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5" autoAdjust="0"/>
    <p:restoredTop sz="91244" autoAdjust="0"/>
  </p:normalViewPr>
  <p:slideViewPr>
    <p:cSldViewPr>
      <p:cViewPr varScale="1">
        <p:scale>
          <a:sx n="51" d="100"/>
          <a:sy n="51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CC01D94-3E42-4D32-AFAE-E7208538F4E5}" type="datetimeFigureOut">
              <a:rPr lang="pt-BR" smtClean="0"/>
              <a:t>20/12/2012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4CD1489-2C95-4EC0-AE85-A956B72DD85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4632" cy="1730623"/>
          </a:xfrm>
        </p:spPr>
        <p:txBody>
          <a:bodyPr>
            <a:normAutofit fontScale="90000"/>
          </a:bodyPr>
          <a:lstStyle/>
          <a:p>
            <a:r>
              <a:rPr lang="pt-BR" sz="4000" b="1" dirty="0" smtClean="0"/>
              <a:t>Sociedade, Economia, Política e Educação: </a:t>
            </a:r>
            <a:br>
              <a:rPr lang="pt-BR" sz="4000" b="1" dirty="0" smtClean="0"/>
            </a:br>
            <a:r>
              <a:rPr lang="pt-BR" sz="3100" b="1" dirty="0" smtClean="0">
                <a:solidFill>
                  <a:srgbClr val="FF0000"/>
                </a:solidFill>
              </a:rPr>
              <a:t>Relações recíprocas.</a:t>
            </a:r>
            <a:endParaRPr lang="pt-BR" sz="3100" b="1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35696" y="5661248"/>
            <a:ext cx="6872808" cy="694928"/>
          </a:xfrm>
        </p:spPr>
        <p:txBody>
          <a:bodyPr>
            <a:normAutofit lnSpcReduction="10000"/>
          </a:bodyPr>
          <a:lstStyle/>
          <a:p>
            <a:pPr algn="r"/>
            <a:r>
              <a:rPr lang="pt-BR" dirty="0" smtClean="0"/>
              <a:t>José Roberto O. dos  Santos</a:t>
            </a:r>
          </a:p>
          <a:p>
            <a:pPr algn="r"/>
            <a:r>
              <a:rPr lang="pt-BR" dirty="0" smtClean="0"/>
              <a:t>Fundamentos sociopolíticos e econômicos da educação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4230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sociedade?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598984" y="1842187"/>
            <a:ext cx="79208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600" dirty="0" smtClean="0"/>
              <a:t>Do Latim </a:t>
            </a:r>
            <a:r>
              <a:rPr lang="pt-BR" sz="2600" i="1" dirty="0" smtClean="0"/>
              <a:t>societas</a:t>
            </a:r>
            <a:r>
              <a:rPr lang="pt-BR" sz="2600" dirty="0" smtClean="0"/>
              <a:t> -  associação amistosa com outros.</a:t>
            </a:r>
            <a:endParaRPr lang="pt-BR" sz="2600" dirty="0"/>
          </a:p>
        </p:txBody>
      </p:sp>
      <p:sp>
        <p:nvSpPr>
          <p:cNvPr id="4" name="Retângulo 3"/>
          <p:cNvSpPr/>
          <p:nvPr/>
        </p:nvSpPr>
        <p:spPr>
          <a:xfrm>
            <a:off x="611560" y="2904211"/>
            <a:ext cx="763284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600" dirty="0"/>
              <a:t>O termo </a:t>
            </a:r>
            <a:r>
              <a:rPr lang="pt-BR" sz="2600" i="1" dirty="0"/>
              <a:t>sociedade </a:t>
            </a:r>
            <a:r>
              <a:rPr lang="pt-BR" sz="2600" dirty="0"/>
              <a:t>é comumente usado para o coletivo de cidadãos de um país, governados por instituições nacionais que aspiram ao bem-estar dessa </a:t>
            </a:r>
            <a:r>
              <a:rPr lang="pt-BR" sz="2600" dirty="0" smtClean="0"/>
              <a:t>coletividade. Além de pessoas que vivem determinado lugar, </a:t>
            </a:r>
            <a:r>
              <a:rPr lang="pt-BR" sz="2600" dirty="0"/>
              <a:t>é também a existência de uma organização social, de instituições e leis que regem a vida dos indivíduos e suas relações mútuas. </a:t>
            </a:r>
          </a:p>
        </p:txBody>
      </p:sp>
    </p:spTree>
    <p:extLst>
      <p:ext uri="{BB962C8B-B14F-4D97-AF65-F5344CB8AC3E}">
        <p14:creationId xmlns:p14="http://schemas.microsoft.com/office/powerpoint/2010/main" val="1508207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Economia?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75253" y="1628800"/>
            <a:ext cx="784887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600" dirty="0" smtClean="0"/>
              <a:t>Do </a:t>
            </a:r>
            <a:r>
              <a:rPr lang="pt-BR" sz="2600" dirty="0"/>
              <a:t>grego </a:t>
            </a:r>
            <a:r>
              <a:rPr lang="pt-BR" sz="2600" i="1" dirty="0" err="1" smtClean="0">
                <a:solidFill>
                  <a:srgbClr val="FF0000"/>
                </a:solidFill>
              </a:rPr>
              <a:t>Oikos</a:t>
            </a:r>
            <a:r>
              <a:rPr lang="pt-BR" sz="2600" dirty="0" smtClean="0"/>
              <a:t> (eco</a:t>
            </a:r>
            <a:r>
              <a:rPr lang="pt-BR" sz="2600" dirty="0"/>
              <a:t>), que significa casa, riqueza, </a:t>
            </a:r>
            <a:r>
              <a:rPr lang="pt-BR" sz="2600" dirty="0" smtClean="0"/>
              <a:t>e </a:t>
            </a:r>
            <a:r>
              <a:rPr lang="pt-BR" sz="2600" dirty="0"/>
              <a:t> </a:t>
            </a:r>
            <a:r>
              <a:rPr lang="pt-BR" sz="2600" i="1" dirty="0" err="1" smtClean="0">
                <a:solidFill>
                  <a:srgbClr val="FF0000"/>
                </a:solidFill>
              </a:rPr>
              <a:t>Nomos</a:t>
            </a:r>
            <a:r>
              <a:rPr lang="pt-BR" sz="2600" dirty="0" smtClean="0"/>
              <a:t> (</a:t>
            </a:r>
            <a:r>
              <a:rPr lang="pt-BR" sz="2600" dirty="0" err="1" smtClean="0"/>
              <a:t>nomia</a:t>
            </a:r>
            <a:r>
              <a:rPr lang="pt-BR" sz="2600" dirty="0"/>
              <a:t>),cujo significado é lei, regra, administração</a:t>
            </a:r>
          </a:p>
          <a:p>
            <a:pPr algn="just"/>
            <a:endParaRPr lang="pt-BR" sz="2600" dirty="0"/>
          </a:p>
        </p:txBody>
      </p:sp>
      <p:sp>
        <p:nvSpPr>
          <p:cNvPr id="4" name="Retângulo 3"/>
          <p:cNvSpPr/>
          <p:nvPr/>
        </p:nvSpPr>
        <p:spPr>
          <a:xfrm>
            <a:off x="475253" y="3284984"/>
            <a:ext cx="784887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600" dirty="0"/>
              <a:t>Os economistas contemporâneos definiram a economia como a ciência que procedia a análise </a:t>
            </a:r>
            <a:r>
              <a:rPr lang="pt-BR" sz="2600" dirty="0" err="1"/>
              <a:t>daprosperidade</a:t>
            </a:r>
            <a:r>
              <a:rPr lang="pt-BR" sz="2600" dirty="0"/>
              <a:t> e das recessões, o exame dos problemas decorrentes da escassez econômica face </a:t>
            </a:r>
            <a:r>
              <a:rPr lang="pt-BR" sz="2600" dirty="0" err="1"/>
              <a:t>àsnecessidades</a:t>
            </a:r>
            <a:r>
              <a:rPr lang="pt-BR" sz="2600" dirty="0"/>
              <a:t> ilimitadas, e, principalmente, a investigação das condições necessárias para </a:t>
            </a:r>
            <a:r>
              <a:rPr lang="pt-BR" sz="2600" dirty="0" err="1"/>
              <a:t>auniversalização</a:t>
            </a:r>
            <a:r>
              <a:rPr lang="pt-BR" sz="2600" dirty="0"/>
              <a:t> do bem-estar da sociedade.</a:t>
            </a:r>
          </a:p>
        </p:txBody>
      </p:sp>
    </p:spTree>
    <p:extLst>
      <p:ext uri="{BB962C8B-B14F-4D97-AF65-F5344CB8AC3E}">
        <p14:creationId xmlns:p14="http://schemas.microsoft.com/office/powerpoint/2010/main" val="2769718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política?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481337" y="1988840"/>
            <a:ext cx="799288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600" dirty="0"/>
              <a:t>O termo </a:t>
            </a:r>
            <a:r>
              <a:rPr lang="pt-BR" sz="2600" b="1" dirty="0"/>
              <a:t>política</a:t>
            </a:r>
            <a:r>
              <a:rPr lang="pt-BR" sz="2600" dirty="0"/>
              <a:t> é derivado </a:t>
            </a:r>
            <a:r>
              <a:rPr lang="pt-BR" sz="2600" dirty="0" smtClean="0"/>
              <a:t>do grego π</a:t>
            </a:r>
            <a:r>
              <a:rPr lang="pt-BR" sz="2600" dirty="0" err="1" smtClean="0"/>
              <a:t>ολιτεί</a:t>
            </a:r>
            <a:r>
              <a:rPr lang="pt-BR" sz="2600" dirty="0" smtClean="0"/>
              <a:t>α </a:t>
            </a:r>
            <a:r>
              <a:rPr lang="pt-BR" sz="2600" dirty="0"/>
              <a:t>(</a:t>
            </a:r>
            <a:r>
              <a:rPr lang="pt-BR" sz="2600" i="1" dirty="0">
                <a:solidFill>
                  <a:srgbClr val="FF0000"/>
                </a:solidFill>
              </a:rPr>
              <a:t>politeía</a:t>
            </a:r>
            <a:r>
              <a:rPr lang="pt-BR" sz="2600" dirty="0"/>
              <a:t>), que indicava todos os procedimentos relativos </a:t>
            </a:r>
            <a:r>
              <a:rPr lang="pt-BR" sz="2600" dirty="0" smtClean="0"/>
              <a:t>à </a:t>
            </a:r>
            <a:r>
              <a:rPr lang="pt-BR" sz="2600" i="1" dirty="0" smtClean="0">
                <a:solidFill>
                  <a:srgbClr val="FF0000"/>
                </a:solidFill>
              </a:rPr>
              <a:t>pólis</a:t>
            </a:r>
            <a:r>
              <a:rPr lang="pt-BR" sz="2600" dirty="0" smtClean="0">
                <a:solidFill>
                  <a:srgbClr val="FF0000"/>
                </a:solidFill>
              </a:rPr>
              <a:t>,</a:t>
            </a:r>
            <a:r>
              <a:rPr lang="pt-BR" sz="2600" dirty="0" smtClean="0"/>
              <a:t> cidade-Estado ou </a:t>
            </a:r>
            <a:r>
              <a:rPr lang="pt-BR" sz="2600" dirty="0"/>
              <a:t>outras definições referentes à vida urbana.</a:t>
            </a:r>
          </a:p>
        </p:txBody>
      </p:sp>
    </p:spTree>
    <p:extLst>
      <p:ext uri="{BB962C8B-B14F-4D97-AF65-F5344CB8AC3E}">
        <p14:creationId xmlns:p14="http://schemas.microsoft.com/office/powerpoint/2010/main" val="649273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652934"/>
          </a:xfrm>
        </p:spPr>
        <p:txBody>
          <a:bodyPr/>
          <a:lstStyle/>
          <a:p>
            <a:r>
              <a:rPr lang="pt-BR" dirty="0" smtClean="0"/>
              <a:t>O que é educação?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539552" y="1124744"/>
            <a:ext cx="79928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dirty="0" smtClean="0"/>
              <a:t>Do latim </a:t>
            </a:r>
            <a:r>
              <a:rPr lang="pt-BR" sz="2600" i="1" dirty="0" smtClean="0">
                <a:solidFill>
                  <a:srgbClr val="FF0000"/>
                </a:solidFill>
              </a:rPr>
              <a:t>e – </a:t>
            </a:r>
            <a:r>
              <a:rPr lang="pt-BR" sz="2600" i="1" dirty="0" err="1" smtClean="0">
                <a:solidFill>
                  <a:srgbClr val="FF0000"/>
                </a:solidFill>
              </a:rPr>
              <a:t>ducere</a:t>
            </a:r>
            <a:r>
              <a:rPr lang="pt-BR" sz="2600" i="1" dirty="0" smtClean="0">
                <a:solidFill>
                  <a:srgbClr val="FF0000"/>
                </a:solidFill>
              </a:rPr>
              <a:t>: </a:t>
            </a:r>
            <a:r>
              <a:rPr lang="pt-BR" sz="2600" dirty="0" smtClean="0"/>
              <a:t> conduzir para fora.</a:t>
            </a:r>
          </a:p>
          <a:p>
            <a:r>
              <a:rPr lang="pt-BR" sz="2600" dirty="0" smtClean="0"/>
              <a:t>Ou </a:t>
            </a:r>
            <a:r>
              <a:rPr lang="pt-BR" sz="2600" i="1" dirty="0" err="1" smtClean="0">
                <a:solidFill>
                  <a:srgbClr val="FF0000"/>
                </a:solidFill>
              </a:rPr>
              <a:t>educare</a:t>
            </a:r>
            <a:r>
              <a:rPr lang="pt-BR" sz="2600" i="1" dirty="0" smtClean="0">
                <a:solidFill>
                  <a:srgbClr val="FF0000"/>
                </a:solidFill>
              </a:rPr>
              <a:t>:</a:t>
            </a:r>
            <a:r>
              <a:rPr lang="pt-BR" sz="2600" dirty="0" smtClean="0"/>
              <a:t>  ação de formar ou instruir.</a:t>
            </a:r>
            <a:endParaRPr lang="pt-BR" sz="2600" dirty="0"/>
          </a:p>
        </p:txBody>
      </p:sp>
      <p:sp>
        <p:nvSpPr>
          <p:cNvPr id="4" name="Retângulo 3"/>
          <p:cNvSpPr/>
          <p:nvPr/>
        </p:nvSpPr>
        <p:spPr>
          <a:xfrm>
            <a:off x="600214" y="2204864"/>
            <a:ext cx="7871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/>
              <a:t>1) A </a:t>
            </a:r>
            <a:r>
              <a:rPr lang="pt-BR" sz="2400" b="1" dirty="0"/>
              <a:t>educação</a:t>
            </a:r>
            <a:r>
              <a:rPr lang="pt-BR" sz="2400" dirty="0"/>
              <a:t> sempre expressa uma doutrina pedagógica, a qual implícita ou explicitamente se baseia em uma filosofia de vida, concepção do homem e sociedade;</a:t>
            </a:r>
          </a:p>
        </p:txBody>
      </p:sp>
      <p:sp>
        <p:nvSpPr>
          <p:cNvPr id="5" name="Retângulo 4"/>
          <p:cNvSpPr/>
          <p:nvPr/>
        </p:nvSpPr>
        <p:spPr>
          <a:xfrm>
            <a:off x="600214" y="4005064"/>
            <a:ext cx="77663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/>
              <a:t>2) Numa realidade social concreta, o processo educacional se dá através de instituições específicas (família, igreja, escola, comunidade) que se tornam porta-vozes de uma determinada doutrina pedagógica</a:t>
            </a:r>
            <a:r>
              <a:rPr lang="pt-BR" sz="2400" b="1" dirty="0" smtClean="0"/>
              <a:t>”.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54586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Relações Recíprocas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3122925" y="1988840"/>
            <a:ext cx="20697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dirty="0" smtClean="0"/>
              <a:t>Sociedade</a:t>
            </a:r>
            <a:endParaRPr lang="pt-BR" sz="32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6586" y="3284984"/>
            <a:ext cx="2047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dirty="0" smtClean="0"/>
              <a:t>Economia</a:t>
            </a:r>
            <a:endParaRPr lang="pt-BR" sz="32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580112" y="3377007"/>
            <a:ext cx="16241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dirty="0" smtClean="0"/>
              <a:t>Política</a:t>
            </a:r>
            <a:endParaRPr lang="pt-BR" sz="32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3122925" y="5100267"/>
            <a:ext cx="1992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dirty="0" smtClean="0"/>
              <a:t>Educação</a:t>
            </a:r>
            <a:endParaRPr lang="pt-BR" sz="3200" dirty="0"/>
          </a:p>
        </p:txBody>
      </p:sp>
      <p:sp>
        <p:nvSpPr>
          <p:cNvPr id="7" name="Seta em curva para a esquerda 6"/>
          <p:cNvSpPr/>
          <p:nvPr/>
        </p:nvSpPr>
        <p:spPr>
          <a:xfrm>
            <a:off x="4393264" y="2802112"/>
            <a:ext cx="936104" cy="231933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9" name="Seta em curva para a esquerda 8"/>
          <p:cNvSpPr/>
          <p:nvPr/>
        </p:nvSpPr>
        <p:spPr>
          <a:xfrm rot="10550290">
            <a:off x="2926735" y="2673587"/>
            <a:ext cx="936104" cy="231933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875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234</TotalTime>
  <Words>284</Words>
  <Application>Microsoft Office PowerPoint</Application>
  <PresentationFormat>Apresentação na tela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Balcão Envidraçado</vt:lpstr>
      <vt:lpstr>Sociedade, Economia, Política e Educação:  Relações recíprocas.</vt:lpstr>
      <vt:lpstr>O que é sociedade?</vt:lpstr>
      <vt:lpstr>O que é Economia?</vt:lpstr>
      <vt:lpstr>O que é política?</vt:lpstr>
      <vt:lpstr>O que é educação?</vt:lpstr>
      <vt:lpstr>Relações Recíprocas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Sociedade, Economia, Política e Educação:  Relações recíprocas.</dc:title>
  <dc:creator>JOSE ROBERTO</dc:creator>
  <cp:lastModifiedBy>JOSE ROBERTO</cp:lastModifiedBy>
  <cp:revision>6</cp:revision>
  <dcterms:created xsi:type="dcterms:W3CDTF">2012-12-19T13:41:51Z</dcterms:created>
  <dcterms:modified xsi:type="dcterms:W3CDTF">2012-12-20T22:00:47Z</dcterms:modified>
</cp:coreProperties>
</file>