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70" r:id="rId10"/>
    <p:sldId id="271" r:id="rId11"/>
    <p:sldId id="273" r:id="rId12"/>
    <p:sldId id="274" r:id="rId13"/>
    <p:sldId id="272" r:id="rId14"/>
    <p:sldId id="275" r:id="rId15"/>
    <p:sldId id="276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45" d="100"/>
          <a:sy n="4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3405-6995-4063-85C5-50008F392374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D3B3-879D-4F5F-9523-D145A09C1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1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BA8F-250A-4E5D-ACEE-82062CC4C440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6425-48CD-4D8F-A1D7-548FC8A0D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2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0C48-9758-4E2E-B625-44E721286748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21E3-3F83-4295-AC36-47C317ECC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6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DD846-E496-4421-82FC-7D42D17C03AD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41484C-0613-4FF6-BB4F-FA45A51AFD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146F-57B2-423B-9149-43C630DD9730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6345-E83F-4ECF-9115-1071E82503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6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105D-68F2-451A-93D8-421D1217795F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9D8D-7D57-443C-8CF8-7B1AA3CCD2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1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7910-E62B-4A87-A2B0-4F4E2882772C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6089-1638-4DB5-AB05-5413373252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9ECE05-5499-45A8-9C80-F8A7F0B0D074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91EBE9-17C6-472E-A9E2-57A136028F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DF52-69AE-4F34-ABD8-BA566F757F1A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15B1-1337-4B1F-A3AA-908DA240C9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Conector reto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C09D98-2F04-46E1-956C-E10AB65902A7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29740C-53C5-415B-AA83-67B4131A06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25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ector reto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ector reto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27085E-4CED-4818-B7C4-50062C857364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720CBA-18E3-48A6-BCAD-EA813487E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0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AB9D05-B0C3-414B-95D3-660BA091245B}" type="datetimeFigureOut">
              <a:rPr lang="pt-BR"/>
              <a:pPr>
                <a:defRPr/>
              </a:pPr>
              <a:t>06/12/2012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B0E60E-EEFF-4B9B-A5E1-B1B73C5508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5" r:id="rId4"/>
    <p:sldLayoutId id="2147483956" r:id="rId5"/>
    <p:sldLayoutId id="2147483963" r:id="rId6"/>
    <p:sldLayoutId id="2147483957" r:id="rId7"/>
    <p:sldLayoutId id="2147483964" r:id="rId8"/>
    <p:sldLayoutId id="2147483965" r:id="rId9"/>
    <p:sldLayoutId id="2147483958" r:id="rId10"/>
    <p:sldLayoutId id="21474839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1814513"/>
            <a:ext cx="84582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cs typeface="Trebuchet MS" pitchFamily="34" charset="0"/>
              </a:rPr>
              <a:t>CULTURA:</a:t>
            </a:r>
            <a:br>
              <a:rPr lang="pt-BR" sz="3600" b="1" dirty="0" smtClean="0">
                <a:cs typeface="Trebuchet MS" pitchFamily="34" charset="0"/>
              </a:rPr>
            </a:br>
            <a:r>
              <a:rPr lang="pt-BR" sz="3600" b="1" dirty="0" smtClean="0">
                <a:cs typeface="Trebuchet MS" pitchFamily="34" charset="0"/>
              </a:rPr>
              <a:t>uma palavra muitas definições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subTitle" idx="4294967295"/>
          </p:nvPr>
        </p:nvSpPr>
        <p:spPr>
          <a:xfrm>
            <a:off x="250850" y="5758011"/>
            <a:ext cx="7129462" cy="6953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DISCIPLINA: SOCIOLOGIA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PROFESSOR JOSÉ ROBERTO OLIVEIRA DOS SANTOS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px-FranzBo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414167"/>
            <a:ext cx="21097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em elipse 6"/>
          <p:cNvSpPr/>
          <p:nvPr/>
        </p:nvSpPr>
        <p:spPr>
          <a:xfrm>
            <a:off x="2070100" y="1268413"/>
            <a:ext cx="6534150" cy="2160587"/>
          </a:xfrm>
          <a:prstGeom prst="wedgeEllipseCallout">
            <a:avLst>
              <a:gd name="adj1" fmla="val -50567"/>
              <a:gd name="adj2" fmla="val 72344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-100013"/>
            <a:ext cx="9504363" cy="72072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Diferenças biológicas ou culturais?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620713"/>
            <a:ext cx="7467600" cy="892175"/>
          </a:xfrm>
        </p:spPr>
        <p:txBody>
          <a:bodyPr/>
          <a:lstStyle/>
          <a:p>
            <a:r>
              <a:rPr lang="pt-BR" dirty="0" smtClean="0"/>
              <a:t>Críticas ao evolucionismo e determinismo biológicos e geográficos.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132138" y="1484313"/>
            <a:ext cx="4968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dirty="0">
                <a:latin typeface="Tempus Sans ITC" pitchFamily="82" charset="0"/>
              </a:rPr>
              <a:t>Não existe uma diferença fundamental nos modos de pensar do ser humano primitivo e do civilizado</a:t>
            </a:r>
            <a:r>
              <a:rPr lang="pt-BR" sz="2800" dirty="0"/>
              <a:t>. </a:t>
            </a:r>
          </a:p>
        </p:txBody>
      </p:sp>
      <p:sp>
        <p:nvSpPr>
          <p:cNvPr id="17415" name="CaixaDeTexto 5"/>
          <p:cNvSpPr txBox="1">
            <a:spLocks noChangeArrowheads="1"/>
          </p:cNvSpPr>
          <p:nvPr/>
        </p:nvSpPr>
        <p:spPr bwMode="auto">
          <a:xfrm>
            <a:off x="458788" y="6196013"/>
            <a:ext cx="161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FF0000"/>
                </a:solidFill>
              </a:rPr>
              <a:t>Franz Boas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700338" y="4029075"/>
            <a:ext cx="5903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400"/>
              <a:t>As diferenças entre grupos  e sociedades humanas eram culturais e não biológica. Cada cultura é única, de forma que um costume particular só pode ser pensado no seu contexto.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/>
      <p:bldP spid="174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9/93/Ruth_Bened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7" y="3298825"/>
            <a:ext cx="25177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 explicativo em elipse 8"/>
          <p:cNvSpPr/>
          <p:nvPr/>
        </p:nvSpPr>
        <p:spPr>
          <a:xfrm>
            <a:off x="1366838" y="1052513"/>
            <a:ext cx="7597775" cy="2246312"/>
          </a:xfrm>
          <a:prstGeom prst="wedgeEllipseCallout">
            <a:avLst>
              <a:gd name="adj1" fmla="val -38675"/>
              <a:gd name="adj2" fmla="val 68182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03200"/>
            <a:ext cx="8188076" cy="561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/>
              <a:t>Cultura e </a:t>
            </a:r>
            <a:r>
              <a:rPr lang="pt-BR" sz="4000" dirty="0" smtClean="0"/>
              <a:t>Padrão!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836613"/>
            <a:ext cx="7467600" cy="536575"/>
          </a:xfrm>
        </p:spPr>
        <p:txBody>
          <a:bodyPr/>
          <a:lstStyle/>
          <a:p>
            <a:r>
              <a:rPr lang="pt-BR" smtClean="0"/>
              <a:t>Entre Apolo e Dionísio.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051050" y="1355725"/>
            <a:ext cx="6913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latin typeface="Tempus Sans ITC" pitchFamily="82" charset="0"/>
              </a:rPr>
              <a:t>Cada cultura seleciona dentro das potencialidades humanas algumas poucas características, que são aceitas como formas adequadas de conduta das pessoas. Um grande regulamento de personalidade.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492500" y="3860800"/>
            <a:ext cx="56165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sz="2400" dirty="0"/>
              <a:t>Padrão cultural </a:t>
            </a:r>
            <a:r>
              <a:rPr lang="pt-BR" sz="2400" dirty="0" err="1"/>
              <a:t>apolínico</a:t>
            </a:r>
            <a:r>
              <a:rPr lang="pt-BR" sz="2400" dirty="0"/>
              <a:t>, representa indivíduos conformistas, tranquilos, solidários, respeitadores. Já o padrão cultural dionisíaco, reúne os ambiciosos, agressivos, individualistas.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30213" y="640397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</a:rPr>
              <a:t>Ruth Benedict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em forma de nuvem 5"/>
          <p:cNvSpPr/>
          <p:nvPr/>
        </p:nvSpPr>
        <p:spPr>
          <a:xfrm>
            <a:off x="899592" y="1556792"/>
            <a:ext cx="7471320" cy="1415081"/>
          </a:xfrm>
          <a:prstGeom prst="cloudCallout">
            <a:avLst>
              <a:gd name="adj1" fmla="val -25956"/>
              <a:gd name="adj2" fmla="val 76025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467600" cy="604837"/>
          </a:xfrm>
        </p:spPr>
        <p:txBody>
          <a:bodyPr/>
          <a:lstStyle/>
          <a:p>
            <a:r>
              <a:rPr lang="pt-BR" dirty="0" smtClean="0"/>
              <a:t>Personalidade feminina e masculina.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67600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/>
              <a:t>Cultura e personalidade!</a:t>
            </a:r>
            <a:endParaRPr lang="pt-BR" sz="4000" dirty="0"/>
          </a:p>
        </p:txBody>
      </p:sp>
      <p:pic>
        <p:nvPicPr>
          <p:cNvPr id="20484" name="Picture 2" descr="http://upload.wikimedia.org/wikipedia/commons/9/99/Margaret_Mead_%281901-197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0548"/>
            <a:ext cx="262731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6444044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MARGARETH MEAD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3688" y="187792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empus Sans ITC" pitchFamily="82" charset="0"/>
              </a:rPr>
              <a:t>Eram os homens inevitavelmente agressivos? Eram as mulheres inevitavelmente caseiras?</a:t>
            </a:r>
            <a:endParaRPr lang="pt-BR" sz="2400" dirty="0">
              <a:latin typeface="Tempus Sans IT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5816" y="3427253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Os </a:t>
            </a:r>
            <a:r>
              <a:rPr lang="pt-BR" sz="2000" dirty="0" err="1" smtClean="0">
                <a:solidFill>
                  <a:srgbClr val="FF0000"/>
                </a:solidFill>
              </a:rPr>
              <a:t>Arapesh</a:t>
            </a:r>
            <a:r>
              <a:rPr lang="pt-BR" sz="2000" dirty="0" smtClean="0"/>
              <a:t>: tanto homens como mulheres eram de temperamento pacífico, não faziam a guerra.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O</a:t>
            </a:r>
            <a:r>
              <a:rPr lang="pt-BR" sz="2000" dirty="0" smtClean="0">
                <a:solidFill>
                  <a:srgbClr val="FF0000"/>
                </a:solidFill>
              </a:rPr>
              <a:t>s </a:t>
            </a:r>
            <a:r>
              <a:rPr lang="pt-BR" sz="2000" dirty="0" err="1" smtClean="0">
                <a:solidFill>
                  <a:srgbClr val="FF0000"/>
                </a:solidFill>
              </a:rPr>
              <a:t>Mundugumor</a:t>
            </a:r>
            <a:r>
              <a:rPr lang="pt-BR" sz="2000" dirty="0" smtClean="0">
                <a:solidFill>
                  <a:srgbClr val="FF0000"/>
                </a:solidFill>
              </a:rPr>
              <a:t>: </a:t>
            </a:r>
            <a:r>
              <a:rPr lang="pt-BR" sz="2000" dirty="0" smtClean="0"/>
              <a:t>tanto homens como mulheres eram de temperamento bélico.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O</a:t>
            </a:r>
            <a:r>
              <a:rPr lang="pt-BR" sz="2000" dirty="0" smtClean="0">
                <a:solidFill>
                  <a:srgbClr val="FF0000"/>
                </a:solidFill>
              </a:rPr>
              <a:t>s </a:t>
            </a:r>
            <a:r>
              <a:rPr lang="pt-BR" sz="2000" dirty="0" err="1" smtClean="0">
                <a:solidFill>
                  <a:srgbClr val="FF0000"/>
                </a:solidFill>
              </a:rPr>
              <a:t>Tchambuli</a:t>
            </a:r>
            <a:r>
              <a:rPr lang="pt-BR" sz="2000" dirty="0" smtClean="0">
                <a:solidFill>
                  <a:srgbClr val="FF0000"/>
                </a:solidFill>
              </a:rPr>
              <a:t>: </a:t>
            </a:r>
            <a:r>
              <a:rPr lang="pt-BR" sz="2000" dirty="0" smtClean="0"/>
              <a:t>os homens embonecavam-se e gastavam o tempo a arranjarem-se, enquanto as mulheres trabalhavam e eram práticas . O oposto do que parecia ser a América no início do século XX."</a:t>
            </a: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482" grpId="0" build="p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f/f6/Bronislawmalinow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24250"/>
            <a:ext cx="20939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 explicativo em elipse 7"/>
          <p:cNvSpPr/>
          <p:nvPr/>
        </p:nvSpPr>
        <p:spPr>
          <a:xfrm>
            <a:off x="1908175" y="1484313"/>
            <a:ext cx="6403975" cy="2808287"/>
          </a:xfrm>
          <a:prstGeom prst="wedgeEllipseCallout">
            <a:avLst>
              <a:gd name="adj1" fmla="val -44166"/>
              <a:gd name="adj2" fmla="val 61483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147050" cy="7921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/>
              <a:t>Satisfazer as necessidades!!!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8137152" cy="747713"/>
          </a:xfrm>
        </p:spPr>
        <p:txBody>
          <a:bodyPr/>
          <a:lstStyle/>
          <a:p>
            <a:r>
              <a:rPr lang="pt-BR" dirty="0" smtClean="0"/>
              <a:t>Rejeitou o evolucionismo</a:t>
            </a:r>
            <a:r>
              <a:rPr lang="pt-BR" dirty="0" smtClean="0"/>
              <a:t>. </a:t>
            </a:r>
            <a:r>
              <a:rPr lang="pt-BR" dirty="0" smtClean="0"/>
              <a:t>Desenvolveu a</a:t>
            </a:r>
            <a:r>
              <a:rPr lang="pt-BR" dirty="0" smtClean="0"/>
              <a:t> </a:t>
            </a:r>
            <a:r>
              <a:rPr lang="pt-BR" dirty="0" smtClean="0"/>
              <a:t>Etnografia: o trabalho de campo.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771775" y="2060575"/>
            <a:ext cx="5184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latin typeface="Tempus Sans ITC" pitchFamily="82" charset="0"/>
              </a:rPr>
              <a:t>A cultura representa a totalidade social, o conjunto de todas as </a:t>
            </a:r>
            <a:r>
              <a:rPr lang="pt-BR" sz="2400" i="1">
                <a:latin typeface="Tempus Sans ITC" pitchFamily="82" charset="0"/>
              </a:rPr>
              <a:t>instituições</a:t>
            </a:r>
            <a:r>
              <a:rPr lang="pt-BR" sz="2400">
                <a:latin typeface="Tempus Sans ITC" pitchFamily="82" charset="0"/>
              </a:rPr>
              <a:t>, um “ambiente artificial”, uma forma de resolver as necessidades humanas (alimento, proteção e reprodução).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40088" y="4883150"/>
            <a:ext cx="5868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sz="2400"/>
              <a:t>A cultura é um sistema funcional, seus elementos não podem ser vistos  isoladamente, pois eles são interdependentes.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925" y="6372225"/>
            <a:ext cx="300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</a:rPr>
              <a:t>Bronislaw Malinowski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80px-Levi-strauss_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9" y="4110955"/>
            <a:ext cx="2686877" cy="21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 explicativo em elipse 8"/>
          <p:cNvSpPr/>
          <p:nvPr/>
        </p:nvSpPr>
        <p:spPr>
          <a:xfrm>
            <a:off x="1567452" y="1484784"/>
            <a:ext cx="6892980" cy="2016224"/>
          </a:xfrm>
          <a:prstGeom prst="wedgeEllipseCallout">
            <a:avLst>
              <a:gd name="adj1" fmla="val -37787"/>
              <a:gd name="adj2" fmla="val 85245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91264" cy="796950"/>
          </a:xfrm>
        </p:spPr>
        <p:txBody>
          <a:bodyPr>
            <a:noAutofit/>
          </a:bodyPr>
          <a:lstStyle/>
          <a:p>
            <a:r>
              <a:rPr lang="pt-BR" sz="4000" dirty="0" smtClean="0"/>
              <a:t>cultura e regras universais!!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08112"/>
            <a:ext cx="7467600" cy="892696"/>
          </a:xfrm>
        </p:spPr>
        <p:txBody>
          <a:bodyPr/>
          <a:lstStyle/>
          <a:p>
            <a:r>
              <a:rPr lang="pt-BR" dirty="0" smtClean="0"/>
              <a:t>Analisou o que era comum e constante em todas as sociedade, ou seja, as regras universais.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6381328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CLAUDE LEVI-STRAUSS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177281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empus Sans ITC" pitchFamily="82" charset="0"/>
              </a:rPr>
              <a:t>Conjunto de sistemas simbólicos, entre os quais está a linguagem, regras matrimoniais, a arte, a ciência, a religião e as normas econômicas</a:t>
            </a:r>
            <a:endParaRPr lang="pt-BR" sz="2400" dirty="0">
              <a:latin typeface="Tempus Sans ITC" pitchFamily="8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15433" y="3730736"/>
            <a:ext cx="5361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Procurou descobrir na variedade das produções humanas as estruturas do espírito humano. Regra universais. A Primeira regra universal é a proibição do incesto, pela necessidade de trocas sociais.</a:t>
            </a:r>
          </a:p>
        </p:txBody>
      </p:sp>
    </p:spTree>
    <p:extLst>
      <p:ext uri="{BB962C8B-B14F-4D97-AF65-F5344CB8AC3E}">
        <p14:creationId xmlns:p14="http://schemas.microsoft.com/office/powerpoint/2010/main" val="37075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fpa.br/beiradorio/novo/images/beiradorio/beira55/re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2042"/>
            <a:ext cx="3719618" cy="26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1403648" y="692696"/>
            <a:ext cx="7683415" cy="2999346"/>
          </a:xfrm>
          <a:prstGeom prst="wedgeEllipseCallout">
            <a:avLst>
              <a:gd name="adj1" fmla="val -27485"/>
              <a:gd name="adj2" fmla="val 78970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19256" cy="72008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Mas afinal, o que é cultura?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483768" y="1124744"/>
            <a:ext cx="6017096" cy="168478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Tempus Sans ITC" pitchFamily="82" charset="0"/>
                <a:ea typeface="Segoe UI Symbol" pitchFamily="34" charset="0"/>
              </a:rPr>
              <a:t>É como uma lente através da qual o homem vê o mundo ... Homens de culturas diferentes usam lentes diversas e, portanto tem visões desencontradas das coisas.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1277" y="6372036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>
                <a:solidFill>
                  <a:srgbClr val="FF0000"/>
                </a:solidFill>
              </a:rPr>
              <a:t>Roque de Barros </a:t>
            </a:r>
            <a:r>
              <a:rPr lang="pt-BR" b="1" dirty="0" err="1">
                <a:solidFill>
                  <a:srgbClr val="FF0000"/>
                </a:solidFill>
              </a:rPr>
              <a:t>Laraia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cs typeface="Trebuchet MS" pitchFamily="34" charset="0"/>
              </a:rPr>
              <a:t>O que é cultura?</a:t>
            </a:r>
          </a:p>
        </p:txBody>
      </p:sp>
      <p:sp>
        <p:nvSpPr>
          <p:cNvPr id="1433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2060848"/>
            <a:ext cx="8229600" cy="362927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pensador francês </a:t>
            </a:r>
            <a:r>
              <a:rPr lang="pt-BR" sz="3200" dirty="0">
                <a:solidFill>
                  <a:srgbClr val="0070C0"/>
                </a:solidFill>
              </a:rPr>
              <a:t>Félix </a:t>
            </a:r>
            <a:r>
              <a:rPr lang="pt-BR" sz="3200" dirty="0" err="1">
                <a:solidFill>
                  <a:srgbClr val="0070C0"/>
                </a:solidFill>
              </a:rPr>
              <a:t>Guattari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reuniu os 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significados diferentes que ele denominou de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</a:t>
            </a:r>
            <a:r>
              <a:rPr lang="pt-BR" sz="3200" dirty="0" smtClean="0">
                <a:solidFill>
                  <a:srgbClr val="FF0000"/>
                </a:solidFill>
              </a:rPr>
              <a:t>Valor</a:t>
            </a:r>
            <a:r>
              <a:rPr lang="pt-BR" sz="3200" dirty="0">
                <a:solidFill>
                  <a:srgbClr val="FF0000"/>
                </a:solidFill>
              </a:rPr>
              <a:t>;</a:t>
            </a:r>
            <a:endParaRPr lang="pt-BR" sz="32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</a:t>
            </a:r>
            <a:r>
              <a:rPr lang="pt-BR" sz="3200" dirty="0">
                <a:solidFill>
                  <a:srgbClr val="FF0000"/>
                </a:solidFill>
              </a:rPr>
              <a:t>Alma </a:t>
            </a:r>
            <a:r>
              <a:rPr lang="pt-BR" sz="3200" dirty="0" smtClean="0">
                <a:solidFill>
                  <a:srgbClr val="FF0000"/>
                </a:solidFill>
              </a:rPr>
              <a:t>Coletiva;</a:t>
            </a:r>
          </a:p>
          <a:p>
            <a:pPr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</a:t>
            </a:r>
            <a:r>
              <a:rPr lang="pt-BR" sz="3200" dirty="0">
                <a:solidFill>
                  <a:srgbClr val="FF0000"/>
                </a:solidFill>
              </a:rPr>
              <a:t>Mercadoria.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u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721742"/>
            <a:ext cx="290671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ítulo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001000" cy="6841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</a:rPr>
              <a:t>Cultura Valor?</a:t>
            </a:r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29600" cy="197167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Refere-se a ideia de cultivar o espírito. Define a diferença entre quem tem cultura e quem não tem. Se a pessoa é </a:t>
            </a:r>
            <a:r>
              <a:rPr lang="pt-BR" sz="3200" dirty="0">
                <a:solidFill>
                  <a:srgbClr val="C00000"/>
                </a:solidFill>
              </a:rPr>
              <a:t>culta ou inculta.</a:t>
            </a:r>
          </a:p>
        </p:txBody>
      </p:sp>
      <p:pic>
        <p:nvPicPr>
          <p:cNvPr id="10245" name="Picture 4" descr="pessoa cu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892398"/>
            <a:ext cx="3492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001000" cy="88336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C00000"/>
                </a:solidFill>
                <a:cs typeface="Trebuchet MS" pitchFamily="34" charset="0"/>
              </a:rPr>
              <a:t>Cultura Alma Coletiva?</a:t>
            </a:r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157288"/>
            <a:ext cx="8229600" cy="24157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Refere-se a </a:t>
            </a:r>
            <a:r>
              <a:rPr lang="pt-BR" sz="3200" dirty="0">
                <a:solidFill>
                  <a:srgbClr val="C00000"/>
                </a:solidFill>
              </a:rPr>
              <a:t>identidade cultural 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um </a:t>
            </a:r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povo. Assim, 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fala-se em cultura negra, cultura chinesa, cultura europeia, etc. O termo serve para identificar um povo.</a:t>
            </a:r>
          </a:p>
        </p:txBody>
      </p:sp>
      <p:pic>
        <p:nvPicPr>
          <p:cNvPr id="1126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75918"/>
            <a:ext cx="3708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naps18506_china_gallery__470x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3" y="3744416"/>
            <a:ext cx="451408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04" y="4305100"/>
            <a:ext cx="3791252" cy="246599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verdadematitude-blog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4272"/>
            <a:ext cx="3600400" cy="262226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ítulo 1"/>
          <p:cNvSpPr>
            <a:spLocks noGrp="1"/>
          </p:cNvSpPr>
          <p:nvPr>
            <p:ph type="title" idx="4294967295"/>
          </p:nvPr>
        </p:nvSpPr>
        <p:spPr>
          <a:xfrm>
            <a:off x="30945" y="5467"/>
            <a:ext cx="8001000" cy="82812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C00000"/>
                </a:solidFill>
                <a:cs typeface="Trebuchet MS" pitchFamily="34" charset="0"/>
              </a:rPr>
              <a:t>Cultura Mercadoria?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7966075" cy="331236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pt-BR" sz="3200" dirty="0" smtClean="0"/>
              <a:t>	É o que se denomina de </a:t>
            </a:r>
            <a:r>
              <a:rPr lang="pt-BR" sz="3200" b="1" dirty="0" smtClean="0">
                <a:solidFill>
                  <a:srgbClr val="FF0000"/>
                </a:solidFill>
              </a:rPr>
              <a:t>cultura de massa</a:t>
            </a:r>
            <a:r>
              <a:rPr lang="pt-BR" sz="3200" dirty="0" smtClean="0">
                <a:solidFill>
                  <a:srgbClr val="FF0000"/>
                </a:solidFill>
              </a:rPr>
              <a:t>.</a:t>
            </a:r>
            <a:r>
              <a:rPr lang="pt-BR" sz="3200" dirty="0" smtClean="0"/>
              <a:t>  Refere-se a bens ou equipamentos  e conteúdos teóricos e ideológicos que estão a disposição de quem pode comprá-lo, por exemplo:  filmes, livros, quadros, </a:t>
            </a:r>
            <a:r>
              <a:rPr lang="pt-BR" sz="3200" dirty="0" err="1" smtClean="0"/>
              <a:t>cds</a:t>
            </a:r>
            <a:r>
              <a:rPr lang="pt-BR" sz="3200" dirty="0" smtClean="0"/>
              <a:t>, </a:t>
            </a:r>
            <a:r>
              <a:rPr lang="pt-BR" sz="3200" dirty="0" err="1" smtClean="0"/>
              <a:t>dvds</a:t>
            </a:r>
            <a:r>
              <a:rPr lang="pt-BR" sz="3200" dirty="0" smtClean="0"/>
              <a:t>, etc.</a:t>
            </a:r>
            <a:endParaRPr lang="pt-B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>
          <a:xfrm>
            <a:off x="107504" y="-27384"/>
            <a:ext cx="8001000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cs typeface="Trebuchet MS" pitchFamily="34" charset="0"/>
              </a:rPr>
              <a:t>Cultura em nosso cotidiano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9432" y="2276872"/>
            <a:ext cx="8001000" cy="253841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Essas três concepções estão presentes no nosso cotidiano, com uma carga valorativa, dividindo os indivíduos, grupos e povos, entre os que tem e os que não tem, entre superior e inferior.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ulticultur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-36511" y="2564904"/>
            <a:ext cx="4177698" cy="42930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500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400" b="1" smtClean="0">
                <a:cs typeface="Trebuchet MS" pitchFamily="34" charset="0"/>
              </a:rPr>
              <a:t>A invenção do conceito científico de cultura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03575" y="1304925"/>
            <a:ext cx="5364163" cy="2052067"/>
          </a:xfrm>
        </p:spPr>
        <p:txBody>
          <a:bodyPr lIns="0" tIns="0" rIns="0" bIns="0">
            <a:normAutofit fontScale="85000" lnSpcReduction="20000"/>
          </a:bodyPr>
          <a:lstStyle/>
          <a:p>
            <a:pPr marL="640080" lvl="1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000" dirty="0" smtClean="0"/>
              <a:t>	</a:t>
            </a:r>
            <a:r>
              <a:rPr lang="pt-BR" sz="3800" dirty="0" smtClean="0"/>
              <a:t>Como pensar a especificidade humana na diversidade de povos e costumes?</a:t>
            </a:r>
          </a:p>
          <a:p>
            <a:pPr marL="640080" lvl="1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000" dirty="0" smtClean="0"/>
          </a:p>
          <a:p>
            <a:pPr marL="640080" lvl="1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dirty="0" smtClean="0"/>
              <a:t>  </a:t>
            </a:r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644008" y="4126677"/>
            <a:ext cx="3684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Raça ou Cultura?</a:t>
            </a:r>
            <a:endParaRPr lang="pt-B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755576" y="44624"/>
            <a:ext cx="8001000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cs typeface="Trebuchet MS" pitchFamily="34" charset="0"/>
              </a:rPr>
              <a:t>Cultura para Antropologia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2636838"/>
            <a:ext cx="8229600" cy="168433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BR" sz="3200" dirty="0" smtClean="0"/>
              <a:t>	Entre os antropólogos verifica-se  uma visão </a:t>
            </a:r>
            <a:r>
              <a:rPr lang="pt-BR" sz="3200" b="1" dirty="0" smtClean="0">
                <a:solidFill>
                  <a:srgbClr val="FF0000"/>
                </a:solidFill>
              </a:rPr>
              <a:t>universalista</a:t>
            </a:r>
            <a:r>
              <a:rPr lang="pt-BR" sz="3200" dirty="0" smtClean="0"/>
              <a:t> e uma visão </a:t>
            </a:r>
            <a:r>
              <a:rPr lang="pt-BR" sz="3200" b="1" dirty="0" smtClean="0">
                <a:solidFill>
                  <a:srgbClr val="FF0000"/>
                </a:solidFill>
              </a:rPr>
              <a:t>particularista</a:t>
            </a:r>
            <a:r>
              <a:rPr lang="pt-BR" sz="3200" dirty="0" smtClean="0"/>
              <a:t> da definição de cultura.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elipse 6"/>
          <p:cNvSpPr/>
          <p:nvPr/>
        </p:nvSpPr>
        <p:spPr>
          <a:xfrm>
            <a:off x="2700338" y="1412875"/>
            <a:ext cx="6192837" cy="2952750"/>
          </a:xfrm>
          <a:prstGeom prst="wedgeEllipseCallout">
            <a:avLst>
              <a:gd name="adj1" fmla="val -55440"/>
              <a:gd name="adj2" fmla="val 52716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640763" cy="8556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/>
              <a:t>Cultura primitiva ou avançada?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952500"/>
            <a:ext cx="6092825" cy="892175"/>
          </a:xfrm>
        </p:spPr>
        <p:txBody>
          <a:bodyPr/>
          <a:lstStyle/>
          <a:p>
            <a:r>
              <a:rPr lang="pt-BR" sz="3200" smtClean="0"/>
              <a:t>Darwinismo social (evolução);</a:t>
            </a:r>
          </a:p>
          <a:p>
            <a:endParaRPr lang="pt-BR" sz="320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700338" y="4667250"/>
            <a:ext cx="6048375" cy="19446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t-BR" dirty="0" smtClean="0"/>
              <a:t>	</a:t>
            </a:r>
            <a:r>
              <a:rPr lang="pt-BR" sz="2800" dirty="0" smtClean="0"/>
              <a:t>Definição descritiva de forma a exprimir a totalidade da vida social do homem. Entre primitivos e civilizados não há diferença de natureza mas grau de avanço, evolução.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76600" y="1892300"/>
            <a:ext cx="5616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sz="2800">
                <a:latin typeface="Tempus Sans ITC" pitchFamily="82" charset="0"/>
              </a:rPr>
              <a:t>É  o conjunto complexo de conhecimentos, crenças, arte, moral e direito, além de costumes e hábitos adquiridos pelos indivíduos em uma sociedade</a:t>
            </a:r>
            <a:r>
              <a:rPr lang="pt-BR" sz="2400"/>
              <a:t>.</a:t>
            </a:r>
          </a:p>
        </p:txBody>
      </p:sp>
      <p:pic>
        <p:nvPicPr>
          <p:cNvPr id="8" name="Picture 4" descr="edward ty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99" y="3573016"/>
            <a:ext cx="2032000" cy="27813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  <a:sp3d z="127000" extrusionH="76200" contourW="38100">
            <a:bevelT w="19050" h="82550"/>
            <a:bevelB h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04788" y="6443663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</a:rPr>
              <a:t>Edward B. Tylor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/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749</TotalTime>
  <Words>502</Words>
  <Application>Microsoft Office PowerPoint</Application>
  <PresentationFormat>Apresentação na tela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CULTURA: uma palavra muitas definições</vt:lpstr>
      <vt:lpstr>O que é cultura?</vt:lpstr>
      <vt:lpstr>Cultura Valor?</vt:lpstr>
      <vt:lpstr>Cultura Alma Coletiva?</vt:lpstr>
      <vt:lpstr>Cultura Mercadoria?</vt:lpstr>
      <vt:lpstr>Cultura em nosso cotidiano</vt:lpstr>
      <vt:lpstr>A invenção do conceito científico de cultura</vt:lpstr>
      <vt:lpstr>Cultura para Antropologia</vt:lpstr>
      <vt:lpstr>Cultura primitiva ou avançada?</vt:lpstr>
      <vt:lpstr>Diferenças biológicas ou culturais?</vt:lpstr>
      <vt:lpstr>Cultura e Padrão!</vt:lpstr>
      <vt:lpstr>Cultura e personalidade!</vt:lpstr>
      <vt:lpstr>Satisfazer as necessidades!!!</vt:lpstr>
      <vt:lpstr>cultura e regras universais!!</vt:lpstr>
      <vt:lpstr>Mas afinal, o que é cultura?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CULTURA:  um conceito e muitas definições</dc:title>
  <dc:creator>Jose Roberto Oliveira dos Santos</dc:creator>
  <cp:lastModifiedBy>JOSE ROBERTO</cp:lastModifiedBy>
  <cp:revision>44</cp:revision>
  <dcterms:created xsi:type="dcterms:W3CDTF">2012-05-11T18:30:53Z</dcterms:created>
  <dcterms:modified xsi:type="dcterms:W3CDTF">2012-12-06T18:51:12Z</dcterms:modified>
</cp:coreProperties>
</file>