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08" r:id="rId3"/>
    <p:sldMasterId id="2147483720" r:id="rId4"/>
    <p:sldMasterId id="2147483744" r:id="rId5"/>
    <p:sldMasterId id="2147483756" r:id="rId6"/>
  </p:sldMasterIdLst>
  <p:sldIdLst>
    <p:sldId id="256" r:id="rId7"/>
    <p:sldId id="257" r:id="rId8"/>
    <p:sldId id="258" r:id="rId9"/>
    <p:sldId id="267" r:id="rId10"/>
    <p:sldId id="265" r:id="rId11"/>
    <p:sldId id="264" r:id="rId12"/>
    <p:sldId id="272" r:id="rId13"/>
    <p:sldId id="259" r:id="rId14"/>
    <p:sldId id="260" r:id="rId15"/>
    <p:sldId id="261" r:id="rId16"/>
    <p:sldId id="262" r:id="rId17"/>
    <p:sldId id="263" r:id="rId18"/>
    <p:sldId id="266" r:id="rId19"/>
    <p:sldId id="268" r:id="rId20"/>
    <p:sldId id="269" r:id="rId21"/>
    <p:sldId id="270" r:id="rId22"/>
    <p:sldId id="271" r:id="rId23"/>
    <p:sldId id="278" r:id="rId24"/>
    <p:sldId id="277" r:id="rId25"/>
    <p:sldId id="276" r:id="rId26"/>
    <p:sldId id="273" r:id="rId27"/>
    <p:sldId id="274" r:id="rId28"/>
    <p:sldId id="275" r:id="rId2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4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46193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65744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7527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98591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76884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0143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5051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89322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26636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5113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39112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406020"/>
            <a:ext cx="6172199" cy="2251579"/>
          </a:xfrm>
        </p:spPr>
        <p:txBody>
          <a:bodyPr lIns="0" rIns="0" anchor="t">
            <a:noAutofit/>
          </a:bodyPr>
          <a:lstStyle>
            <a:lvl1pPr>
              <a:defRPr sz="6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905864"/>
            <a:ext cx="6172200" cy="1123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456432" y="1545336"/>
            <a:ext cx="4224528" cy="3886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472184"/>
            <a:ext cx="6172200" cy="2130552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3886200"/>
            <a:ext cx="6172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6325" cy="10668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6998" y="1915859"/>
            <a:ext cx="3646966" cy="2881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754" y="1915881"/>
            <a:ext cx="3639311" cy="28813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5734" cy="1066799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916113"/>
            <a:ext cx="3638550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860676"/>
            <a:ext cx="3638550" cy="28828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5" y="1916113"/>
            <a:ext cx="3660775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2860676"/>
            <a:ext cx="3651250" cy="28829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62800" y="1551543"/>
            <a:ext cx="1828800" cy="365125"/>
          </a:xfrm>
        </p:spPr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450" y="1920876"/>
            <a:ext cx="3654425" cy="288924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6425"/>
            <a:ext cx="3629025" cy="1041400"/>
          </a:xfrm>
        </p:spPr>
        <p:txBody>
          <a:bodyPr anchor="t">
            <a:normAutofit/>
          </a:bodyPr>
          <a:lstStyle>
            <a:lvl1pPr algn="l">
              <a:defRPr sz="1800" b="1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920875"/>
            <a:ext cx="3629025" cy="18129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0074"/>
            <a:ext cx="2074862" cy="1981201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1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63862" y="1650999"/>
            <a:ext cx="5627687" cy="42207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3862" y="614363"/>
            <a:ext cx="3741738" cy="9096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1554480"/>
            <a:ext cx="4222308" cy="3886202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848" y="1554480"/>
            <a:ext cx="2075688" cy="38862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6432" y="1554480"/>
            <a:ext cx="4224528" cy="388620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etângulo de cantos arredondados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etângulo de cantos arredondados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etângulo de cantos arredondados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  <p:sp>
        <p:nvSpPr>
          <p:cNvPr id="11" name="Retângulo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tângulo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4590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1554480"/>
            <a:ext cx="2073348" cy="1979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0" y="1547036"/>
            <a:ext cx="4222308" cy="3886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1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etângulo de cantos arredondados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ABEB189-0135-42D7-80A1-14D0CC3E0809}" type="datetimeFigureOut">
              <a:rPr lang="pt-BR" smtClean="0"/>
              <a:t>07/12/2012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96230A97-672A-4D92-934E-AA4A765F0AB4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235867" y="1340769"/>
            <a:ext cx="8893175" cy="1656183"/>
          </a:xfrm>
        </p:spPr>
        <p:txBody>
          <a:bodyPr>
            <a:normAutofit/>
          </a:bodyPr>
          <a:lstStyle/>
          <a:p>
            <a:r>
              <a:rPr lang="pt-BR" sz="4800" dirty="0" smtClean="0"/>
              <a:t>DIVERSIDADE CULTURAL:</a:t>
            </a:r>
            <a:endParaRPr lang="pt-BR" sz="4800" dirty="0">
              <a:solidFill>
                <a:srgbClr val="FF000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2743200" y="6066508"/>
            <a:ext cx="6400800" cy="791492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t-BR" sz="2000" b="1" dirty="0" smtClean="0"/>
              <a:t>PROF. JOSÉ ROBERTO O. DOS SANTOS</a:t>
            </a:r>
          </a:p>
          <a:p>
            <a:pPr marL="0" indent="0" algn="r">
              <a:buNone/>
            </a:pPr>
            <a:r>
              <a:rPr lang="pt-BR" sz="2000" b="1" dirty="0" smtClean="0"/>
              <a:t>DISCIPLINA SOCIOLOGIA</a:t>
            </a:r>
            <a:endParaRPr lang="pt-BR" sz="2000" b="1" dirty="0"/>
          </a:p>
        </p:txBody>
      </p:sp>
      <p:sp>
        <p:nvSpPr>
          <p:cNvPr id="4" name="Retângulo 3"/>
          <p:cNvSpPr/>
          <p:nvPr/>
        </p:nvSpPr>
        <p:spPr>
          <a:xfrm>
            <a:off x="872020" y="3280627"/>
            <a:ext cx="77267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dirty="0">
                <a:solidFill>
                  <a:srgbClr val="FF0000"/>
                </a:solidFill>
              </a:rPr>
              <a:t>SERES IGUAIS OLHARES DIFERENTES.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49653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2.bp.blogspot.com/_n1pKv3XdNqw/SsC5a3lcYrI/AAAAAAAAAEo/D41av0Os9Es/s1600/sofrimen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" y="-27385"/>
            <a:ext cx="9137544" cy="694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34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1.bp.blogspot.com/_n1pKv3XdNqw/SsC4V0rzFPI/AAAAAAAAAEg/9Oe190qWI0o/s1600/holocaustonotic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2" y="0"/>
            <a:ext cx="9121118" cy="686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03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2.bp.blogspot.com/_n1pKv3XdNqw/SsC4AN6f_QI/AAAAAAAAAEY/y6S9n3hbvRo/s1600/escrav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" y="-22779"/>
            <a:ext cx="5045599" cy="688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1.bp.blogspot.com/_n1pKv3XdNqw/SsC3m9s_OaI/AAAAAAAAAEQ/alOze1BnLEU/s1600/untitled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936" y="-22778"/>
            <a:ext cx="4091064" cy="688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8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75556" y="2420888"/>
            <a:ext cx="8136904" cy="288032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2800" dirty="0" smtClean="0">
                <a:latin typeface="Consolas" pitchFamily="49" charset="0"/>
                <a:cs typeface="Consolas" pitchFamily="49" charset="0"/>
              </a:rPr>
              <a:t>Perceber que cada </a:t>
            </a:r>
            <a:r>
              <a:rPr lang="pt-BR" sz="2800" dirty="0">
                <a:latin typeface="Consolas" pitchFamily="49" charset="0"/>
                <a:cs typeface="Consolas" pitchFamily="49" charset="0"/>
              </a:rPr>
              <a:t>grupo </a:t>
            </a:r>
            <a:r>
              <a:rPr lang="pt-BR" sz="2800" dirty="0" smtClean="0">
                <a:latin typeface="Consolas" pitchFamily="49" charset="0"/>
                <a:cs typeface="Consolas" pitchFamily="49" charset="0"/>
              </a:rPr>
              <a:t>produz, </a:t>
            </a:r>
            <a:r>
              <a:rPr lang="pt-BR" sz="2800" dirty="0">
                <a:latin typeface="Consolas" pitchFamily="49" charset="0"/>
                <a:cs typeface="Consolas" pitchFamily="49" charset="0"/>
              </a:rPr>
              <a:t>a partir de suas condições históricas, </a:t>
            </a:r>
            <a:r>
              <a:rPr lang="pt-BR" sz="2800" dirty="0" smtClean="0">
                <a:latin typeface="Consolas" pitchFamily="49" charset="0"/>
                <a:cs typeface="Consolas" pitchFamily="49" charset="0"/>
              </a:rPr>
              <a:t>climáticas, linguísticas</a:t>
            </a:r>
            <a:r>
              <a:rPr lang="pt-BR" sz="2800" dirty="0">
                <a:latin typeface="Consolas" pitchFamily="49" charset="0"/>
                <a:cs typeface="Consolas" pitchFamily="49" charset="0"/>
              </a:rPr>
              <a:t>, etc., uma determinada cultura que se </a:t>
            </a:r>
            <a:r>
              <a:rPr lang="pt-BR" sz="2800" dirty="0" smtClean="0">
                <a:latin typeface="Consolas" pitchFamily="49" charset="0"/>
                <a:cs typeface="Consolas" pitchFamily="49" charset="0"/>
              </a:rPr>
              <a:t>caracteriza, </a:t>
            </a:r>
            <a:r>
              <a:rPr lang="pt-BR" sz="2800" dirty="0">
                <a:latin typeface="Consolas" pitchFamily="49" charset="0"/>
                <a:cs typeface="Consolas" pitchFamily="49" charset="0"/>
              </a:rPr>
              <a:t>então, por ser </a:t>
            </a:r>
            <a:r>
              <a:rPr lang="pt-BR" sz="2800" dirty="0" smtClean="0">
                <a:latin typeface="Consolas" pitchFamily="49" charset="0"/>
                <a:cs typeface="Consolas" pitchFamily="49" charset="0"/>
              </a:rPr>
              <a:t>única, específica</a:t>
            </a:r>
            <a:r>
              <a:rPr lang="pt-BR" sz="2800" dirty="0">
                <a:latin typeface="Consolas" pitchFamily="49" charset="0"/>
                <a:cs typeface="Consolas" pitchFamily="49" charset="0"/>
              </a:rPr>
              <a:t>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5501" y="404664"/>
            <a:ext cx="8788499" cy="1143000"/>
          </a:xfrm>
        </p:spPr>
        <p:txBody>
          <a:bodyPr>
            <a:noAutofit/>
          </a:bodyPr>
          <a:lstStyle/>
          <a:p>
            <a:r>
              <a:rPr lang="pt-BR" sz="4400" dirty="0" smtClean="0"/>
              <a:t>COMO VER O OUTRO COM RESPEITO?</a:t>
            </a:r>
            <a:endParaRPr lang="pt-BR" sz="4400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2627784" y="5089748"/>
            <a:ext cx="4032448" cy="854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>
                <a:solidFill>
                  <a:srgbClr val="FF0000"/>
                </a:solidFill>
              </a:rPr>
              <a:t>Relativismo Cultural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60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07704" y="0"/>
            <a:ext cx="6170380" cy="836712"/>
          </a:xfrm>
        </p:spPr>
        <p:txBody>
          <a:bodyPr>
            <a:noAutofit/>
          </a:bodyPr>
          <a:lstStyle/>
          <a:p>
            <a:r>
              <a:rPr lang="pt-BR" sz="40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Relativismo Cultural</a:t>
            </a:r>
            <a:endParaRPr lang="pt-BR" sz="4000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" name="Picture 4" descr="200px-FranzBo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9571">
            <a:off x="3740637" y="901053"/>
            <a:ext cx="1938628" cy="2527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upload.wikimedia.org/wikipedia/commons/f/f6/Bronislawmalinowsk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6668">
            <a:off x="6732240" y="2590541"/>
            <a:ext cx="2021651" cy="268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upload.wikimedia.org/wikipedia/commons/9/93/Ruth_Benedic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0395">
            <a:off x="3717905" y="3789040"/>
            <a:ext cx="2238734" cy="2804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upload.wikimedia.org/wikipedia/commons/9/99/Margaret_Mead_%281901-1978%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3952">
            <a:off x="554661" y="2580393"/>
            <a:ext cx="2093820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336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 explicativo retangular com cantos arredondados 4"/>
          <p:cNvSpPr/>
          <p:nvPr/>
        </p:nvSpPr>
        <p:spPr>
          <a:xfrm>
            <a:off x="0" y="908720"/>
            <a:ext cx="9071992" cy="3024336"/>
          </a:xfrm>
          <a:prstGeom prst="wedgeRoundRectCallout">
            <a:avLst>
              <a:gd name="adj1" fmla="val -1377"/>
              <a:gd name="adj2" fmla="val 73750"/>
              <a:gd name="adj3" fmla="val 16667"/>
            </a:avLst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4016" y="-72008"/>
            <a:ext cx="8748464" cy="908720"/>
          </a:xfrm>
        </p:spPr>
        <p:txBody>
          <a:bodyPr>
            <a:normAutofit/>
          </a:bodyPr>
          <a:lstStyle/>
          <a:p>
            <a:pPr algn="l"/>
            <a:r>
              <a:rPr lang="pt-BR" b="1" dirty="0" smtClean="0">
                <a:solidFill>
                  <a:srgbClr val="C00000"/>
                </a:solidFill>
              </a:rPr>
              <a:t>Trocas Culturais: cultura e globalização. </a:t>
            </a:r>
            <a:endParaRPr lang="pt-BR" b="1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237891" y="980728"/>
            <a:ext cx="8834101" cy="29857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600" dirty="0" smtClean="0">
                <a:latin typeface="Tempus Sans ITC" pitchFamily="82" charset="0"/>
              </a:rPr>
              <a:t>Antes do século XX as trocas culturais  ocorriam entre grupos próximos, face a face,  de forma oral, poucos tinham acesso a livros e bibliotecas. Já  durante o século XX, com o processo de Globalização, principalmente com as inovações  tecnológicas  e os meios de comunicação de massa, televisão e internet,  as trocas culturais se tornaram mais intensas, entre povos cada vez mais distantes, e de forma instantânea. </a:t>
            </a:r>
          </a:p>
        </p:txBody>
      </p:sp>
      <p:pic>
        <p:nvPicPr>
          <p:cNvPr id="1026" name="Picture 2" descr="http://ep01.epimg.net/cultura/imagenes/2012/11/30/actualidad/1354271340_724872_1354479375_noticia_norm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194" y="4077072"/>
            <a:ext cx="4005246" cy="267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555776" y="6336322"/>
            <a:ext cx="324159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500" b="1" dirty="0" smtClean="0">
                <a:solidFill>
                  <a:srgbClr val="FF0000"/>
                </a:solidFill>
              </a:rPr>
              <a:t>Nestor Garcia </a:t>
            </a:r>
            <a:r>
              <a:rPr lang="pt-BR" sz="2500" b="1" dirty="0" err="1" smtClean="0">
                <a:solidFill>
                  <a:srgbClr val="FF0000"/>
                </a:solidFill>
              </a:rPr>
              <a:t>Canclini</a:t>
            </a:r>
            <a:endParaRPr lang="pt-BR" sz="2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76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build="p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ep01.epimg.net/cultura/imagenes/2012/11/30/actualidad/1354271340_724872_1354479375_noticia_norm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8" y="4154681"/>
            <a:ext cx="3707904" cy="270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/>
          <p:cNvSpPr>
            <a:spLocks noGrp="1"/>
          </p:cNvSpPr>
          <p:nvPr>
            <p:ph type="title" idx="4294967295"/>
          </p:nvPr>
        </p:nvSpPr>
        <p:spPr>
          <a:xfrm>
            <a:off x="46636" y="713"/>
            <a:ext cx="9061868" cy="881062"/>
          </a:xfrm>
        </p:spPr>
        <p:txBody>
          <a:bodyPr>
            <a:noAutofit/>
          </a:bodyPr>
          <a:lstStyle/>
          <a:p>
            <a:pPr algn="l"/>
            <a:r>
              <a:rPr lang="pt-BR" sz="3800" b="1" dirty="0" smtClean="0">
                <a:solidFill>
                  <a:srgbClr val="C00000"/>
                </a:solidFill>
              </a:rPr>
              <a:t>Trocas Culturais: cultura e globalização </a:t>
            </a:r>
            <a:endParaRPr lang="pt-BR" sz="3800" b="1" dirty="0">
              <a:solidFill>
                <a:srgbClr val="C00000"/>
              </a:solidFill>
            </a:endParaRPr>
          </a:p>
        </p:txBody>
      </p:sp>
      <p:sp>
        <p:nvSpPr>
          <p:cNvPr id="5" name="Texto explicativo retangular com cantos arredondados 4"/>
          <p:cNvSpPr/>
          <p:nvPr/>
        </p:nvSpPr>
        <p:spPr>
          <a:xfrm>
            <a:off x="136392" y="908720"/>
            <a:ext cx="8532440" cy="2965688"/>
          </a:xfrm>
          <a:prstGeom prst="wedgeRoundRectCallout">
            <a:avLst>
              <a:gd name="adj1" fmla="val 2842"/>
              <a:gd name="adj2" fmla="val 81484"/>
              <a:gd name="adj3" fmla="val 16667"/>
            </a:avLst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2339752" y="5733256"/>
            <a:ext cx="4924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FF0000"/>
                </a:solidFill>
              </a:rPr>
              <a:t>Nestor  Garcia  </a:t>
            </a:r>
            <a:r>
              <a:rPr lang="pt-BR" sz="2800" b="1" dirty="0" err="1" smtClean="0">
                <a:solidFill>
                  <a:srgbClr val="FF0000"/>
                </a:solidFill>
              </a:rPr>
              <a:t>Canclini</a:t>
            </a:r>
            <a:endParaRPr lang="pt-BR" sz="2800" b="1" dirty="0">
              <a:solidFill>
                <a:srgbClr val="FF00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15904" y="1181392"/>
            <a:ext cx="83529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Tempus Sans ITC" pitchFamily="82" charset="0"/>
              </a:rPr>
              <a:t>No contexto  globalizado, as expressões culturais dos países centrais (EUA e nações europeias) prolifera-se por todo mundo, como também ocorre a proliferação cultural dos países não centrais, pela migração, possibilitando uma mistura que  forma a cultura híbrida</a:t>
            </a:r>
            <a:r>
              <a:rPr lang="pt-BR" sz="2800" dirty="0">
                <a:latin typeface="Tempus Sans ITC" pitchFamily="82" charset="0"/>
              </a:rPr>
              <a:t>.</a:t>
            </a:r>
            <a:r>
              <a:rPr lang="pt-BR" sz="2800" dirty="0" smtClean="0">
                <a:latin typeface="Tempus Sans ITC" pitchFamily="82" charset="0"/>
              </a:rPr>
              <a:t> </a:t>
            </a:r>
            <a:endParaRPr lang="pt-BR" sz="2800" dirty="0">
              <a:latin typeface="Tempus Sans IT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24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5496" y="2992884"/>
            <a:ext cx="914545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Courier New" pitchFamily="49" charset="0"/>
              <a:buChar char="o"/>
            </a:pPr>
            <a:r>
              <a:rPr lang="pt-BR" sz="2400" dirty="0" smtClean="0"/>
              <a:t>Forró eletrônico  e as com adaptações de músicas internacionais;</a:t>
            </a:r>
          </a:p>
          <a:p>
            <a:pPr marL="285750" indent="-285750">
              <a:buClr>
                <a:srgbClr val="FF0000"/>
              </a:buClr>
              <a:buFont typeface="Courier New" pitchFamily="49" charset="0"/>
              <a:buChar char="o"/>
            </a:pPr>
            <a:r>
              <a:rPr lang="pt-BR" sz="2400" dirty="0" smtClean="0"/>
              <a:t>Sertanejo universitário;</a:t>
            </a:r>
          </a:p>
          <a:p>
            <a:pPr marL="285750" indent="-285750">
              <a:buClr>
                <a:srgbClr val="FF0000"/>
              </a:buClr>
              <a:buFont typeface="Courier New" pitchFamily="49" charset="0"/>
              <a:buChar char="o"/>
            </a:pPr>
            <a:r>
              <a:rPr lang="pt-BR" sz="2400" dirty="0" smtClean="0"/>
              <a:t>Quadrilhas estilizadas;</a:t>
            </a:r>
          </a:p>
          <a:p>
            <a:pPr marL="285750" indent="-285750">
              <a:buClr>
                <a:srgbClr val="FF0000"/>
              </a:buClr>
              <a:buFont typeface="Courier New" pitchFamily="49" charset="0"/>
              <a:buChar char="o"/>
            </a:pPr>
            <a:r>
              <a:rPr lang="pt-BR" sz="2400" dirty="0" smtClean="0"/>
              <a:t>Quadrinhos </a:t>
            </a:r>
            <a:r>
              <a:rPr lang="pt-BR" sz="2400" dirty="0" err="1" smtClean="0"/>
              <a:t>Mangás</a:t>
            </a:r>
            <a:r>
              <a:rPr lang="pt-BR" sz="2400" dirty="0" smtClean="0"/>
              <a:t> japoneses;</a:t>
            </a:r>
          </a:p>
          <a:p>
            <a:pPr marL="285750" indent="-285750">
              <a:buClr>
                <a:srgbClr val="FF0000"/>
              </a:buClr>
              <a:buFont typeface="Courier New" pitchFamily="49" charset="0"/>
              <a:buChar char="o"/>
            </a:pPr>
            <a:r>
              <a:rPr lang="pt-BR" sz="2400" dirty="0" smtClean="0"/>
              <a:t>Grafites;</a:t>
            </a:r>
          </a:p>
          <a:p>
            <a:pPr marL="285750" indent="-285750">
              <a:buClr>
                <a:srgbClr val="FF0000"/>
              </a:buClr>
              <a:buFont typeface="Courier New" pitchFamily="49" charset="0"/>
              <a:buChar char="o"/>
            </a:pPr>
            <a:endParaRPr lang="pt-BR" sz="2400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dirty="0" smtClean="0"/>
              <a:t>Exemplos de Cultura Híbrida: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166601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TV Novos Estilos Musicais_ Forró Eletrônic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57631"/>
            <a:ext cx="9144000" cy="691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7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viões do forró x Rihann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43090" y="-71282"/>
            <a:ext cx="9179543" cy="688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2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43608" y="2852936"/>
            <a:ext cx="6995120" cy="302433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3200" dirty="0" smtClean="0">
                <a:latin typeface="Andalus" pitchFamily="18" charset="-78"/>
                <a:cs typeface="Andalus" pitchFamily="18" charset="-78"/>
              </a:rPr>
              <a:t>Porque avaliamos os outros a partir das crenças e valores  do grupo a que </a:t>
            </a:r>
            <a:r>
              <a:rPr lang="pt-BR" sz="3200" dirty="0" err="1" smtClean="0">
                <a:latin typeface="Andalus" pitchFamily="18" charset="-78"/>
                <a:cs typeface="Andalus" pitchFamily="18" charset="-78"/>
              </a:rPr>
              <a:t>pertecemos</a:t>
            </a:r>
            <a:r>
              <a:rPr lang="pt-BR" sz="3200" dirty="0" smtClean="0">
                <a:latin typeface="Andalus" pitchFamily="18" charset="-78"/>
                <a:cs typeface="Andalus" pitchFamily="18" charset="-78"/>
              </a:rPr>
              <a:t>. O que é superior ou inferior, melhor ou ruim, certo ou errado, depende do grupo que faço parte. </a:t>
            </a:r>
            <a:endParaRPr lang="pt-BR" sz="3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570156"/>
            <a:ext cx="7905201" cy="1054250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Por que temos dificuldade de aceita o diferente?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89754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ograma do Jerimum - Festival de Quadrilhas Estilizadas de 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0" y="0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2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booksgratis.com.br/wp-content/uploads/2011/05/tmj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224" y="44624"/>
            <a:ext cx="5004048" cy="676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89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essaseoutras.xpg.com.br/wp-content/uploads/2011/05/turma-da-monica-jov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8032"/>
            <a:ext cx="9120269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9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45" y="-27384"/>
            <a:ext cx="9225605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291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ta para a esquerda 4"/>
          <p:cNvSpPr/>
          <p:nvPr/>
        </p:nvSpPr>
        <p:spPr>
          <a:xfrm>
            <a:off x="3367436" y="4004197"/>
            <a:ext cx="4963938" cy="2088232"/>
          </a:xfrm>
          <a:prstGeom prst="leftArrow">
            <a:avLst/>
          </a:prstGeom>
          <a:solidFill>
            <a:schemeClr val="accent1">
              <a:alpha val="1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5467"/>
            <a:ext cx="8363272" cy="1858218"/>
          </a:xfrm>
        </p:spPr>
        <p:txBody>
          <a:bodyPr>
            <a:normAutofit fontScale="90000"/>
          </a:bodyPr>
          <a:lstStyle/>
          <a:p>
            <a:r>
              <a:rPr lang="pt-BR" sz="3600" dirty="0" smtClean="0"/>
              <a:t>Como podemos chamar esse olhar para outro a partir de nossas crenças e valores?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379285" y="2916806"/>
            <a:ext cx="3755863" cy="6480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800" b="1" dirty="0" smtClean="0">
                <a:solidFill>
                  <a:srgbClr val="FF0000"/>
                </a:solidFill>
              </a:rPr>
              <a:t>ETNOCENTRISMO.</a:t>
            </a:r>
            <a:endParaRPr lang="pt-BR" sz="2800" b="1" dirty="0">
              <a:solidFill>
                <a:srgbClr val="FF00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935213" y="4650230"/>
            <a:ext cx="4644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FF0000"/>
                </a:solidFill>
              </a:rPr>
              <a:t>William G. Summer, sociólogo estadunidense, em 1906.</a:t>
            </a:r>
            <a:endParaRPr lang="pt-BR" sz="24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://upload.wikimedia.org/wikipedia/commons/a/a0/Sumn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52" y="2916806"/>
            <a:ext cx="302895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16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1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upload.wikimedia.org/wikipedia/commons/a/a0/Sumn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861048"/>
            <a:ext cx="2555776" cy="298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 explicativo retangular com cantos arredondados 5"/>
          <p:cNvSpPr/>
          <p:nvPr/>
        </p:nvSpPr>
        <p:spPr>
          <a:xfrm>
            <a:off x="251520" y="188640"/>
            <a:ext cx="8856984" cy="3488328"/>
          </a:xfrm>
          <a:prstGeom prst="wedgeRoundRectCallout">
            <a:avLst>
              <a:gd name="adj1" fmla="val -27986"/>
              <a:gd name="adj2" fmla="val 61840"/>
              <a:gd name="adj3" fmla="val 16667"/>
            </a:avLst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395536" y="454020"/>
            <a:ext cx="87129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latin typeface="Tempus Sans ITC" pitchFamily="82" charset="0"/>
              </a:rPr>
              <a:t>O etnocentrismo é o termo técnico para esta visão das coisas segundo a qual nosso próprio grupo é o centro de todas as coisas e todos os outros grupos são medidos e avaliados em relação a ele (...) cada grupo alimenta seu próprio orgulho e vaidade, considera-se superior , exalta suas próprias divindades e olha com desprezo as estrangeiras. Cada grupo pensa que seus próprios costumes são os únicos válidos e se ele observa que os outros grupos têm outros costumes, encara-os com desdém.</a:t>
            </a:r>
          </a:p>
        </p:txBody>
      </p:sp>
    </p:spTree>
    <p:extLst>
      <p:ext uri="{BB962C8B-B14F-4D97-AF65-F5344CB8AC3E}">
        <p14:creationId xmlns:p14="http://schemas.microsoft.com/office/powerpoint/2010/main" val="393509209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3.bp.blogspot.com/_xouULh7tF44/S_7aMefN4zI/AAAAAAAAIbQ/jj80hqfIwAg/s1600/etnocentrism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224"/>
            <a:ext cx="9144000" cy="642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21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OSE ROBERTO\Desktop\Aulas Ipangaçu\aulas de sociologia\aulas 3 bimestre\ETNOCENTRISMO, TROCAS CULTURAIS, CULTURA POPULAR E ERUDITA\mapa inverti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003"/>
            <a:ext cx="9180512" cy="685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81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ewnote.files.wordpress.com/2010/03/mapa-mundi-ao-contrar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2008" y="5212011"/>
            <a:ext cx="8964488" cy="160136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b="1" dirty="0">
                <a:latin typeface="Cambria Math" pitchFamily="18" charset="0"/>
                <a:ea typeface="Cambria Math" pitchFamily="18" charset="0"/>
              </a:rPr>
              <a:t>Do espaço a Terra pode ser vista do ângulo que for, e não estará “errado”, é apenas uma convenção desde a época dos primeiros cartógrafos, onde o norte fica acima, mas e se fosse pra baixo? Pra direita?</a:t>
            </a:r>
          </a:p>
        </p:txBody>
      </p:sp>
    </p:spTree>
    <p:extLst>
      <p:ext uri="{BB962C8B-B14F-4D97-AF65-F5344CB8AC3E}">
        <p14:creationId xmlns:p14="http://schemas.microsoft.com/office/powerpoint/2010/main" val="159970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600200"/>
          </a:xfrm>
        </p:spPr>
        <p:txBody>
          <a:bodyPr>
            <a:normAutofit fontScale="90000"/>
          </a:bodyPr>
          <a:lstStyle/>
          <a:p>
            <a:r>
              <a:rPr lang="pt-BR" sz="4400" dirty="0" smtClean="0"/>
              <a:t>Consequências do etnocentrismo: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sz="4000" dirty="0" smtClean="0">
                <a:solidFill>
                  <a:schemeClr val="tx1"/>
                </a:solidFill>
              </a:rPr>
              <a:t>negação da diversidade cultural</a:t>
            </a:r>
            <a:endParaRPr lang="pt-BR" sz="4000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 rot="20151411">
            <a:off x="974902" y="3406751"/>
            <a:ext cx="2867022" cy="2389805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pt-BR" sz="2800" b="1" dirty="0" smtClean="0">
                <a:solidFill>
                  <a:srgbClr val="FF0000"/>
                </a:solidFill>
              </a:rPr>
              <a:t>Crimes;</a:t>
            </a:r>
          </a:p>
          <a:p>
            <a:pPr>
              <a:buFont typeface="Wingdings" pitchFamily="2" charset="2"/>
              <a:buChar char="v"/>
            </a:pPr>
            <a:r>
              <a:rPr lang="pt-BR" sz="2800" b="1" dirty="0" smtClean="0">
                <a:solidFill>
                  <a:srgbClr val="FF0000"/>
                </a:solidFill>
              </a:rPr>
              <a:t>Massacres;</a:t>
            </a:r>
          </a:p>
          <a:p>
            <a:pPr>
              <a:buFont typeface="Wingdings" pitchFamily="2" charset="2"/>
              <a:buChar char="v"/>
            </a:pPr>
            <a:r>
              <a:rPr lang="pt-BR" sz="2800" b="1" dirty="0" smtClean="0">
                <a:solidFill>
                  <a:srgbClr val="FF0000"/>
                </a:solidFill>
              </a:rPr>
              <a:t> Genocídios;</a:t>
            </a:r>
          </a:p>
          <a:p>
            <a:pPr>
              <a:buFont typeface="Wingdings" pitchFamily="2" charset="2"/>
              <a:buChar char="v"/>
            </a:pPr>
            <a:r>
              <a:rPr lang="pt-BR" sz="2800" b="1" dirty="0" smtClean="0">
                <a:solidFill>
                  <a:srgbClr val="FF0000"/>
                </a:solidFill>
              </a:rPr>
              <a:t> Extermínios.</a:t>
            </a:r>
            <a:endParaRPr lang="pt-BR" sz="2800" b="1" dirty="0">
              <a:solidFill>
                <a:srgbClr val="FF00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427984" y="2645212"/>
            <a:ext cx="43899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pt-BR" sz="2800" dirty="0">
                <a:solidFill>
                  <a:srgbClr val="C00000"/>
                </a:solidFill>
              </a:rPr>
              <a:t>Escravidão dos </a:t>
            </a:r>
            <a:r>
              <a:rPr lang="pt-BR" sz="2800" dirty="0" smtClean="0">
                <a:solidFill>
                  <a:srgbClr val="C00000"/>
                </a:solidFill>
              </a:rPr>
              <a:t>negros;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t-BR" sz="2800" dirty="0">
                <a:solidFill>
                  <a:srgbClr val="C00000"/>
                </a:solidFill>
              </a:rPr>
              <a:t>Holocausto nazista</a:t>
            </a:r>
            <a:r>
              <a:rPr lang="pt-BR" sz="2800" dirty="0" smtClean="0">
                <a:solidFill>
                  <a:srgbClr val="C00000"/>
                </a:solidFill>
              </a:rPr>
              <a:t>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t-BR" sz="2800" dirty="0" smtClean="0">
                <a:solidFill>
                  <a:srgbClr val="C00000"/>
                </a:solidFill>
              </a:rPr>
              <a:t>Apartheid africano;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t-BR" sz="2800" dirty="0" smtClean="0">
                <a:solidFill>
                  <a:srgbClr val="C00000"/>
                </a:solidFill>
              </a:rPr>
              <a:t>Genocídio em </a:t>
            </a:r>
            <a:r>
              <a:rPr lang="pt-BR" sz="2800" dirty="0" err="1" smtClean="0">
                <a:solidFill>
                  <a:srgbClr val="C00000"/>
                </a:solidFill>
              </a:rPr>
              <a:t>Rhuanda</a:t>
            </a:r>
            <a:r>
              <a:rPr lang="pt-BR" sz="2800" dirty="0" smtClean="0">
                <a:solidFill>
                  <a:srgbClr val="C00000"/>
                </a:solidFill>
              </a:rPr>
              <a:t>.</a:t>
            </a:r>
            <a:endParaRPr lang="pt-BR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49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4.bp.blogspot.com/_n1pKv3XdNqw/SsC5s16eJUI/AAAAAAAAAEw/UCHlXscEWB8/s1600/untitled65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384"/>
            <a:ext cx="923688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43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Capa Dura">
  <a:themeElements>
    <a:clrScheme name="Capa Dura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Capa Dura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apa Dura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xecutivo">
  <a:themeElements>
    <a:clrScheme name="Executivo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Executivo">
  <a:themeElements>
    <a:clrScheme name="Executivo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feira">
  <a:themeElements>
    <a:clrScheme name="feira">
      <a:dk1>
        <a:srgbClr val="3F3F3F"/>
      </a:dk1>
      <a:lt1>
        <a:srgbClr val="FFFFFF"/>
      </a:lt1>
      <a:dk2>
        <a:srgbClr val="7DAFC3"/>
      </a:dk2>
      <a:lt2>
        <a:srgbClr val="E5E4DF"/>
      </a:lt2>
      <a:accent1>
        <a:srgbClr val="7C959A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79A4"/>
      </a:hlink>
      <a:folHlink>
        <a:srgbClr val="595959"/>
      </a:folHlink>
    </a:clrScheme>
    <a:fontScheme name="feira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eira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apital Próprio">
  <a:themeElements>
    <a:clrScheme name="Capital Própri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pital Próprio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apital Próprio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751</TotalTime>
  <Words>466</Words>
  <Application>Microsoft Office PowerPoint</Application>
  <PresentationFormat>Apresentação na tela (4:3)</PresentationFormat>
  <Paragraphs>36</Paragraphs>
  <Slides>23</Slides>
  <Notes>0</Notes>
  <HiddenSlides>0</HiddenSlides>
  <MMClips>3</MMClips>
  <ScaleCrop>false</ScaleCrop>
  <HeadingPairs>
    <vt:vector size="4" baseType="variant">
      <vt:variant>
        <vt:lpstr>Tema</vt:lpstr>
      </vt:variant>
      <vt:variant>
        <vt:i4>6</vt:i4>
      </vt:variant>
      <vt:variant>
        <vt:lpstr>Títulos de slides</vt:lpstr>
      </vt:variant>
      <vt:variant>
        <vt:i4>23</vt:i4>
      </vt:variant>
    </vt:vector>
  </HeadingPairs>
  <TitlesOfParts>
    <vt:vector size="29" baseType="lpstr">
      <vt:lpstr>Capa Dura</vt:lpstr>
      <vt:lpstr>Executivo</vt:lpstr>
      <vt:lpstr>Tema do Office</vt:lpstr>
      <vt:lpstr>1_Executivo</vt:lpstr>
      <vt:lpstr>feira</vt:lpstr>
      <vt:lpstr>Capital Próprio</vt:lpstr>
      <vt:lpstr>DIVERSIDADE CULTURAL:</vt:lpstr>
      <vt:lpstr>Por que temos dificuldade de aceita o diferente?</vt:lpstr>
      <vt:lpstr>Como podemos chamar esse olhar para outro a partir de nossas crenças e valores?</vt:lpstr>
      <vt:lpstr>Apresentação do PowerPoint</vt:lpstr>
      <vt:lpstr>Apresentação do PowerPoint</vt:lpstr>
      <vt:lpstr>Apresentação do PowerPoint</vt:lpstr>
      <vt:lpstr>Apresentação do PowerPoint</vt:lpstr>
      <vt:lpstr>Consequências do etnocentrismo: negação da diversidade cultural</vt:lpstr>
      <vt:lpstr>Apresentação do PowerPoint</vt:lpstr>
      <vt:lpstr>Apresentação do PowerPoint</vt:lpstr>
      <vt:lpstr>Apresentação do PowerPoint</vt:lpstr>
      <vt:lpstr>Apresentação do PowerPoint</vt:lpstr>
      <vt:lpstr>COMO VER O OUTRO COM RESPEITO?</vt:lpstr>
      <vt:lpstr>Relativismo Cultural</vt:lpstr>
      <vt:lpstr>Trocas Culturais: cultura e globalização. </vt:lpstr>
      <vt:lpstr>Trocas Culturais: cultura e globalização </vt:lpstr>
      <vt:lpstr>Exemplos de Cultura Híbrida: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DIVERSIDADE CULTURAL: O OUTRO É IGUAL E AO MESMO TEMPO DIFERENTE.</dc:title>
  <dc:creator>JOSE ROBERTO</dc:creator>
  <cp:lastModifiedBy>JOSE ROBERTO</cp:lastModifiedBy>
  <cp:revision>36</cp:revision>
  <dcterms:created xsi:type="dcterms:W3CDTF">2012-11-30T23:18:20Z</dcterms:created>
  <dcterms:modified xsi:type="dcterms:W3CDTF">2012-12-08T00:41:01Z</dcterms:modified>
</cp:coreProperties>
</file>