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31" r:id="rId2"/>
    <p:sldId id="260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5" r:id="rId24"/>
    <p:sldId id="304" r:id="rId25"/>
    <p:sldId id="306" r:id="rId26"/>
    <p:sldId id="307" r:id="rId27"/>
    <p:sldId id="317" r:id="rId28"/>
    <p:sldId id="308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16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2" r:id="rId50"/>
    <p:sldId id="330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A168"/>
    <a:srgbClr val="004900"/>
    <a:srgbClr val="F339CB"/>
    <a:srgbClr val="F99DE5"/>
    <a:srgbClr val="F549D0"/>
    <a:srgbClr val="A70985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6271" autoAdjust="0"/>
  </p:normalViewPr>
  <p:slideViewPr>
    <p:cSldViewPr snapToGrid="0">
      <p:cViewPr varScale="1">
        <p:scale>
          <a:sx n="58" d="100"/>
          <a:sy n="58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78B21-5D8A-41A5-A70D-9541A1501704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C4103-5444-4BFC-8493-096884321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37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https://www.youtube.com/watch?v=WGIUYSvGxn4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1367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https://www.youtube.com/watch?v=lVip2XWGe2c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0874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263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247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05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85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14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FA40-BB03-4DDA-A150-E3658BCEB5FD}" type="datetimeFigureOut">
              <a:rPr lang="pt-BR" smtClean="0"/>
              <a:t>09/05/2022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6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1592263"/>
            <a:ext cx="9906000" cy="3166983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  <a:t>ESTATÍSTICA</a:t>
            </a:r>
            <a:b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4800" dirty="0">
                <a:solidFill>
                  <a:schemeClr val="bg1"/>
                </a:solidFill>
                <a:latin typeface="Modern Love" panose="04090805081005020601" pitchFamily="82" charset="0"/>
              </a:rPr>
              <a:t>técnicas de amostragem e métodos estatísticos</a:t>
            </a:r>
            <a:endParaRPr lang="pt-BR" sz="72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docente.ifrn.edu.br/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julianaschivani</a:t>
            </a:r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" name="Shape 384">
            <a:extLst>
              <a:ext uri="{FF2B5EF4-FFF2-40B4-BE49-F238E27FC236}">
                <a16:creationId xmlns:a16="http://schemas.microsoft.com/office/drawing/2014/main" id="{5A7E353A-BBEE-72BC-03F2-8D187F3A4D70}"/>
              </a:ext>
            </a:extLst>
          </p:cNvPr>
          <p:cNvSpPr/>
          <p:nvPr/>
        </p:nvSpPr>
        <p:spPr>
          <a:xfrm rot="336109">
            <a:off x="2360898" y="3089982"/>
            <a:ext cx="6259160" cy="516556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268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E7E1919-1F07-FE72-A2C7-41431CF5A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81" y="1993391"/>
            <a:ext cx="5212774" cy="336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2C01BD6-B602-5806-CDF1-CCB0717B3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8" b="95000" l="10000" r="90000">
                        <a14:foregroundMark x1="34063" y1="94111" x2="58938" y2="95222"/>
                        <a14:foregroundMark x1="48813" y1="8000" x2="52750" y2="43667"/>
                        <a14:foregroundMark x1="75563" y1="13778" x2="66313" y2="1667"/>
                        <a14:foregroundMark x1="66313" y1="1667" x2="66000" y2="1444"/>
                        <a14:foregroundMark x1="48438" y1="1889" x2="53125" y2="778"/>
                        <a14:foregroundMark x1="53125" y1="778" x2="53750" y2="778"/>
                        <a14:foregroundMark x1="54563" y1="1444" x2="57000" y2="1444"/>
                        <a14:backgroundMark x1="51812" y1="5778" x2="54438" y2="32000"/>
                        <a14:backgroundMark x1="55250" y1="5111" x2="54937" y2="22889"/>
                        <a14:backgroundMark x1="54937" y1="22889" x2="55250" y2="26222"/>
                        <a14:backgroundMark x1="55625" y1="30333" x2="56313" y2="33889"/>
                        <a14:backgroundMark x1="55625" y1="27667" x2="56188" y2="31778"/>
                        <a14:backgroundMark x1="55937" y1="26222" x2="56437" y2="29333"/>
                        <a14:backgroundMark x1="53312" y1="3667" x2="54438" y2="11667"/>
                        <a14:backgroundMark x1="57000" y1="8444" x2="57000" y2="8444"/>
                        <a14:backgroundMark x1="51438" y1="3889" x2="51438" y2="3889"/>
                        <a14:backgroundMark x1="51938" y1="5111" x2="51938" y2="5111"/>
                        <a14:backgroundMark x1="51688" y1="4333" x2="52500" y2="5778"/>
                        <a14:backgroundMark x1="45688" y1="6333" x2="48250" y2="42667"/>
                        <a14:backgroundMark x1="48250" y1="42667" x2="48250" y2="42667"/>
                        <a14:backgroundMark x1="48125" y1="46778" x2="50875" y2="46111"/>
                        <a14:backgroundMark x1="51938" y1="47000" x2="62750" y2="45333"/>
                        <a14:backgroundMark x1="62750" y1="45333" x2="68563" y2="45667"/>
                        <a14:backgroundMark x1="68563" y1="45667" x2="73125" y2="44333"/>
                        <a14:backgroundMark x1="73125" y1="44333" x2="77313" y2="4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8256" y="1181098"/>
            <a:ext cx="8301642" cy="54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8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7" name="Picture 2" descr="http://4.bp.blogspot.com/_rGv_LZ6EdpU/SoZP-cbG3JI/AAAAAAAAA70/OOFeUVJ6aFA/s320/charge_jornal_record.jpg">
            <a:extLst>
              <a:ext uri="{FF2B5EF4-FFF2-40B4-BE49-F238E27FC236}">
                <a16:creationId xmlns:a16="http://schemas.microsoft.com/office/drawing/2014/main" id="{55C1CE9D-8889-C634-DB9D-47D993A60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278386"/>
            <a:ext cx="5453199" cy="519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43E2DC0-0CE2-D1EE-2ADE-78C6250CC7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90"/>
          <a:stretch/>
        </p:blipFill>
        <p:spPr>
          <a:xfrm>
            <a:off x="6018365" y="1342682"/>
            <a:ext cx="5453199" cy="490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4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9" name="Picture 4" descr="http://puclitikas.files.wordpress.com/2012/11/charge-midia3-web.jpg">
            <a:extLst>
              <a:ext uri="{FF2B5EF4-FFF2-40B4-BE49-F238E27FC236}">
                <a16:creationId xmlns:a16="http://schemas.microsoft.com/office/drawing/2014/main" id="{CF28C0C8-B55C-48C0-7678-E582B62B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297669"/>
            <a:ext cx="6313369" cy="515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E29AF17-7D6B-CABC-C82B-9D4D38963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868" y="1297669"/>
            <a:ext cx="5266954" cy="5159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623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76F9747-578F-E5A8-7C87-177E0177A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83" y="1338695"/>
            <a:ext cx="2531902" cy="519545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1A43438-A139-2D78-04EB-8F34039D768E}"/>
              </a:ext>
            </a:extLst>
          </p:cNvPr>
          <p:cNvSpPr/>
          <p:nvPr/>
        </p:nvSpPr>
        <p:spPr>
          <a:xfrm>
            <a:off x="335083" y="3640975"/>
            <a:ext cx="2531902" cy="25270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5A01CA35-0D0E-0524-7F1C-F09B7303D4C2}"/>
              </a:ext>
            </a:extLst>
          </p:cNvPr>
          <p:cNvCxnSpPr>
            <a:stCxn id="7" idx="3"/>
          </p:cNvCxnSpPr>
          <p:nvPr/>
        </p:nvCxnSpPr>
        <p:spPr>
          <a:xfrm flipV="1">
            <a:off x="2866985" y="3890356"/>
            <a:ext cx="2719168" cy="101415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m 11">
            <a:extLst>
              <a:ext uri="{FF2B5EF4-FFF2-40B4-BE49-F238E27FC236}">
                <a16:creationId xmlns:a16="http://schemas.microsoft.com/office/drawing/2014/main" id="{CAD8591D-B0B3-530B-D482-6E77D1E1B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153" y="1328341"/>
            <a:ext cx="5305026" cy="546315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3345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B432A-AF6B-89A9-FECC-7FAD4B7E82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20"/>
          <a:stretch/>
        </p:blipFill>
        <p:spPr>
          <a:xfrm>
            <a:off x="368088" y="1367440"/>
            <a:ext cx="4621251" cy="5119563"/>
          </a:xfrm>
          <a:prstGeom prst="rect">
            <a:avLst/>
          </a:prstGeom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88DB78D8-B55E-1239-1204-0E444C85D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269" y="1378219"/>
            <a:ext cx="4123113" cy="50980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88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COMO SE SABE?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C0376D9-436C-2965-D3FF-3EB54BEA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64" y="2923977"/>
            <a:ext cx="2648736" cy="393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9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D3578279-2038-3B57-DEB6-404B8ACA8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600664"/>
            <a:ext cx="11870258" cy="445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157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0A63C3-A408-7132-595D-ADEF6167B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502014"/>
            <a:ext cx="11663450" cy="489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84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0EE6D8F-C15E-6424-FCA7-42B1A8474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245" y="1612169"/>
            <a:ext cx="8858664" cy="417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8" name="Shape 259">
            <a:extLst>
              <a:ext uri="{FF2B5EF4-FFF2-40B4-BE49-F238E27FC236}">
                <a16:creationId xmlns:a16="http://schemas.microsoft.com/office/drawing/2014/main" id="{43E11E47-8AEF-4C11-436E-B496663AF661}"/>
              </a:ext>
            </a:extLst>
          </p:cNvPr>
          <p:cNvSpPr/>
          <p:nvPr/>
        </p:nvSpPr>
        <p:spPr>
          <a:xfrm>
            <a:off x="1164931" y="1325843"/>
            <a:ext cx="9494824" cy="5476009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4900">
              <a:alpha val="11150"/>
            </a:srgbClr>
          </a:solidFill>
          <a:ln w="19050" cap="flat" cmpd="sng">
            <a:solidFill>
              <a:srgbClr val="61A1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223544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39D47FB-FAF3-4070-71C4-9D1954203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9" b="5325"/>
          <a:stretch/>
        </p:blipFill>
        <p:spPr bwMode="auto">
          <a:xfrm>
            <a:off x="944069" y="1419996"/>
            <a:ext cx="9895728" cy="511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7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0026EC-4A6D-A5D5-C689-E70E275CAD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9" t="8547" b="7845"/>
          <a:stretch/>
        </p:blipFill>
        <p:spPr>
          <a:xfrm>
            <a:off x="545058" y="1463040"/>
            <a:ext cx="10061981" cy="494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4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09075"/>
            <a:ext cx="11447318" cy="50980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que os brasileiros acham do governo Bolsonaro?</a:t>
            </a:r>
          </a:p>
          <a:p>
            <a:pPr marL="0" indent="0">
              <a:buNone/>
            </a:pPr>
            <a:endParaRPr lang="pt-BR" sz="36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Qual a quantidade de florestas desmatadas no Brasil?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 </a:t>
            </a:r>
          </a:p>
        </p:txBody>
      </p:sp>
    </p:spTree>
    <p:extLst>
      <p:ext uri="{BB962C8B-B14F-4D97-AF65-F5344CB8AC3E}">
        <p14:creationId xmlns:p14="http://schemas.microsoft.com/office/powerpoint/2010/main" val="2745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11749F-7686-D502-AF24-870DBCA5B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05"/>
          <a:stretch/>
        </p:blipFill>
        <p:spPr bwMode="auto">
          <a:xfrm>
            <a:off x="457789" y="1458485"/>
            <a:ext cx="11411908" cy="4892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0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B374CED-2C69-573D-38E4-D1C7E823D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85" y="1379913"/>
            <a:ext cx="11258908" cy="50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6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3BD2EA-CF45-4411-CF57-21D4CA67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48" y="1458938"/>
            <a:ext cx="11120292" cy="5024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2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7" name="Picture 2" descr="http://cicerocattani.com.br/wp-content/uploads/2014/10/a-charge-pesquisas-455x300.jpg">
            <a:extLst>
              <a:ext uri="{FF2B5EF4-FFF2-40B4-BE49-F238E27FC236}">
                <a16:creationId xmlns:a16="http://schemas.microsoft.com/office/drawing/2014/main" id="{B805DB22-C551-1348-BA2E-42DCE5C5F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/>
          <a:stretch/>
        </p:blipFill>
        <p:spPr bwMode="auto">
          <a:xfrm>
            <a:off x="937298" y="1375542"/>
            <a:ext cx="10317404" cy="5158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22C0CA-1911-58A5-B8FC-5C517E36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8" y="1335154"/>
            <a:ext cx="11713327" cy="51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4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 × 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EED1C993-7FD3-84D6-BC80-9F08F99F3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81" y="1786221"/>
            <a:ext cx="9202883" cy="4181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88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Participantes ou Respondentes?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23C6F5D-2F6D-2639-35E8-50EAE85ED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264" y="2923977"/>
            <a:ext cx="2648736" cy="393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3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3B43C6-0312-E6FC-65D8-6968223AD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39" y="1459048"/>
            <a:ext cx="11319905" cy="497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3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3AE4E9-5868-2B72-9273-306D7F3E9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327794"/>
            <a:ext cx="11683976" cy="5187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3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TÉCNICAS DE AMOSTRAGEM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7" name="Imagem 6" descr="Uma imagem contendo bicicleta, pequeno, menino, mesa&#10;&#10;Descrição gerada automaticamente">
            <a:extLst>
              <a:ext uri="{FF2B5EF4-FFF2-40B4-BE49-F238E27FC236}">
                <a16:creationId xmlns:a16="http://schemas.microsoft.com/office/drawing/2014/main" id="{AD933A86-00BF-E8BD-4790-389949D2D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1296092"/>
            <a:ext cx="5212774" cy="5212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E3FB3BE-7881-4502-BD75-511F24E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9651" y="2076450"/>
            <a:ext cx="6480118" cy="34854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Conjunto de técnicas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Probabilísticas e Não-probabilísticas </a:t>
            </a:r>
            <a:r>
              <a:rPr lang="pt-BR" sz="4000" b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para coletar os dados de uma pesquisa.</a:t>
            </a:r>
          </a:p>
        </p:txBody>
      </p:sp>
    </p:spTree>
    <p:extLst>
      <p:ext uri="{BB962C8B-B14F-4D97-AF65-F5344CB8AC3E}">
        <p14:creationId xmlns:p14="http://schemas.microsoft.com/office/powerpoint/2010/main" val="36119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2E6A343-594B-08D2-16E7-FA50CED0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22" b="96957" l="3653" r="99087">
                        <a14:foregroundMark x1="4110" y1="91304" x2="78995" y2="95217"/>
                        <a14:foregroundMark x1="78995" y1="95217" x2="87215" y2="93043"/>
                        <a14:foregroundMark x1="95434" y1="87391" x2="89498" y2="97826"/>
                        <a14:foregroundMark x1="89498" y1="97826" x2="88584" y2="97826"/>
                        <a14:foregroundMark x1="95434" y1="87826" x2="99543" y2="94348"/>
                        <a14:foregroundMark x1="3653" y1="89130" x2="4110" y2="95652"/>
                        <a14:foregroundMark x1="44749" y1="6957" x2="44749" y2="6957"/>
                        <a14:foregroundMark x1="50685" y1="6522" x2="50685" y2="6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881" y="1044766"/>
            <a:ext cx="5424401" cy="5696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Amostragem  </a:t>
            </a:r>
            <a:b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ALEATÓRIA SIMPLES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E3FB3BE-7881-4502-BD75-511F24E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076" y="1562878"/>
            <a:ext cx="6480118" cy="418191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endParaRPr lang="pt-BR" sz="4000" b="1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“Dá a mesma chance a todos os membros de uma população de ser selecionado, além de utilizar alguns mecanismos de casualidade para escolhê-los” </a:t>
            </a: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(RUMSEY, 2016, p.43) </a:t>
            </a:r>
          </a:p>
        </p:txBody>
      </p:sp>
    </p:spTree>
    <p:extLst>
      <p:ext uri="{BB962C8B-B14F-4D97-AF65-F5344CB8AC3E}">
        <p14:creationId xmlns:p14="http://schemas.microsoft.com/office/powerpoint/2010/main" val="28336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409075"/>
            <a:ext cx="11447318" cy="50980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que os </a:t>
            </a:r>
            <a:r>
              <a:rPr lang="pt-BR" sz="36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brasileiros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acham do governo Bolsonaro?</a:t>
            </a:r>
          </a:p>
          <a:p>
            <a:pPr marL="0" indent="0">
              <a:buNone/>
            </a:pPr>
            <a:endParaRPr lang="pt-BR" sz="36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Qual a quantidade de </a:t>
            </a:r>
            <a:r>
              <a:rPr lang="pt-BR" sz="36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florestas desmatadas </a:t>
            </a: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no Brasil?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</p:spTree>
    <p:extLst>
      <p:ext uri="{BB962C8B-B14F-4D97-AF65-F5344CB8AC3E}">
        <p14:creationId xmlns:p14="http://schemas.microsoft.com/office/powerpoint/2010/main" val="25178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Amostragem SISTEMÁTICA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E3FB3BE-7881-4502-BD75-511F24E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40" y="4230049"/>
            <a:ext cx="11616666" cy="23041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Os elementos são selecionados seguindo uma regra pré-definida.</a:t>
            </a:r>
          </a:p>
        </p:txBody>
      </p:sp>
      <p:pic>
        <p:nvPicPr>
          <p:cNvPr id="7" name="Picture 2" descr="https://encrypted-tbn0.gstatic.com/images?q=tbn:ANd9GcRKjZQ2WWBznt3NadmW1Tfsgk1eD2nqBfEC918A9Ak_BzRoWoM_">
            <a:extLst>
              <a:ext uri="{FF2B5EF4-FFF2-40B4-BE49-F238E27FC236}">
                <a16:creationId xmlns:a16="http://schemas.microsoft.com/office/drawing/2014/main" id="{20147B59-DFA8-550B-C339-E7E4D6159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2" y="1381574"/>
            <a:ext cx="11766242" cy="2648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323850"/>
            <a:ext cx="7467599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Amostragem ESTRATIFICADA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E3FB3BE-7881-4502-BD75-511F24E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77" y="1316650"/>
            <a:ext cx="5552788" cy="50482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t-BR" sz="40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população é dividida em estratos homogêneos (grupos com elementos de características comuns) e é selecionada uma amostra aleatória de cada estrato.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2148ECF5-E9A4-BFB3-D235-402DD75B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4" b="92308" l="9375" r="89583">
                        <a14:foregroundMark x1="57292" y1="11834" x2="57292" y2="11834"/>
                        <a14:foregroundMark x1="55208" y1="5325" x2="55208" y2="5325"/>
                        <a14:foregroundMark x1="43750" y1="91716" x2="43750" y2="91716"/>
                        <a14:foregroundMark x1="59375" y1="92899" x2="59375" y2="92899"/>
                        <a14:foregroundMark x1="89583" y1="51479" x2="89583" y2="51479"/>
                        <a14:foregroundMark x1="52083" y1="20118" x2="52083" y2="20118"/>
                        <a14:backgroundMark x1="90625" y1="51479" x2="90625" y2="51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824" y="1522192"/>
            <a:ext cx="1266386" cy="222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98E7DC56-CE09-F573-E67F-131DBE451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4" b="92308" l="9375" r="89583">
                        <a14:foregroundMark x1="57292" y1="11834" x2="57292" y2="11834"/>
                        <a14:foregroundMark x1="55208" y1="5325" x2="55208" y2="5325"/>
                        <a14:foregroundMark x1="43750" y1="91716" x2="43750" y2="91716"/>
                        <a14:foregroundMark x1="59375" y1="92899" x2="59375" y2="92899"/>
                        <a14:foregroundMark x1="89583" y1="51479" x2="89583" y2="51479"/>
                        <a14:foregroundMark x1="52083" y1="20118" x2="52083" y2="20118"/>
                        <a14:backgroundMark x1="90625" y1="51479" x2="90625" y2="51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918" y="1522191"/>
            <a:ext cx="1266386" cy="222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76283F1F-6779-F772-3219-B40ACE43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4" b="92308" l="9375" r="89583">
                        <a14:foregroundMark x1="57292" y1="11834" x2="57292" y2="11834"/>
                        <a14:foregroundMark x1="55208" y1="5325" x2="55208" y2="5325"/>
                        <a14:foregroundMark x1="43750" y1="91716" x2="43750" y2="91716"/>
                        <a14:foregroundMark x1="59375" y1="92899" x2="59375" y2="92899"/>
                        <a14:foregroundMark x1="89583" y1="51479" x2="89583" y2="51479"/>
                        <a14:foregroundMark x1="52083" y1="20118" x2="52083" y2="20118"/>
                        <a14:backgroundMark x1="90625" y1="51479" x2="90625" y2="514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371" y="1561294"/>
            <a:ext cx="1266386" cy="222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86B9152-D2D9-4823-79F5-F4B39252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34" b="92899" l="9375" r="88542">
                        <a14:foregroundMark x1="48958" y1="10059" x2="48958" y2="10059"/>
                        <a14:foregroundMark x1="50000" y1="5325" x2="50000" y2="5325"/>
                        <a14:foregroundMark x1="41667" y1="91716" x2="41667" y2="91716"/>
                        <a14:foregroundMark x1="59375" y1="92899" x2="59375" y2="92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8127" y="949574"/>
            <a:ext cx="1613873" cy="284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D867513E-474A-992C-8D21-249530AF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4152" l="10000" r="90000">
                        <a14:foregroundMark x1="44286" y1="14035" x2="44286" y2="14035"/>
                        <a14:foregroundMark x1="51429" y1="7018" x2="51429" y2="7018"/>
                        <a14:foregroundMark x1="85714" y1="43275" x2="85714" y2="43275"/>
                        <a14:foregroundMark x1="65714" y1="93567" x2="65714" y2="93567"/>
                        <a14:foregroundMark x1="40000" y1="94152" x2="40000" y2="94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843" y="4086856"/>
            <a:ext cx="962335" cy="235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DBB3AE81-0154-C118-8EFA-9B1891E85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4152" l="10000" r="90000">
                        <a14:foregroundMark x1="44286" y1="14035" x2="44286" y2="14035"/>
                        <a14:foregroundMark x1="51429" y1="7018" x2="51429" y2="7018"/>
                        <a14:foregroundMark x1="85714" y1="43275" x2="85714" y2="43275"/>
                        <a14:foregroundMark x1="65714" y1="93567" x2="65714" y2="93567"/>
                        <a14:foregroundMark x1="40000" y1="94152" x2="40000" y2="94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175" y="4106407"/>
            <a:ext cx="962335" cy="235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BA2BFC1B-332B-77AC-D875-26C5D6B44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4152" l="10000" r="90000">
                        <a14:foregroundMark x1="44286" y1="14035" x2="44286" y2="14035"/>
                        <a14:foregroundMark x1="51429" y1="7018" x2="51429" y2="7018"/>
                        <a14:foregroundMark x1="85714" y1="43275" x2="85714" y2="43275"/>
                        <a14:foregroundMark x1="65714" y1="93567" x2="65714" y2="93567"/>
                        <a14:foregroundMark x1="40000" y1="94152" x2="40000" y2="94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507" y="4125958"/>
            <a:ext cx="962335" cy="2350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FBD9BBB8-05D3-06CA-7EB5-F8D883873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3" b="95322" l="10000" r="90000">
                        <a14:foregroundMark x1="52857" y1="13450" x2="52857" y2="13450"/>
                        <a14:foregroundMark x1="68571" y1="94737" x2="68571" y2="94737"/>
                        <a14:foregroundMark x1="41429" y1="95322" x2="41429" y2="95322"/>
                        <a14:foregroundMark x1="90000" y1="42105" x2="90000" y2="42105"/>
                        <a14:foregroundMark x1="50000" y1="5263" x2="50000" y2="5263"/>
                        <a14:backgroundMark x1="48571" y1="5263" x2="48571" y2="5263"/>
                        <a14:backgroundMark x1="52857" y1="4678" x2="52857" y2="4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306" y="3604103"/>
            <a:ext cx="1266385" cy="309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B9C70AFE-6134-88AE-89D4-1C7C01F78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63" b="95322" l="10000" r="90000">
                        <a14:foregroundMark x1="52857" y1="13450" x2="52857" y2="13450"/>
                        <a14:foregroundMark x1="68571" y1="94737" x2="68571" y2="94737"/>
                        <a14:foregroundMark x1="41429" y1="95322" x2="41429" y2="95322"/>
                        <a14:foregroundMark x1="90000" y1="42105" x2="90000" y2="42105"/>
                        <a14:foregroundMark x1="50000" y1="5263" x2="50000" y2="5263"/>
                        <a14:backgroundMark x1="48571" y1="5263" x2="48571" y2="5263"/>
                        <a14:backgroundMark x1="52857" y1="4678" x2="52857" y2="4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1102" y="3590623"/>
            <a:ext cx="1266385" cy="309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99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56149"/>
            <a:ext cx="7467599" cy="1350044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Amostragem </a:t>
            </a:r>
            <a:b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POR CONGLOMERADO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E3FB3BE-7881-4502-BD75-511F24E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77" y="1316650"/>
            <a:ext cx="5552788" cy="5048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40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população (extensa) é dividida em miniaturas da população (não homogêneas) e seleciona-se uma amostra aleatória desses conglomerados.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1017860-3ABE-04F2-207C-853F26F22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6" b="96413" l="1770" r="97788">
                        <a14:foregroundMark x1="5752" y1="32735" x2="5752" y2="32735"/>
                        <a14:foregroundMark x1="30088" y1="6278" x2="30088" y2="6278"/>
                        <a14:foregroundMark x1="57965" y1="4484" x2="57965" y2="4484"/>
                        <a14:foregroundMark x1="34956" y1="4036" x2="34956" y2="4036"/>
                        <a14:foregroundMark x1="1770" y1="34081" x2="1770" y2="34081"/>
                        <a14:foregroundMark x1="55310" y1="85202" x2="55310" y2="85202"/>
                        <a14:foregroundMark x1="49115" y1="91480" x2="49115" y2="91480"/>
                        <a14:foregroundMark x1="53540" y1="96413" x2="53540" y2="96413"/>
                        <a14:foregroundMark x1="92920" y1="36323" x2="92920" y2="36323"/>
                        <a14:foregroundMark x1="97788" y1="35426" x2="97788" y2="35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42" y="1101236"/>
            <a:ext cx="5552787" cy="547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7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323850"/>
            <a:ext cx="746759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  <a:latin typeface="Modern Love" panose="04090805081005020601" pitchFamily="82" charset="0"/>
              </a:rPr>
              <a:t>Amostragem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ACIDENTAL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6E3FB3BE-7881-4502-BD75-511F24ECC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76" y="1316650"/>
            <a:ext cx="6403823" cy="504825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sz="40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Formada por aqueles que “vão aparecendo”, não podendo, assim, generalizar os resultados.</a:t>
            </a:r>
          </a:p>
          <a:p>
            <a:pPr marL="0" indent="0" algn="ctr">
              <a:buNone/>
            </a:pPr>
            <a:endParaRPr lang="pt-BR" sz="40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Como nem todas as pessoas tem a mesma chance de participar, ela não é probabilística.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A72A989-D8F3-759B-D808-A5F5BE53B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316650"/>
            <a:ext cx="4860773" cy="5124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5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323850"/>
            <a:ext cx="746759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  <a:latin typeface="Modern Love" panose="04090805081005020601" pitchFamily="82" charset="0"/>
              </a:rPr>
              <a:t>Amostragem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ACIDENTAL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8" name="Picture 2" descr="Resultado de imagem para enquete do fantástico">
            <a:extLst>
              <a:ext uri="{FF2B5EF4-FFF2-40B4-BE49-F238E27FC236}">
                <a16:creationId xmlns:a16="http://schemas.microsoft.com/office/drawing/2014/main" id="{466231AF-AF0C-8022-4AFA-23729091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349955"/>
            <a:ext cx="9772650" cy="5130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323850"/>
            <a:ext cx="746759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  <a:latin typeface="Modern Love" panose="04090805081005020601" pitchFamily="82" charset="0"/>
              </a:rPr>
              <a:t>Amostragem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INTENCIONAL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3D463FB-FC40-399F-F589-2E5A473E4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313867"/>
            <a:ext cx="5238750" cy="5123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0830F9C-150C-88C0-9C2A-6D624C93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76" y="1580550"/>
            <a:ext cx="6403823" cy="45932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40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pesquisador usa o seu julgamento para selecionar os membros da população que são boas fontes de informação precisa.</a:t>
            </a:r>
          </a:p>
        </p:txBody>
      </p:sp>
    </p:spTree>
    <p:extLst>
      <p:ext uri="{BB962C8B-B14F-4D97-AF65-F5344CB8AC3E}">
        <p14:creationId xmlns:p14="http://schemas.microsoft.com/office/powerpoint/2010/main" val="26453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" y="323850"/>
            <a:ext cx="746759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  <a:latin typeface="Modern Love" panose="04090805081005020601" pitchFamily="82" charset="0"/>
              </a:rPr>
              <a:t>Amostragem</a:t>
            </a:r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POR COTAS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0830F9C-150C-88C0-9C2A-6D624C93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76" y="1844468"/>
            <a:ext cx="6403823" cy="45932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É quando se estabelece uma cota de pessoas que devem ser entrevistadas com certa característica. </a:t>
            </a:r>
          </a:p>
          <a:p>
            <a:pPr marL="0" indent="0" algn="ctr">
              <a:buNone/>
            </a:pPr>
            <a:endParaRPr lang="pt-BR" sz="40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Essa cota depende da representação dessas pessoas na população.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AF60EFF-D546-B8E3-4DB4-80638ADCA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98" y="1686567"/>
            <a:ext cx="5297526" cy="4593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70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MÉTODOS ESTATÍSTICOS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0830F9C-150C-88C0-9C2A-6D624C93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76" y="1466850"/>
            <a:ext cx="8975574" cy="4970869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Definição do objetivo/problema da pesquisa;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Definição do público alvo;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Escolha do tipo de pesquisa;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Formulação das perguntas;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Escolha do momento certo para a pesquisa, seleção da amostra e coleta dos dados;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Organização e análise dos dados;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Formulação de conclusões.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B256ED9-8A29-1498-D2F7-6373C1B6C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33" l="13125" r="78958">
                        <a14:foregroundMark x1="41042" y1="73611" x2="41042" y2="7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21862"/>
          <a:stretch/>
        </p:blipFill>
        <p:spPr bwMode="auto">
          <a:xfrm>
            <a:off x="9410700" y="1066521"/>
            <a:ext cx="2686050" cy="60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PROBLEMA DE PESQUISA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0830F9C-150C-88C0-9C2A-6D624C93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76" y="1466850"/>
            <a:ext cx="9604224" cy="4970869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que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eu quero saber?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A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quem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eu devo perguntar?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Quais as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informações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que eu preciso?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Quais as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respostas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que eu busco?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Quais os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possíveis motivos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para cada resposta procurada?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Como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eu devo perguntar?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B256ED9-8A29-1498-D2F7-6373C1B6C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33" l="13125" r="78958">
                        <a14:foregroundMark x1="41042" y1="73611" x2="41042" y2="7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21862"/>
          <a:stretch/>
        </p:blipFill>
        <p:spPr bwMode="auto">
          <a:xfrm>
            <a:off x="9410700" y="1066521"/>
            <a:ext cx="2686050" cy="60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1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O PROBLEMA DE PESQUISA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0830F9C-150C-88C0-9C2A-6D624C93E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676" y="1866900"/>
            <a:ext cx="9604224" cy="4570819"/>
          </a:xfrm>
        </p:spPr>
        <p:txBody>
          <a:bodyPr>
            <a:normAutofit/>
          </a:bodyPr>
          <a:lstStyle/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Quem </a:t>
            </a:r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é o meu público-alvo?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endParaRPr lang="pt-BR" sz="4000" b="1" dirty="0">
              <a:solidFill>
                <a:srgbClr val="FFC0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Onde </a:t>
            </a:r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vou encontrar meu público?</a:t>
            </a: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endParaRPr lang="pt-BR" sz="4000" b="1" dirty="0">
              <a:solidFill>
                <a:srgbClr val="FFC000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>
              <a:buClr>
                <a:srgbClr val="FFC000"/>
              </a:buClr>
              <a:buFont typeface="+mj-lt"/>
              <a:buAutoNum type="arabicPeriod"/>
            </a:pP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O que </a:t>
            </a:r>
            <a:r>
              <a:rPr lang="pt-BR" sz="40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que quero saber do meu público?</a:t>
            </a:r>
          </a:p>
          <a:p>
            <a:pPr marL="0" indent="0">
              <a:buClr>
                <a:srgbClr val="FFC000"/>
              </a:buClr>
              <a:buNone/>
            </a:pPr>
            <a:endParaRPr lang="pt-BR" sz="40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B256ED9-8A29-1498-D2F7-6373C1B6C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833" l="13125" r="78958">
                        <a14:foregroundMark x1="41042" y1="73611" x2="41042" y2="7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27" r="21862"/>
          <a:stretch/>
        </p:blipFill>
        <p:spPr bwMode="auto">
          <a:xfrm>
            <a:off x="9410700" y="1066521"/>
            <a:ext cx="2686050" cy="600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79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409075"/>
            <a:ext cx="6625936" cy="509800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“O grupo de indivíduos que você deseja estudar para obter uma resposta à sua pergunta científica é chamada de população” (RUMSEY, 2016, p.42)</a:t>
            </a:r>
          </a:p>
          <a:p>
            <a:pPr marL="0" indent="0" algn="ctr">
              <a:buNone/>
            </a:pPr>
            <a:endParaRPr lang="pt-BR" sz="36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conjunto total de elementos com portadores de uma característica comum.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D86F733-07C3-5052-A862-2121E710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415" y="1610978"/>
            <a:ext cx="5016086" cy="4590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45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51A538A-6FEB-BCBF-EC6C-F2B0B8BC00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316" y="1341140"/>
            <a:ext cx="7288434" cy="5193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0C03F576-B781-BD23-C607-DBCED7339CD2}"/>
              </a:ext>
            </a:extLst>
          </p:cNvPr>
          <p:cNvSpPr txBox="1">
            <a:spLocks/>
          </p:cNvSpPr>
          <p:nvPr/>
        </p:nvSpPr>
        <p:spPr>
          <a:xfrm>
            <a:off x="263676" y="1485900"/>
            <a:ext cx="4544639" cy="49518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Onde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você pergunta, 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como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você pergunta e “</a:t>
            </a:r>
            <a:r>
              <a:rPr lang="pt-BR" sz="40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maneira 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como a pergunta de uma pesquisa é escrita pode afetar os resultados” (RUMSEY, 2016, p.318)</a:t>
            </a:r>
          </a:p>
        </p:txBody>
      </p:sp>
    </p:spTree>
    <p:extLst>
      <p:ext uri="{BB962C8B-B14F-4D97-AF65-F5344CB8AC3E}">
        <p14:creationId xmlns:p14="http://schemas.microsoft.com/office/powerpoint/2010/main" val="1432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7AAA8BC-EE1B-2743-24F4-9764D357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82572"/>
            <a:ext cx="8591550" cy="507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73EBD9A-02EA-781A-DF07-4C8889577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382572"/>
            <a:ext cx="4722953" cy="472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22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0128BDC-509F-900A-D567-35F10097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32" y="1351806"/>
            <a:ext cx="11883418" cy="499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C411FC2-CE77-93F2-DFB0-CA735EF6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656" y="4268201"/>
            <a:ext cx="2705843" cy="270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06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6B222C3-678F-15DC-B292-D39B6447F9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" t="4163" r="3703" b="9510"/>
          <a:stretch/>
        </p:blipFill>
        <p:spPr>
          <a:xfrm>
            <a:off x="1543050" y="1554443"/>
            <a:ext cx="9315449" cy="425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259">
            <a:extLst>
              <a:ext uri="{FF2B5EF4-FFF2-40B4-BE49-F238E27FC236}">
                <a16:creationId xmlns:a16="http://schemas.microsoft.com/office/drawing/2014/main" id="{0D542E3B-C6FD-64F5-5484-8DCFDAEDABC8}"/>
              </a:ext>
            </a:extLst>
          </p:cNvPr>
          <p:cNvSpPr/>
          <p:nvPr/>
        </p:nvSpPr>
        <p:spPr>
          <a:xfrm>
            <a:off x="1164931" y="1325843"/>
            <a:ext cx="10055519" cy="5494057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4900">
              <a:alpha val="11150"/>
            </a:srgbClr>
          </a:solidFill>
          <a:ln w="19050" cap="flat" cmpd="sng">
            <a:solidFill>
              <a:srgbClr val="61A1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763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6FF46E2-D10A-705F-1451-B93C132CC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68"/>
          <a:stretch/>
        </p:blipFill>
        <p:spPr>
          <a:xfrm>
            <a:off x="1562099" y="1619250"/>
            <a:ext cx="9294019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hape 259">
            <a:extLst>
              <a:ext uri="{FF2B5EF4-FFF2-40B4-BE49-F238E27FC236}">
                <a16:creationId xmlns:a16="http://schemas.microsoft.com/office/drawing/2014/main" id="{08FD5248-0CB9-5E01-7127-BBA48790C1D0}"/>
              </a:ext>
            </a:extLst>
          </p:cNvPr>
          <p:cNvSpPr/>
          <p:nvPr/>
        </p:nvSpPr>
        <p:spPr>
          <a:xfrm>
            <a:off x="1164931" y="1325843"/>
            <a:ext cx="10055519" cy="5494057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4900">
              <a:alpha val="11150"/>
            </a:srgbClr>
          </a:solidFill>
          <a:ln w="19050" cap="flat" cmpd="sng">
            <a:solidFill>
              <a:srgbClr val="61A1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15568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A7C0E50-22B0-D0F2-E85C-1888B2A89A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/>
          <a:stretch/>
        </p:blipFill>
        <p:spPr bwMode="auto">
          <a:xfrm>
            <a:off x="259903" y="1370785"/>
            <a:ext cx="6369497" cy="5163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3D072081-5BC9-DCB3-18F0-01FE62E7516A}"/>
              </a:ext>
            </a:extLst>
          </p:cNvPr>
          <p:cNvSpPr txBox="1">
            <a:spLocks/>
          </p:cNvSpPr>
          <p:nvPr/>
        </p:nvSpPr>
        <p:spPr>
          <a:xfrm>
            <a:off x="6629400" y="1316454"/>
            <a:ext cx="5493197" cy="55816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Qual posição assemelha-se mais a sua maneira de pensar? A dos Democratas, que são a favor de um plano fiscal realista e responsável para equilibrar o orçamento por um período razoável de tempo, não deixando de cumprir com suas responsabilidades com os americanos mais vulneráveis, ou a dos Republicanos, que propõe a execução de um equilíbrio orçamentário obrigatório, fazendo cortes severos na educação e na saúde.</a:t>
            </a:r>
          </a:p>
        </p:txBody>
      </p:sp>
    </p:spTree>
    <p:extLst>
      <p:ext uri="{BB962C8B-B14F-4D97-AF65-F5344CB8AC3E}">
        <p14:creationId xmlns:p14="http://schemas.microsoft.com/office/powerpoint/2010/main" val="34613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3D072081-5BC9-DCB3-18F0-01FE62E7516A}"/>
              </a:ext>
            </a:extLst>
          </p:cNvPr>
          <p:cNvSpPr txBox="1">
            <a:spLocks/>
          </p:cNvSpPr>
          <p:nvPr/>
        </p:nvSpPr>
        <p:spPr>
          <a:xfrm>
            <a:off x="246186" y="1526004"/>
            <a:ext cx="11855897" cy="5581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Você acha que o presidente deveria ter poder de veto individual sobre determinados itens do orçamento para eliminar o desperdício?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E5A7804-9272-2710-9A05-919368CFA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9" y="3294908"/>
            <a:ext cx="11235630" cy="293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PÚBLICO-ALVO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24A94CF-882A-27A1-9C84-94CCD65BC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26550"/>
            <a:ext cx="6610350" cy="4957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230EC28-4DAB-8D6C-BB46-A140B9ACC9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55" b="93051" l="10000" r="90000">
                        <a14:foregroundMark x1="49000" y1="13293" x2="49000" y2="13293"/>
                        <a14:foregroundMark x1="50333" y1="7855" x2="50333" y2="7855"/>
                        <a14:foregroundMark x1="50333" y1="12085" x2="50333" y2="12085"/>
                        <a14:foregroundMark x1="32000" y1="54381" x2="32000" y2="54381"/>
                        <a14:foregroundMark x1="32833" y1="13293" x2="32667" y2="89728"/>
                        <a14:foregroundMark x1="32667" y1="89728" x2="32833" y2="91239"/>
                        <a14:foregroundMark x1="35333" y1="92447" x2="64833" y2="93051"/>
                        <a14:foregroundMark x1="64833" y1="93051" x2="65333" y2="92447"/>
                        <a14:foregroundMark x1="66667" y1="11480" x2="66667" y2="53474"/>
                        <a14:foregroundMark x1="66667" y1="53474" x2="66500" y2="54381"/>
                      </a14:backgroundRemoval>
                    </a14:imgEffect>
                  </a14:imgLayer>
                </a14:imgProps>
              </a:ext>
            </a:extLst>
          </a:blip>
          <a:srcRect l="31334" r="20666"/>
          <a:stretch/>
        </p:blipFill>
        <p:spPr>
          <a:xfrm>
            <a:off x="7353300" y="1181100"/>
            <a:ext cx="4552950" cy="5232731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B606843B-48A2-944A-1B0B-3BF226445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0724"/>
            <a:ext cx="11353800" cy="51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79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C174BE6-9B31-DD0F-8C71-00D027598B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0" b="94400" l="10000" r="90000">
                        <a14:foregroundMark x1="53300" y1="94400" x2="53300" y2="94400"/>
                        <a14:foregroundMark x1="32700" y1="10500" x2="32700" y2="10500"/>
                        <a14:foregroundMark x1="36300" y1="7700" x2="47200" y2="6500"/>
                        <a14:foregroundMark x1="56082" y1="3668" x2="57500" y2="4200"/>
                        <a14:foregroundMark x1="52700" y1="2400" x2="53940" y2="2865"/>
                        <a14:foregroundMark x1="55300" y1="5700" x2="55300" y2="5700"/>
                        <a14:foregroundMark x1="54200" y1="5400" x2="54200" y2="5400"/>
                        <a14:foregroundMark x1="54100" y1="5100" x2="55900" y2="5800"/>
                        <a14:foregroundMark x1="54000" y1="4200" x2="54300" y2="5200"/>
                        <a14:foregroundMark x1="55900" y1="5900" x2="56700" y2="5800"/>
                        <a14:foregroundMark x1="51100" y1="2100" x2="51100" y2="2100"/>
                        <a14:foregroundMark x1="50100" y1="2100" x2="50100" y2="2100"/>
                        <a14:backgroundMark x1="53600" y1="3800" x2="53600" y2="3800"/>
                        <a14:backgroundMark x1="53800" y1="3200" x2="53800" y2="3200"/>
                        <a14:backgroundMark x1="53800" y1="3100" x2="56600" y2="2800"/>
                        <a14:backgroundMark x1="53700" y1="6200" x2="53700" y2="6200"/>
                        <a14:backgroundMark x1="66900" y1="89700" x2="66900" y2="89700"/>
                        <a14:backgroundMark x1="66900" y1="88100" x2="66900" y2="88100"/>
                        <a14:backgroundMark x1="67000" y1="88300" x2="67800" y2="91000"/>
                        <a14:backgroundMark x1="66900" y1="87800" x2="67900" y2="87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6824" y="2578970"/>
            <a:ext cx="3983369" cy="398336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TIPOS DE DADOS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83ECF75-BB2E-4C3A-E382-CB493CEC3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5853" y="1304352"/>
            <a:ext cx="2265779" cy="525408"/>
          </a:xfrm>
          <a:custGeom>
            <a:avLst/>
            <a:gdLst>
              <a:gd name="connsiteX0" fmla="*/ 0 w 2265779"/>
              <a:gd name="connsiteY0" fmla="*/ 0 h 525408"/>
              <a:gd name="connsiteX1" fmla="*/ 498471 w 2265779"/>
              <a:gd name="connsiteY1" fmla="*/ 0 h 525408"/>
              <a:gd name="connsiteX2" fmla="*/ 996943 w 2265779"/>
              <a:gd name="connsiteY2" fmla="*/ 0 h 525408"/>
              <a:gd name="connsiteX3" fmla="*/ 1495414 w 2265779"/>
              <a:gd name="connsiteY3" fmla="*/ 0 h 525408"/>
              <a:gd name="connsiteX4" fmla="*/ 2265779 w 2265779"/>
              <a:gd name="connsiteY4" fmla="*/ 0 h 525408"/>
              <a:gd name="connsiteX5" fmla="*/ 2265779 w 2265779"/>
              <a:gd name="connsiteY5" fmla="*/ 525408 h 525408"/>
              <a:gd name="connsiteX6" fmla="*/ 1767308 w 2265779"/>
              <a:gd name="connsiteY6" fmla="*/ 525408 h 525408"/>
              <a:gd name="connsiteX7" fmla="*/ 1200863 w 2265779"/>
              <a:gd name="connsiteY7" fmla="*/ 525408 h 525408"/>
              <a:gd name="connsiteX8" fmla="*/ 702391 w 2265779"/>
              <a:gd name="connsiteY8" fmla="*/ 525408 h 525408"/>
              <a:gd name="connsiteX9" fmla="*/ 0 w 2265779"/>
              <a:gd name="connsiteY9" fmla="*/ 525408 h 525408"/>
              <a:gd name="connsiteX10" fmla="*/ 0 w 2265779"/>
              <a:gd name="connsiteY10" fmla="*/ 0 h 52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5779" h="525408" fill="none" extrusionOk="0">
                <a:moveTo>
                  <a:pt x="0" y="0"/>
                </a:moveTo>
                <a:cubicBezTo>
                  <a:pt x="242294" y="-14150"/>
                  <a:pt x="294751" y="18054"/>
                  <a:pt x="498471" y="0"/>
                </a:cubicBezTo>
                <a:cubicBezTo>
                  <a:pt x="702191" y="-18054"/>
                  <a:pt x="849374" y="45372"/>
                  <a:pt x="996943" y="0"/>
                </a:cubicBezTo>
                <a:cubicBezTo>
                  <a:pt x="1144512" y="-45372"/>
                  <a:pt x="1304778" y="37788"/>
                  <a:pt x="1495414" y="0"/>
                </a:cubicBezTo>
                <a:cubicBezTo>
                  <a:pt x="1686050" y="-37788"/>
                  <a:pt x="1976060" y="27999"/>
                  <a:pt x="2265779" y="0"/>
                </a:cubicBezTo>
                <a:cubicBezTo>
                  <a:pt x="2309542" y="110761"/>
                  <a:pt x="2241524" y="323507"/>
                  <a:pt x="2265779" y="525408"/>
                </a:cubicBezTo>
                <a:cubicBezTo>
                  <a:pt x="2026374" y="578456"/>
                  <a:pt x="1876963" y="519581"/>
                  <a:pt x="1767308" y="525408"/>
                </a:cubicBezTo>
                <a:cubicBezTo>
                  <a:pt x="1657653" y="531235"/>
                  <a:pt x="1425984" y="504752"/>
                  <a:pt x="1200863" y="525408"/>
                </a:cubicBezTo>
                <a:cubicBezTo>
                  <a:pt x="975743" y="546064"/>
                  <a:pt x="924098" y="466464"/>
                  <a:pt x="702391" y="525408"/>
                </a:cubicBezTo>
                <a:cubicBezTo>
                  <a:pt x="480684" y="584352"/>
                  <a:pt x="231735" y="515276"/>
                  <a:pt x="0" y="525408"/>
                </a:cubicBezTo>
                <a:cubicBezTo>
                  <a:pt x="-12541" y="403031"/>
                  <a:pt x="7705" y="232534"/>
                  <a:pt x="0" y="0"/>
                </a:cubicBezTo>
                <a:close/>
              </a:path>
              <a:path w="2265779" h="525408" stroke="0" extrusionOk="0">
                <a:moveTo>
                  <a:pt x="0" y="0"/>
                </a:moveTo>
                <a:cubicBezTo>
                  <a:pt x="141876" y="-49041"/>
                  <a:pt x="375168" y="49827"/>
                  <a:pt x="611760" y="0"/>
                </a:cubicBezTo>
                <a:cubicBezTo>
                  <a:pt x="848352" y="-49827"/>
                  <a:pt x="903980" y="37836"/>
                  <a:pt x="1155547" y="0"/>
                </a:cubicBezTo>
                <a:cubicBezTo>
                  <a:pt x="1407114" y="-37836"/>
                  <a:pt x="1407901" y="30547"/>
                  <a:pt x="1654019" y="0"/>
                </a:cubicBezTo>
                <a:cubicBezTo>
                  <a:pt x="1900137" y="-30547"/>
                  <a:pt x="2020020" y="52668"/>
                  <a:pt x="2265779" y="0"/>
                </a:cubicBezTo>
                <a:cubicBezTo>
                  <a:pt x="2306220" y="249509"/>
                  <a:pt x="2213143" y="325353"/>
                  <a:pt x="2265779" y="525408"/>
                </a:cubicBezTo>
                <a:cubicBezTo>
                  <a:pt x="2061703" y="582077"/>
                  <a:pt x="1966528" y="507082"/>
                  <a:pt x="1721992" y="525408"/>
                </a:cubicBezTo>
                <a:cubicBezTo>
                  <a:pt x="1477456" y="543734"/>
                  <a:pt x="1246756" y="494681"/>
                  <a:pt x="1110232" y="525408"/>
                </a:cubicBezTo>
                <a:cubicBezTo>
                  <a:pt x="973708" y="556135"/>
                  <a:pt x="740345" y="511147"/>
                  <a:pt x="566445" y="525408"/>
                </a:cubicBezTo>
                <a:cubicBezTo>
                  <a:pt x="392545" y="539669"/>
                  <a:pt x="125943" y="481408"/>
                  <a:pt x="0" y="525408"/>
                </a:cubicBezTo>
                <a:cubicBezTo>
                  <a:pt x="-57887" y="366352"/>
                  <a:pt x="29880" y="114501"/>
                  <a:pt x="0" y="0"/>
                </a:cubicBezTo>
                <a:close/>
              </a:path>
            </a:pathLst>
          </a:custGeom>
          <a:solidFill>
            <a:srgbClr val="00B0F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sk:type>
                    <ask:lineSketchScribble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z="3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VARIÁVEL</a:t>
            </a:r>
          </a:p>
        </p:txBody>
      </p:sp>
      <p:grpSp>
        <p:nvGrpSpPr>
          <p:cNvPr id="10" name="Shape 392">
            <a:extLst>
              <a:ext uri="{FF2B5EF4-FFF2-40B4-BE49-F238E27FC236}">
                <a16:creationId xmlns:a16="http://schemas.microsoft.com/office/drawing/2014/main" id="{3B5334BC-C47E-DA76-3D73-508CAD2BCA5B}"/>
              </a:ext>
            </a:extLst>
          </p:cNvPr>
          <p:cNvGrpSpPr/>
          <p:nvPr/>
        </p:nvGrpSpPr>
        <p:grpSpPr>
          <a:xfrm rot="3214247">
            <a:off x="5037206" y="2619868"/>
            <a:ext cx="985479" cy="459577"/>
            <a:chOff x="271125" y="812725"/>
            <a:chExt cx="766525" cy="221725"/>
          </a:xfrm>
        </p:grpSpPr>
        <p:sp>
          <p:nvSpPr>
            <p:cNvPr id="11" name="Shape 393">
              <a:extLst>
                <a:ext uri="{FF2B5EF4-FFF2-40B4-BE49-F238E27FC236}">
                  <a16:creationId xmlns:a16="http://schemas.microsoft.com/office/drawing/2014/main" id="{23A6792D-83B5-3783-9CFB-E0DB798A57B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394">
              <a:extLst>
                <a:ext uri="{FF2B5EF4-FFF2-40B4-BE49-F238E27FC236}">
                  <a16:creationId xmlns:a16="http://schemas.microsoft.com/office/drawing/2014/main" id="{EB251D33-A69B-9256-425F-97560B01323B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4" name="Shape 392">
            <a:extLst>
              <a:ext uri="{FF2B5EF4-FFF2-40B4-BE49-F238E27FC236}">
                <a16:creationId xmlns:a16="http://schemas.microsoft.com/office/drawing/2014/main" id="{54D284CF-A377-B7A2-91C8-1CE8583F399F}"/>
              </a:ext>
            </a:extLst>
          </p:cNvPr>
          <p:cNvGrpSpPr/>
          <p:nvPr/>
        </p:nvGrpSpPr>
        <p:grpSpPr>
          <a:xfrm rot="8267346">
            <a:off x="3846659" y="1690159"/>
            <a:ext cx="1137623" cy="459019"/>
            <a:chOff x="271125" y="812725"/>
            <a:chExt cx="766525" cy="221725"/>
          </a:xfrm>
        </p:grpSpPr>
        <p:sp>
          <p:nvSpPr>
            <p:cNvPr id="15" name="Shape 393">
              <a:extLst>
                <a:ext uri="{FF2B5EF4-FFF2-40B4-BE49-F238E27FC236}">
                  <a16:creationId xmlns:a16="http://schemas.microsoft.com/office/drawing/2014/main" id="{81A087E6-D6C2-D6EB-E97B-816732A4E8B7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394">
              <a:extLst>
                <a:ext uri="{FF2B5EF4-FFF2-40B4-BE49-F238E27FC236}">
                  <a16:creationId xmlns:a16="http://schemas.microsoft.com/office/drawing/2014/main" id="{8F5A505E-C190-50BF-F00B-2676170054FE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6FE74585-47FB-0EC0-B68F-3188F27D622A}"/>
              </a:ext>
            </a:extLst>
          </p:cNvPr>
          <p:cNvSpPr txBox="1">
            <a:spLocks/>
          </p:cNvSpPr>
          <p:nvPr/>
        </p:nvSpPr>
        <p:spPr>
          <a:xfrm>
            <a:off x="1684414" y="2341256"/>
            <a:ext cx="3409950" cy="525408"/>
          </a:xfrm>
          <a:custGeom>
            <a:avLst/>
            <a:gdLst>
              <a:gd name="connsiteX0" fmla="*/ 0 w 3409950"/>
              <a:gd name="connsiteY0" fmla="*/ 0 h 525408"/>
              <a:gd name="connsiteX1" fmla="*/ 602425 w 3409950"/>
              <a:gd name="connsiteY1" fmla="*/ 0 h 525408"/>
              <a:gd name="connsiteX2" fmla="*/ 1068451 w 3409950"/>
              <a:gd name="connsiteY2" fmla="*/ 0 h 525408"/>
              <a:gd name="connsiteX3" fmla="*/ 1602677 w 3409950"/>
              <a:gd name="connsiteY3" fmla="*/ 0 h 525408"/>
              <a:gd name="connsiteX4" fmla="*/ 2205101 w 3409950"/>
              <a:gd name="connsiteY4" fmla="*/ 0 h 525408"/>
              <a:gd name="connsiteX5" fmla="*/ 2671127 w 3409950"/>
              <a:gd name="connsiteY5" fmla="*/ 0 h 525408"/>
              <a:gd name="connsiteX6" fmla="*/ 3409950 w 3409950"/>
              <a:gd name="connsiteY6" fmla="*/ 0 h 525408"/>
              <a:gd name="connsiteX7" fmla="*/ 3409950 w 3409950"/>
              <a:gd name="connsiteY7" fmla="*/ 525408 h 525408"/>
              <a:gd name="connsiteX8" fmla="*/ 2841625 w 3409950"/>
              <a:gd name="connsiteY8" fmla="*/ 525408 h 525408"/>
              <a:gd name="connsiteX9" fmla="*/ 2239201 w 3409950"/>
              <a:gd name="connsiteY9" fmla="*/ 525408 h 525408"/>
              <a:gd name="connsiteX10" fmla="*/ 1773174 w 3409950"/>
              <a:gd name="connsiteY10" fmla="*/ 525408 h 525408"/>
              <a:gd name="connsiteX11" fmla="*/ 1238949 w 3409950"/>
              <a:gd name="connsiteY11" fmla="*/ 525408 h 525408"/>
              <a:gd name="connsiteX12" fmla="*/ 636524 w 3409950"/>
              <a:gd name="connsiteY12" fmla="*/ 525408 h 525408"/>
              <a:gd name="connsiteX13" fmla="*/ 0 w 3409950"/>
              <a:gd name="connsiteY13" fmla="*/ 525408 h 525408"/>
              <a:gd name="connsiteX14" fmla="*/ 0 w 3409950"/>
              <a:gd name="connsiteY14" fmla="*/ 0 h 52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09950" h="525408" fill="none" extrusionOk="0">
                <a:moveTo>
                  <a:pt x="0" y="0"/>
                </a:moveTo>
                <a:cubicBezTo>
                  <a:pt x="268068" y="-49091"/>
                  <a:pt x="467901" y="17812"/>
                  <a:pt x="602425" y="0"/>
                </a:cubicBezTo>
                <a:cubicBezTo>
                  <a:pt x="736949" y="-17812"/>
                  <a:pt x="948698" y="14070"/>
                  <a:pt x="1068451" y="0"/>
                </a:cubicBezTo>
                <a:cubicBezTo>
                  <a:pt x="1188204" y="-14070"/>
                  <a:pt x="1491816" y="16569"/>
                  <a:pt x="1602677" y="0"/>
                </a:cubicBezTo>
                <a:cubicBezTo>
                  <a:pt x="1713538" y="-16569"/>
                  <a:pt x="1955794" y="45055"/>
                  <a:pt x="2205101" y="0"/>
                </a:cubicBezTo>
                <a:cubicBezTo>
                  <a:pt x="2454408" y="-45055"/>
                  <a:pt x="2561477" y="26409"/>
                  <a:pt x="2671127" y="0"/>
                </a:cubicBezTo>
                <a:cubicBezTo>
                  <a:pt x="2780777" y="-26409"/>
                  <a:pt x="3118778" y="37064"/>
                  <a:pt x="3409950" y="0"/>
                </a:cubicBezTo>
                <a:cubicBezTo>
                  <a:pt x="3471529" y="223971"/>
                  <a:pt x="3404124" y="400103"/>
                  <a:pt x="3409950" y="525408"/>
                </a:cubicBezTo>
                <a:cubicBezTo>
                  <a:pt x="3140410" y="577281"/>
                  <a:pt x="2974587" y="470660"/>
                  <a:pt x="2841625" y="525408"/>
                </a:cubicBezTo>
                <a:cubicBezTo>
                  <a:pt x="2708663" y="580156"/>
                  <a:pt x="2427301" y="524913"/>
                  <a:pt x="2239201" y="525408"/>
                </a:cubicBezTo>
                <a:cubicBezTo>
                  <a:pt x="2051101" y="525903"/>
                  <a:pt x="1944597" y="500421"/>
                  <a:pt x="1773174" y="525408"/>
                </a:cubicBezTo>
                <a:cubicBezTo>
                  <a:pt x="1601751" y="550395"/>
                  <a:pt x="1425792" y="480140"/>
                  <a:pt x="1238949" y="525408"/>
                </a:cubicBezTo>
                <a:cubicBezTo>
                  <a:pt x="1052107" y="570676"/>
                  <a:pt x="900505" y="510801"/>
                  <a:pt x="636524" y="525408"/>
                </a:cubicBezTo>
                <a:cubicBezTo>
                  <a:pt x="372543" y="540015"/>
                  <a:pt x="161868" y="510172"/>
                  <a:pt x="0" y="525408"/>
                </a:cubicBezTo>
                <a:cubicBezTo>
                  <a:pt x="-472" y="265194"/>
                  <a:pt x="19096" y="154989"/>
                  <a:pt x="0" y="0"/>
                </a:cubicBezTo>
                <a:close/>
              </a:path>
              <a:path w="3409950" h="525408" stroke="0" extrusionOk="0">
                <a:moveTo>
                  <a:pt x="0" y="0"/>
                </a:moveTo>
                <a:cubicBezTo>
                  <a:pt x="213751" y="-24711"/>
                  <a:pt x="388964" y="47963"/>
                  <a:pt x="636524" y="0"/>
                </a:cubicBezTo>
                <a:cubicBezTo>
                  <a:pt x="884084" y="-47963"/>
                  <a:pt x="977005" y="17302"/>
                  <a:pt x="1170749" y="0"/>
                </a:cubicBezTo>
                <a:cubicBezTo>
                  <a:pt x="1364494" y="-17302"/>
                  <a:pt x="1450808" y="15737"/>
                  <a:pt x="1636776" y="0"/>
                </a:cubicBezTo>
                <a:cubicBezTo>
                  <a:pt x="1822744" y="-15737"/>
                  <a:pt x="1970037" y="14275"/>
                  <a:pt x="2205101" y="0"/>
                </a:cubicBezTo>
                <a:cubicBezTo>
                  <a:pt x="2440165" y="-14275"/>
                  <a:pt x="2515134" y="58917"/>
                  <a:pt x="2773426" y="0"/>
                </a:cubicBezTo>
                <a:cubicBezTo>
                  <a:pt x="3031719" y="-58917"/>
                  <a:pt x="3184924" y="45168"/>
                  <a:pt x="3409950" y="0"/>
                </a:cubicBezTo>
                <a:cubicBezTo>
                  <a:pt x="3427775" y="166381"/>
                  <a:pt x="3389507" y="380800"/>
                  <a:pt x="3409950" y="525408"/>
                </a:cubicBezTo>
                <a:cubicBezTo>
                  <a:pt x="3218604" y="561079"/>
                  <a:pt x="2962304" y="519790"/>
                  <a:pt x="2841625" y="525408"/>
                </a:cubicBezTo>
                <a:cubicBezTo>
                  <a:pt x="2720946" y="531026"/>
                  <a:pt x="2499623" y="470383"/>
                  <a:pt x="2375599" y="525408"/>
                </a:cubicBezTo>
                <a:cubicBezTo>
                  <a:pt x="2251575" y="580433"/>
                  <a:pt x="1923019" y="507926"/>
                  <a:pt x="1807274" y="525408"/>
                </a:cubicBezTo>
                <a:cubicBezTo>
                  <a:pt x="1691530" y="542890"/>
                  <a:pt x="1457860" y="508482"/>
                  <a:pt x="1204849" y="525408"/>
                </a:cubicBezTo>
                <a:cubicBezTo>
                  <a:pt x="951838" y="542334"/>
                  <a:pt x="761200" y="465583"/>
                  <a:pt x="568325" y="525408"/>
                </a:cubicBezTo>
                <a:cubicBezTo>
                  <a:pt x="375450" y="585233"/>
                  <a:pt x="224547" y="463643"/>
                  <a:pt x="0" y="525408"/>
                </a:cubicBezTo>
                <a:cubicBezTo>
                  <a:pt x="-34271" y="412455"/>
                  <a:pt x="58300" y="202079"/>
                  <a:pt x="0" y="0"/>
                </a:cubicBezTo>
                <a:close/>
              </a:path>
            </a:pathLst>
          </a:custGeom>
          <a:solidFill>
            <a:srgbClr val="00B0F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QUANTITATIVA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366C0EF2-6E76-EB4D-65D9-4BC22E681516}"/>
              </a:ext>
            </a:extLst>
          </p:cNvPr>
          <p:cNvSpPr txBox="1">
            <a:spLocks/>
          </p:cNvSpPr>
          <p:nvPr/>
        </p:nvSpPr>
        <p:spPr>
          <a:xfrm>
            <a:off x="7808027" y="2245464"/>
            <a:ext cx="3409950" cy="525408"/>
          </a:xfrm>
          <a:custGeom>
            <a:avLst/>
            <a:gdLst>
              <a:gd name="connsiteX0" fmla="*/ 0 w 3409950"/>
              <a:gd name="connsiteY0" fmla="*/ 0 h 525408"/>
              <a:gd name="connsiteX1" fmla="*/ 602425 w 3409950"/>
              <a:gd name="connsiteY1" fmla="*/ 0 h 525408"/>
              <a:gd name="connsiteX2" fmla="*/ 1068451 w 3409950"/>
              <a:gd name="connsiteY2" fmla="*/ 0 h 525408"/>
              <a:gd name="connsiteX3" fmla="*/ 1602677 w 3409950"/>
              <a:gd name="connsiteY3" fmla="*/ 0 h 525408"/>
              <a:gd name="connsiteX4" fmla="*/ 2205101 w 3409950"/>
              <a:gd name="connsiteY4" fmla="*/ 0 h 525408"/>
              <a:gd name="connsiteX5" fmla="*/ 2671127 w 3409950"/>
              <a:gd name="connsiteY5" fmla="*/ 0 h 525408"/>
              <a:gd name="connsiteX6" fmla="*/ 3409950 w 3409950"/>
              <a:gd name="connsiteY6" fmla="*/ 0 h 525408"/>
              <a:gd name="connsiteX7" fmla="*/ 3409950 w 3409950"/>
              <a:gd name="connsiteY7" fmla="*/ 525408 h 525408"/>
              <a:gd name="connsiteX8" fmla="*/ 2841625 w 3409950"/>
              <a:gd name="connsiteY8" fmla="*/ 525408 h 525408"/>
              <a:gd name="connsiteX9" fmla="*/ 2239201 w 3409950"/>
              <a:gd name="connsiteY9" fmla="*/ 525408 h 525408"/>
              <a:gd name="connsiteX10" fmla="*/ 1773174 w 3409950"/>
              <a:gd name="connsiteY10" fmla="*/ 525408 h 525408"/>
              <a:gd name="connsiteX11" fmla="*/ 1238949 w 3409950"/>
              <a:gd name="connsiteY11" fmla="*/ 525408 h 525408"/>
              <a:gd name="connsiteX12" fmla="*/ 636524 w 3409950"/>
              <a:gd name="connsiteY12" fmla="*/ 525408 h 525408"/>
              <a:gd name="connsiteX13" fmla="*/ 0 w 3409950"/>
              <a:gd name="connsiteY13" fmla="*/ 525408 h 525408"/>
              <a:gd name="connsiteX14" fmla="*/ 0 w 3409950"/>
              <a:gd name="connsiteY14" fmla="*/ 0 h 52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09950" h="525408" fill="none" extrusionOk="0">
                <a:moveTo>
                  <a:pt x="0" y="0"/>
                </a:moveTo>
                <a:cubicBezTo>
                  <a:pt x="268068" y="-49091"/>
                  <a:pt x="467901" y="17812"/>
                  <a:pt x="602425" y="0"/>
                </a:cubicBezTo>
                <a:cubicBezTo>
                  <a:pt x="736949" y="-17812"/>
                  <a:pt x="948698" y="14070"/>
                  <a:pt x="1068451" y="0"/>
                </a:cubicBezTo>
                <a:cubicBezTo>
                  <a:pt x="1188204" y="-14070"/>
                  <a:pt x="1491816" y="16569"/>
                  <a:pt x="1602677" y="0"/>
                </a:cubicBezTo>
                <a:cubicBezTo>
                  <a:pt x="1713538" y="-16569"/>
                  <a:pt x="1955794" y="45055"/>
                  <a:pt x="2205101" y="0"/>
                </a:cubicBezTo>
                <a:cubicBezTo>
                  <a:pt x="2454408" y="-45055"/>
                  <a:pt x="2561477" y="26409"/>
                  <a:pt x="2671127" y="0"/>
                </a:cubicBezTo>
                <a:cubicBezTo>
                  <a:pt x="2780777" y="-26409"/>
                  <a:pt x="3118778" y="37064"/>
                  <a:pt x="3409950" y="0"/>
                </a:cubicBezTo>
                <a:cubicBezTo>
                  <a:pt x="3471529" y="223971"/>
                  <a:pt x="3404124" y="400103"/>
                  <a:pt x="3409950" y="525408"/>
                </a:cubicBezTo>
                <a:cubicBezTo>
                  <a:pt x="3140410" y="577281"/>
                  <a:pt x="2974587" y="470660"/>
                  <a:pt x="2841625" y="525408"/>
                </a:cubicBezTo>
                <a:cubicBezTo>
                  <a:pt x="2708663" y="580156"/>
                  <a:pt x="2427301" y="524913"/>
                  <a:pt x="2239201" y="525408"/>
                </a:cubicBezTo>
                <a:cubicBezTo>
                  <a:pt x="2051101" y="525903"/>
                  <a:pt x="1944597" y="500421"/>
                  <a:pt x="1773174" y="525408"/>
                </a:cubicBezTo>
                <a:cubicBezTo>
                  <a:pt x="1601751" y="550395"/>
                  <a:pt x="1425792" y="480140"/>
                  <a:pt x="1238949" y="525408"/>
                </a:cubicBezTo>
                <a:cubicBezTo>
                  <a:pt x="1052107" y="570676"/>
                  <a:pt x="900505" y="510801"/>
                  <a:pt x="636524" y="525408"/>
                </a:cubicBezTo>
                <a:cubicBezTo>
                  <a:pt x="372543" y="540015"/>
                  <a:pt x="161868" y="510172"/>
                  <a:pt x="0" y="525408"/>
                </a:cubicBezTo>
                <a:cubicBezTo>
                  <a:pt x="-472" y="265194"/>
                  <a:pt x="19096" y="154989"/>
                  <a:pt x="0" y="0"/>
                </a:cubicBezTo>
                <a:close/>
              </a:path>
              <a:path w="3409950" h="525408" stroke="0" extrusionOk="0">
                <a:moveTo>
                  <a:pt x="0" y="0"/>
                </a:moveTo>
                <a:cubicBezTo>
                  <a:pt x="213751" y="-24711"/>
                  <a:pt x="388964" y="47963"/>
                  <a:pt x="636524" y="0"/>
                </a:cubicBezTo>
                <a:cubicBezTo>
                  <a:pt x="884084" y="-47963"/>
                  <a:pt x="977005" y="17302"/>
                  <a:pt x="1170749" y="0"/>
                </a:cubicBezTo>
                <a:cubicBezTo>
                  <a:pt x="1364494" y="-17302"/>
                  <a:pt x="1450808" y="15737"/>
                  <a:pt x="1636776" y="0"/>
                </a:cubicBezTo>
                <a:cubicBezTo>
                  <a:pt x="1822744" y="-15737"/>
                  <a:pt x="1970037" y="14275"/>
                  <a:pt x="2205101" y="0"/>
                </a:cubicBezTo>
                <a:cubicBezTo>
                  <a:pt x="2440165" y="-14275"/>
                  <a:pt x="2515134" y="58917"/>
                  <a:pt x="2773426" y="0"/>
                </a:cubicBezTo>
                <a:cubicBezTo>
                  <a:pt x="3031719" y="-58917"/>
                  <a:pt x="3184924" y="45168"/>
                  <a:pt x="3409950" y="0"/>
                </a:cubicBezTo>
                <a:cubicBezTo>
                  <a:pt x="3427775" y="166381"/>
                  <a:pt x="3389507" y="380800"/>
                  <a:pt x="3409950" y="525408"/>
                </a:cubicBezTo>
                <a:cubicBezTo>
                  <a:pt x="3218604" y="561079"/>
                  <a:pt x="2962304" y="519790"/>
                  <a:pt x="2841625" y="525408"/>
                </a:cubicBezTo>
                <a:cubicBezTo>
                  <a:pt x="2720946" y="531026"/>
                  <a:pt x="2499623" y="470383"/>
                  <a:pt x="2375599" y="525408"/>
                </a:cubicBezTo>
                <a:cubicBezTo>
                  <a:pt x="2251575" y="580433"/>
                  <a:pt x="1923019" y="507926"/>
                  <a:pt x="1807274" y="525408"/>
                </a:cubicBezTo>
                <a:cubicBezTo>
                  <a:pt x="1691530" y="542890"/>
                  <a:pt x="1457860" y="508482"/>
                  <a:pt x="1204849" y="525408"/>
                </a:cubicBezTo>
                <a:cubicBezTo>
                  <a:pt x="951838" y="542334"/>
                  <a:pt x="761200" y="465583"/>
                  <a:pt x="568325" y="525408"/>
                </a:cubicBezTo>
                <a:cubicBezTo>
                  <a:pt x="375450" y="585233"/>
                  <a:pt x="224547" y="463643"/>
                  <a:pt x="0" y="525408"/>
                </a:cubicBezTo>
                <a:cubicBezTo>
                  <a:pt x="-34271" y="412455"/>
                  <a:pt x="58300" y="202079"/>
                  <a:pt x="0" y="0"/>
                </a:cubicBezTo>
                <a:close/>
              </a:path>
            </a:pathLst>
          </a:custGeom>
          <a:solidFill>
            <a:srgbClr val="00B0F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QUALITATIVA</a:t>
            </a:r>
          </a:p>
        </p:txBody>
      </p:sp>
      <p:grpSp>
        <p:nvGrpSpPr>
          <p:cNvPr id="20" name="Shape 392">
            <a:extLst>
              <a:ext uri="{FF2B5EF4-FFF2-40B4-BE49-F238E27FC236}">
                <a16:creationId xmlns:a16="http://schemas.microsoft.com/office/drawing/2014/main" id="{F121D274-7462-D271-2A26-0EBCB7164692}"/>
              </a:ext>
            </a:extLst>
          </p:cNvPr>
          <p:cNvGrpSpPr/>
          <p:nvPr/>
        </p:nvGrpSpPr>
        <p:grpSpPr>
          <a:xfrm rot="5573079">
            <a:off x="2201230" y="3080481"/>
            <a:ext cx="918810" cy="459019"/>
            <a:chOff x="271125" y="812725"/>
            <a:chExt cx="766525" cy="221725"/>
          </a:xfrm>
        </p:grpSpPr>
        <p:sp>
          <p:nvSpPr>
            <p:cNvPr id="21" name="Shape 393">
              <a:extLst>
                <a:ext uri="{FF2B5EF4-FFF2-40B4-BE49-F238E27FC236}">
                  <a16:creationId xmlns:a16="http://schemas.microsoft.com/office/drawing/2014/main" id="{0A54C721-FBB4-22FE-3A98-46CD982D0E98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394">
              <a:extLst>
                <a:ext uri="{FF2B5EF4-FFF2-40B4-BE49-F238E27FC236}">
                  <a16:creationId xmlns:a16="http://schemas.microsoft.com/office/drawing/2014/main" id="{4F90A288-AAFD-CE8F-EAB3-65B6F4DA13E5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23" name="Shape 392">
            <a:extLst>
              <a:ext uri="{FF2B5EF4-FFF2-40B4-BE49-F238E27FC236}">
                <a16:creationId xmlns:a16="http://schemas.microsoft.com/office/drawing/2014/main" id="{A1220868-1B5E-02C4-B2A7-7ADBAFD60615}"/>
              </a:ext>
            </a:extLst>
          </p:cNvPr>
          <p:cNvGrpSpPr/>
          <p:nvPr/>
        </p:nvGrpSpPr>
        <p:grpSpPr>
          <a:xfrm rot="2123237">
            <a:off x="6953182" y="1606273"/>
            <a:ext cx="1076991" cy="459577"/>
            <a:chOff x="271125" y="812725"/>
            <a:chExt cx="766525" cy="221725"/>
          </a:xfrm>
        </p:grpSpPr>
        <p:sp>
          <p:nvSpPr>
            <p:cNvPr id="24" name="Shape 393">
              <a:extLst>
                <a:ext uri="{FF2B5EF4-FFF2-40B4-BE49-F238E27FC236}">
                  <a16:creationId xmlns:a16="http://schemas.microsoft.com/office/drawing/2014/main" id="{C02F4C63-E12B-AFB8-BBB6-3BC71FBB8DF6}"/>
                </a:ext>
              </a:extLst>
            </p:cNvPr>
            <p:cNvSpPr/>
            <p:nvPr/>
          </p:nvSpPr>
          <p:spPr>
            <a:xfrm>
              <a:off x="271125" y="921200"/>
              <a:ext cx="695775" cy="70775"/>
            </a:xfrm>
            <a:custGeom>
              <a:avLst/>
              <a:gdLst/>
              <a:ahLst/>
              <a:cxnLst/>
              <a:rect l="0" t="0" r="0" b="0"/>
              <a:pathLst>
                <a:path w="27831" h="2831" extrusionOk="0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394">
              <a:extLst>
                <a:ext uri="{FF2B5EF4-FFF2-40B4-BE49-F238E27FC236}">
                  <a16:creationId xmlns:a16="http://schemas.microsoft.com/office/drawing/2014/main" id="{054B291A-54D6-8729-064D-28CAA4F2118E}"/>
                </a:ext>
              </a:extLst>
            </p:cNvPr>
            <p:cNvSpPr/>
            <p:nvPr/>
          </p:nvSpPr>
          <p:spPr>
            <a:xfrm>
              <a:off x="858375" y="812725"/>
              <a:ext cx="179275" cy="221725"/>
            </a:xfrm>
            <a:custGeom>
              <a:avLst/>
              <a:gdLst/>
              <a:ahLst/>
              <a:cxnLst/>
              <a:rect l="0" t="0" r="0" b="0"/>
              <a:pathLst>
                <a:path w="7171" h="8869" extrusionOk="0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6652D920-8A7E-CC55-B6DC-E44978307881}"/>
              </a:ext>
            </a:extLst>
          </p:cNvPr>
          <p:cNvSpPr txBox="1">
            <a:spLocks/>
          </p:cNvSpPr>
          <p:nvPr/>
        </p:nvSpPr>
        <p:spPr>
          <a:xfrm>
            <a:off x="925787" y="3795970"/>
            <a:ext cx="2265779" cy="525408"/>
          </a:xfrm>
          <a:custGeom>
            <a:avLst/>
            <a:gdLst>
              <a:gd name="connsiteX0" fmla="*/ 0 w 2265779"/>
              <a:gd name="connsiteY0" fmla="*/ 0 h 525408"/>
              <a:gd name="connsiteX1" fmla="*/ 498471 w 2265779"/>
              <a:gd name="connsiteY1" fmla="*/ 0 h 525408"/>
              <a:gd name="connsiteX2" fmla="*/ 996943 w 2265779"/>
              <a:gd name="connsiteY2" fmla="*/ 0 h 525408"/>
              <a:gd name="connsiteX3" fmla="*/ 1495414 w 2265779"/>
              <a:gd name="connsiteY3" fmla="*/ 0 h 525408"/>
              <a:gd name="connsiteX4" fmla="*/ 2265779 w 2265779"/>
              <a:gd name="connsiteY4" fmla="*/ 0 h 525408"/>
              <a:gd name="connsiteX5" fmla="*/ 2265779 w 2265779"/>
              <a:gd name="connsiteY5" fmla="*/ 525408 h 525408"/>
              <a:gd name="connsiteX6" fmla="*/ 1767308 w 2265779"/>
              <a:gd name="connsiteY6" fmla="*/ 525408 h 525408"/>
              <a:gd name="connsiteX7" fmla="*/ 1200863 w 2265779"/>
              <a:gd name="connsiteY7" fmla="*/ 525408 h 525408"/>
              <a:gd name="connsiteX8" fmla="*/ 702391 w 2265779"/>
              <a:gd name="connsiteY8" fmla="*/ 525408 h 525408"/>
              <a:gd name="connsiteX9" fmla="*/ 0 w 2265779"/>
              <a:gd name="connsiteY9" fmla="*/ 525408 h 525408"/>
              <a:gd name="connsiteX10" fmla="*/ 0 w 2265779"/>
              <a:gd name="connsiteY10" fmla="*/ 0 h 52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5779" h="525408" fill="none" extrusionOk="0">
                <a:moveTo>
                  <a:pt x="0" y="0"/>
                </a:moveTo>
                <a:cubicBezTo>
                  <a:pt x="242294" y="-14150"/>
                  <a:pt x="294751" y="18054"/>
                  <a:pt x="498471" y="0"/>
                </a:cubicBezTo>
                <a:cubicBezTo>
                  <a:pt x="702191" y="-18054"/>
                  <a:pt x="849374" y="45372"/>
                  <a:pt x="996943" y="0"/>
                </a:cubicBezTo>
                <a:cubicBezTo>
                  <a:pt x="1144512" y="-45372"/>
                  <a:pt x="1304778" y="37788"/>
                  <a:pt x="1495414" y="0"/>
                </a:cubicBezTo>
                <a:cubicBezTo>
                  <a:pt x="1686050" y="-37788"/>
                  <a:pt x="1976060" y="27999"/>
                  <a:pt x="2265779" y="0"/>
                </a:cubicBezTo>
                <a:cubicBezTo>
                  <a:pt x="2309542" y="110761"/>
                  <a:pt x="2241524" y="323507"/>
                  <a:pt x="2265779" y="525408"/>
                </a:cubicBezTo>
                <a:cubicBezTo>
                  <a:pt x="2026374" y="578456"/>
                  <a:pt x="1876963" y="519581"/>
                  <a:pt x="1767308" y="525408"/>
                </a:cubicBezTo>
                <a:cubicBezTo>
                  <a:pt x="1657653" y="531235"/>
                  <a:pt x="1425984" y="504752"/>
                  <a:pt x="1200863" y="525408"/>
                </a:cubicBezTo>
                <a:cubicBezTo>
                  <a:pt x="975743" y="546064"/>
                  <a:pt x="924098" y="466464"/>
                  <a:pt x="702391" y="525408"/>
                </a:cubicBezTo>
                <a:cubicBezTo>
                  <a:pt x="480684" y="584352"/>
                  <a:pt x="231735" y="515276"/>
                  <a:pt x="0" y="525408"/>
                </a:cubicBezTo>
                <a:cubicBezTo>
                  <a:pt x="-12541" y="403031"/>
                  <a:pt x="7705" y="232534"/>
                  <a:pt x="0" y="0"/>
                </a:cubicBezTo>
                <a:close/>
              </a:path>
              <a:path w="2265779" h="525408" stroke="0" extrusionOk="0">
                <a:moveTo>
                  <a:pt x="0" y="0"/>
                </a:moveTo>
                <a:cubicBezTo>
                  <a:pt x="141876" y="-49041"/>
                  <a:pt x="375168" y="49827"/>
                  <a:pt x="611760" y="0"/>
                </a:cubicBezTo>
                <a:cubicBezTo>
                  <a:pt x="848352" y="-49827"/>
                  <a:pt x="903980" y="37836"/>
                  <a:pt x="1155547" y="0"/>
                </a:cubicBezTo>
                <a:cubicBezTo>
                  <a:pt x="1407114" y="-37836"/>
                  <a:pt x="1407901" y="30547"/>
                  <a:pt x="1654019" y="0"/>
                </a:cubicBezTo>
                <a:cubicBezTo>
                  <a:pt x="1900137" y="-30547"/>
                  <a:pt x="2020020" y="52668"/>
                  <a:pt x="2265779" y="0"/>
                </a:cubicBezTo>
                <a:cubicBezTo>
                  <a:pt x="2306220" y="249509"/>
                  <a:pt x="2213143" y="325353"/>
                  <a:pt x="2265779" y="525408"/>
                </a:cubicBezTo>
                <a:cubicBezTo>
                  <a:pt x="2061703" y="582077"/>
                  <a:pt x="1966528" y="507082"/>
                  <a:pt x="1721992" y="525408"/>
                </a:cubicBezTo>
                <a:cubicBezTo>
                  <a:pt x="1477456" y="543734"/>
                  <a:pt x="1246756" y="494681"/>
                  <a:pt x="1110232" y="525408"/>
                </a:cubicBezTo>
                <a:cubicBezTo>
                  <a:pt x="973708" y="556135"/>
                  <a:pt x="740345" y="511147"/>
                  <a:pt x="566445" y="525408"/>
                </a:cubicBezTo>
                <a:cubicBezTo>
                  <a:pt x="392545" y="539669"/>
                  <a:pt x="125943" y="481408"/>
                  <a:pt x="0" y="525408"/>
                </a:cubicBezTo>
                <a:cubicBezTo>
                  <a:pt x="-57887" y="366352"/>
                  <a:pt x="29880" y="114501"/>
                  <a:pt x="0" y="0"/>
                </a:cubicBezTo>
                <a:close/>
              </a:path>
            </a:pathLst>
          </a:custGeom>
          <a:solidFill>
            <a:srgbClr val="00B0F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3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DISCRETO</a:t>
            </a:r>
          </a:p>
        </p:txBody>
      </p:sp>
      <p:sp>
        <p:nvSpPr>
          <p:cNvPr id="27" name="Espaço Reservado para Conteúdo 2">
            <a:extLst>
              <a:ext uri="{FF2B5EF4-FFF2-40B4-BE49-F238E27FC236}">
                <a16:creationId xmlns:a16="http://schemas.microsoft.com/office/drawing/2014/main" id="{16D92BBD-821E-7A4B-A080-FD3E212D3B8E}"/>
              </a:ext>
            </a:extLst>
          </p:cNvPr>
          <p:cNvSpPr txBox="1">
            <a:spLocks/>
          </p:cNvSpPr>
          <p:nvPr/>
        </p:nvSpPr>
        <p:spPr>
          <a:xfrm>
            <a:off x="3907148" y="3306949"/>
            <a:ext cx="2265779" cy="525408"/>
          </a:xfrm>
          <a:custGeom>
            <a:avLst/>
            <a:gdLst>
              <a:gd name="connsiteX0" fmla="*/ 0 w 2265779"/>
              <a:gd name="connsiteY0" fmla="*/ 0 h 525408"/>
              <a:gd name="connsiteX1" fmla="*/ 498471 w 2265779"/>
              <a:gd name="connsiteY1" fmla="*/ 0 h 525408"/>
              <a:gd name="connsiteX2" fmla="*/ 996943 w 2265779"/>
              <a:gd name="connsiteY2" fmla="*/ 0 h 525408"/>
              <a:gd name="connsiteX3" fmla="*/ 1495414 w 2265779"/>
              <a:gd name="connsiteY3" fmla="*/ 0 h 525408"/>
              <a:gd name="connsiteX4" fmla="*/ 2265779 w 2265779"/>
              <a:gd name="connsiteY4" fmla="*/ 0 h 525408"/>
              <a:gd name="connsiteX5" fmla="*/ 2265779 w 2265779"/>
              <a:gd name="connsiteY5" fmla="*/ 525408 h 525408"/>
              <a:gd name="connsiteX6" fmla="*/ 1767308 w 2265779"/>
              <a:gd name="connsiteY6" fmla="*/ 525408 h 525408"/>
              <a:gd name="connsiteX7" fmla="*/ 1200863 w 2265779"/>
              <a:gd name="connsiteY7" fmla="*/ 525408 h 525408"/>
              <a:gd name="connsiteX8" fmla="*/ 702391 w 2265779"/>
              <a:gd name="connsiteY8" fmla="*/ 525408 h 525408"/>
              <a:gd name="connsiteX9" fmla="*/ 0 w 2265779"/>
              <a:gd name="connsiteY9" fmla="*/ 525408 h 525408"/>
              <a:gd name="connsiteX10" fmla="*/ 0 w 2265779"/>
              <a:gd name="connsiteY10" fmla="*/ 0 h 525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65779" h="525408" fill="none" extrusionOk="0">
                <a:moveTo>
                  <a:pt x="0" y="0"/>
                </a:moveTo>
                <a:cubicBezTo>
                  <a:pt x="242294" y="-14150"/>
                  <a:pt x="294751" y="18054"/>
                  <a:pt x="498471" y="0"/>
                </a:cubicBezTo>
                <a:cubicBezTo>
                  <a:pt x="702191" y="-18054"/>
                  <a:pt x="849374" y="45372"/>
                  <a:pt x="996943" y="0"/>
                </a:cubicBezTo>
                <a:cubicBezTo>
                  <a:pt x="1144512" y="-45372"/>
                  <a:pt x="1304778" y="37788"/>
                  <a:pt x="1495414" y="0"/>
                </a:cubicBezTo>
                <a:cubicBezTo>
                  <a:pt x="1686050" y="-37788"/>
                  <a:pt x="1976060" y="27999"/>
                  <a:pt x="2265779" y="0"/>
                </a:cubicBezTo>
                <a:cubicBezTo>
                  <a:pt x="2309542" y="110761"/>
                  <a:pt x="2241524" y="323507"/>
                  <a:pt x="2265779" y="525408"/>
                </a:cubicBezTo>
                <a:cubicBezTo>
                  <a:pt x="2026374" y="578456"/>
                  <a:pt x="1876963" y="519581"/>
                  <a:pt x="1767308" y="525408"/>
                </a:cubicBezTo>
                <a:cubicBezTo>
                  <a:pt x="1657653" y="531235"/>
                  <a:pt x="1425984" y="504752"/>
                  <a:pt x="1200863" y="525408"/>
                </a:cubicBezTo>
                <a:cubicBezTo>
                  <a:pt x="975743" y="546064"/>
                  <a:pt x="924098" y="466464"/>
                  <a:pt x="702391" y="525408"/>
                </a:cubicBezTo>
                <a:cubicBezTo>
                  <a:pt x="480684" y="584352"/>
                  <a:pt x="231735" y="515276"/>
                  <a:pt x="0" y="525408"/>
                </a:cubicBezTo>
                <a:cubicBezTo>
                  <a:pt x="-12541" y="403031"/>
                  <a:pt x="7705" y="232534"/>
                  <a:pt x="0" y="0"/>
                </a:cubicBezTo>
                <a:close/>
              </a:path>
              <a:path w="2265779" h="525408" stroke="0" extrusionOk="0">
                <a:moveTo>
                  <a:pt x="0" y="0"/>
                </a:moveTo>
                <a:cubicBezTo>
                  <a:pt x="141876" y="-49041"/>
                  <a:pt x="375168" y="49827"/>
                  <a:pt x="611760" y="0"/>
                </a:cubicBezTo>
                <a:cubicBezTo>
                  <a:pt x="848352" y="-49827"/>
                  <a:pt x="903980" y="37836"/>
                  <a:pt x="1155547" y="0"/>
                </a:cubicBezTo>
                <a:cubicBezTo>
                  <a:pt x="1407114" y="-37836"/>
                  <a:pt x="1407901" y="30547"/>
                  <a:pt x="1654019" y="0"/>
                </a:cubicBezTo>
                <a:cubicBezTo>
                  <a:pt x="1900137" y="-30547"/>
                  <a:pt x="2020020" y="52668"/>
                  <a:pt x="2265779" y="0"/>
                </a:cubicBezTo>
                <a:cubicBezTo>
                  <a:pt x="2306220" y="249509"/>
                  <a:pt x="2213143" y="325353"/>
                  <a:pt x="2265779" y="525408"/>
                </a:cubicBezTo>
                <a:cubicBezTo>
                  <a:pt x="2061703" y="582077"/>
                  <a:pt x="1966528" y="507082"/>
                  <a:pt x="1721992" y="525408"/>
                </a:cubicBezTo>
                <a:cubicBezTo>
                  <a:pt x="1477456" y="543734"/>
                  <a:pt x="1246756" y="494681"/>
                  <a:pt x="1110232" y="525408"/>
                </a:cubicBezTo>
                <a:cubicBezTo>
                  <a:pt x="973708" y="556135"/>
                  <a:pt x="740345" y="511147"/>
                  <a:pt x="566445" y="525408"/>
                </a:cubicBezTo>
                <a:cubicBezTo>
                  <a:pt x="392545" y="539669"/>
                  <a:pt x="125943" y="481408"/>
                  <a:pt x="0" y="525408"/>
                </a:cubicBezTo>
                <a:cubicBezTo>
                  <a:pt x="-57887" y="366352"/>
                  <a:pt x="29880" y="114501"/>
                  <a:pt x="0" y="0"/>
                </a:cubicBezTo>
                <a:close/>
              </a:path>
            </a:pathLst>
          </a:custGeom>
          <a:solidFill>
            <a:srgbClr val="00B0F0">
              <a:alpha val="32000"/>
            </a:srgb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98957492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3200" b="1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CONTÍNUO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D8C878-18D3-D94B-04DA-3E26F606DB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8027" y="2794234"/>
            <a:ext cx="3542382" cy="191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606939-C024-BBF7-AA8B-9232045422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635" b="69917" l="4762" r="96473">
                        <a14:foregroundMark x1="7055" y1="20124" x2="10935" y2="56846"/>
                        <a14:foregroundMark x1="10935" y1="56846" x2="9700" y2="63485"/>
                        <a14:foregroundMark x1="24691" y1="18050" x2="25220" y2="53112"/>
                        <a14:foregroundMark x1="38448" y1="18257" x2="40388" y2="55394"/>
                        <a14:foregroundMark x1="57319" y1="19502" x2="55732" y2="56224"/>
                        <a14:foregroundMark x1="87317" y1="42485" x2="85185" y2="48755"/>
                        <a14:foregroundMark x1="87654" y1="41494" x2="87318" y2="42482"/>
                        <a14:foregroundMark x1="88289" y1="39627" x2="87654" y2="41494"/>
                        <a14:foregroundMark x1="92240" y1="28008" x2="88289" y2="39627"/>
                        <a14:foregroundMark x1="85185" y1="48755" x2="85714" y2="64108"/>
                        <a14:foregroundMark x1="94055" y1="42612" x2="95707" y2="61264"/>
                        <a14:foregroundMark x1="93570" y1="37137" x2="93607" y2="37552"/>
                        <a14:foregroundMark x1="92945" y1="30083" x2="93570" y2="37137"/>
                        <a14:foregroundMark x1="58907" y1="30083" x2="56261" y2="38174"/>
                        <a14:foregroundMark x1="22928" y1="28008" x2="21693" y2="37552"/>
                        <a14:foregroundMark x1="26455" y1="28008" x2="29982" y2="33610"/>
                        <a14:foregroundMark x1="27866" y1="38797" x2="27513" y2="44191"/>
                        <a14:foregroundMark x1="43386" y1="29461" x2="44444" y2="43776"/>
                        <a14:foregroundMark x1="44444" y1="29668" x2="46561" y2="35477"/>
                        <a14:foregroundMark x1="42857" y1="27593" x2="42857" y2="27593"/>
                        <a14:foregroundMark x1="42681" y1="27178" x2="43739" y2="30498"/>
                        <a14:foregroundMark x1="4938" y1="22199" x2="6349" y2="26763"/>
                        <a14:foregroundMark x1="6878" y1="69917" x2="6878" y2="69917"/>
                        <a14:foregroundMark x1="11464" y1="67635" x2="11464" y2="67635"/>
                        <a14:foregroundMark x1="12875" y1="68465" x2="12875" y2="68465"/>
                        <a14:foregroundMark x1="22575" y1="69502" x2="22575" y2="69502"/>
                        <a14:foregroundMark x1="25397" y1="68257" x2="25397" y2="68257"/>
                        <a14:foregroundMark x1="37390" y1="69502" x2="37390" y2="69502"/>
                        <a14:foregroundMark x1="53616" y1="69502" x2="53616" y2="69502"/>
                        <a14:foregroundMark x1="70370" y1="69502" x2="70370" y2="69502"/>
                        <a14:foregroundMark x1="82011" y1="69710" x2="82011" y2="69710"/>
                        <a14:foregroundMark x1="77043" y1="49170" x2="77991" y2="62549"/>
                        <a14:foregroundMark x1="76896" y1="47095" x2="77043" y2="49170"/>
                        <a14:foregroundMark x1="58907" y1="32365" x2="59436" y2="42116"/>
                        <a14:foregroundMark x1="58025" y1="28631" x2="61376" y2="32780"/>
                        <a14:foregroundMark x1="62081" y1="34232" x2="62787" y2="36722"/>
                        <a14:foregroundMark x1="90515" y1="44141" x2="91711" y2="45021"/>
                        <a14:foregroundMark x1="94356" y1="27593" x2="94356" y2="27593"/>
                        <a14:foregroundMark x1="77425" y1="24689" x2="74603" y2="26556"/>
                        <a14:foregroundMark x1="68959" y1="23237" x2="73016" y2="18050"/>
                        <a14:backgroundMark x1="49383" y1="26763" x2="49383" y2="26763"/>
                        <a14:backgroundMark x1="81129" y1="36929" x2="81129" y2="36929"/>
                        <a14:backgroundMark x1="79718" y1="38589" x2="79718" y2="38589"/>
                        <a14:backgroundMark x1="79012" y1="49170" x2="79012" y2="49170"/>
                        <a14:backgroundMark x1="93474" y1="37552" x2="93474" y2="37552"/>
                        <a14:backgroundMark x1="93651" y1="37552" x2="94885" y2="42324"/>
                        <a14:backgroundMark x1="90123" y1="40871" x2="90322" y2="41239"/>
                        <a14:backgroundMark x1="89594" y1="47510" x2="89594" y2="47510"/>
                        <a14:backgroundMark x1="89242" y1="46266" x2="89242" y2="46266"/>
                        <a14:backgroundMark x1="90300" y1="40871" x2="91005" y2="42116"/>
                        <a14:backgroundMark x1="89771" y1="40456" x2="91711" y2="43154"/>
                        <a14:backgroundMark x1="90300" y1="39627" x2="90300" y2="39627"/>
                        <a14:backgroundMark x1="95944" y1="61203" x2="97531" y2="69710"/>
                        <a14:backgroundMark x1="78307" y1="62448" x2="79189" y2="66183"/>
                        <a14:backgroundMark x1="78307" y1="66598" x2="78483" y2="67842"/>
                        <a14:backgroundMark x1="93827" y1="37137" x2="93827" y2="37137"/>
                      </a14:backgroundRemoval>
                    </a14:imgEffect>
                  </a14:imgLayer>
                </a14:imgProps>
              </a:ext>
            </a:extLst>
          </a:blip>
          <a:srcRect t="12184" b="29372"/>
          <a:stretch/>
        </p:blipFill>
        <p:spPr>
          <a:xfrm>
            <a:off x="-5334" y="4202685"/>
            <a:ext cx="4731187" cy="235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18" grpId="0" uiExpand="1" build="p" animBg="1"/>
      <p:bldP spid="19" grpId="0" uiExpand="1" build="p" animBg="1"/>
      <p:bldP spid="26" grpId="0" uiExpand="1" build="p" animBg="1"/>
      <p:bldP spid="27" grpId="0" uiExpand="1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323850"/>
            <a:ext cx="7410449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 TIPOS DE DADOS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C8C0A2A3-6A9E-A512-2104-09908E3DB589}"/>
              </a:ext>
            </a:extLst>
          </p:cNvPr>
          <p:cNvSpPr txBox="1">
            <a:spLocks/>
          </p:cNvSpPr>
          <p:nvPr/>
        </p:nvSpPr>
        <p:spPr>
          <a:xfrm>
            <a:off x="171796" y="1440563"/>
            <a:ext cx="11725448" cy="5093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2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Gênero: </a:t>
            </a: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No total, 5.791.290 pessoas se inscreveram para fazer o Enem, sendo 2.374.855 (41%) homens e 3.416.435 (59%) mulheres.</a:t>
            </a:r>
          </a:p>
          <a:p>
            <a:pPr marL="0" indent="0" algn="ctr">
              <a:buNone/>
            </a:pPr>
            <a:endParaRPr lang="pt-BR" sz="22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22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Certificação: </a:t>
            </a: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638.176 candidatos disseram que vão fazer o Enem para obter o certificado de conclusão do ensino médio.</a:t>
            </a:r>
          </a:p>
          <a:p>
            <a:pPr marL="0" indent="0" algn="ctr">
              <a:buNone/>
            </a:pPr>
            <a:endParaRPr lang="pt-BR" sz="22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22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Isenção: </a:t>
            </a: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A grande maioria não pagou a taxa de inscrição de R$ 35. Foram concedidas 4.029.757 (69,6%) isenções do pagamento. Outros 1.761.533 candidatos pagaram a inscrição.</a:t>
            </a:r>
            <a:b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</a:br>
            <a:endParaRPr lang="pt-BR" sz="2200" dirty="0">
              <a:solidFill>
                <a:schemeClr val="bg1"/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2200" b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Cor/raça: </a:t>
            </a:r>
            <a:r>
              <a:rPr lang="pt-BR" sz="2200" dirty="0">
                <a:solidFill>
                  <a:schemeClr val="bg1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Na declaração de cor/raça, 2.421.459 candidatos (41,8%) se autodeclaram brancos. Outros 2.400.375 (41,4%) se autodeclararam pardos, seguidos por 694.158 candidatos da cor preta (12%), 132.323 de cor amarela (2,3%),  e 35.756 indígenas (0,6%). Outros 107.219 candidatos (1,9%) não declararam a cor/raça.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18E984F9-6702-B4C8-FB2F-97D7B6A79E1F}"/>
              </a:ext>
            </a:extLst>
          </p:cNvPr>
          <p:cNvSpPr/>
          <p:nvPr/>
        </p:nvSpPr>
        <p:spPr>
          <a:xfrm>
            <a:off x="3054953" y="1333697"/>
            <a:ext cx="5390258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QUALITATIVO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24F2699-E259-F16F-EE5B-4E79687955A6}"/>
              </a:ext>
            </a:extLst>
          </p:cNvPr>
          <p:cNvSpPr/>
          <p:nvPr/>
        </p:nvSpPr>
        <p:spPr>
          <a:xfrm>
            <a:off x="3054953" y="2575941"/>
            <a:ext cx="5390258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QUALITATIVO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0A856980-7C47-502B-6365-315823F674BA}"/>
              </a:ext>
            </a:extLst>
          </p:cNvPr>
          <p:cNvSpPr/>
          <p:nvPr/>
        </p:nvSpPr>
        <p:spPr>
          <a:xfrm>
            <a:off x="3054953" y="3820394"/>
            <a:ext cx="5390258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QUALITATIVO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917C1753-F3EC-1555-381B-6BF09439C961}"/>
              </a:ext>
            </a:extLst>
          </p:cNvPr>
          <p:cNvSpPr/>
          <p:nvPr/>
        </p:nvSpPr>
        <p:spPr>
          <a:xfrm>
            <a:off x="3054953" y="5464852"/>
            <a:ext cx="5390258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 panose="020B0A04020102020204" pitchFamily="34" charset="0"/>
              </a:rPr>
              <a:t>QUALITATIVO</a:t>
            </a:r>
          </a:p>
        </p:txBody>
      </p:sp>
    </p:spTree>
    <p:extLst>
      <p:ext uri="{BB962C8B-B14F-4D97-AF65-F5344CB8AC3E}">
        <p14:creationId xmlns:p14="http://schemas.microsoft.com/office/powerpoint/2010/main" val="147094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POPULAÇÃO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8" name="Essa é boa na cozinha.kkk. Chinesa coloca mais sal na comida.rss">
            <a:hlinkClick r:id="" action="ppaction://media"/>
            <a:extLst>
              <a:ext uri="{FF2B5EF4-FFF2-40B4-BE49-F238E27FC236}">
                <a16:creationId xmlns:a16="http://schemas.microsoft.com/office/drawing/2014/main" id="{3993A4DE-221E-9042-2BF9-5F6F0A33B0D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6682" y="1712422"/>
            <a:ext cx="8828731" cy="4164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hape 259">
            <a:extLst>
              <a:ext uri="{FF2B5EF4-FFF2-40B4-BE49-F238E27FC236}">
                <a16:creationId xmlns:a16="http://schemas.microsoft.com/office/drawing/2014/main" id="{0DE2C7C5-57D7-98A4-4E32-0119CE0BEC13}"/>
              </a:ext>
            </a:extLst>
          </p:cNvPr>
          <p:cNvSpPr/>
          <p:nvPr/>
        </p:nvSpPr>
        <p:spPr>
          <a:xfrm>
            <a:off x="1173636" y="1496291"/>
            <a:ext cx="9494824" cy="5361709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4900">
              <a:alpha val="11150"/>
            </a:srgbClr>
          </a:solidFill>
          <a:ln w="19050" cap="flat" cmpd="sng">
            <a:solidFill>
              <a:srgbClr val="61A1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39257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1592263"/>
            <a:ext cx="9906000" cy="3166983"/>
          </a:xfrm>
        </p:spPr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  <a:t>ESTATÍSTICA</a:t>
            </a:r>
            <a:br>
              <a:rPr lang="pt-BR" sz="7200" dirty="0">
                <a:solidFill>
                  <a:schemeClr val="bg1"/>
                </a:solidFill>
                <a:latin typeface="Modern Love" panose="04090805081005020601" pitchFamily="82" charset="0"/>
              </a:rPr>
            </a:br>
            <a:r>
              <a:rPr lang="pt-BR" sz="4800" dirty="0">
                <a:solidFill>
                  <a:schemeClr val="bg1"/>
                </a:solidFill>
                <a:latin typeface="Modern Love" panose="04090805081005020601" pitchFamily="82" charset="0"/>
              </a:rPr>
              <a:t>técnicas de amostragem e métodos estatísticos</a:t>
            </a:r>
            <a:endParaRPr lang="pt-BR" sz="72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docente.ifrn.edu.br/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julianaschivani</a:t>
            </a:r>
            <a:endParaRPr lang="pt-BR" sz="20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" name="Shape 384">
            <a:extLst>
              <a:ext uri="{FF2B5EF4-FFF2-40B4-BE49-F238E27FC236}">
                <a16:creationId xmlns:a16="http://schemas.microsoft.com/office/drawing/2014/main" id="{8A2644C0-1400-9E60-A8ED-6C4CBAD8AC36}"/>
              </a:ext>
            </a:extLst>
          </p:cNvPr>
          <p:cNvSpPr/>
          <p:nvPr/>
        </p:nvSpPr>
        <p:spPr>
          <a:xfrm rot="336109">
            <a:off x="2360898" y="3089982"/>
            <a:ext cx="6259160" cy="516556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79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9" name="Shape 259">
            <a:extLst>
              <a:ext uri="{FF2B5EF4-FFF2-40B4-BE49-F238E27FC236}">
                <a16:creationId xmlns:a16="http://schemas.microsoft.com/office/drawing/2014/main" id="{0DE2C7C5-57D7-98A4-4E32-0119CE0BEC13}"/>
              </a:ext>
            </a:extLst>
          </p:cNvPr>
          <p:cNvSpPr/>
          <p:nvPr/>
        </p:nvSpPr>
        <p:spPr>
          <a:xfrm>
            <a:off x="1173636" y="1496291"/>
            <a:ext cx="9494824" cy="5361709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4900">
              <a:alpha val="11150"/>
            </a:srgbClr>
          </a:solidFill>
          <a:ln w="19050" cap="flat" cmpd="sng">
            <a:solidFill>
              <a:srgbClr val="61A1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90D0290-96C9-FD79-0CDB-40B0DD09DC7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7FBF7"/>
              </a:clrFrom>
              <a:clrTo>
                <a:srgbClr val="F7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539" y="1687769"/>
            <a:ext cx="8817494" cy="411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4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sp>
        <p:nvSpPr>
          <p:cNvPr id="9" name="Shape 259">
            <a:extLst>
              <a:ext uri="{FF2B5EF4-FFF2-40B4-BE49-F238E27FC236}">
                <a16:creationId xmlns:a16="http://schemas.microsoft.com/office/drawing/2014/main" id="{0DE2C7C5-57D7-98A4-4E32-0119CE0BEC13}"/>
              </a:ext>
            </a:extLst>
          </p:cNvPr>
          <p:cNvSpPr/>
          <p:nvPr/>
        </p:nvSpPr>
        <p:spPr>
          <a:xfrm>
            <a:off x="1173636" y="1496291"/>
            <a:ext cx="9494824" cy="5361709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004900">
              <a:alpha val="11150"/>
            </a:srgbClr>
          </a:solidFill>
          <a:ln w="19050" cap="flat" cmpd="sng">
            <a:solidFill>
              <a:srgbClr val="61A16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>
              <a:latin typeface="Sniglet"/>
              <a:ea typeface="Sniglet"/>
              <a:cs typeface="Sniglet"/>
              <a:sym typeface="Sniglet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DB66D6D5-0EF9-D8F7-BB9D-8E2BC73BE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540" y="1681428"/>
            <a:ext cx="8834118" cy="4220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9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409075"/>
            <a:ext cx="6625936" cy="50980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Uma fração ou uma pequena parte da população.</a:t>
            </a:r>
          </a:p>
          <a:p>
            <a:pPr marL="0" indent="0" algn="ctr">
              <a:buNone/>
            </a:pPr>
            <a:endParaRPr lang="pt-BR" sz="36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O modo de seleção desse conjunto diferencia resultados corretos dos “sujos”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940BF5D-674D-89FA-2724-D1F787BD7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05" y="1812009"/>
            <a:ext cx="5469994" cy="410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AMOSTRA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6AA828-2DD5-49D3-B9F2-31008907B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1" y="1409075"/>
            <a:ext cx="6625936" cy="50980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Gastar tempo = </a:t>
            </a: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Gastar dinheiro!</a:t>
            </a: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Planeje bem sua pesquisa;</a:t>
            </a:r>
          </a:p>
          <a:p>
            <a:pPr marL="0" indent="0" algn="ctr">
              <a:buNone/>
            </a:pPr>
            <a:endParaRPr lang="pt-BR" sz="36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Estabeleça técnicas e sistematize a coleta de dados;</a:t>
            </a:r>
          </a:p>
          <a:p>
            <a:pPr marL="0" indent="0" algn="ctr">
              <a:buNone/>
            </a:pPr>
            <a:endParaRPr lang="pt-BR" sz="3600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36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Utilize tecnologias.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                                           						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CB044F0-D091-2762-3983-899AAEFB5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871" y="2705001"/>
            <a:ext cx="2914636" cy="1165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56CB558-5FE6-B5BF-7C92-8BB99763B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2" b="97357" l="9910" r="89640">
                        <a14:foregroundMark x1="27027" y1="87665" x2="27027" y2="87665"/>
                        <a14:foregroundMark x1="45495" y1="93392" x2="45495" y2="93392"/>
                        <a14:foregroundMark x1="53604" y1="97357" x2="53604" y2="97357"/>
                        <a14:foregroundMark x1="61261" y1="6167" x2="61261" y2="6167"/>
                        <a14:foregroundMark x1="45045" y1="1322" x2="45045" y2="1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91" y="4017675"/>
            <a:ext cx="2914636" cy="240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EF9B95F-5C63-74E3-2FB8-079C13A755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4733" y1="35778" x2="20600" y2="63556"/>
                        <a14:foregroundMark x1="31533" y1="37556" x2="36133" y2="64889"/>
                        <a14:foregroundMark x1="31800" y1="50444" x2="32067" y2="61333"/>
                        <a14:foregroundMark x1="46667" y1="35333" x2="52067" y2="61333"/>
                        <a14:foregroundMark x1="52067" y1="61333" x2="52067" y2="61333"/>
                        <a14:foregroundMark x1="52533" y1="37556" x2="52533" y2="37556"/>
                        <a14:foregroundMark x1="52333" y1="35778" x2="52333" y2="35778"/>
                        <a14:foregroundMark x1="17867" y1="44889" x2="19800" y2="48000"/>
                        <a14:foregroundMark x1="51933" y1="33556" x2="51933" y2="33556"/>
                        <a14:foregroundMark x1="62733" y1="34444" x2="68467" y2="61333"/>
                        <a14:foregroundMark x1="65467" y1="53556" x2="65467" y2="53556"/>
                        <a14:foregroundMark x1="80200" y1="34889" x2="86200" y2="64889"/>
                        <a14:foregroundMark x1="84533" y1="37111" x2="84533" y2="37111"/>
                      </a14:backgroundRemoval>
                    </a14:imgEffect>
                  </a14:imgLayer>
                </a14:imgProps>
              </a:ext>
            </a:extLst>
          </a:blip>
          <a:srcRect l="12136" t="26250" r="12319" b="23750"/>
          <a:stretch/>
        </p:blipFill>
        <p:spPr>
          <a:xfrm>
            <a:off x="6450677" y="1596253"/>
            <a:ext cx="5137265" cy="102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2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2890</TotalTime>
  <Words>1448</Words>
  <Application>Microsoft Office PowerPoint</Application>
  <PresentationFormat>Widescreen</PresentationFormat>
  <Paragraphs>198</Paragraphs>
  <Slides>50</Slides>
  <Notes>7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Cavolini</vt:lpstr>
      <vt:lpstr>Modern Love</vt:lpstr>
      <vt:lpstr>Sniglet</vt:lpstr>
      <vt:lpstr>Vrinda</vt:lpstr>
      <vt:lpstr>Tema do Office</vt:lpstr>
      <vt:lpstr>ESTATÍSTICA técnicas de amostragem e métodos estatísticos</vt:lpstr>
      <vt:lpstr>POPULAÇÃO</vt:lpstr>
      <vt:lpstr>POPULAÇÃO</vt:lpstr>
      <vt:lpstr>POPULAÇÃO</vt:lpstr>
      <vt:lpstr>POPULAÇÃO</vt:lpstr>
      <vt:lpstr>AMOSTRA</vt:lpstr>
      <vt:lpstr>AMOSTRA</vt:lpstr>
      <vt:lpstr>AMOSTRA</vt:lpstr>
      <vt:lpstr>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POPULAÇÃO × AMOSTRA</vt:lpstr>
      <vt:lpstr>AMOSTRA</vt:lpstr>
      <vt:lpstr>AMOSTRA</vt:lpstr>
      <vt:lpstr>TÉCNICAS DE AMOSTRAGEM</vt:lpstr>
      <vt:lpstr>Amostragem   ALEATÓRIA SIMPLES</vt:lpstr>
      <vt:lpstr>Amostragem SISTEMÁTICA</vt:lpstr>
      <vt:lpstr>Amostragem ESTRATIFICADA</vt:lpstr>
      <vt:lpstr>Amostragem  POR CONGLOMERADO</vt:lpstr>
      <vt:lpstr>Amostragem ACIDENTAL</vt:lpstr>
      <vt:lpstr>Amostragem ACIDENTAL</vt:lpstr>
      <vt:lpstr>Amostragem INTENCIONAL</vt:lpstr>
      <vt:lpstr>Amostragem POR COTAS</vt:lpstr>
      <vt:lpstr>MÉTODOS ESTATÍSTICOS</vt:lpstr>
      <vt:lpstr>O PROBLEMA DE PESQUISA</vt:lpstr>
      <vt:lpstr>O PROBLEMA DE PESQUISA</vt:lpstr>
      <vt:lpstr> PÚBLICO-ALVO</vt:lpstr>
      <vt:lpstr> PÚBLICO-ALVO</vt:lpstr>
      <vt:lpstr> PÚBLICO-ALVO</vt:lpstr>
      <vt:lpstr> PÚBLICO-ALVO</vt:lpstr>
      <vt:lpstr> PÚBLICO-ALVO</vt:lpstr>
      <vt:lpstr> PÚBLICO-ALVO</vt:lpstr>
      <vt:lpstr> PÚBLICO-ALVO</vt:lpstr>
      <vt:lpstr> PÚBLICO-ALVO</vt:lpstr>
      <vt:lpstr> TIPOS DE DADOS</vt:lpstr>
      <vt:lpstr> TIPOS DE DADOS</vt:lpstr>
      <vt:lpstr>ESTATÍSTICA técnicas de amostragem e métodos estatísticos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146</cp:revision>
  <dcterms:created xsi:type="dcterms:W3CDTF">2021-05-12T15:30:04Z</dcterms:created>
  <dcterms:modified xsi:type="dcterms:W3CDTF">2022-05-09T19:43:59Z</dcterms:modified>
</cp:coreProperties>
</file>