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_schivane@hotmail.com" initials="j" lastIdx="1" clrIdx="0">
    <p:extLst>
      <p:ext uri="{19B8F6BF-5375-455C-9EA6-DF929625EA0E}">
        <p15:presenceInfo xmlns:p15="http://schemas.microsoft.com/office/powerpoint/2012/main" userId="juliana_schivane@hot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22T08:17:33.557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F7A5-710F-47C2-BCAF-2ABF9561ED6D}" type="datetimeFigureOut">
              <a:rPr lang="pt-BR" smtClean="0"/>
              <a:t>22/06/2016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F46E5-8AC3-430E-88D5-95994664F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3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89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39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9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73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52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52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51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82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70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00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F46E5-8AC3-430E-88D5-95994664F93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55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924F-FE81-439B-BFFE-B5545ABEBEAB}" type="datetime1">
              <a:rPr lang="pt-BR" smtClean="0"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17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249-30C5-470E-9C7E-C27C156CC37A}" type="datetime1">
              <a:rPr lang="pt-BR" smtClean="0"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8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9A7-201D-4FA6-93D4-1971BA6EC354}" type="datetime1">
              <a:rPr lang="pt-BR" smtClean="0"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4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792-72DA-4EEA-91FE-A91872B18241}" type="datetime1">
              <a:rPr lang="pt-BR" smtClean="0"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2AAA-3DF9-4BF6-B034-DEA419806558}" type="datetime1">
              <a:rPr lang="pt-BR" smtClean="0"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68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B554-00FB-4779-A95A-D228008FCAD8}" type="datetime1">
              <a:rPr lang="pt-BR" smtClean="0"/>
              <a:t>22/06/2016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27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5E0-F487-455D-A50C-5257025FE34F}" type="datetime1">
              <a:rPr lang="pt-BR" smtClean="0"/>
              <a:t>22/06/2016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75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11F-832B-4DDE-AF16-934F497B9AD1}" type="datetime1">
              <a:rPr lang="pt-BR" smtClean="0"/>
              <a:t>22/06/2016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28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3444-4DEC-42B5-B787-E9E1F9D000BD}" type="datetime1">
              <a:rPr lang="pt-BR" smtClean="0"/>
              <a:t>22/06/2016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47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0C93-2604-4C66-A53B-35613B37E28C}" type="datetime1">
              <a:rPr lang="pt-BR" smtClean="0"/>
              <a:t>22/06/2016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2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83B0-E5E6-4CD2-91B2-E8467C0DCB27}" type="datetime1">
              <a:rPr lang="pt-BR" smtClean="0"/>
              <a:t>22/06/2016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13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6EEC-C935-4494-98C8-4E19A21FF288}" type="datetime1">
              <a:rPr lang="pt-BR" smtClean="0"/>
              <a:t>22/06/2016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2D75-107D-4135-926F-173376340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82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7440"/>
            <a:ext cx="7494274" cy="44146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30769" y="109490"/>
            <a:ext cx="9144000" cy="1241008"/>
          </a:xfrm>
        </p:spPr>
        <p:txBody>
          <a:bodyPr/>
          <a:lstStyle/>
          <a:p>
            <a:r>
              <a:rPr lang="pt-BR" b="1" dirty="0" smtClean="0">
                <a:latin typeface="Algerian" panose="04020705040A02060702" pitchFamily="82" charset="0"/>
              </a:rPr>
              <a:t>MAPAS CONCEITUAIS</a:t>
            </a:r>
            <a:endParaRPr lang="pt-BR" b="1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0289" y="1350498"/>
            <a:ext cx="4572000" cy="1655762"/>
          </a:xfrm>
        </p:spPr>
        <p:txBody>
          <a:bodyPr>
            <a:normAutofit/>
          </a:bodyPr>
          <a:lstStyle/>
          <a:p>
            <a:pPr algn="r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 smtClean="0"/>
          </a:p>
          <a:p>
            <a:pPr algn="r"/>
            <a:r>
              <a:rPr lang="pt-BR" dirty="0" smtClean="0"/>
              <a:t>juliana.schivani@ifrn.edu.br</a:t>
            </a:r>
          </a:p>
          <a:p>
            <a:pPr algn="r"/>
            <a:r>
              <a:rPr lang="pt-BR" dirty="0" smtClean="0"/>
              <a:t>docente.ifrn.edu.br/</a:t>
            </a:r>
            <a:r>
              <a:rPr lang="pt-BR" dirty="0" err="1" smtClean="0"/>
              <a:t>julianaschivani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5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smtClean="0"/>
              <a:t>Como construir mapas conceituais?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626" y="1252024"/>
            <a:ext cx="11173056" cy="5202563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Estabelecer um tema e uma pergunta focal;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Pesquisar e anotar os principais conceitos, termos e definições sobre o tema;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Ordenar os conceitos, começando dos mais abrangentes para os mais específicos;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Inserir os conceitos em círculos ou retângulos e estabelecer os verbos de ligações entre eles;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Ler cada preposição em forma de pergunta e se posicionar.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err="1" smtClean="0"/>
              <a:t>Cmap</a:t>
            </a:r>
            <a:r>
              <a:rPr lang="pt-BR" b="1" dirty="0" smtClean="0"/>
              <a:t> Tools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41" y="1180217"/>
            <a:ext cx="3931023" cy="39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13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03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02659" y="4477871"/>
            <a:ext cx="2447365" cy="20977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0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73643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95283" y="1869141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Seu e-mail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5283" y="2492188"/>
            <a:ext cx="3035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Seu primeiro nome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95283" y="2905780"/>
            <a:ext cx="303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Seu último nome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89227" y="3319372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Other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89226" y="3812620"/>
            <a:ext cx="500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Sigla da instituição que estuda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95283" y="4174057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Seu país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96095" y="4587649"/>
            <a:ext cx="670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Sistema operacional do seu computador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89226" y="5073700"/>
            <a:ext cx="3008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Resultado da soma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15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238129" y="2528047"/>
            <a:ext cx="2447365" cy="41934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7917" y="443753"/>
            <a:ext cx="8059271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0000"/>
                </a:solidFill>
              </a:rPr>
              <a:t>Para saber quantos bits é seu sistema operacional,  em “Meu computador”, clique com o botão direito do mouse e escolha a opção “Propriedades”. </a:t>
            </a:r>
          </a:p>
          <a:p>
            <a:pPr algn="just"/>
            <a:r>
              <a:rPr lang="pt-BR" sz="2000" dirty="0" smtClean="0">
                <a:solidFill>
                  <a:srgbClr val="FF0000"/>
                </a:solidFill>
              </a:rPr>
              <a:t>A informação desejada aparecerá na tela que abrir.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7" y="1600200"/>
            <a:ext cx="8130989" cy="49062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998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51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10644" y="3059668"/>
            <a:ext cx="4742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É possível encontrar mapas conceituais de pessoas e empresas em todo o mundo.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946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56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533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485964" y="1111260"/>
            <a:ext cx="4867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Basta clicar duas vezes em qualquer lugar que um retângulo é gerado para a criação de um conceito.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 janela menor que aparecer após o primeiro retângulo gerado, edita o texto, mudando tamanho, tipo de letra, cor, etc. Também modifica as configurações dos retângulos e </a:t>
            </a:r>
            <a:r>
              <a:rPr lang="pt-BR" sz="2400" dirty="0" smtClean="0"/>
              <a:t> das linhas e setas que os conectam.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938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38" y="3084223"/>
            <a:ext cx="4475885" cy="37757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-304" t="7982" r="304" b="10977"/>
          <a:stretch/>
        </p:blipFill>
        <p:spPr>
          <a:xfrm>
            <a:off x="6634441" y="3455894"/>
            <a:ext cx="4419039" cy="322729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19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8823" t="20037" r="58443" b="65992"/>
          <a:stretch/>
        </p:blipFill>
        <p:spPr>
          <a:xfrm>
            <a:off x="147918" y="121022"/>
            <a:ext cx="9429088" cy="22725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1339" y="2079448"/>
            <a:ext cx="10484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Após o conceito ser gerado, clique nas duas setas em forma de V que aparecem acima do retângulo e arraste para qual direção preferir para que, automaticamente, gere o espaço para inserção do verbo de ligação e do segundo conceito.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56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2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642" t="12558" b="7907"/>
          <a:stretch/>
        </p:blipFill>
        <p:spPr>
          <a:xfrm>
            <a:off x="1213334" y="2122581"/>
            <a:ext cx="10772477" cy="459889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20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4814" y="183589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Após o mapa conceitual construído, é preciso inserir as setas ou duplas setas para informar a direção em que o leitor deve ler as preposições.</a:t>
            </a:r>
          </a:p>
          <a:p>
            <a:pPr algn="just"/>
            <a:r>
              <a:rPr lang="pt-BR" sz="2400" dirty="0" smtClean="0"/>
              <a:t>	Para isso, você pode selecionar tudo (</a:t>
            </a:r>
            <a:r>
              <a:rPr lang="pt-BR" sz="2400" b="1" dirty="0" smtClean="0">
                <a:solidFill>
                  <a:srgbClr val="FF0000"/>
                </a:solidFill>
              </a:rPr>
              <a:t>CRTL + A</a:t>
            </a:r>
            <a:r>
              <a:rPr lang="pt-BR" sz="2400" dirty="0" smtClean="0"/>
              <a:t>) ou alguma(s) preposição(</a:t>
            </a:r>
            <a:r>
              <a:rPr lang="pt-BR" sz="2400" dirty="0" err="1" smtClean="0"/>
              <a:t>ões</a:t>
            </a:r>
            <a:r>
              <a:rPr lang="pt-BR" sz="2400" dirty="0" smtClean="0"/>
              <a:t>) e clicar em </a:t>
            </a:r>
            <a:r>
              <a:rPr lang="pt-BR" sz="2400" b="1" dirty="0" smtClean="0">
                <a:solidFill>
                  <a:srgbClr val="FF0000"/>
                </a:solidFill>
              </a:rPr>
              <a:t>Linha</a:t>
            </a:r>
            <a:r>
              <a:rPr lang="pt-BR" sz="2400" dirty="0" smtClean="0"/>
              <a:t>, na janela </a:t>
            </a:r>
            <a:r>
              <a:rPr lang="pt-BR" sz="2400" b="1" dirty="0" smtClean="0">
                <a:solidFill>
                  <a:srgbClr val="FF0000"/>
                </a:solidFill>
              </a:rPr>
              <a:t>ESTILOS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	Escolha o tipo de </a:t>
            </a:r>
            <a:r>
              <a:rPr lang="pt-BR" sz="2400" b="1" dirty="0" smtClean="0">
                <a:solidFill>
                  <a:srgbClr val="FF0000"/>
                </a:solidFill>
              </a:rPr>
              <a:t>Pontas de setas</a:t>
            </a:r>
            <a:r>
              <a:rPr lang="pt-BR" sz="2400" dirty="0" smtClean="0"/>
              <a:t> que desejar.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826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21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19" y="0"/>
            <a:ext cx="4728882" cy="68604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1328" y="721471"/>
            <a:ext cx="5903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No canto direito da tela, clique em </a:t>
            </a:r>
            <a:r>
              <a:rPr lang="pt-BR" sz="2400" b="1" dirty="0" smtClean="0">
                <a:solidFill>
                  <a:srgbClr val="FF0000"/>
                </a:solidFill>
              </a:rPr>
              <a:t>Visualizar lista de </a:t>
            </a:r>
            <a:r>
              <a:rPr lang="pt-BR" sz="2400" b="1" dirty="0" err="1" smtClean="0">
                <a:solidFill>
                  <a:srgbClr val="FF0000"/>
                </a:solidFill>
              </a:rPr>
              <a:t>Camps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(ícone de uma folha com linhas, de fundo verde) para visualizar todas as frases (preposições) criadas, separadas por conceito 1 (com letras em </a:t>
            </a:r>
            <a:r>
              <a:rPr lang="pt-BR" sz="2400" dirty="0" err="1" smtClean="0"/>
              <a:t>caxa</a:t>
            </a:r>
            <a:r>
              <a:rPr lang="pt-BR" sz="2400" dirty="0" smtClean="0"/>
              <a:t> alta) + termo de ligação (letras caixa baixa) + conceito 2 (letras caixa alta).</a:t>
            </a:r>
          </a:p>
          <a:p>
            <a:pPr algn="just"/>
            <a:r>
              <a:rPr lang="pt-BR" sz="2400" dirty="0"/>
              <a:t>	</a:t>
            </a:r>
            <a:endParaRPr lang="pt-BR" sz="2400" dirty="0" smtClean="0"/>
          </a:p>
          <a:p>
            <a:pPr algn="just"/>
            <a:r>
              <a:rPr lang="pt-BR" sz="2400" dirty="0"/>
              <a:t>	</a:t>
            </a:r>
            <a:r>
              <a:rPr lang="pt-BR" sz="2400" dirty="0" smtClean="0"/>
              <a:t>Toda essa lista pode ser exportada para o bloco de notas, clicando na opção </a:t>
            </a:r>
            <a:r>
              <a:rPr lang="pt-BR" sz="2400" b="1" dirty="0" smtClean="0">
                <a:solidFill>
                  <a:srgbClr val="FF0000"/>
                </a:solidFill>
              </a:rPr>
              <a:t>Exportar como texto</a:t>
            </a:r>
            <a:r>
              <a:rPr lang="pt-BR" sz="2400" dirty="0" smtClean="0"/>
              <a:t>, abaixo da lista.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	Essa leitura, após finalização do mapa, é importante para confirmar se o mapa está bem elaborado.</a:t>
            </a:r>
          </a:p>
        </p:txBody>
      </p:sp>
    </p:spTree>
    <p:extLst>
      <p:ext uri="{BB962C8B-B14F-4D97-AF65-F5344CB8AC3E}">
        <p14:creationId xmlns:p14="http://schemas.microsoft.com/office/powerpoint/2010/main" val="17962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22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72183" b="33824"/>
          <a:stretch/>
        </p:blipFill>
        <p:spPr>
          <a:xfrm>
            <a:off x="13866" y="0"/>
            <a:ext cx="3603393" cy="484094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38280" y="245128"/>
            <a:ext cx="387275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Não se preocupe com o espaço para a construção do seu mapa. A tela do </a:t>
            </a:r>
            <a:r>
              <a:rPr lang="pt-BR" sz="2400" dirty="0" err="1" smtClean="0"/>
              <a:t>Cmap</a:t>
            </a:r>
            <a:r>
              <a:rPr lang="pt-BR" sz="2400" dirty="0" smtClean="0"/>
              <a:t> Tools é ilimitada e se expande sempre que você precisar.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	Também não se importe com a bagunça que ficar seu mapa. O programa ajusta o mapa automaticamente ou de acordo com critérios que você estabelecer.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	Para isso, clique em </a:t>
            </a:r>
            <a:r>
              <a:rPr lang="pt-BR" sz="2400" b="1" dirty="0" err="1" smtClean="0">
                <a:solidFill>
                  <a:srgbClr val="FF0000"/>
                </a:solidFill>
              </a:rPr>
              <a:t>Autolayout</a:t>
            </a:r>
            <a:r>
              <a:rPr lang="pt-BR" sz="2400" dirty="0" smtClean="0"/>
              <a:t> na janela </a:t>
            </a:r>
            <a:r>
              <a:rPr lang="pt-BR" sz="2400" b="1" dirty="0" smtClean="0">
                <a:solidFill>
                  <a:srgbClr val="FF0000"/>
                </a:solidFill>
              </a:rPr>
              <a:t>Formatar</a:t>
            </a:r>
            <a:r>
              <a:rPr lang="pt-BR" sz="2400" dirty="0" smtClean="0"/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056" y="663602"/>
            <a:ext cx="43910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23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42699" b="45956"/>
          <a:stretch/>
        </p:blipFill>
        <p:spPr>
          <a:xfrm>
            <a:off x="2030506" y="2017059"/>
            <a:ext cx="7422776" cy="39534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4814" y="183589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Você pode salvar seu mapa conceitual em um arquivo de imagem; em PDF; ou outros formatos.</a:t>
            </a:r>
          </a:p>
          <a:p>
            <a:pPr algn="just"/>
            <a:r>
              <a:rPr lang="pt-BR" sz="2400" dirty="0"/>
              <a:t>	</a:t>
            </a:r>
            <a:r>
              <a:rPr lang="pt-BR" sz="2400" dirty="0" smtClean="0"/>
              <a:t>Também é possível imprimir direto do programa, visualizando previamente a impressão.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871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24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6" y="236399"/>
            <a:ext cx="11845483" cy="64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5164" cy="689879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3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smtClean="0"/>
              <a:t>O que são mapas conceituais?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0283" y="1681090"/>
            <a:ext cx="5350481" cy="5176910"/>
          </a:xfrm>
        </p:spPr>
        <p:txBody>
          <a:bodyPr/>
          <a:lstStyle/>
          <a:p>
            <a:r>
              <a:rPr lang="pt-BR" dirty="0" smtClean="0"/>
              <a:t>Forma de organizar as ideias/as informações;</a:t>
            </a:r>
          </a:p>
          <a:p>
            <a:endParaRPr lang="pt-BR" dirty="0" smtClean="0"/>
          </a:p>
          <a:p>
            <a:r>
              <a:rPr lang="pt-BR" dirty="0" smtClean="0"/>
              <a:t>Modelo mental do </a:t>
            </a:r>
            <a:r>
              <a:rPr lang="pt-BR" dirty="0" err="1" smtClean="0"/>
              <a:t>mapeador</a:t>
            </a:r>
            <a:r>
              <a:rPr lang="pt-BR" dirty="0" smtClean="0"/>
              <a:t> sobre determinado assunto;</a:t>
            </a:r>
          </a:p>
          <a:p>
            <a:endParaRPr lang="pt-BR" dirty="0" smtClean="0"/>
          </a:p>
          <a:p>
            <a:r>
              <a:rPr lang="pt-BR" dirty="0" smtClean="0"/>
              <a:t>Estrutura esquemática que representa um conjunto de ideias, conceitos e definições interligados.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84" y="249894"/>
            <a:ext cx="4030476" cy="66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smtClean="0"/>
              <a:t>Para que servem mapas conceituais?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7895" y="1362002"/>
            <a:ext cx="5202563" cy="5176910"/>
          </a:xfrm>
        </p:spPr>
        <p:txBody>
          <a:bodyPr/>
          <a:lstStyle/>
          <a:p>
            <a:r>
              <a:rPr lang="pt-BR" dirty="0" smtClean="0"/>
              <a:t>Organizar as ideias;</a:t>
            </a:r>
          </a:p>
          <a:p>
            <a:endParaRPr lang="pt-BR" dirty="0" smtClean="0"/>
          </a:p>
          <a:p>
            <a:r>
              <a:rPr lang="pt-BR" dirty="0" smtClean="0"/>
              <a:t>Estruturar a escrita de um artigo/apresentação de um seminário;</a:t>
            </a:r>
          </a:p>
          <a:p>
            <a:endParaRPr lang="pt-BR" dirty="0" smtClean="0"/>
          </a:p>
          <a:p>
            <a:r>
              <a:rPr lang="pt-BR" dirty="0" smtClean="0"/>
              <a:t>Resumir/Sintetizar;</a:t>
            </a:r>
          </a:p>
          <a:p>
            <a:endParaRPr lang="pt-BR" dirty="0" smtClean="0"/>
          </a:p>
          <a:p>
            <a:r>
              <a:rPr lang="pt-BR" dirty="0" err="1" smtClean="0"/>
              <a:t>Enfatisar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82" y="917843"/>
            <a:ext cx="5753788" cy="58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smtClean="0"/>
              <a:t>Como construir mapas conceituais?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0191" y="1544565"/>
            <a:ext cx="4504764" cy="517691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Elementos indispensáveis: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rabicPeriod"/>
            </a:pPr>
            <a:r>
              <a:rPr lang="pt-BR" b="1" dirty="0" smtClean="0"/>
              <a:t>Pergunta Focal;</a:t>
            </a:r>
          </a:p>
          <a:p>
            <a:pPr marL="514350" indent="-514350">
              <a:buAutoNum type="arabicPeriod"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2. Proposições (Conceitos e termos de ligação);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3. Hierarquia.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441141" y="1425388"/>
            <a:ext cx="5069541" cy="6320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Pergunta focal</a:t>
            </a:r>
            <a:endParaRPr lang="pt-BR" sz="2800" b="1" dirty="0"/>
          </a:p>
        </p:txBody>
      </p:sp>
      <p:grpSp>
        <p:nvGrpSpPr>
          <p:cNvPr id="20" name="Grupo 19"/>
          <p:cNvGrpSpPr/>
          <p:nvPr/>
        </p:nvGrpSpPr>
        <p:grpSpPr>
          <a:xfrm>
            <a:off x="7725335" y="2327916"/>
            <a:ext cx="2944906" cy="1289343"/>
            <a:chOff x="7725335" y="2327916"/>
            <a:chExt cx="2944906" cy="1289343"/>
          </a:xfrm>
        </p:grpSpPr>
        <p:sp>
          <p:nvSpPr>
            <p:cNvPr id="6" name="Elipse 5"/>
            <p:cNvSpPr/>
            <p:nvPr/>
          </p:nvSpPr>
          <p:spPr>
            <a:xfrm>
              <a:off x="7725335" y="2327916"/>
              <a:ext cx="2944906" cy="8740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Conceito geral</a:t>
              </a:r>
            </a:p>
            <a:p>
              <a:pPr algn="ctr"/>
              <a:r>
                <a:rPr lang="pt-BR" dirty="0" smtClean="0"/>
                <a:t> (mais abrangente)</a:t>
              </a:r>
              <a:endParaRPr lang="pt-BR" dirty="0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9197788" y="3218621"/>
              <a:ext cx="0" cy="39863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6934167" y="3997368"/>
            <a:ext cx="4397221" cy="1522132"/>
            <a:chOff x="6871415" y="3935797"/>
            <a:chExt cx="4397221" cy="1522132"/>
          </a:xfrm>
        </p:grpSpPr>
        <p:grpSp>
          <p:nvGrpSpPr>
            <p:cNvPr id="17" name="Grupo 16"/>
            <p:cNvGrpSpPr/>
            <p:nvPr/>
          </p:nvGrpSpPr>
          <p:grpSpPr>
            <a:xfrm>
              <a:off x="6871415" y="3935797"/>
              <a:ext cx="2326373" cy="1450948"/>
              <a:chOff x="6871415" y="3935797"/>
              <a:chExt cx="2326373" cy="1450948"/>
            </a:xfrm>
          </p:grpSpPr>
          <p:cxnSp>
            <p:nvCxnSpPr>
              <p:cNvPr id="10" name="Conector reto 9"/>
              <p:cNvCxnSpPr/>
              <p:nvPr/>
            </p:nvCxnSpPr>
            <p:spPr>
              <a:xfrm flipH="1">
                <a:off x="8202706" y="3935797"/>
                <a:ext cx="995082" cy="64965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/>
              <p:cNvSpPr/>
              <p:nvPr/>
            </p:nvSpPr>
            <p:spPr>
              <a:xfrm>
                <a:off x="6871415" y="4512687"/>
                <a:ext cx="1900518" cy="8740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Conceito específico</a:t>
                </a:r>
                <a:endParaRPr lang="pt-BR" dirty="0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9197788" y="3935797"/>
              <a:ext cx="2070848" cy="1522132"/>
              <a:chOff x="9197788" y="3935797"/>
              <a:chExt cx="2070848" cy="1522132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9197788" y="3935797"/>
                <a:ext cx="1089212" cy="64965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ipse 14"/>
              <p:cNvSpPr/>
              <p:nvPr/>
            </p:nvSpPr>
            <p:spPr>
              <a:xfrm>
                <a:off x="9632578" y="4583871"/>
                <a:ext cx="1636058" cy="8740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Conceito específico</a:t>
                </a:r>
                <a:endParaRPr lang="pt-BR" dirty="0"/>
              </a:p>
            </p:txBody>
          </p:sp>
        </p:grpSp>
      </p:grpSp>
      <p:sp>
        <p:nvSpPr>
          <p:cNvPr id="16" name="CaixaDeTexto 15"/>
          <p:cNvSpPr txBox="1"/>
          <p:nvPr/>
        </p:nvSpPr>
        <p:spPr>
          <a:xfrm>
            <a:off x="8072653" y="3637427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Palavra de ligação (verbos)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16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smtClean="0"/>
              <a:t>Como construir mapas conceituais?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625" y="1252025"/>
            <a:ext cx="11380763" cy="1518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1. PERGUNTA FOCAL:</a:t>
            </a:r>
          </a:p>
          <a:p>
            <a:pPr marL="0" indent="0" algn="just">
              <a:buNone/>
            </a:pPr>
            <a:r>
              <a:rPr lang="pt-BR" dirty="0" smtClean="0"/>
              <a:t>Limita o mapa conceitual, que irá ser construído com o objetivo de responder a pergunta.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b="2794"/>
          <a:stretch/>
        </p:blipFill>
        <p:spPr>
          <a:xfrm>
            <a:off x="1290918" y="2619727"/>
            <a:ext cx="9117105" cy="42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smtClean="0"/>
              <a:t>Como construir mapas conceituais?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625" y="1252025"/>
            <a:ext cx="11380763" cy="4193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2. PREPOSIÇÕES:</a:t>
            </a:r>
          </a:p>
          <a:p>
            <a:pPr marL="0" indent="0" algn="just">
              <a:buNone/>
            </a:pPr>
            <a:r>
              <a:rPr lang="pt-BR" dirty="0" smtClean="0"/>
              <a:t>Trata-se de uma frase formada por dois </a:t>
            </a:r>
            <a:r>
              <a:rPr lang="pt-BR" b="1" u="sng" dirty="0" smtClean="0"/>
              <a:t>conceitos</a:t>
            </a:r>
            <a:r>
              <a:rPr lang="pt-BR" dirty="0" smtClean="0"/>
              <a:t> (em geral, substantivos) em balões e um </a:t>
            </a:r>
            <a:r>
              <a:rPr lang="pt-BR" b="1" u="sng" dirty="0" smtClean="0"/>
              <a:t>termo de ligação </a:t>
            </a:r>
            <a:r>
              <a:rPr lang="pt-BR" dirty="0" smtClean="0"/>
              <a:t>que geralmente é um verbo conjugado que liga os dois conceitos.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Tem a característica de se transformar em uma pergunta capaz de fazer com que o leitor se posicione contra ou a favor. Caso a preposição, ao ser transformada em pergunta, não faça sentido e não seja capaz de fazer com que o leitor se posicione, significa dizer que esta preposição foi elaborada erroneamente.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8</a:t>
            </a:fld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537883" y="5257799"/>
            <a:ext cx="10323705" cy="996324"/>
            <a:chOff x="632012" y="5432611"/>
            <a:chExt cx="10323705" cy="996324"/>
          </a:xfrm>
        </p:grpSpPr>
        <p:sp>
          <p:nvSpPr>
            <p:cNvPr id="5" name="Elipse 4"/>
            <p:cNvSpPr/>
            <p:nvPr/>
          </p:nvSpPr>
          <p:spPr>
            <a:xfrm>
              <a:off x="632012" y="5432612"/>
              <a:ext cx="2877670" cy="9963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MÍDIAS EDUCACIONAIS</a:t>
              </a:r>
              <a:endParaRPr lang="pt-BR" dirty="0"/>
            </a:p>
          </p:txBody>
        </p:sp>
        <p:cxnSp>
          <p:nvCxnSpPr>
            <p:cNvPr id="7" name="Conector reto 6"/>
            <p:cNvCxnSpPr>
              <a:stCxn id="5" idx="6"/>
            </p:cNvCxnSpPr>
            <p:nvPr/>
          </p:nvCxnSpPr>
          <p:spPr>
            <a:xfrm>
              <a:off x="3509682" y="5930774"/>
              <a:ext cx="1290918" cy="128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6201199" y="5943599"/>
              <a:ext cx="1815353" cy="128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8078047" y="5432611"/>
              <a:ext cx="2877670" cy="9963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FORMAÇÃO DO PROFESSOR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862010" y="5712767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a</a:t>
              </a:r>
              <a:r>
                <a:rPr lang="pt-BR" sz="2400" dirty="0" smtClean="0"/>
                <a:t>juda na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4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704020"/>
          </a:xfrm>
        </p:spPr>
        <p:txBody>
          <a:bodyPr/>
          <a:lstStyle/>
          <a:p>
            <a:pPr algn="ctr"/>
            <a:r>
              <a:rPr lang="pt-BR" b="1" dirty="0" smtClean="0"/>
              <a:t>Como construir mapas conceituais?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626" y="1252025"/>
            <a:ext cx="4960516" cy="419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3. HIERARQUIA: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 conceito mais geral fica no topo do mapa conceitual e os específicos, logo abaixo.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D75-107D-4135-926F-1733763401ED}" type="slidenum">
              <a:rPr lang="pt-BR" smtClean="0"/>
              <a:t>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23" y="1099119"/>
            <a:ext cx="3580677" cy="54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553</Words>
  <Application>Microsoft Office PowerPoint</Application>
  <PresentationFormat>Widescreen</PresentationFormat>
  <Paragraphs>124</Paragraphs>
  <Slides>24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Wingdings</vt:lpstr>
      <vt:lpstr>Tema do Office</vt:lpstr>
      <vt:lpstr>MAPAS CONCEITUAIS</vt:lpstr>
      <vt:lpstr>Apresentação do PowerPoint</vt:lpstr>
      <vt:lpstr>Apresentação do PowerPoint</vt:lpstr>
      <vt:lpstr>O que são mapas conceituais?</vt:lpstr>
      <vt:lpstr>Para que servem mapas conceituais?</vt:lpstr>
      <vt:lpstr>Como construir mapas conceituais?</vt:lpstr>
      <vt:lpstr>Como construir mapas conceituais?</vt:lpstr>
      <vt:lpstr>Como construir mapas conceituais?</vt:lpstr>
      <vt:lpstr>Como construir mapas conceituais?</vt:lpstr>
      <vt:lpstr>Como construir mapas conceituais?</vt:lpstr>
      <vt:lpstr>Cmap Tools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 CONCEITUAIS</dc:title>
  <dc:creator>juliana_schivane@hotmail.com</dc:creator>
  <cp:lastModifiedBy>juliana_schivane@hotmail.com</cp:lastModifiedBy>
  <cp:revision>15</cp:revision>
  <dcterms:created xsi:type="dcterms:W3CDTF">2016-06-22T10:20:13Z</dcterms:created>
  <dcterms:modified xsi:type="dcterms:W3CDTF">2016-06-22T11:46:49Z</dcterms:modified>
</cp:coreProperties>
</file>