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5" r:id="rId4"/>
    <p:sldId id="263" r:id="rId5"/>
    <p:sldId id="264" r:id="rId6"/>
    <p:sldId id="266" r:id="rId7"/>
    <p:sldId id="267" r:id="rId8"/>
    <p:sldId id="268" r:id="rId9"/>
    <p:sldId id="258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75" r:id="rId18"/>
    <p:sldId id="276" r:id="rId19"/>
    <p:sldId id="277" r:id="rId20"/>
    <p:sldId id="279" r:id="rId21"/>
    <p:sldId id="261" r:id="rId22"/>
    <p:sldId id="281" r:id="rId23"/>
    <p:sldId id="280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89" r:id="rId34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78A-FC2A-4F4C-84D1-5FCD181DC607}" type="datetime1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FDB7-363D-462C-8B0A-0E7EA08C0F59}" type="datetime1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903E-DE2A-404E-97AE-45E238E2BD7D}" type="datetime1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1A-9A91-48A1-B701-50F74EB26A0B}" type="datetime1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8DBB-3B60-4BA2-96F5-63032532BB96}" type="datetime1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5B6-8058-40F0-8B40-B981E0C08112}" type="datetime1">
              <a:rPr lang="pt-BR" smtClean="0"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EF83-D66B-45F3-8A93-CAA109D24342}" type="datetime1">
              <a:rPr lang="pt-BR" smtClean="0"/>
              <a:t>27/02/2018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F69-FCE1-42C3-BAFE-FF4FED743698}" type="datetime1">
              <a:rPr lang="pt-BR" smtClean="0"/>
              <a:t>27/02/2018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BB-F756-462F-969E-2B9606931E5A}" type="datetime1">
              <a:rPr lang="pt-BR" smtClean="0"/>
              <a:t>27/02/2018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ACD-E8A7-4336-8E91-92967370EA02}" type="datetime1">
              <a:rPr lang="pt-BR" smtClean="0"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9CD-1819-471E-A7D5-8E740636B577}" type="datetime1">
              <a:rPr lang="pt-BR" smtClean="0"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ED1-2EF8-474B-9EC7-4BEB33C4B7E8}" type="datetime1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10" Type="http://schemas.openxmlformats.org/officeDocument/2006/relationships/image" Target="../media/image41.gif"/><Relationship Id="rId4" Type="http://schemas.openxmlformats.org/officeDocument/2006/relationships/image" Target="../media/image5.jpe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jpeg"/><Relationship Id="rId7" Type="http://schemas.openxmlformats.org/officeDocument/2006/relationships/image" Target="../media/image48.png"/><Relationship Id="rId12" Type="http://schemas.openxmlformats.org/officeDocument/2006/relationships/image" Target="../media/image4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4.gif"/><Relationship Id="rId3" Type="http://schemas.openxmlformats.org/officeDocument/2006/relationships/image" Target="../media/image5.jpeg"/><Relationship Id="rId7" Type="http://schemas.openxmlformats.org/officeDocument/2006/relationships/image" Target="../media/image48.png"/><Relationship Id="rId12" Type="http://schemas.openxmlformats.org/officeDocument/2006/relationships/image" Target="../media/image4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microsoft.com/office/2007/relationships/hdphoto" Target="../media/hdphoto2.wdp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hyperlink" Target="https://www.google.com.br/url?sa=i&amp;rct=j&amp;q=&amp;esrc=s&amp;source=images&amp;cd=&amp;cad=rja&amp;uact=8&amp;ved=0ahUKEwjTpa237e3SAhXCGJAKHbi7BKsQjRwIBw&amp;url=https://pt.shopify.com/blog/69456645-guia-completo-sobre-codigo-de-barras-no-brasil&amp;psig=AFQjCNFWPgFvSmXkHpcAwr_EZGTWsyWWEA&amp;ust=149040069153187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886746" y="1995686"/>
            <a:ext cx="6933726" cy="110251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ANÁLISE COMBINATÓRIA</a:t>
            </a:r>
            <a:br>
              <a:rPr lang="pt-BR" b="1" dirty="0" smtClean="0"/>
            </a:br>
            <a:r>
              <a:rPr lang="pt-BR" sz="3600" b="1" dirty="0" smtClean="0"/>
              <a:t>Princípio Fundamental Da Contagem</a:t>
            </a:r>
            <a:endParaRPr lang="pt-BR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527176" y="3219822"/>
            <a:ext cx="6400800" cy="1779662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 smtClean="0"/>
              <a:t>Profª</a:t>
            </a:r>
            <a:r>
              <a:rPr lang="pt-BR" sz="2000" b="1" dirty="0" smtClean="0"/>
              <a:t> Juliana </a:t>
            </a:r>
            <a:r>
              <a:rPr lang="pt-BR" sz="2000" b="1" dirty="0" err="1" smtClean="0"/>
              <a:t>Schivani</a:t>
            </a:r>
            <a:r>
              <a:rPr lang="pt-BR" sz="2000" b="1" dirty="0" smtClean="0"/>
              <a:t> </a:t>
            </a:r>
          </a:p>
          <a:p>
            <a:pPr algn="r"/>
            <a:r>
              <a:rPr lang="pt-BR" sz="2000" b="1" dirty="0"/>
              <a:t>d</a:t>
            </a:r>
            <a:r>
              <a:rPr lang="pt-BR" sz="2000" b="1" dirty="0" smtClean="0"/>
              <a:t>ocente.ifrn.edu.br/</a:t>
            </a:r>
            <a:r>
              <a:rPr lang="pt-BR" sz="2000" b="1" dirty="0" err="1" smtClean="0"/>
              <a:t>julianaschivani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juliana.schivani@ifrn.edu.br</a:t>
            </a:r>
          </a:p>
          <a:p>
            <a:pPr algn="r"/>
            <a:r>
              <a:rPr lang="pt-BR" sz="2000" b="1" dirty="0" smtClean="0"/>
              <a:t>profjuliana.matematica@gmail.com</a:t>
            </a:r>
            <a:endParaRPr lang="pt-BR" sz="2000" b="1" dirty="0"/>
          </a:p>
          <a:p>
            <a:pPr algn="r"/>
            <a:endParaRPr lang="pt-BR" sz="2000" b="1" dirty="0" smtClean="0"/>
          </a:p>
          <a:p>
            <a:pPr algn="r"/>
            <a:endParaRPr lang="pt-BR" sz="2000" b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"/>
            <a:ext cx="3779912" cy="9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telefones há?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clrChange>
              <a:clrFrom>
                <a:srgbClr val="A3D2A3"/>
              </a:clrFrom>
              <a:clrTo>
                <a:srgbClr val="A3D2A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5740" y="1733720"/>
            <a:ext cx="2301438" cy="7210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1122854"/>
            <a:ext cx="1895254" cy="19427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3065638"/>
            <a:ext cx="1669559" cy="157876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3283992"/>
            <a:ext cx="1746560" cy="14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telefones há?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1"/>
          <a:stretch/>
        </p:blipFill>
        <p:spPr bwMode="auto">
          <a:xfrm>
            <a:off x="395536" y="1275606"/>
            <a:ext cx="6624736" cy="353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9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telefones há?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9" y="3291830"/>
            <a:ext cx="5760640" cy="161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0322"/>
            <a:ext cx="5766547" cy="20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8"/>
          <a:stretch/>
        </p:blipFill>
        <p:spPr bwMode="auto">
          <a:xfrm>
            <a:off x="5940152" y="1071139"/>
            <a:ext cx="2988387" cy="387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telefones há?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03598"/>
            <a:ext cx="7431643" cy="143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708126"/>
            <a:ext cx="735021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0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Consequências...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31590"/>
            <a:ext cx="6447758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331640" y="1635646"/>
            <a:ext cx="7200800" cy="31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3600" b="1" dirty="0" smtClean="0"/>
              <a:t>Quantos números de telefones podem ser criados com 9 dígitos iniciando com 9 e o segundo dígito não sendo 9 ou 8?</a:t>
            </a:r>
            <a:endParaRPr lang="pt-BR" sz="54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8" name="Picture 2" descr="http://oglobo.globo.com/blogs/arquivos_upload/2014/11/231_2659-arvore%20numer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" b="100000" l="45455" r="100000">
                        <a14:foregroundMark x1="50758" y1="25248" x2="50758" y2="25248"/>
                        <a14:foregroundMark x1="50000" y1="33168" x2="50000" y2="33168"/>
                        <a14:foregroundMark x1="50253" y1="28218" x2="50253" y2="28218"/>
                        <a14:foregroundMark x1="60859" y1="22772" x2="60859" y2="22772"/>
                        <a14:foregroundMark x1="55556" y1="18564" x2="55556" y2="18564"/>
                        <a14:foregroundMark x1="50758" y1="13119" x2="50758" y2="13119"/>
                        <a14:foregroundMark x1="49747" y1="17822" x2="49747" y2="17822"/>
                        <a14:foregroundMark x1="74242" y1="25990" x2="74242" y2="25990"/>
                        <a14:foregroundMark x1="78535" y1="29950" x2="78535" y2="29950"/>
                        <a14:foregroundMark x1="80303" y1="29455" x2="80303" y2="29455"/>
                        <a14:foregroundMark x1="81313" y1="38614" x2="81313" y2="38614"/>
                        <a14:foregroundMark x1="82323" y1="58168" x2="82323" y2="58168"/>
                        <a14:foregroundMark x1="79293" y1="55941" x2="79293" y2="55941"/>
                        <a14:foregroundMark x1="80051" y1="53713" x2="80051" y2="53713"/>
                        <a14:foregroundMark x1="80051" y1="51238" x2="80051" y2="51238"/>
                        <a14:foregroundMark x1="82828" y1="47030" x2="82828" y2="47030"/>
                        <a14:foregroundMark x1="82828" y1="42822" x2="82828" y2="42822"/>
                        <a14:foregroundMark x1="82071" y1="49010" x2="82071" y2="49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60"/>
          <a:stretch/>
        </p:blipFill>
        <p:spPr bwMode="auto">
          <a:xfrm>
            <a:off x="3360" y="699542"/>
            <a:ext cx="2444317" cy="45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1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looks há?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4900"/>
            <a:ext cx="7348557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0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looks há?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17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1203598"/>
            <a:ext cx="4248473" cy="224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3615" b="1417"/>
          <a:stretch>
            <a:fillRect/>
          </a:stretch>
        </p:blipFill>
        <p:spPr bwMode="auto">
          <a:xfrm>
            <a:off x="4860032" y="1122898"/>
            <a:ext cx="3426858" cy="379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420013" y="3291830"/>
            <a:ext cx="4212043" cy="1300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pt-BR" sz="2000" dirty="0" smtClean="0"/>
              <a:t>Segundo a pesquisa, 21,4% dos brasileiros da classe C disseram comprar roupas pelo menos uma vez a cada três meses.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55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80145" y="1695880"/>
            <a:ext cx="6192688" cy="31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3600" b="1" dirty="0" smtClean="0"/>
              <a:t>Quantos looks distintos podem ser feitos com 2 saias e 3 blusas?</a:t>
            </a:r>
            <a:endParaRPr lang="pt-BR" sz="54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18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8" name="Picture 2" descr="http://oglobo.globo.com/blogs/arquivos_upload/2014/11/231_2659-arvore%20numer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" b="100000" l="45455" r="100000">
                        <a14:foregroundMark x1="50758" y1="25248" x2="50758" y2="25248"/>
                        <a14:foregroundMark x1="50000" y1="33168" x2="50000" y2="33168"/>
                        <a14:foregroundMark x1="50253" y1="28218" x2="50253" y2="28218"/>
                        <a14:foregroundMark x1="60859" y1="22772" x2="60859" y2="22772"/>
                        <a14:foregroundMark x1="55556" y1="18564" x2="55556" y2="18564"/>
                        <a14:foregroundMark x1="50758" y1="13119" x2="50758" y2="13119"/>
                        <a14:foregroundMark x1="49747" y1="17822" x2="49747" y2="17822"/>
                        <a14:foregroundMark x1="74242" y1="25990" x2="74242" y2="25990"/>
                        <a14:foregroundMark x1="78535" y1="29950" x2="78535" y2="29950"/>
                        <a14:foregroundMark x1="80303" y1="29455" x2="80303" y2="29455"/>
                        <a14:foregroundMark x1="81313" y1="38614" x2="81313" y2="38614"/>
                        <a14:foregroundMark x1="82323" y1="58168" x2="82323" y2="58168"/>
                        <a14:foregroundMark x1="79293" y1="55941" x2="79293" y2="55941"/>
                        <a14:foregroundMark x1="80051" y1="53713" x2="80051" y2="53713"/>
                        <a14:foregroundMark x1="80051" y1="51238" x2="80051" y2="51238"/>
                        <a14:foregroundMark x1="82828" y1="47030" x2="82828" y2="47030"/>
                        <a14:foregroundMark x1="82828" y1="42822" x2="82828" y2="42822"/>
                        <a14:foregroundMark x1="82071" y1="49010" x2="82071" y2="49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60"/>
          <a:stretch/>
        </p:blipFill>
        <p:spPr bwMode="auto">
          <a:xfrm>
            <a:off x="3360" y="699542"/>
            <a:ext cx="2444317" cy="45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19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8" name="Picture 2" descr="http://oglobo.globo.com/blogs/arquivos_upload/2014/11/231_2659-arvore%20numero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5" b="100000" l="45455" r="100000">
                        <a14:foregroundMark x1="50758" y1="25248" x2="50758" y2="25248"/>
                        <a14:foregroundMark x1="50000" y1="33168" x2="50000" y2="33168"/>
                        <a14:foregroundMark x1="50253" y1="28218" x2="50253" y2="28218"/>
                        <a14:foregroundMark x1="60859" y1="22772" x2="60859" y2="22772"/>
                        <a14:foregroundMark x1="55556" y1="18564" x2="55556" y2="18564"/>
                        <a14:foregroundMark x1="50758" y1="13119" x2="50758" y2="13119"/>
                        <a14:foregroundMark x1="49747" y1="17822" x2="49747" y2="17822"/>
                        <a14:foregroundMark x1="74242" y1="25990" x2="74242" y2="25990"/>
                        <a14:foregroundMark x1="78535" y1="29950" x2="78535" y2="29950"/>
                        <a14:foregroundMark x1="80303" y1="29455" x2="80303" y2="29455"/>
                        <a14:foregroundMark x1="81313" y1="38614" x2="81313" y2="38614"/>
                        <a14:foregroundMark x1="82323" y1="58168" x2="82323" y2="58168"/>
                        <a14:foregroundMark x1="79293" y1="55941" x2="79293" y2="55941"/>
                        <a14:foregroundMark x1="80051" y1="53713" x2="80051" y2="53713"/>
                        <a14:foregroundMark x1="80051" y1="51238" x2="80051" y2="51238"/>
                        <a14:foregroundMark x1="82828" y1="47030" x2="82828" y2="47030"/>
                        <a14:foregroundMark x1="82828" y1="42822" x2="82828" y2="42822"/>
                        <a14:foregroundMark x1="82071" y1="49010" x2="82071" y2="49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60"/>
          <a:stretch/>
        </p:blipFill>
        <p:spPr bwMode="auto">
          <a:xfrm>
            <a:off x="3360" y="699542"/>
            <a:ext cx="2444317" cy="45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2740902" y="1584028"/>
            <a:ext cx="428628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 r="67773" b="4545"/>
          <a:stretch>
            <a:fillRect/>
          </a:stretch>
        </p:blipFill>
        <p:spPr bwMode="auto">
          <a:xfrm>
            <a:off x="7134339" y="1316135"/>
            <a:ext cx="696521" cy="8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1538" y="3405697"/>
            <a:ext cx="659570" cy="11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print"/>
          <a:srcRect l="14976" t="14223" r="13978" b="4668"/>
          <a:stretch>
            <a:fillRect/>
          </a:stretch>
        </p:blipFill>
        <p:spPr bwMode="auto">
          <a:xfrm rot="418115">
            <a:off x="2012589" y="1668359"/>
            <a:ext cx="584760" cy="127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 l="32227" r="26953"/>
          <a:stretch>
            <a:fillRect/>
          </a:stretch>
        </p:blipFill>
        <p:spPr bwMode="auto">
          <a:xfrm>
            <a:off x="6920025" y="3620011"/>
            <a:ext cx="101799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ector de seta reta 13"/>
          <p:cNvCxnSpPr/>
          <p:nvPr/>
        </p:nvCxnSpPr>
        <p:spPr>
          <a:xfrm>
            <a:off x="2740902" y="2226970"/>
            <a:ext cx="4286280" cy="482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2794481" y="2226970"/>
            <a:ext cx="4071966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2848059" y="1959078"/>
            <a:ext cx="4232702" cy="2035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2848059" y="2923491"/>
            <a:ext cx="4232702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11" idx="3"/>
          </p:cNvCxnSpPr>
          <p:nvPr/>
        </p:nvCxnSpPr>
        <p:spPr>
          <a:xfrm>
            <a:off x="2811108" y="3968272"/>
            <a:ext cx="4055339" cy="348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61" y="2187328"/>
            <a:ext cx="946351" cy="13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carros há?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385350"/>
            <a:ext cx="4824536" cy="321635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7654"/>
            <a:ext cx="3599723" cy="26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4231444"/>
            <a:ext cx="2448272" cy="7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2400" b="1" dirty="0" smtClean="0"/>
              <a:t>Multiplicativo</a:t>
            </a:r>
            <a:endParaRPr lang="pt-BR" sz="40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20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9702"/>
            <a:ext cx="1287229" cy="19747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70961"/>
            <a:ext cx="2305050" cy="21336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66" y="1913811"/>
            <a:ext cx="2362200" cy="2190750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004048" y="4231444"/>
            <a:ext cx="2448272" cy="7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2400" b="1" dirty="0" smtClean="0"/>
              <a:t>Aditivo</a:t>
            </a:r>
            <a:endParaRPr lang="pt-BR" sz="4000" b="1" dirty="0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2123728" y="1093547"/>
            <a:ext cx="1728192" cy="82026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851920" y="1093547"/>
            <a:ext cx="1728194" cy="82026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4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21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505805" y="2526341"/>
                <a:ext cx="1285884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pt-BR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Decisão </a:t>
                </a:r>
                <a14:m>
                  <m:oMath xmlns:m="http://schemas.openxmlformats.org/officeDocument/2006/math">
                    <m:r>
                      <a:rPr lang="pt-BR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𝒅</m:t>
                    </m:r>
                  </m:oMath>
                </a14:m>
                <a:endPara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805" y="2526341"/>
                <a:ext cx="1285884" cy="346249"/>
              </a:xfrm>
              <a:prstGeom prst="rect">
                <a:avLst/>
              </a:prstGeom>
              <a:blipFill rotWithShape="1">
                <a:blip r:embed="rId4"/>
                <a:stretch>
                  <a:fillRect l="-6161" t="-12281" b="-385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434631" y="1347614"/>
                <a:ext cx="696521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pt-BR" sz="1800" b="1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31" y="1347614"/>
                <a:ext cx="696521" cy="346249"/>
              </a:xfrm>
              <a:prstGeom prst="rect">
                <a:avLst/>
              </a:prstGeom>
              <a:blipFill rotWithShape="1">
                <a:blip r:embed="rId5"/>
                <a:stretch>
                  <a:fillRect l="-3478" b="-70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434631" y="2472763"/>
                <a:ext cx="857256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pt-BR" sz="1800" b="1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31" y="2472763"/>
                <a:ext cx="857256" cy="346249"/>
              </a:xfrm>
              <a:prstGeom prst="rect">
                <a:avLst/>
              </a:prstGeom>
              <a:blipFill rotWithShape="1">
                <a:blip r:embed="rId6"/>
                <a:stretch>
                  <a:fillRect l="-2837"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434631" y="3651490"/>
                <a:ext cx="696521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pt-BR" sz="1800" b="1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31" y="3651490"/>
                <a:ext cx="696521" cy="346249"/>
              </a:xfrm>
              <a:prstGeom prst="rect">
                <a:avLst/>
              </a:prstGeom>
              <a:blipFill rotWithShape="1">
                <a:blip r:embed="rId7"/>
                <a:stretch>
                  <a:fillRect l="-3478" b="-70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to 13"/>
          <p:cNvCxnSpPr/>
          <p:nvPr/>
        </p:nvCxnSpPr>
        <p:spPr>
          <a:xfrm>
            <a:off x="5399044" y="4187275"/>
            <a:ext cx="1714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5452622" y="1454771"/>
                <a:ext cx="2786082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pt-BR" sz="1800" b="1" i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r>
                  <a:rPr lang="pt-BR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maneiras</a:t>
                </a: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622" y="1454771"/>
                <a:ext cx="2786082" cy="346249"/>
              </a:xfrm>
              <a:prstGeom prst="rect">
                <a:avLst/>
              </a:prstGeom>
              <a:blipFill rotWithShape="1">
                <a:blip r:embed="rId8"/>
                <a:stretch>
                  <a:fillRect t="-14286" b="-39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345465" y="2526341"/>
                <a:ext cx="2786082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pt-BR" sz="1800" b="1" i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r>
                  <a:rPr lang="pt-BR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maneiras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65" y="2526341"/>
                <a:ext cx="2786082" cy="346249"/>
              </a:xfrm>
              <a:prstGeom prst="rect">
                <a:avLst/>
              </a:prstGeom>
              <a:blipFill rotWithShape="1">
                <a:blip r:embed="rId9"/>
                <a:stretch>
                  <a:fillRect t="-12281" b="-385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345465" y="3651490"/>
                <a:ext cx="2786082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pt-BR" sz="1800" b="1" i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</m:oMath>
                </a14:m>
                <a:r>
                  <a:rPr lang="pt-BR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maneiras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65" y="3651490"/>
                <a:ext cx="2786082" cy="346249"/>
              </a:xfrm>
              <a:prstGeom prst="rect">
                <a:avLst/>
              </a:prstGeom>
              <a:blipFill rotWithShape="1">
                <a:blip r:embed="rId10"/>
                <a:stretch>
                  <a:fillRect t="-14035" b="-368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de seta reta 17"/>
          <p:cNvCxnSpPr>
            <a:stCxn id="11" idx="1"/>
          </p:cNvCxnSpPr>
          <p:nvPr/>
        </p:nvCxnSpPr>
        <p:spPr>
          <a:xfrm rot="10800000" flipV="1">
            <a:off x="3416639" y="1520738"/>
            <a:ext cx="1017992" cy="952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10800000" flipV="1">
            <a:off x="3630953" y="2687077"/>
            <a:ext cx="796535" cy="7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13" idx="1"/>
          </p:cNvCxnSpPr>
          <p:nvPr/>
        </p:nvCxnSpPr>
        <p:spPr>
          <a:xfrm rot="10800000">
            <a:off x="3523796" y="2901392"/>
            <a:ext cx="910835" cy="923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4916837" y="1615507"/>
            <a:ext cx="482207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4863259" y="2687077"/>
            <a:ext cx="482207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4863259" y="3812225"/>
            <a:ext cx="482207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632823" y="1772430"/>
            <a:ext cx="48073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700" dirty="0">
                <a:solidFill>
                  <a:srgbClr val="00B050"/>
                </a:solidFill>
                <a:latin typeface="Arial Black" panose="020B0A04020102020204" pitchFamily="34" charset="0"/>
              </a:rPr>
              <a:t>E</a:t>
            </a:r>
            <a:endParaRPr lang="pt-BR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632823" y="3061307"/>
            <a:ext cx="48073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700" dirty="0">
                <a:solidFill>
                  <a:srgbClr val="00B050"/>
                </a:solidFill>
                <a:latin typeface="Arial Black" panose="020B0A04020102020204" pitchFamily="34" charset="0"/>
              </a:rPr>
              <a:t>E</a:t>
            </a:r>
            <a:endParaRPr lang="pt-BR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971600" y="4187275"/>
            <a:ext cx="475017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700" dirty="0">
                <a:solidFill>
                  <a:srgbClr val="00B050"/>
                </a:solidFill>
                <a:latin typeface="Arial Black" panose="020B0A04020102020204" pitchFamily="34" charset="0"/>
              </a:rPr>
              <a:t>Princípio multiplicativo</a:t>
            </a:r>
            <a:endParaRPr lang="pt-BR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399043" y="4240853"/>
                <a:ext cx="2732503" cy="3462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1" i="1" dirty="0" smtClean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lang="pt-BR" sz="1800" b="1" i="1" dirty="0" smtClean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pt-BR" sz="1800" b="1" i="1" baseline="-25000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𝟏</m:t>
                    </m:r>
                    <m:r>
                      <a:rPr lang="pt-BR" sz="1800" b="1" i="1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pt-BR" sz="1800" b="1" i="1" dirty="0">
                        <a:solidFill>
                          <a:srgbClr val="00B050"/>
                        </a:solidFill>
                        <a:effectLst/>
                        <a:latin typeface="Cambria Math"/>
                        <a:cs typeface="Arial"/>
                      </a:rPr>
                      <m:t>·</m:t>
                    </m:r>
                    <m:r>
                      <a:rPr lang="pt-BR" sz="1800" b="1" i="1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pt-BR" sz="1800" b="1" i="1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pt-BR" sz="1800" b="1" i="1" baseline="-25000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pt-BR" sz="1800" b="1" i="1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pt-BR" sz="1800" b="1" i="1" dirty="0">
                        <a:solidFill>
                          <a:srgbClr val="00B050"/>
                        </a:solidFill>
                        <a:effectLst/>
                        <a:latin typeface="Cambria Math"/>
                        <a:cs typeface="Arial"/>
                      </a:rPr>
                      <m:t>·</m:t>
                    </m:r>
                    <m:r>
                      <a:rPr lang="pt-BR" sz="1800" b="1" i="1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pt-BR" sz="1800" b="1" i="1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pt-BR" sz="1800" b="1" i="1" baseline="-25000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𝟑</m:t>
                    </m:r>
                    <m:r>
                      <a:rPr lang="pt-BR" sz="1800" b="1" i="1" baseline="-25000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pt-BR" sz="1800" b="1" dirty="0" smtClean="0">
                    <a:solidFill>
                      <a:srgbClr val="00B050"/>
                    </a:solidFill>
                    <a:effectLst/>
                  </a:rPr>
                  <a:t>) maneiras</a:t>
                </a:r>
                <a:endParaRPr lang="pt-BR" sz="1800" b="1" dirty="0">
                  <a:solidFill>
                    <a:srgbClr val="00B05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43" y="4240853"/>
                <a:ext cx="2732503" cy="346249"/>
              </a:xfrm>
              <a:prstGeom prst="rect">
                <a:avLst/>
              </a:prstGeom>
              <a:blipFill rotWithShape="1">
                <a:blip r:embed="rId11"/>
                <a:stretch>
                  <a:fillRect l="-1563" t="-12500" b="-32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9" y="1962317"/>
            <a:ext cx="978056" cy="15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24" grpId="0" build="allAtOnce"/>
      <p:bldP spid="25" grpId="0" build="allAtOnce"/>
      <p:bldP spid="26" grpId="0"/>
      <p:bldP spid="26" grpId="1"/>
      <p:bldP spid="27" grpId="0" animBg="1"/>
      <p:bldP spid="27" grpId="1" animBg="1"/>
      <p:bldP spid="27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22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505805" y="2526341"/>
                <a:ext cx="1285884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pt-BR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Decisão </a:t>
                </a:r>
                <a14:m>
                  <m:oMath xmlns:m="http://schemas.openxmlformats.org/officeDocument/2006/math">
                    <m:r>
                      <a:rPr lang="pt-BR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𝒅</m:t>
                    </m:r>
                  </m:oMath>
                </a14:m>
                <a:endPara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805" y="2526341"/>
                <a:ext cx="1285884" cy="346249"/>
              </a:xfrm>
              <a:prstGeom prst="rect">
                <a:avLst/>
              </a:prstGeom>
              <a:blipFill rotWithShape="1">
                <a:blip r:embed="rId4"/>
                <a:stretch>
                  <a:fillRect l="-6161" t="-12281" b="-385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434631" y="1347614"/>
                <a:ext cx="696521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pt-BR" sz="1800" b="1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31" y="1347614"/>
                <a:ext cx="696521" cy="346249"/>
              </a:xfrm>
              <a:prstGeom prst="rect">
                <a:avLst/>
              </a:prstGeom>
              <a:blipFill rotWithShape="1">
                <a:blip r:embed="rId5"/>
                <a:stretch>
                  <a:fillRect l="-3478" b="-70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434631" y="2472763"/>
                <a:ext cx="857256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pt-BR" sz="1800" b="1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31" y="2472763"/>
                <a:ext cx="857256" cy="346249"/>
              </a:xfrm>
              <a:prstGeom prst="rect">
                <a:avLst/>
              </a:prstGeom>
              <a:blipFill rotWithShape="1">
                <a:blip r:embed="rId6"/>
                <a:stretch>
                  <a:fillRect l="-2837"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434631" y="3651490"/>
                <a:ext cx="696521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  <m:r>
                        <a:rPr lang="pt-BR" sz="1800" b="1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31" y="3651490"/>
                <a:ext cx="696521" cy="346249"/>
              </a:xfrm>
              <a:prstGeom prst="rect">
                <a:avLst/>
              </a:prstGeom>
              <a:blipFill rotWithShape="1">
                <a:blip r:embed="rId7"/>
                <a:stretch>
                  <a:fillRect l="-3478" b="-70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to 13"/>
          <p:cNvCxnSpPr/>
          <p:nvPr/>
        </p:nvCxnSpPr>
        <p:spPr>
          <a:xfrm>
            <a:off x="5399044" y="4187275"/>
            <a:ext cx="1714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5452622" y="1454771"/>
                <a:ext cx="2786082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pt-BR" sz="1800" b="1" i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r>
                  <a:rPr lang="pt-BR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maneiras</a:t>
                </a: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622" y="1454771"/>
                <a:ext cx="2786082" cy="346249"/>
              </a:xfrm>
              <a:prstGeom prst="rect">
                <a:avLst/>
              </a:prstGeom>
              <a:blipFill rotWithShape="1">
                <a:blip r:embed="rId8"/>
                <a:stretch>
                  <a:fillRect t="-14286" b="-39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345465" y="2526341"/>
                <a:ext cx="2786082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pt-BR" sz="1800" b="1" i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r>
                  <a:rPr lang="pt-BR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maneiras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65" y="2526341"/>
                <a:ext cx="2786082" cy="346249"/>
              </a:xfrm>
              <a:prstGeom prst="rect">
                <a:avLst/>
              </a:prstGeom>
              <a:blipFill rotWithShape="1">
                <a:blip r:embed="rId9"/>
                <a:stretch>
                  <a:fillRect t="-12281" b="-385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345465" y="3651490"/>
                <a:ext cx="2786082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pt-BR" sz="1800" b="1" i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</m:oMath>
                </a14:m>
                <a:r>
                  <a:rPr lang="pt-BR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maneiras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65" y="3651490"/>
                <a:ext cx="2786082" cy="346249"/>
              </a:xfrm>
              <a:prstGeom prst="rect">
                <a:avLst/>
              </a:prstGeom>
              <a:blipFill rotWithShape="1">
                <a:blip r:embed="rId10"/>
                <a:stretch>
                  <a:fillRect t="-14035" b="-368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de seta reta 17"/>
          <p:cNvCxnSpPr>
            <a:stCxn id="11" idx="1"/>
          </p:cNvCxnSpPr>
          <p:nvPr/>
        </p:nvCxnSpPr>
        <p:spPr>
          <a:xfrm rot="10800000" flipV="1">
            <a:off x="3416639" y="1520738"/>
            <a:ext cx="1017992" cy="952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10800000" flipV="1">
            <a:off x="3630953" y="2687077"/>
            <a:ext cx="796535" cy="7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13" idx="1"/>
          </p:cNvCxnSpPr>
          <p:nvPr/>
        </p:nvCxnSpPr>
        <p:spPr>
          <a:xfrm rot="10800000">
            <a:off x="3523796" y="2901392"/>
            <a:ext cx="910835" cy="923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4916837" y="1615507"/>
            <a:ext cx="482207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4863259" y="2687077"/>
            <a:ext cx="482207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4863259" y="3812225"/>
            <a:ext cx="482207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632823" y="1772430"/>
            <a:ext cx="79336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7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OU</a:t>
            </a:r>
            <a:endParaRPr lang="pt-BR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632823" y="3061307"/>
            <a:ext cx="79336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7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OU</a:t>
            </a:r>
            <a:endParaRPr lang="pt-BR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971600" y="4187275"/>
            <a:ext cx="475017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700" dirty="0">
                <a:solidFill>
                  <a:srgbClr val="00B050"/>
                </a:solidFill>
                <a:latin typeface="Arial Black" panose="020B0A04020102020204" pitchFamily="34" charset="0"/>
              </a:rPr>
              <a:t>Princípio </a:t>
            </a:r>
            <a:r>
              <a:rPr lang="pt-BR" sz="27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aditivo</a:t>
            </a:r>
            <a:endParaRPr lang="pt-BR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399043" y="4240853"/>
                <a:ext cx="2839661" cy="3462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1" i="1" dirty="0" smtClean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lang="pt-BR" sz="1800" b="1" i="1" dirty="0" smtClean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pt-BR" sz="1800" b="1" i="1" baseline="-25000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𝟏</m:t>
                    </m:r>
                    <m:r>
                      <a:rPr lang="pt-BR" sz="1800" b="1" i="1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pt-BR" sz="1800" b="1" i="1" dirty="0" smtClean="0">
                        <a:solidFill>
                          <a:srgbClr val="00B050"/>
                        </a:solidFill>
                        <a:effectLst/>
                        <a:latin typeface="Cambria Math"/>
                        <a:cs typeface="Arial"/>
                      </a:rPr>
                      <m:t>+</m:t>
                    </m:r>
                    <m:r>
                      <a:rPr lang="pt-BR" sz="1800" b="1" i="1" dirty="0" smtClean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pt-BR" sz="1800" b="1" i="1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pt-BR" sz="1800" b="1" i="1" baseline="-25000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pt-BR" sz="1800" b="1" i="1" dirty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pt-BR" sz="1800" b="1" i="1" dirty="0" smtClean="0">
                        <a:solidFill>
                          <a:srgbClr val="00B050"/>
                        </a:solidFill>
                        <a:effectLst/>
                        <a:latin typeface="Cambria Math"/>
                        <a:cs typeface="Arial"/>
                      </a:rPr>
                      <m:t>+ </m:t>
                    </m:r>
                    <m:r>
                      <a:rPr lang="pt-BR" sz="1800" b="1" i="1" dirty="0" smtClean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pt-BR" sz="1800" b="1" i="1" baseline="-25000" dirty="0" smtClean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𝟑</m:t>
                    </m:r>
                    <m:r>
                      <a:rPr lang="pt-BR" sz="1800" b="1" i="1" baseline="-25000" dirty="0" smtClean="0">
                        <a:solidFill>
                          <a:srgbClr val="00B05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pt-BR" sz="1800" b="1" dirty="0" smtClean="0">
                    <a:solidFill>
                      <a:srgbClr val="00B050"/>
                    </a:solidFill>
                    <a:effectLst/>
                  </a:rPr>
                  <a:t>) maneiras</a:t>
                </a:r>
                <a:endParaRPr lang="pt-BR" sz="1800" b="1" dirty="0">
                  <a:solidFill>
                    <a:srgbClr val="00B05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43" y="4240853"/>
                <a:ext cx="2839661" cy="346249"/>
              </a:xfrm>
              <a:prstGeom prst="rect">
                <a:avLst/>
              </a:prstGeom>
              <a:blipFill rotWithShape="1">
                <a:blip r:embed="rId11"/>
                <a:stretch>
                  <a:fillRect l="-1505" t="-12500" b="-32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3" y="2038931"/>
            <a:ext cx="1366381" cy="1264749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76743"/>
            <a:ext cx="1497840" cy="138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24" grpId="0" build="allAtOnce"/>
      <p:bldP spid="25" grpId="0" build="allAtOnce"/>
      <p:bldP spid="26" grpId="0"/>
      <p:bldP spid="26" grpId="1"/>
      <p:bldP spid="27" grpId="0" animBg="1"/>
      <p:bldP spid="27" grpId="1" animBg="1"/>
      <p:bldP spid="27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979712" y="1200150"/>
            <a:ext cx="5194919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600" dirty="0"/>
              <a:t>Na cantina da Dona Delta </a:t>
            </a:r>
            <a:r>
              <a:rPr lang="pt-BR" sz="2600" dirty="0" smtClean="0"/>
              <a:t>tem: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coxinhas </a:t>
            </a:r>
            <a:r>
              <a:rPr lang="pt-BR" sz="2600" dirty="0"/>
              <a:t>de camarão, lagosta e siri, </a:t>
            </a:r>
            <a:r>
              <a:rPr lang="pt-BR" sz="2600" dirty="0" smtClean="0"/>
              <a:t>e</a:t>
            </a:r>
          </a:p>
          <a:p>
            <a:pPr algn="just"/>
            <a:r>
              <a:rPr lang="pt-BR" sz="2600" dirty="0" smtClean="0"/>
              <a:t>pastéis de caranguejo </a:t>
            </a:r>
            <a:r>
              <a:rPr lang="pt-BR" sz="2600" dirty="0"/>
              <a:t>e sururu. 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r>
              <a:rPr lang="pt-BR" sz="2600" dirty="0" smtClean="0"/>
              <a:t>Comprando </a:t>
            </a:r>
            <a:r>
              <a:rPr lang="pt-BR" sz="2600" dirty="0"/>
              <a:t>um pastel ou uma </a:t>
            </a:r>
            <a:r>
              <a:rPr lang="pt-BR" sz="2600" dirty="0" smtClean="0"/>
              <a:t>coxinha, de </a:t>
            </a:r>
            <a:r>
              <a:rPr lang="pt-BR" sz="2600" dirty="0"/>
              <a:t>quantas formas distintas </a:t>
            </a:r>
            <a:r>
              <a:rPr lang="pt-BR" sz="2600" dirty="0" smtClean="0"/>
              <a:t>se pode </a:t>
            </a:r>
            <a:r>
              <a:rPr lang="pt-BR" sz="2600" dirty="0"/>
              <a:t>fazer a </a:t>
            </a:r>
            <a:r>
              <a:rPr lang="pt-BR" sz="2600" dirty="0" smtClean="0"/>
              <a:t>escolha</a:t>
            </a:r>
            <a:r>
              <a:rPr lang="pt-BR" sz="2600" dirty="0"/>
              <a:t>?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23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53" y="1200150"/>
            <a:ext cx="1626766" cy="162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26396"/>
            <a:ext cx="2014577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5" r="12257"/>
          <a:stretch/>
        </p:blipFill>
        <p:spPr bwMode="auto">
          <a:xfrm>
            <a:off x="107505" y="1200150"/>
            <a:ext cx="1872208" cy="3459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137534"/>
            <a:ext cx="8568952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/>
              <a:t>Em uma </a:t>
            </a:r>
            <a:r>
              <a:rPr lang="pt-BR" sz="2400" dirty="0" smtClean="0"/>
              <a:t>competição há 10 </a:t>
            </a:r>
            <a:r>
              <a:rPr lang="pt-BR" sz="2400" dirty="0"/>
              <a:t>atletas, entre eles, </a:t>
            </a:r>
            <a:r>
              <a:rPr lang="pt-BR" sz="2400" dirty="0" err="1" smtClean="0"/>
              <a:t>Wannyemberg</a:t>
            </a:r>
            <a:r>
              <a:rPr lang="pt-BR" sz="2400" dirty="0" smtClean="0"/>
              <a:t>. </a:t>
            </a:r>
            <a:r>
              <a:rPr lang="pt-BR" sz="2400" dirty="0"/>
              <a:t>Sabendo que o pódio é constituído dos </a:t>
            </a:r>
            <a:r>
              <a:rPr lang="pt-BR" sz="2400" dirty="0" smtClean="0"/>
              <a:t>3 </a:t>
            </a:r>
            <a:r>
              <a:rPr lang="pt-BR" sz="2400" dirty="0"/>
              <a:t>primeiros e que </a:t>
            </a:r>
            <a:r>
              <a:rPr lang="pt-BR" sz="2400" dirty="0" err="1" smtClean="0"/>
              <a:t>Wannyemberg</a:t>
            </a:r>
            <a:r>
              <a:rPr lang="pt-BR" sz="2400" dirty="0" smtClean="0"/>
              <a:t> </a:t>
            </a:r>
            <a:r>
              <a:rPr lang="pt-BR" sz="2400" dirty="0"/>
              <a:t>ganhou medalha, de quantas maneiras distintas pode-se organizar o pódio?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14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667"/>
            <a:ext cx="1367616" cy="2442171"/>
          </a:xfrm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8"/>
          <a:stretch/>
        </p:blipFill>
        <p:spPr bwMode="auto">
          <a:xfrm>
            <a:off x="6793378" y="3075806"/>
            <a:ext cx="1187734" cy="84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ttps://encrypted-tbn2.gstatic.com/images?q=tbn:ANd9GcQ_D7-SpUJ9FcTHo4bydMBPVuv-nCzgrX7y0pdXLOWWxYfJTS4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0"/>
          <a:stretch/>
        </p:blipFill>
        <p:spPr bwMode="auto">
          <a:xfrm>
            <a:off x="4499992" y="3075806"/>
            <a:ext cx="1120559" cy="7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0" b="13208"/>
          <a:stretch/>
        </p:blipFill>
        <p:spPr bwMode="auto">
          <a:xfrm>
            <a:off x="2343352" y="3075806"/>
            <a:ext cx="915200" cy="73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3593841" y="3883823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OU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901164" y="3836500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OU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957553" y="4262240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8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372136" y="4283334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9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724064" y="4283334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1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1857298" y="4308406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2486436" y="4308406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086790" y="4306815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748309" y="4009625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W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748309" y="4558005"/>
            <a:ext cx="211561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/>
              <a:t>72 possibilidades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324436" y="4236572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8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739019" y="4257665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1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090947" y="4257665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9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4224181" y="4282737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4853319" y="4282737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5453673" y="4281146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4716505" y="3983956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W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115192" y="4532336"/>
            <a:ext cx="211561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/>
              <a:t>72 possibilidades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7538682" y="4252205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1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6953265" y="4273298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8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6305193" y="4273298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9</a:t>
            </a:r>
          </a:p>
        </p:txBody>
      </p:sp>
      <p:cxnSp>
        <p:nvCxnSpPr>
          <p:cNvPr id="39" name="Conector reto 38"/>
          <p:cNvCxnSpPr/>
          <p:nvPr/>
        </p:nvCxnSpPr>
        <p:spPr>
          <a:xfrm>
            <a:off x="6438427" y="4298370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7067565" y="4298370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7667919" y="4296779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7570372" y="3983956"/>
            <a:ext cx="65928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W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329438" y="4547969"/>
            <a:ext cx="211561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/>
              <a:t>72 possibilidades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3725743" y="4423340"/>
            <a:ext cx="53783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000" b="1" dirty="0"/>
              <a:t>+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6109223" y="4409946"/>
            <a:ext cx="53783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000" b="1" dirty="0"/>
              <a:t>+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115191" y="2739402"/>
            <a:ext cx="163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MODO 1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137534"/>
            <a:ext cx="8568952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/>
              <a:t>Em uma </a:t>
            </a:r>
            <a:r>
              <a:rPr lang="pt-BR" sz="2400" dirty="0" smtClean="0"/>
              <a:t>competição há 10 </a:t>
            </a:r>
            <a:r>
              <a:rPr lang="pt-BR" sz="2400" dirty="0"/>
              <a:t>atletas, entre eles, </a:t>
            </a:r>
            <a:r>
              <a:rPr lang="pt-BR" sz="2400" dirty="0" err="1" smtClean="0"/>
              <a:t>Wannyemberg</a:t>
            </a:r>
            <a:r>
              <a:rPr lang="pt-BR" sz="2400" dirty="0" smtClean="0"/>
              <a:t>. </a:t>
            </a:r>
            <a:r>
              <a:rPr lang="pt-BR" sz="2400" dirty="0"/>
              <a:t>Sabendo que o pódio é constituído dos </a:t>
            </a:r>
            <a:r>
              <a:rPr lang="pt-BR" sz="2400" dirty="0" smtClean="0"/>
              <a:t>3 </a:t>
            </a:r>
            <a:r>
              <a:rPr lang="pt-BR" sz="2400" dirty="0"/>
              <a:t>primeiros e que </a:t>
            </a:r>
            <a:r>
              <a:rPr lang="pt-BR" sz="2400" dirty="0" err="1" smtClean="0"/>
              <a:t>Wannyemberg</a:t>
            </a:r>
            <a:r>
              <a:rPr lang="pt-BR" sz="2400" dirty="0" smtClean="0"/>
              <a:t> </a:t>
            </a:r>
            <a:r>
              <a:rPr lang="pt-BR" sz="2400" dirty="0"/>
              <a:t>ganhou medalha, de quantas maneiras distintas pode-se organizar o pódio?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25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14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667"/>
            <a:ext cx="1367616" cy="2442171"/>
          </a:xfrm>
        </p:spPr>
      </p:pic>
      <p:sp>
        <p:nvSpPr>
          <p:cNvPr id="47" name="CaixaDeTexto 46"/>
          <p:cNvSpPr txBox="1"/>
          <p:nvPr/>
        </p:nvSpPr>
        <p:spPr>
          <a:xfrm>
            <a:off x="1619672" y="3503955"/>
            <a:ext cx="649609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Todas as possibilidades – Possibilidades sem </a:t>
            </a:r>
            <a:r>
              <a:rPr lang="pt-BR" sz="2000" b="1" dirty="0" err="1" smtClean="0">
                <a:solidFill>
                  <a:srgbClr val="FF0000"/>
                </a:solidFill>
              </a:rPr>
              <a:t>Wannyemberg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115191" y="2739402"/>
            <a:ext cx="163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MODO 2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483768" y="1200150"/>
            <a:ext cx="6283642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600" dirty="0"/>
              <a:t>Em um saguão de um prédio, existem 7 portas. </a:t>
            </a:r>
            <a:r>
              <a:rPr lang="pt-BR" sz="2600" dirty="0" smtClean="0"/>
              <a:t>Para </a:t>
            </a:r>
            <a:r>
              <a:rPr lang="pt-BR" sz="2600" dirty="0"/>
              <a:t>melhorar a circulação de ar no local, </a:t>
            </a:r>
            <a:r>
              <a:rPr lang="pt-BR" sz="2600" dirty="0" smtClean="0"/>
              <a:t>tenta-se </a:t>
            </a:r>
            <a:r>
              <a:rPr lang="pt-BR" sz="2600" dirty="0"/>
              <a:t>diferentes modos de deixar as portas abertas. </a:t>
            </a: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r>
              <a:rPr lang="pt-BR" sz="2600" dirty="0" smtClean="0"/>
              <a:t>Pode-se </a:t>
            </a:r>
            <a:r>
              <a:rPr lang="pt-BR" sz="2600" dirty="0"/>
              <a:t>deixar de 1 até 6 portas abertas, mas não todas as 7 ao mesmo tempo. </a:t>
            </a: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r>
              <a:rPr lang="pt-BR" sz="2600" dirty="0" smtClean="0"/>
              <a:t>De </a:t>
            </a:r>
            <a:r>
              <a:rPr lang="pt-BR" sz="2600" dirty="0"/>
              <a:t>quantas formas diferentes essas portas podem ficar abertas?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26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9" b="15639"/>
          <a:stretch/>
        </p:blipFill>
        <p:spPr bwMode="auto">
          <a:xfrm>
            <a:off x="107504" y="1196673"/>
            <a:ext cx="2141295" cy="3607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0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27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71" y="2966173"/>
            <a:ext cx="783087" cy="13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r="20192"/>
          <a:stretch/>
        </p:blipFill>
        <p:spPr bwMode="auto">
          <a:xfrm>
            <a:off x="717557" y="2912167"/>
            <a:ext cx="747158" cy="145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020906" y="1137244"/>
            <a:ext cx="885825" cy="1607344"/>
            <a:chOff x="395536" y="198339"/>
            <a:chExt cx="1181100" cy="214312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683567" y="764704"/>
              <a:ext cx="8790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ª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946208" y="1137244"/>
            <a:ext cx="885825" cy="1607344"/>
            <a:chOff x="395536" y="198339"/>
            <a:chExt cx="1181100" cy="214312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ixaDeTexto 17"/>
            <p:cNvSpPr txBox="1"/>
            <p:nvPr/>
          </p:nvSpPr>
          <p:spPr>
            <a:xfrm>
              <a:off x="683568" y="764704"/>
              <a:ext cx="8930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2ª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841261" y="1137243"/>
            <a:ext cx="885825" cy="1607344"/>
            <a:chOff x="395536" y="198339"/>
            <a:chExt cx="1181100" cy="214312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aixaDeTexto 20"/>
            <p:cNvSpPr txBox="1"/>
            <p:nvPr/>
          </p:nvSpPr>
          <p:spPr>
            <a:xfrm>
              <a:off x="683568" y="764704"/>
              <a:ext cx="6946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3ª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711087" y="1137243"/>
            <a:ext cx="885825" cy="1607344"/>
            <a:chOff x="395536" y="198339"/>
            <a:chExt cx="1181100" cy="214312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aixaDeTexto 23"/>
            <p:cNvSpPr txBox="1"/>
            <p:nvPr/>
          </p:nvSpPr>
          <p:spPr>
            <a:xfrm>
              <a:off x="683567" y="764704"/>
              <a:ext cx="7335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4ª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636389" y="1137243"/>
            <a:ext cx="885825" cy="1607344"/>
            <a:chOff x="395536" y="198339"/>
            <a:chExt cx="1181100" cy="2143125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CaixaDeTexto 26"/>
            <p:cNvSpPr txBox="1"/>
            <p:nvPr/>
          </p:nvSpPr>
          <p:spPr>
            <a:xfrm>
              <a:off x="683568" y="764704"/>
              <a:ext cx="66691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5ª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5531442" y="1137242"/>
            <a:ext cx="885825" cy="1607344"/>
            <a:chOff x="395536" y="198339"/>
            <a:chExt cx="1181100" cy="2143125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CaixaDeTexto 29"/>
            <p:cNvSpPr txBox="1"/>
            <p:nvPr/>
          </p:nvSpPr>
          <p:spPr>
            <a:xfrm>
              <a:off x="683568" y="764704"/>
              <a:ext cx="6721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6ª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409567" y="1128964"/>
            <a:ext cx="885825" cy="1607344"/>
            <a:chOff x="395536" y="198339"/>
            <a:chExt cx="1181100" cy="2143125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5" r="22154"/>
            <a:stretch/>
          </p:blipFill>
          <p:spPr bwMode="auto">
            <a:xfrm>
              <a:off x="395536" y="198339"/>
              <a:ext cx="1181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CaixaDeTexto 32"/>
            <p:cNvSpPr txBox="1"/>
            <p:nvPr/>
          </p:nvSpPr>
          <p:spPr>
            <a:xfrm>
              <a:off x="683567" y="764704"/>
              <a:ext cx="7275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7ª</a:t>
              </a:r>
            </a:p>
          </p:txBody>
        </p:sp>
      </p:grpSp>
      <p:cxnSp>
        <p:nvCxnSpPr>
          <p:cNvPr id="34" name="Conector de seta reta 33"/>
          <p:cNvCxnSpPr>
            <a:stCxn id="13" idx="2"/>
          </p:cNvCxnSpPr>
          <p:nvPr/>
        </p:nvCxnSpPr>
        <p:spPr>
          <a:xfrm flipH="1">
            <a:off x="1160470" y="2744587"/>
            <a:ext cx="303348" cy="275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1504672" y="2778241"/>
            <a:ext cx="164306" cy="241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1160471" y="2126883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059478" y="2102078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2918998" y="2126883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3818005" y="2102078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4693314" y="2095544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5592321" y="2070739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6511973" y="2126883"/>
            <a:ext cx="65928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3016592" y="3202667"/>
            <a:ext cx="44327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pt-BR" sz="2400" dirty="0">
                <a:solidFill>
                  <a:srgbClr val="002060"/>
                </a:solidFill>
              </a:rPr>
              <a:t>Total de possibilidades = 2</a:t>
            </a:r>
            <a:r>
              <a:rPr lang="pt-BR" sz="2400" baseline="30000" dirty="0">
                <a:solidFill>
                  <a:srgbClr val="002060"/>
                </a:solidFill>
              </a:rPr>
              <a:t>7</a:t>
            </a:r>
            <a:r>
              <a:rPr lang="pt-BR" sz="2400" dirty="0">
                <a:solidFill>
                  <a:srgbClr val="002060"/>
                </a:solidFill>
              </a:rPr>
              <a:t> = 128</a:t>
            </a:r>
            <a:endParaRPr lang="pt-BR" sz="2400" baseline="30000" dirty="0">
              <a:solidFill>
                <a:srgbClr val="002060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2389120" y="3668963"/>
            <a:ext cx="568769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</a:rPr>
              <a:t>Possibilidades possíveis = 128 – 2 = 126</a:t>
            </a:r>
            <a:endParaRPr lang="pt-BR" sz="2400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produtos há?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28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21" y="1131590"/>
            <a:ext cx="5228543" cy="392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6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produtos há?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29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8" name="Picture 2" descr="Resultado de imagem para padrão do codigo de barra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03598"/>
            <a:ext cx="4248472" cy="37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carros há?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b="25828"/>
          <a:stretch/>
        </p:blipFill>
        <p:spPr>
          <a:xfrm>
            <a:off x="323528" y="1206785"/>
            <a:ext cx="8028384" cy="3669221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6012160" y="4337153"/>
            <a:ext cx="14401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7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80145" y="1695880"/>
            <a:ext cx="6192688" cy="31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3600" b="1" dirty="0" smtClean="0"/>
              <a:t>Quantos produtos podem ter código de barras no Brasil?</a:t>
            </a:r>
            <a:endParaRPr lang="pt-BR" sz="54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30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8" name="Picture 2" descr="http://oglobo.globo.com/blogs/arquivos_upload/2014/11/231_2659-arvore%20numer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" b="100000" l="45455" r="100000">
                        <a14:foregroundMark x1="50758" y1="25248" x2="50758" y2="25248"/>
                        <a14:foregroundMark x1="50000" y1="33168" x2="50000" y2="33168"/>
                        <a14:foregroundMark x1="50253" y1="28218" x2="50253" y2="28218"/>
                        <a14:foregroundMark x1="60859" y1="22772" x2="60859" y2="22772"/>
                        <a14:foregroundMark x1="55556" y1="18564" x2="55556" y2="18564"/>
                        <a14:foregroundMark x1="50758" y1="13119" x2="50758" y2="13119"/>
                        <a14:foregroundMark x1="49747" y1="17822" x2="49747" y2="17822"/>
                        <a14:foregroundMark x1="74242" y1="25990" x2="74242" y2="25990"/>
                        <a14:foregroundMark x1="78535" y1="29950" x2="78535" y2="29950"/>
                        <a14:foregroundMark x1="80303" y1="29455" x2="80303" y2="29455"/>
                        <a14:foregroundMark x1="81313" y1="38614" x2="81313" y2="38614"/>
                        <a14:foregroundMark x1="82323" y1="58168" x2="82323" y2="58168"/>
                        <a14:foregroundMark x1="79293" y1="55941" x2="79293" y2="55941"/>
                        <a14:foregroundMark x1="80051" y1="53713" x2="80051" y2="53713"/>
                        <a14:foregroundMark x1="80051" y1="51238" x2="80051" y2="51238"/>
                        <a14:foregroundMark x1="82828" y1="47030" x2="82828" y2="47030"/>
                        <a14:foregroundMark x1="82828" y1="42822" x2="82828" y2="42822"/>
                        <a14:foregroundMark x1="82071" y1="49010" x2="82071" y2="49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60"/>
          <a:stretch/>
        </p:blipFill>
        <p:spPr bwMode="auto">
          <a:xfrm>
            <a:off x="3360" y="699542"/>
            <a:ext cx="2444317" cy="45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5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137534"/>
            <a:ext cx="8568952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/>
              <a:t>Quantos números ímpares de 3 algarismos distintos podemos formar com os algarismos de  0 a 9?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31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5146592" y="2668481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703676" y="2668481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472159" y="2690521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379296" y="2701393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1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80419" y="2701393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8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059977" y="2679332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5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403648" y="2355145"/>
            <a:ext cx="217677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 com o zero: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580171" y="2315526"/>
            <a:ext cx="35039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404369" y="3295459"/>
            <a:ext cx="278608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 sem o zero: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5167989" y="3511483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3725072" y="3511483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493555" y="3533523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400692" y="3544396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8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601816" y="3544396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7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081374" y="3522334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5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38316" y="4051543"/>
            <a:ext cx="611460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 </a:t>
            </a:r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· 1 · 5) + (7 · 8 · 5) = 40 + 280 = 320 números </a:t>
            </a:r>
            <a:endParaRPr lang="pt-B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1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137534"/>
            <a:ext cx="8568952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/>
              <a:t>Quantos números </a:t>
            </a:r>
            <a:r>
              <a:rPr lang="pt-BR" sz="2400" dirty="0" smtClean="0"/>
              <a:t>pares </a:t>
            </a:r>
            <a:r>
              <a:rPr lang="pt-BR" sz="2400" dirty="0"/>
              <a:t>de 3 algarismos distintos podemos formar com os algarismos de  0 a 9?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32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5344234" y="2285031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3901317" y="2285031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4669800" y="2307072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4576937" y="2317944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8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778060" y="2317944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9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257618" y="2295883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1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601289" y="1971695"/>
            <a:ext cx="217677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no final: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412062" y="1900063"/>
            <a:ext cx="35039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602010" y="2912010"/>
            <a:ext cx="278608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no meio:</a:t>
            </a:r>
          </a:p>
        </p:txBody>
      </p:sp>
      <p:cxnSp>
        <p:nvCxnSpPr>
          <p:cNvPr id="37" name="Conector reto 36"/>
          <p:cNvCxnSpPr/>
          <p:nvPr/>
        </p:nvCxnSpPr>
        <p:spPr>
          <a:xfrm>
            <a:off x="5365630" y="3128034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3922714" y="3128034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4691197" y="3150074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4598334" y="3160946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1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3799457" y="3160946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8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5279015" y="3138885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4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810421" y="2785858"/>
            <a:ext cx="35039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592629" y="3784176"/>
            <a:ext cx="278608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o zero:</a:t>
            </a:r>
          </a:p>
        </p:txBody>
      </p:sp>
      <p:cxnSp>
        <p:nvCxnSpPr>
          <p:cNvPr id="45" name="Conector reto 44"/>
          <p:cNvCxnSpPr/>
          <p:nvPr/>
        </p:nvCxnSpPr>
        <p:spPr>
          <a:xfrm>
            <a:off x="5356249" y="4000200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3913333" y="4000200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4681816" y="4022240"/>
            <a:ext cx="486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4588953" y="4033112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7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3790076" y="4033112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8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5269634" y="4011051"/>
            <a:ext cx="6592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4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1547664" y="4569835"/>
            <a:ext cx="621754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· 8 · 1) + (8 · 1 · 4) + (8 · 7 · 4) = 72 + 32 + 224 = 328 números </a:t>
            </a:r>
            <a:endPara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52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886746" y="1995686"/>
            <a:ext cx="6933726" cy="110251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ANÁLISE COMBINATÓRIA</a:t>
            </a:r>
            <a:br>
              <a:rPr lang="pt-BR" b="1" dirty="0" smtClean="0"/>
            </a:br>
            <a:r>
              <a:rPr lang="pt-BR" sz="3600" b="1" dirty="0" smtClean="0"/>
              <a:t>Princípio Fundamental Da Contagem</a:t>
            </a:r>
            <a:endParaRPr lang="pt-BR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527176" y="3219822"/>
            <a:ext cx="6400800" cy="1779662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 smtClean="0"/>
              <a:t>Profª</a:t>
            </a:r>
            <a:r>
              <a:rPr lang="pt-BR" sz="2000" b="1" dirty="0" smtClean="0"/>
              <a:t> Juliana </a:t>
            </a:r>
            <a:r>
              <a:rPr lang="pt-BR" sz="2000" b="1" dirty="0" err="1" smtClean="0"/>
              <a:t>Schivani</a:t>
            </a:r>
            <a:r>
              <a:rPr lang="pt-BR" sz="2000" b="1" dirty="0" smtClean="0"/>
              <a:t> </a:t>
            </a:r>
          </a:p>
          <a:p>
            <a:pPr algn="r"/>
            <a:r>
              <a:rPr lang="pt-BR" sz="2000" b="1" dirty="0"/>
              <a:t>d</a:t>
            </a:r>
            <a:r>
              <a:rPr lang="pt-BR" sz="2000" b="1" dirty="0" smtClean="0"/>
              <a:t>ocente.ifrn.edu.br/</a:t>
            </a:r>
            <a:r>
              <a:rPr lang="pt-BR" sz="2000" b="1" dirty="0" err="1" smtClean="0"/>
              <a:t>julianaschivani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juliana.schivani@ifrn.edu.br</a:t>
            </a:r>
          </a:p>
          <a:p>
            <a:pPr algn="r"/>
            <a:r>
              <a:rPr lang="pt-BR" sz="2000" b="1" dirty="0" smtClean="0"/>
              <a:t>profjuliana.matematica@gmail.com</a:t>
            </a:r>
            <a:endParaRPr lang="pt-BR" sz="2000" b="1" dirty="0"/>
          </a:p>
          <a:p>
            <a:pPr algn="r"/>
            <a:endParaRPr lang="pt-BR" sz="2000" b="1" dirty="0" smtClean="0"/>
          </a:p>
          <a:p>
            <a:pPr algn="r"/>
            <a:endParaRPr lang="pt-BR" sz="2000" b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"/>
            <a:ext cx="3779912" cy="9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/>
          <a:srcRect b="16095"/>
          <a:stretch/>
        </p:blipFill>
        <p:spPr>
          <a:xfrm>
            <a:off x="179512" y="1143957"/>
            <a:ext cx="8136904" cy="3840335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carros há?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1907704" y="4011910"/>
            <a:ext cx="61926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6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b="28115"/>
          <a:stretch/>
        </p:blipFill>
        <p:spPr>
          <a:xfrm>
            <a:off x="107503" y="1203598"/>
            <a:ext cx="8944331" cy="36004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carros há?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07503" y="2139702"/>
            <a:ext cx="18722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carros há?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9981"/>
            <a:ext cx="7992887" cy="374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2267744" y="2571750"/>
            <a:ext cx="18722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63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Consequências...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6263" t="9985"/>
          <a:stretch/>
        </p:blipFill>
        <p:spPr>
          <a:xfrm>
            <a:off x="899591" y="1124097"/>
            <a:ext cx="4515697" cy="263488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490" y="1217156"/>
            <a:ext cx="1578769" cy="5715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634" y="1855753"/>
            <a:ext cx="1585913" cy="58578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5921" y="2555841"/>
            <a:ext cx="1557338" cy="52863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464" y="3896468"/>
            <a:ext cx="2129016" cy="85160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1534" y="3990836"/>
            <a:ext cx="2386013" cy="75723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21" y="3198778"/>
            <a:ext cx="1557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4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79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Consequências...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06" y="2139702"/>
            <a:ext cx="5599837" cy="107705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31590"/>
            <a:ext cx="5616623" cy="88943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8" y="3147814"/>
            <a:ext cx="5616625" cy="15912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31590"/>
            <a:ext cx="2892098" cy="3958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</a:rPr>
              <a:t>Princípio Fundamental da Contagem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331640" y="1635646"/>
            <a:ext cx="7200800" cy="31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3600" b="1" dirty="0" smtClean="0"/>
              <a:t>Quantas placas de carro podem ser criadas com 3 letras e 4 dígitos numéricos?</a:t>
            </a:r>
            <a:endParaRPr lang="pt-BR" sz="54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8" name="Picture 2" descr="http://oglobo.globo.com/blogs/arquivos_upload/2014/11/231_2659-arvore%20numer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" b="100000" l="45455" r="100000">
                        <a14:foregroundMark x1="50758" y1="25248" x2="50758" y2="25248"/>
                        <a14:foregroundMark x1="50000" y1="33168" x2="50000" y2="33168"/>
                        <a14:foregroundMark x1="50253" y1="28218" x2="50253" y2="28218"/>
                        <a14:foregroundMark x1="60859" y1="22772" x2="60859" y2="22772"/>
                        <a14:foregroundMark x1="55556" y1="18564" x2="55556" y2="18564"/>
                        <a14:foregroundMark x1="50758" y1="13119" x2="50758" y2="13119"/>
                        <a14:foregroundMark x1="49747" y1="17822" x2="49747" y2="17822"/>
                        <a14:foregroundMark x1="74242" y1="25990" x2="74242" y2="25990"/>
                        <a14:foregroundMark x1="78535" y1="29950" x2="78535" y2="29950"/>
                        <a14:foregroundMark x1="80303" y1="29455" x2="80303" y2="29455"/>
                        <a14:foregroundMark x1="81313" y1="38614" x2="81313" y2="38614"/>
                        <a14:foregroundMark x1="82323" y1="58168" x2="82323" y2="58168"/>
                        <a14:foregroundMark x1="79293" y1="55941" x2="79293" y2="55941"/>
                        <a14:foregroundMark x1="80051" y1="53713" x2="80051" y2="53713"/>
                        <a14:foregroundMark x1="80051" y1="51238" x2="80051" y2="51238"/>
                        <a14:foregroundMark x1="82828" y1="47030" x2="82828" y2="47030"/>
                        <a14:foregroundMark x1="82828" y1="42822" x2="82828" y2="42822"/>
                        <a14:foregroundMark x1="82071" y1="49010" x2="82071" y2="49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60"/>
          <a:stretch/>
        </p:blipFill>
        <p:spPr bwMode="auto">
          <a:xfrm>
            <a:off x="3360" y="699542"/>
            <a:ext cx="2444317" cy="45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656</Words>
  <Application>Microsoft Office PowerPoint</Application>
  <PresentationFormat>Apresentação na tela (16:9)</PresentationFormat>
  <Paragraphs>183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ANÁLISE COMBINATÓRIA Princípio Fundamental Da Contagem</vt:lpstr>
      <vt:lpstr>Quantos carros há?</vt:lpstr>
      <vt:lpstr>Quantos carros há?</vt:lpstr>
      <vt:lpstr>Quantos carros há?</vt:lpstr>
      <vt:lpstr>Quantos carros há?</vt:lpstr>
      <vt:lpstr>Quantos carros há?</vt:lpstr>
      <vt:lpstr>Consequências...</vt:lpstr>
      <vt:lpstr>Consequências...</vt:lpstr>
      <vt:lpstr>Princípio Fundamental da Contagem</vt:lpstr>
      <vt:lpstr>Quantos telefones há?</vt:lpstr>
      <vt:lpstr>Quantos telefones há?</vt:lpstr>
      <vt:lpstr>Quantos telefones há?</vt:lpstr>
      <vt:lpstr>Quantos telefones há?</vt:lpstr>
      <vt:lpstr>Consequências...</vt:lpstr>
      <vt:lpstr>Princípio Fundamental da Contagem</vt:lpstr>
      <vt:lpstr>Quantos looks há?</vt:lpstr>
      <vt:lpstr>Quantos looks há?</vt:lpstr>
      <vt:lpstr>Princípio Fundamental da Contagem</vt:lpstr>
      <vt:lpstr>Princípio Fundamental da Contagem</vt:lpstr>
      <vt:lpstr>Princípio Fundamental da Contagem</vt:lpstr>
      <vt:lpstr>Princípio Fundamental da Contagem</vt:lpstr>
      <vt:lpstr>Princípio Fundamental da Contagem</vt:lpstr>
      <vt:lpstr>Princípio Fundamental da Contagem</vt:lpstr>
      <vt:lpstr>Princípio Fundamental da Contagem</vt:lpstr>
      <vt:lpstr>Princípio Fundamental da Contagem</vt:lpstr>
      <vt:lpstr>Princípio Fundamental da Contagem</vt:lpstr>
      <vt:lpstr>Princípio Fundamental da Contagem</vt:lpstr>
      <vt:lpstr>Quantos produtos há?</vt:lpstr>
      <vt:lpstr>Quantos produtos há?</vt:lpstr>
      <vt:lpstr>Princípio Fundamental da Contagem</vt:lpstr>
      <vt:lpstr>Princípio Fundamental da Contagem</vt:lpstr>
      <vt:lpstr>Princípio Fundamental da Contagem</vt:lpstr>
      <vt:lpstr>ANÁLISE COMBINATÓRIA Princípio Fundamental Da Contagem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30</cp:revision>
  <dcterms:created xsi:type="dcterms:W3CDTF">2017-01-08T19:00:04Z</dcterms:created>
  <dcterms:modified xsi:type="dcterms:W3CDTF">2018-02-27T13:20:42Z</dcterms:modified>
</cp:coreProperties>
</file>