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307" r:id="rId4"/>
    <p:sldId id="295" r:id="rId5"/>
    <p:sldId id="296" r:id="rId6"/>
    <p:sldId id="267" r:id="rId7"/>
    <p:sldId id="286" r:id="rId8"/>
    <p:sldId id="287" r:id="rId9"/>
    <p:sldId id="297" r:id="rId10"/>
    <p:sldId id="288" r:id="rId11"/>
    <p:sldId id="265" r:id="rId12"/>
    <p:sldId id="290" r:id="rId13"/>
    <p:sldId id="291" r:id="rId14"/>
    <p:sldId id="292" r:id="rId15"/>
    <p:sldId id="293" r:id="rId16"/>
    <p:sldId id="294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9" r:id="rId26"/>
    <p:sldId id="310" r:id="rId27"/>
    <p:sldId id="306" r:id="rId28"/>
    <p:sldId id="311" r:id="rId29"/>
    <p:sldId id="282" r:id="rId30"/>
    <p:sldId id="268" r:id="rId31"/>
    <p:sldId id="312" r:id="rId3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62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22/02/2018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22/02/2018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22/02/2018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19" Type="http://schemas.openxmlformats.org/officeDocument/2006/relationships/image" Target="../media/image28.png"/><Relationship Id="rId4" Type="http://schemas.openxmlformats.org/officeDocument/2006/relationships/image" Target="../media/image13.jpg"/><Relationship Id="rId9" Type="http://schemas.microsoft.com/office/2007/relationships/hdphoto" Target="../media/hdphoto3.wdp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image" Target="../media/image37.gif"/><Relationship Id="rId10" Type="http://schemas.openxmlformats.org/officeDocument/2006/relationships/image" Target="../media/image48.png"/><Relationship Id="rId4" Type="http://schemas.openxmlformats.org/officeDocument/2006/relationships/image" Target="../media/image35.gif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4" Type="http://schemas.openxmlformats.org/officeDocument/2006/relationships/image" Target="../media/image3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07704" y="1203598"/>
            <a:ext cx="6933726" cy="1102519"/>
          </a:xfrm>
        </p:spPr>
        <p:txBody>
          <a:bodyPr/>
          <a:lstStyle/>
          <a:p>
            <a:r>
              <a:rPr lang="pt-BR" b="1" dirty="0" smtClean="0"/>
              <a:t>ANÁLISE COMBINATÓRIA</a:t>
            </a:r>
            <a:endParaRPr lang="pt-BR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07704" y="1995686"/>
            <a:ext cx="693372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D05E"/>
                </a:solidFill>
              </a:rPr>
              <a:t>Permutação</a:t>
            </a:r>
            <a:endParaRPr lang="pt-BR" b="1" dirty="0">
              <a:solidFill>
                <a:srgbClr val="00D05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11" r="99358">
                        <a14:foregroundMark x1="70664" y1="27837" x2="70664" y2="27837"/>
                        <a14:foregroundMark x1="66809" y1="23769" x2="66809" y2="23769"/>
                        <a14:foregroundMark x1="49679" y1="35332" x2="49679" y2="35332"/>
                        <a14:foregroundMark x1="44325" y1="35332" x2="44325" y2="35332"/>
                        <a14:foregroundMark x1="45289" y1="41756" x2="45289" y2="41756"/>
                        <a14:foregroundMark x1="48715" y1="31692" x2="48715" y2="31692"/>
                        <a14:foregroundMark x1="52463" y1="30193" x2="52463" y2="30193"/>
                        <a14:foregroundMark x1="52463" y1="39186" x2="52463" y2="39186"/>
                        <a14:foregroundMark x1="53426" y1="42827" x2="53426" y2="42827"/>
                        <a14:foregroundMark x1="55353" y1="50749" x2="55353" y2="50749"/>
                        <a14:foregroundMark x1="54925" y1="59315" x2="54925" y2="59315"/>
                        <a14:foregroundMark x1="76445" y1="19700" x2="76445" y2="19700"/>
                        <a14:foregroundMark x1="77837" y1="15203" x2="77837" y2="15203"/>
                        <a14:foregroundMark x1="80300" y1="12206" x2="80300" y2="12206"/>
                        <a14:foregroundMark x1="91756" y1="12634" x2="91756" y2="12634"/>
                        <a14:backgroundMark x1="17131" y1="19272" x2="17131" y2="19272"/>
                        <a14:backgroundMark x1="41542" y1="14775" x2="41542" y2="14775"/>
                        <a14:backgroundMark x1="51071" y1="7709" x2="51071" y2="7709"/>
                        <a14:backgroundMark x1="18522" y1="39829" x2="18522" y2="39829"/>
                        <a14:backgroundMark x1="25268" y1="24839" x2="25268" y2="24839"/>
                        <a14:backgroundMark x1="24304" y1="32762" x2="24304" y2="32762"/>
                        <a14:backgroundMark x1="7495" y1="59743" x2="7495" y2="59743"/>
                        <a14:backgroundMark x1="8030" y1="43255" x2="8030" y2="43255"/>
                        <a14:backgroundMark x1="6638" y1="21199" x2="6638" y2="21199"/>
                        <a14:backgroundMark x1="6638" y1="11135" x2="6638" y2="11135"/>
                        <a14:backgroundMark x1="14240" y1="9208" x2="14240" y2="9208"/>
                        <a14:backgroundMark x1="20450" y1="9636" x2="20450" y2="9636"/>
                        <a14:backgroundMark x1="20450" y1="9636" x2="22805" y2="10278"/>
                        <a14:backgroundMark x1="22805" y1="10278" x2="22805" y2="10278"/>
                        <a14:backgroundMark x1="29122" y1="15203" x2="29122" y2="15203"/>
                        <a14:backgroundMark x1="34368" y1="25696" x2="34368" y2="25696"/>
                        <a14:backgroundMark x1="46253" y1="16702" x2="46253" y2="16702"/>
                        <a14:backgroundMark x1="51071" y1="13704" x2="51071" y2="13704"/>
                        <a14:backgroundMark x1="58672" y1="10707" x2="58672" y2="10707"/>
                        <a14:backgroundMark x1="64989" y1="8779" x2="64989" y2="8779"/>
                        <a14:backgroundMark x1="69700" y1="5139" x2="69700" y2="5139"/>
                        <a14:backgroundMark x1="40043" y1="24197" x2="40043" y2="24197"/>
                        <a14:backgroundMark x1="25268" y1="41328" x2="25268" y2="41328"/>
                        <a14:backgroundMark x1="14240" y1="33191" x2="14240" y2="33191"/>
                        <a14:backgroundMark x1="4711" y1="33833" x2="4711" y2="33833"/>
                        <a14:backgroundMark x1="10921" y1="48822" x2="10921" y2="48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382" y="2016224"/>
            <a:ext cx="3296046" cy="314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r>
              <a:rPr lang="pt-BR" sz="2000" b="1" dirty="0" smtClean="0"/>
              <a:t> </a:t>
            </a:r>
          </a:p>
          <a:p>
            <a:pPr algn="r"/>
            <a:r>
              <a:rPr lang="pt-BR" sz="2000" b="1" dirty="0"/>
              <a:t>d</a:t>
            </a:r>
            <a:r>
              <a:rPr lang="pt-BR" sz="2000" b="1" dirty="0" smtClean="0"/>
              <a:t>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juliana.schivani@ifrn.edu.br</a:t>
            </a:r>
          </a:p>
          <a:p>
            <a:pPr algn="r"/>
            <a:r>
              <a:rPr lang="pt-BR" sz="2000" b="1" dirty="0" smtClean="0"/>
              <a:t>profjuliana.matematica@gmail.com</a:t>
            </a:r>
            <a:endParaRPr lang="pt-BR" sz="2000" b="1" dirty="0"/>
          </a:p>
          <a:p>
            <a:pPr algn="r"/>
            <a:endParaRPr lang="pt-BR" sz="2000" b="1" dirty="0" smtClean="0"/>
          </a:p>
          <a:p>
            <a:pPr algn="r"/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FATORIAL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89206" y="1059582"/>
            <a:ext cx="1524363" cy="17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5!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2!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271827" y="164930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005650" y="1333314"/>
            <a:ext cx="55012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=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005650" y="1101536"/>
            <a:ext cx="2566350" cy="17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5</a:t>
            </a:r>
            <a:r>
              <a:rPr lang="pt-BR" dirty="0" smtClean="0">
                <a:latin typeface="Arial"/>
                <a:cs typeface="Arial"/>
              </a:rPr>
              <a:t>·</a:t>
            </a:r>
            <a:r>
              <a:rPr lang="pt-BR" dirty="0" smtClean="0">
                <a:cs typeface="Arial"/>
              </a:rPr>
              <a:t>4·3·2</a:t>
            </a:r>
            <a:r>
              <a:rPr lang="pt-BR" dirty="0" smtClean="0"/>
              <a:t>!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2!</a:t>
            </a:r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2711633" y="1691258"/>
            <a:ext cx="12122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3533428" y="1174642"/>
            <a:ext cx="576064" cy="3173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2987824" y="1707654"/>
            <a:ext cx="545604" cy="3743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067944" y="1347614"/>
            <a:ext cx="1008112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= 60</a:t>
            </a:r>
            <a:endParaRPr lang="pt-BR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683568" y="2426505"/>
            <a:ext cx="1524363" cy="17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3!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6!</a:t>
            </a:r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1166189" y="3016227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005650" y="2578596"/>
            <a:ext cx="55012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=</a:t>
            </a:r>
            <a:endParaRPr lang="pt-BR" dirty="0"/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2005650" y="2426505"/>
            <a:ext cx="2566350" cy="17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cs typeface="Arial"/>
              </a:rPr>
              <a:t>3</a:t>
            </a:r>
            <a:r>
              <a:rPr lang="pt-BR" dirty="0" smtClean="0"/>
              <a:t>!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6</a:t>
            </a:r>
            <a:r>
              <a:rPr lang="pt-BR" dirty="0" smtClean="0">
                <a:cs typeface="Arial"/>
              </a:rPr>
              <a:t>·5·4</a:t>
            </a:r>
            <a:r>
              <a:rPr lang="pt-BR" dirty="0" smtClean="0">
                <a:latin typeface="Arial"/>
                <a:cs typeface="Arial"/>
              </a:rPr>
              <a:t>·</a:t>
            </a:r>
            <a:r>
              <a:rPr lang="pt-BR" dirty="0" smtClean="0"/>
              <a:t>3!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2711633" y="2960615"/>
            <a:ext cx="12122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029748" y="2525840"/>
            <a:ext cx="576064" cy="3173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3447310" y="3197554"/>
            <a:ext cx="545604" cy="3743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4067944" y="2354497"/>
            <a:ext cx="1524363" cy="17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1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120</a:t>
            </a:r>
            <a:endParaRPr lang="pt-BR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4550565" y="2944219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3992914" y="2578596"/>
            <a:ext cx="57908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=</a:t>
            </a:r>
            <a:endParaRPr lang="pt-BR" dirty="0"/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755576" y="3874740"/>
            <a:ext cx="1524363" cy="17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1000!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999!</a:t>
            </a:r>
            <a:endParaRPr lang="pt-BR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1043608" y="4464462"/>
            <a:ext cx="90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Espaço Reservado para Conteúdo 2"/>
          <p:cNvSpPr txBox="1">
            <a:spLocks/>
          </p:cNvSpPr>
          <p:nvPr/>
        </p:nvSpPr>
        <p:spPr>
          <a:xfrm>
            <a:off x="1972020" y="4120818"/>
            <a:ext cx="55012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=</a:t>
            </a:r>
            <a:endParaRPr lang="pt-BR" dirty="0"/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2077658" y="3874740"/>
            <a:ext cx="2566350" cy="17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cs typeface="Arial"/>
              </a:rPr>
              <a:t>1000</a:t>
            </a:r>
            <a:r>
              <a:rPr lang="pt-BR" dirty="0" smtClean="0">
                <a:latin typeface="Arial"/>
                <a:cs typeface="Arial"/>
              </a:rPr>
              <a:t>·</a:t>
            </a:r>
            <a:r>
              <a:rPr lang="pt-BR" dirty="0" smtClean="0">
                <a:cs typeface="Arial"/>
              </a:rPr>
              <a:t>999</a:t>
            </a:r>
            <a:r>
              <a:rPr lang="pt-BR" dirty="0" smtClean="0"/>
              <a:t>!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999!</a:t>
            </a:r>
            <a:endParaRPr lang="pt-BR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2555776" y="4464462"/>
            <a:ext cx="165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488110" y="4021079"/>
            <a:ext cx="576064" cy="3173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3095744" y="4639077"/>
            <a:ext cx="576064" cy="3173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4283968" y="4134172"/>
            <a:ext cx="2088232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 smtClean="0"/>
              <a:t>= 1000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4" grpId="0"/>
      <p:bldP spid="15" grpId="0"/>
      <p:bldP spid="17" grpId="0"/>
      <p:bldP spid="18" grpId="0"/>
      <p:bldP spid="22" grpId="0"/>
      <p:bldP spid="24" grpId="0"/>
      <p:bldP spid="25" grpId="0"/>
      <p:bldP spid="27" grpId="0"/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FATORIAL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 t="31980" r="32732" b="22879"/>
          <a:stretch/>
        </p:blipFill>
        <p:spPr>
          <a:xfrm>
            <a:off x="539552" y="1289297"/>
            <a:ext cx="3251200" cy="3010644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736475" y="1793353"/>
            <a:ext cx="57606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8009" r="10741" b="48294"/>
          <a:stretch/>
        </p:blipFill>
        <p:spPr>
          <a:xfrm>
            <a:off x="4169990" y="1303208"/>
            <a:ext cx="4362450" cy="2996734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4169990" y="1930523"/>
            <a:ext cx="864096" cy="864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FATORIAL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714" r="83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r="17140"/>
          <a:stretch/>
        </p:blipFill>
        <p:spPr>
          <a:xfrm rot="2841840">
            <a:off x="2391061" y="439624"/>
            <a:ext cx="3379412" cy="4877784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4499992" y="3115911"/>
            <a:ext cx="506532" cy="4784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9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FATORIAL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42673"/>
            <a:ext cx="1872210" cy="11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9" y="2619273"/>
            <a:ext cx="864532" cy="7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13" y="2608386"/>
            <a:ext cx="936104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25" y="2608385"/>
            <a:ext cx="831058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  <a14:imgEffect>
                      <a14:sharpenSoften amount="-56000"/>
                    </a14:imgEffect>
                    <a14:imgEffect>
                      <a14:brightnessContrast bright="-23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29" y="2608384"/>
            <a:ext cx="914164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2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42" y="2619273"/>
            <a:ext cx="754748" cy="7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37" y="2608383"/>
            <a:ext cx="951857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49" y="2608384"/>
            <a:ext cx="936104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61" y="2608383"/>
            <a:ext cx="831058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13000"/>
                    </a14:imgEffect>
                    <a14:imgEffect>
                      <a14:brightnessContrast bright="-28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5" y="3483369"/>
            <a:ext cx="8640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7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79" y="3430054"/>
            <a:ext cx="920571" cy="70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2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2" y="3483369"/>
            <a:ext cx="904816" cy="68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29" y="3459831"/>
            <a:ext cx="914164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18" y="3459831"/>
            <a:ext cx="747072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7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32" y="3430054"/>
            <a:ext cx="894937" cy="70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24" y="3483369"/>
            <a:ext cx="83105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28" y="3406529"/>
            <a:ext cx="794491" cy="72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rma livre 25"/>
          <p:cNvSpPr/>
          <p:nvPr/>
        </p:nvSpPr>
        <p:spPr>
          <a:xfrm>
            <a:off x="3014332" y="1740003"/>
            <a:ext cx="101600" cy="451628"/>
          </a:xfrm>
          <a:custGeom>
            <a:avLst/>
            <a:gdLst>
              <a:gd name="connsiteX0" fmla="*/ 101600 w 101600"/>
              <a:gd name="connsiteY0" fmla="*/ 0 h 451628"/>
              <a:gd name="connsiteX1" fmla="*/ 29029 w 101600"/>
              <a:gd name="connsiteY1" fmla="*/ 116114 h 451628"/>
              <a:gd name="connsiteX2" fmla="*/ 0 w 101600"/>
              <a:gd name="connsiteY2" fmla="*/ 203200 h 451628"/>
              <a:gd name="connsiteX3" fmla="*/ 14515 w 101600"/>
              <a:gd name="connsiteY3" fmla="*/ 406400 h 451628"/>
              <a:gd name="connsiteX4" fmla="*/ 43543 w 101600"/>
              <a:gd name="connsiteY4" fmla="*/ 435429 h 45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451628">
                <a:moveTo>
                  <a:pt x="101600" y="0"/>
                </a:moveTo>
                <a:cubicBezTo>
                  <a:pt x="77410" y="38705"/>
                  <a:pt x="43463" y="72814"/>
                  <a:pt x="29029" y="116114"/>
                </a:cubicBezTo>
                <a:lnTo>
                  <a:pt x="0" y="203200"/>
                </a:lnTo>
                <a:cubicBezTo>
                  <a:pt x="4838" y="270933"/>
                  <a:pt x="6581" y="338959"/>
                  <a:pt x="14515" y="406400"/>
                </a:cubicBezTo>
                <a:cubicBezTo>
                  <a:pt x="21537" y="466089"/>
                  <a:pt x="22529" y="456443"/>
                  <a:pt x="43543" y="43542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orma livre 26"/>
          <p:cNvSpPr/>
          <p:nvPr/>
        </p:nvSpPr>
        <p:spPr>
          <a:xfrm>
            <a:off x="4857647" y="1769032"/>
            <a:ext cx="130628" cy="508000"/>
          </a:xfrm>
          <a:custGeom>
            <a:avLst/>
            <a:gdLst>
              <a:gd name="connsiteX0" fmla="*/ 43542 w 130628"/>
              <a:gd name="connsiteY0" fmla="*/ 0 h 508000"/>
              <a:gd name="connsiteX1" fmla="*/ 116114 w 130628"/>
              <a:gd name="connsiteY1" fmla="*/ 130628 h 508000"/>
              <a:gd name="connsiteX2" fmla="*/ 130628 w 130628"/>
              <a:gd name="connsiteY2" fmla="*/ 174171 h 508000"/>
              <a:gd name="connsiteX3" fmla="*/ 116114 w 130628"/>
              <a:gd name="connsiteY3" fmla="*/ 362857 h 508000"/>
              <a:gd name="connsiteX4" fmla="*/ 87085 w 130628"/>
              <a:gd name="connsiteY4" fmla="*/ 406400 h 508000"/>
              <a:gd name="connsiteX5" fmla="*/ 72571 w 130628"/>
              <a:gd name="connsiteY5" fmla="*/ 449942 h 508000"/>
              <a:gd name="connsiteX6" fmla="*/ 43542 w 130628"/>
              <a:gd name="connsiteY6" fmla="*/ 493485 h 508000"/>
              <a:gd name="connsiteX7" fmla="*/ 0 w 130628"/>
              <a:gd name="connsiteY7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628" h="508000">
                <a:moveTo>
                  <a:pt x="43542" y="0"/>
                </a:moveTo>
                <a:cubicBezTo>
                  <a:pt x="71066" y="45873"/>
                  <a:pt x="95293" y="82045"/>
                  <a:pt x="116114" y="130628"/>
                </a:cubicBezTo>
                <a:cubicBezTo>
                  <a:pt x="122141" y="144690"/>
                  <a:pt x="125790" y="159657"/>
                  <a:pt x="130628" y="174171"/>
                </a:cubicBezTo>
                <a:cubicBezTo>
                  <a:pt x="125790" y="237066"/>
                  <a:pt x="127739" y="300856"/>
                  <a:pt x="116114" y="362857"/>
                </a:cubicBezTo>
                <a:cubicBezTo>
                  <a:pt x="112899" y="380002"/>
                  <a:pt x="94886" y="390798"/>
                  <a:pt x="87085" y="406400"/>
                </a:cubicBezTo>
                <a:cubicBezTo>
                  <a:pt x="80243" y="420084"/>
                  <a:pt x="79413" y="436258"/>
                  <a:pt x="72571" y="449942"/>
                </a:cubicBezTo>
                <a:cubicBezTo>
                  <a:pt x="64770" y="465544"/>
                  <a:pt x="57163" y="482588"/>
                  <a:pt x="43542" y="493485"/>
                </a:cubicBezTo>
                <a:cubicBezTo>
                  <a:pt x="31595" y="503042"/>
                  <a:pt x="0" y="508000"/>
                  <a:pt x="0" y="5080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5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512" y="149163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Em uma estante, há nove livros diferentes: quatro de Física e cinco de Matemática. </a:t>
            </a:r>
            <a:endParaRPr lang="pt-BR" sz="2800" dirty="0" smtClean="0"/>
          </a:p>
          <a:p>
            <a:pPr algn="ctr"/>
            <a:r>
              <a:rPr lang="pt-BR" sz="2800" dirty="0" smtClean="0"/>
              <a:t>De </a:t>
            </a:r>
            <a:r>
              <a:rPr lang="pt-BR" sz="2800" dirty="0"/>
              <a:t>quantos modos é possível arrumá-los em uma única prateleira?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80" y="1203598"/>
            <a:ext cx="352068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9610" r="14629"/>
          <a:stretch/>
        </p:blipFill>
        <p:spPr>
          <a:xfrm>
            <a:off x="5004048" y="1151262"/>
            <a:ext cx="3892083" cy="3789277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512" y="1491630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Em uma estante, há nove livros diferentes: quatro de Física e cinco de Matemática. </a:t>
            </a:r>
            <a:endParaRPr lang="pt-BR" sz="2800" dirty="0" smtClean="0"/>
          </a:p>
          <a:p>
            <a:pPr algn="ctr"/>
            <a:r>
              <a:rPr lang="pt-BR" sz="2800" dirty="0"/>
              <a:t>De quantos modos é possível arrumá-los em uma única prateleira</a:t>
            </a:r>
            <a:r>
              <a:rPr lang="pt-BR" sz="2800" b="1" dirty="0">
                <a:solidFill>
                  <a:srgbClr val="00D05E"/>
                </a:solidFill>
              </a:rPr>
              <a:t>, ficando os livros de cada área juntos</a:t>
            </a:r>
            <a:r>
              <a:rPr lang="pt-B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66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2495" y="2168328"/>
            <a:ext cx="140653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354703" y="2168328"/>
            <a:ext cx="226910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06631" y="2168328"/>
            <a:ext cx="87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e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83903" y="2888408"/>
            <a:ext cx="87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OU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4502" y="3578871"/>
            <a:ext cx="228930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489256" y="3578871"/>
            <a:ext cx="120656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43808" y="3578871"/>
            <a:ext cx="87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e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2578" y="2629993"/>
            <a:ext cx="87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4!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186272" y="2617606"/>
            <a:ext cx="87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5!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46236" y="4040536"/>
            <a:ext cx="87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5!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491880" y="4041725"/>
            <a:ext cx="87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4!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29557" y="1245699"/>
            <a:ext cx="300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· (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4!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· 5!) = 5760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9610" r="14629"/>
          <a:stretch/>
        </p:blipFill>
        <p:spPr>
          <a:xfrm>
            <a:off x="5004048" y="1151262"/>
            <a:ext cx="3892083" cy="3789277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  <p:pic>
        <p:nvPicPr>
          <p:cNvPr id="20" name="Picture 2" descr="http://1.bp.blogspot.com/-47oM3RnTeO0/UBMaznggpJI/AAAAAAAACQQ/WXW1h5DHm0E/s1600/la+usurpad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1589"/>
            <a:ext cx="7848872" cy="3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  <p:pic>
        <p:nvPicPr>
          <p:cNvPr id="6" name="Picture 2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598"/>
            <a:ext cx="82089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" y="1275606"/>
            <a:ext cx="88040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34807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16325"/>
          <a:stretch/>
        </p:blipFill>
        <p:spPr>
          <a:xfrm>
            <a:off x="1547664" y="1347614"/>
            <a:ext cx="6374877" cy="3653752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34807" y="1419621"/>
            <a:ext cx="8225625" cy="345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t-BR" sz="3600" b="1" dirty="0" smtClean="0">
                <a:latin typeface="+mj-lt"/>
              </a:rPr>
              <a:t>Quantos anagramas distintos se pode ter com as letras da palavra 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t-BR" sz="3600" b="1" dirty="0" smtClean="0">
                <a:solidFill>
                  <a:srgbClr val="FF0000"/>
                </a:solidFill>
                <a:latin typeface="+mj-lt"/>
              </a:rPr>
              <a:t>D I C I O N A R I O</a:t>
            </a:r>
            <a:r>
              <a:rPr lang="pt-BR" sz="3600" b="1" dirty="0" smtClean="0">
                <a:latin typeface="+mj-lt"/>
              </a:rPr>
              <a:t>? </a:t>
            </a:r>
            <a:endParaRPr lang="pt-BR" sz="3600" b="1" dirty="0">
              <a:latin typeface="+mj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34807" y="1203599"/>
            <a:ext cx="8513657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/>
              <a:t>Permutar </a:t>
            </a:r>
            <a:r>
              <a:rPr lang="pt-BR" sz="2800" b="1" i="1" dirty="0"/>
              <a:t>n</a:t>
            </a:r>
            <a:r>
              <a:rPr lang="pt-BR" sz="2800" dirty="0"/>
              <a:t> elementos </a:t>
            </a:r>
            <a:r>
              <a:rPr lang="pt-BR" sz="2800" dirty="0" smtClean="0"/>
              <a:t>com alguns </a:t>
            </a:r>
            <a:r>
              <a:rPr lang="pt-BR" sz="2800" dirty="0"/>
              <a:t>deles </a:t>
            </a:r>
            <a:r>
              <a:rPr lang="pt-BR" sz="2800" dirty="0" smtClean="0"/>
              <a:t>repetidos </a:t>
            </a:r>
            <a:r>
              <a:rPr lang="pt-BR" sz="2800" dirty="0"/>
              <a:t>é calcular as </a:t>
            </a:r>
            <a:r>
              <a:rPr lang="pt-BR" sz="2800" b="1" i="1" dirty="0"/>
              <a:t>n! </a:t>
            </a:r>
            <a:r>
              <a:rPr lang="pt-BR" sz="2800" dirty="0"/>
              <a:t>possibilidades </a:t>
            </a:r>
            <a:r>
              <a:rPr lang="pt-BR" sz="2800" dirty="0" smtClean="0"/>
              <a:t>de troca e </a:t>
            </a:r>
            <a:r>
              <a:rPr lang="pt-BR" sz="2800" dirty="0"/>
              <a:t>retirar os casos </a:t>
            </a:r>
            <a:r>
              <a:rPr lang="pt-BR" sz="2800" dirty="0" smtClean="0"/>
              <a:t>em </a:t>
            </a:r>
            <a:r>
              <a:rPr lang="pt-BR" sz="2800" dirty="0"/>
              <a:t>que cada conjunto de </a:t>
            </a:r>
            <a:r>
              <a:rPr lang="pt-BR" sz="2800" dirty="0" smtClean="0"/>
              <a:t>elementos repetidos </a:t>
            </a:r>
            <a:r>
              <a:rPr lang="pt-BR" sz="2800" dirty="0"/>
              <a:t>(</a:t>
            </a:r>
            <a:r>
              <a:rPr lang="pt-BR" sz="2800" i="1" dirty="0"/>
              <a:t>x, y, z, ...</a:t>
            </a:r>
            <a:r>
              <a:rPr lang="pt-BR" sz="2800" dirty="0"/>
              <a:t>) foram </a:t>
            </a:r>
            <a:r>
              <a:rPr lang="pt-BR" sz="2800" dirty="0" smtClean="0"/>
              <a:t>trocados sem alterar a sequência.</a:t>
            </a:r>
            <a:endParaRPr lang="pt-BR" sz="2800" dirty="0"/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Retirar o total de </a:t>
            </a:r>
            <a:r>
              <a:rPr lang="pt-BR" sz="2800" b="1" dirty="0" smtClean="0">
                <a:solidFill>
                  <a:srgbClr val="00D05E"/>
                </a:solidFill>
              </a:rPr>
              <a:t>vezes</a:t>
            </a:r>
            <a:r>
              <a:rPr lang="pt-BR" sz="2800" dirty="0" smtClean="0"/>
              <a:t> que se repete é </a:t>
            </a:r>
            <a:r>
              <a:rPr lang="pt-BR" sz="2800" b="1" dirty="0">
                <a:solidFill>
                  <a:srgbClr val="00D05E"/>
                </a:solidFill>
              </a:rPr>
              <a:t>dividir</a:t>
            </a:r>
            <a:r>
              <a:rPr lang="pt-BR" sz="2800" dirty="0"/>
              <a:t> pelo fatorial da quantidade de cada letra que se </a:t>
            </a:r>
            <a:r>
              <a:rPr lang="pt-BR" sz="2800" dirty="0" smtClean="0"/>
              <a:t>repete.</a:t>
            </a: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>
              <a:xfrm>
                <a:off x="234807" y="1203599"/>
                <a:ext cx="8513657" cy="3672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pt-BR" sz="28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pt-BR" sz="28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6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,…</m:t>
                          </m:r>
                        </m:sup>
                      </m:sSubSup>
                      <m:r>
                        <a:rPr lang="pt-BR" sz="36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! ∙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 ∙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 ∙ …</m:t>
                          </m:r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07" y="1203599"/>
                <a:ext cx="8513657" cy="36724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>
              <a:xfrm>
                <a:off x="234807" y="1203599"/>
                <a:ext cx="8513657" cy="3672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pt-BR" sz="2800" b="1" i="1" dirty="0" smtClean="0">
                  <a:latin typeface="Cambria Math"/>
                </a:endParaRP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Quantos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ú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meros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com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seis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algarismos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podemos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formar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usando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apenas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os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algarismos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1,1,1,1,2 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e</m:t>
                      </m:r>
                      <m:r>
                        <m:rPr>
                          <m:nor/>
                        </m:rPr>
                        <a:rPr lang="pt-BR" dirty="0">
                          <a:latin typeface="+mj-lt"/>
                        </a:rPr>
                        <m:t> 3?</m:t>
                      </m:r>
                    </m:oMath>
                  </m:oMathPara>
                </a14:m>
                <a:endParaRPr lang="pt-BR" dirty="0">
                  <a:latin typeface="+mj-lt"/>
                </a:endParaRPr>
              </a:p>
              <a:p>
                <a:pPr marL="400050" lvl="1" indent="0" algn="ctr">
                  <a:buNone/>
                </a:pPr>
                <a:endParaRPr lang="pt-BR" dirty="0">
                  <a:latin typeface="+mj-lt"/>
                </a:endParaRP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rgbClr val="FF0000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rgbClr val="00B050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rgbClr val="7030A0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latin typeface="+mj-lt"/>
                        </a:rPr>
                        <m:t>23 = 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rgbClr val="7030A0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rgbClr val="00B050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rgbClr val="FF0000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latin typeface="+mj-lt"/>
                        </a:rPr>
                        <m:t>23 = 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rgbClr val="7030A0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rgbClr val="00B050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solidFill>
                            <a:srgbClr val="FF0000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pt-BR" b="1" dirty="0">
                          <a:latin typeface="+mj-lt"/>
                        </a:rPr>
                        <m:t>23 = ... </m:t>
                      </m:r>
                    </m:oMath>
                  </m:oMathPara>
                </a14:m>
                <a:endParaRPr lang="pt-BR" b="1" dirty="0">
                  <a:latin typeface="+mj-lt"/>
                </a:endParaRPr>
              </a:p>
              <a:p>
                <a:pPr marL="400050" lvl="1" indent="0" algn="ctr">
                  <a:buNone/>
                </a:pPr>
                <a:endParaRPr lang="pt-BR" b="1" dirty="0">
                  <a:latin typeface="+mj-lt"/>
                </a:endParaRP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6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sz="36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3600" b="1" i="1"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pt-BR" sz="3600" b="1" i="1">
                              <a:latin typeface="Cambria Math"/>
                            </a:rPr>
                            <m:t>𝟒</m:t>
                          </m:r>
                        </m:sup>
                      </m:sSubSup>
                      <m:r>
                        <a:rPr lang="pt-BR" sz="3600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latin typeface="Cambria Math"/>
                            </a:rPr>
                            <m:t>𝟔</m:t>
                          </m:r>
                          <m:r>
                            <a:rPr lang="pt-BR" sz="3600" b="1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BR" sz="3600" b="1" i="1">
                              <a:latin typeface="Cambria Math"/>
                            </a:rPr>
                            <m:t>𝟒</m:t>
                          </m:r>
                          <m:r>
                            <a:rPr lang="pt-BR" sz="36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3600" b="1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600" b="1" i="1">
                          <a:latin typeface="Cambria Math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pt-BR" sz="3600" b="1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600" b="1" i="1">
                          <a:latin typeface="Cambria Math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pt-BR" sz="3600" b="1" i="1">
                          <a:latin typeface="Cambria Math"/>
                          <a:ea typeface="Cambria Math" panose="02040503050406030204" pitchFamily="18" charset="0"/>
                        </a:rPr>
                        <m:t>ú</m:t>
                      </m:r>
                      <m:r>
                        <a:rPr lang="pt-BR" sz="3600" b="1" i="1">
                          <a:latin typeface="Cambria Math"/>
                          <a:ea typeface="Cambria Math" panose="02040503050406030204" pitchFamily="18" charset="0"/>
                        </a:rPr>
                        <m:t>𝒎𝒆𝒓𝒐𝒔</m:t>
                      </m:r>
                      <m:r>
                        <m:rPr>
                          <m:nor/>
                        </m:rPr>
                        <a:rPr lang="pt-BR" sz="3600" b="1" dirty="0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pt-BR" sz="3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07" y="1203599"/>
                <a:ext cx="8513657" cy="36724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90310" y="1138265"/>
            <a:ext cx="5145786" cy="380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800" dirty="0" smtClean="0"/>
              <a:t>Uma sala tem 5 lâmpadas com interruptores independentes. 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sz="2800" dirty="0" smtClean="0"/>
              <a:t>Quantas formas é possível iluminá-la com pelo menos duas lâmpadas acesas?</a:t>
            </a:r>
            <a:endParaRPr lang="pt-BR" sz="2800" b="1" dirty="0"/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1851670"/>
            <a:ext cx="4780081" cy="3675351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102315" y="1431804"/>
            <a:ext cx="885825" cy="1607344"/>
            <a:chOff x="395536" y="198339"/>
            <a:chExt cx="1181100" cy="21431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683567" y="764704"/>
              <a:ext cx="8790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ª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027617" y="1431804"/>
            <a:ext cx="885825" cy="1607344"/>
            <a:chOff x="395536" y="198339"/>
            <a:chExt cx="1181100" cy="214312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683568" y="764704"/>
              <a:ext cx="8930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2ª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922670" y="1431803"/>
            <a:ext cx="885825" cy="1607344"/>
            <a:chOff x="395536" y="198339"/>
            <a:chExt cx="1181100" cy="214312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683568" y="764704"/>
              <a:ext cx="6946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3ª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792496" y="1431803"/>
            <a:ext cx="885825" cy="1607344"/>
            <a:chOff x="395536" y="198339"/>
            <a:chExt cx="1181100" cy="214312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ixaDeTexto 17"/>
            <p:cNvSpPr txBox="1"/>
            <p:nvPr/>
          </p:nvSpPr>
          <p:spPr>
            <a:xfrm>
              <a:off x="683567" y="764704"/>
              <a:ext cx="7335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4ª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717798" y="1431803"/>
            <a:ext cx="885825" cy="1607344"/>
            <a:chOff x="395536" y="198339"/>
            <a:chExt cx="1181100" cy="214312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683568" y="764704"/>
              <a:ext cx="6669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5ª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612851" y="1431802"/>
            <a:ext cx="885825" cy="1607344"/>
            <a:chOff x="395536" y="198339"/>
            <a:chExt cx="1181100" cy="214312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683567" y="764704"/>
              <a:ext cx="88280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6ª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490976" y="1423524"/>
            <a:ext cx="885825" cy="1607344"/>
            <a:chOff x="395536" y="198339"/>
            <a:chExt cx="1181100" cy="214312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CaixaDeTexto 26"/>
            <p:cNvSpPr txBox="1"/>
            <p:nvPr/>
          </p:nvSpPr>
          <p:spPr>
            <a:xfrm>
              <a:off x="683567" y="764704"/>
              <a:ext cx="7275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7ª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241880" y="2421443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140887" y="2396638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000407" y="2421443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899414" y="2396638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774723" y="2390104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673730" y="2365299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593382" y="2421443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66211" y="3147814"/>
                <a:ext cx="8784976" cy="17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 smtClean="0">
                    <a:solidFill>
                      <a:srgbClr val="FF0000"/>
                    </a:solidFill>
                  </a:rPr>
                  <a:t>1º modo de resolução:</a:t>
                </a:r>
              </a:p>
              <a:p>
                <a:endParaRPr lang="pt-BR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sz="26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pt-BR" sz="2600" b="0" i="1" smtClean="0">
                          <a:latin typeface="Cambria Math"/>
                        </a:rPr>
                        <m:t> −2=128 −2=126 </m:t>
                      </m:r>
                      <m:r>
                        <a:rPr lang="pt-BR" sz="2600" b="0" i="1" smtClean="0">
                          <a:latin typeface="Cambria Math"/>
                        </a:rPr>
                        <m:t>𝑚𝑜𝑑𝑜𝑠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𝑑𝑖𝑠𝑡𝑖𝑛𝑡𝑜𝑠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𝑑𝑒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𝑎𝑏𝑟𝑖𝑟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𝑑𝑒</m:t>
                      </m:r>
                      <m:r>
                        <a:rPr lang="pt-BR" sz="2600" b="0" i="1" smtClean="0">
                          <a:latin typeface="Cambria Math"/>
                        </a:rPr>
                        <m:t> 1 </m:t>
                      </m:r>
                      <m:r>
                        <a:rPr lang="pt-BR" sz="2600" b="0" i="1" smtClean="0">
                          <a:latin typeface="Cambria Math"/>
                        </a:rPr>
                        <m:t>𝑎</m:t>
                      </m:r>
                      <m:r>
                        <a:rPr lang="pt-BR" sz="2600" b="0" i="1" smtClean="0">
                          <a:latin typeface="Cambria Math"/>
                        </a:rPr>
                        <m:t> 6 </m:t>
                      </m:r>
                      <m:r>
                        <a:rPr lang="pt-BR" sz="2600" b="0" i="1" smtClean="0">
                          <a:latin typeface="Cambria Math"/>
                        </a:rPr>
                        <m:t>𝑝𝑜𝑟𝑡𝑎𝑠</m:t>
                      </m:r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1" y="3147814"/>
                <a:ext cx="8784976" cy="1727717"/>
              </a:xfrm>
              <a:prstGeom prst="rect">
                <a:avLst/>
              </a:prstGeom>
              <a:blipFill rotWithShape="1">
                <a:blip r:embed="rId6"/>
                <a:stretch>
                  <a:fillRect l="-1180" t="-28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66211" y="1203598"/>
                <a:ext cx="8784976" cy="529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 smtClean="0">
                    <a:solidFill>
                      <a:srgbClr val="FF0000"/>
                    </a:solidFill>
                  </a:rPr>
                  <a:t>2º modo de resolução: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600" i="0" smtClean="0"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pt-BR" sz="2600" b="0" i="0" smtClean="0">
                          <a:latin typeface="Cambria Math"/>
                        </a:rPr>
                        <m:t>FFFFFF</m:t>
                      </m:r>
                    </m:oMath>
                  </m:oMathPara>
                </a14:m>
                <a:endParaRPr lang="pt-BR" sz="2600" b="0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600"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pt-BR" sz="2600" b="0" i="0" smtClean="0"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pt-BR" sz="2600">
                          <a:latin typeface="Cambria Math"/>
                        </a:rPr>
                        <m:t>FFFF</m:t>
                      </m:r>
                      <m:r>
                        <m:rPr>
                          <m:sty m:val="p"/>
                        </m:rPr>
                        <a:rPr lang="pt-BR" sz="2600" b="0" i="0" smtClean="0">
                          <a:latin typeface="Cambria Math"/>
                        </a:rPr>
                        <m:t>F</m:t>
                      </m:r>
                    </m:oMath>
                  </m:oMathPara>
                </a14:m>
                <a:endParaRPr lang="pt-BR" sz="2600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600"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pt-BR" sz="2600" b="0" i="0" smtClean="0">
                          <a:latin typeface="Cambria Math"/>
                        </a:rPr>
                        <m:t>AA</m:t>
                      </m:r>
                      <m:r>
                        <m:rPr>
                          <m:sty m:val="p"/>
                        </m:rPr>
                        <a:rPr lang="pt-BR" sz="2600">
                          <a:latin typeface="Cambria Math"/>
                        </a:rPr>
                        <m:t>FFF</m:t>
                      </m:r>
                      <m:r>
                        <m:rPr>
                          <m:sty m:val="p"/>
                        </m:rPr>
                        <a:rPr lang="pt-BR" sz="2600" b="0" i="0" smtClean="0">
                          <a:latin typeface="Cambria Math"/>
                        </a:rPr>
                        <m:t>F</m:t>
                      </m:r>
                    </m:oMath>
                  </m:oMathPara>
                </a14:m>
                <a:endParaRPr lang="pt-BR" sz="26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600"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pt-BR" sz="2600" b="0" i="0" smtClean="0">
                          <a:latin typeface="Cambria Math"/>
                        </a:rPr>
                        <m:t>AAA</m:t>
                      </m:r>
                      <m:r>
                        <m:rPr>
                          <m:sty m:val="p"/>
                        </m:rPr>
                        <a:rPr lang="pt-BR" sz="2600">
                          <a:latin typeface="Cambria Math"/>
                        </a:rPr>
                        <m:t>FF</m:t>
                      </m:r>
                      <m:r>
                        <m:rPr>
                          <m:sty m:val="p"/>
                        </m:rPr>
                        <a:rPr lang="pt-BR" sz="2600" b="0" i="0" smtClean="0">
                          <a:latin typeface="Cambria Math"/>
                        </a:rPr>
                        <m:t>F</m:t>
                      </m:r>
                    </m:oMath>
                  </m:oMathPara>
                </a14:m>
                <a:endParaRPr lang="pt-BR" sz="2600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600" b="0" i="0" smtClean="0">
                          <a:latin typeface="Cambria Math"/>
                        </a:rPr>
                        <m:t>AAAAA</m:t>
                      </m:r>
                      <m:r>
                        <m:rPr>
                          <m:sty m:val="p"/>
                        </m:rPr>
                        <a:rPr lang="pt-BR" sz="2600">
                          <a:latin typeface="Cambria Math"/>
                        </a:rPr>
                        <m:t>FF</m:t>
                      </m:r>
                    </m:oMath>
                  </m:oMathPara>
                </a14:m>
                <a:endParaRPr lang="pt-BR" sz="26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600" b="0" i="0" smtClean="0">
                          <a:latin typeface="Cambria Math"/>
                        </a:rPr>
                        <m:t>AAAAAAF</m:t>
                      </m:r>
                    </m:oMath>
                  </m:oMathPara>
                </a14:m>
                <a:endParaRPr lang="pt-BR" sz="2600" dirty="0"/>
              </a:p>
              <a:p>
                <a:endParaRPr lang="pt-BR" sz="2600" dirty="0"/>
              </a:p>
              <a:p>
                <a:endParaRPr lang="pt-BR" sz="2600" b="0" dirty="0" smtClean="0"/>
              </a:p>
              <a:p>
                <a:endParaRPr lang="pt-BR" sz="26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1" y="1203598"/>
                <a:ext cx="8784976" cy="5293757"/>
              </a:xfrm>
              <a:prstGeom prst="rect">
                <a:avLst/>
              </a:prstGeom>
              <a:blipFill rotWithShape="1">
                <a:blip r:embed="rId5"/>
                <a:stretch>
                  <a:fillRect l="-1180" t="-9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393856" y="1563638"/>
                <a:ext cx="1502271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856" y="1563638"/>
                <a:ext cx="1502271" cy="612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348686" y="2176434"/>
                <a:ext cx="201843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686" y="2176434"/>
                <a:ext cx="2018438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348686" y="2796090"/>
                <a:ext cx="2018438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686" y="2796090"/>
                <a:ext cx="2018438" cy="6108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5364088" y="3414347"/>
                <a:ext cx="2018438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414347"/>
                <a:ext cx="2018438" cy="6108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5393856" y="4025220"/>
                <a:ext cx="201843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856" y="4025220"/>
                <a:ext cx="2018438" cy="6109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5445993" y="4515966"/>
                <a:ext cx="1502271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993" y="4515966"/>
                <a:ext cx="1502271" cy="61087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27</a:t>
            </a:fld>
            <a:endParaRPr lang="pt-BR"/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0591" y="2144128"/>
            <a:ext cx="4780081" cy="3675351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23" y="1141111"/>
            <a:ext cx="802233" cy="1203350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56" y="1135004"/>
            <a:ext cx="802233" cy="1203350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89" y="1128897"/>
            <a:ext cx="802233" cy="1203350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42" y="1122790"/>
            <a:ext cx="802233" cy="1203350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1116683"/>
            <a:ext cx="802233" cy="1203350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>
          <a:xfrm>
            <a:off x="2517800" y="208858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323261" y="210002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4177049" y="207795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D</a:t>
            </a:r>
            <a:endParaRPr lang="pt-BR" sz="5400" b="1" cap="none" spc="0" dirty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40007" y="207795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D</a:t>
            </a:r>
            <a:endParaRPr lang="pt-BR" sz="5400" b="1" cap="none" spc="0" dirty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5717022" y="207795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D</a:t>
            </a:r>
            <a:endParaRPr lang="pt-BR" sz="5400" b="1" cap="none" spc="0" dirty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2533720" y="263677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3339181" y="264820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4192969" y="2626141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4955927" y="2626141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D</a:t>
            </a:r>
            <a:endParaRPr lang="pt-BR" sz="5400" b="1" cap="none" spc="0" dirty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5732942" y="2626141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D</a:t>
            </a:r>
            <a:endParaRPr lang="pt-BR" sz="5400" b="1" cap="none" spc="0" dirty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2547370" y="320997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3352831" y="322140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4206619" y="3199341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4969577" y="3199341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5746592" y="3199341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D</a:t>
            </a:r>
            <a:endParaRPr lang="pt-BR" sz="5400" b="1" cap="none" spc="0" dirty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2561016" y="376953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3366477" y="378097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4220265" y="3758905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4983223" y="3758905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5760238" y="3758905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292134" y="2252451"/>
                <a:ext cx="2199577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 ∙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4" y="2252451"/>
                <a:ext cx="2199577" cy="6183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239577" y="2824215"/>
                <a:ext cx="2199577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 ∙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7" y="2824215"/>
                <a:ext cx="2199577" cy="6183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/>
              <p:cNvSpPr/>
              <p:nvPr/>
            </p:nvSpPr>
            <p:spPr>
              <a:xfrm>
                <a:off x="225927" y="3449749"/>
                <a:ext cx="1502271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Retângulo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27" y="3449749"/>
                <a:ext cx="1502271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/>
              <p:cNvSpPr/>
              <p:nvPr/>
            </p:nvSpPr>
            <p:spPr>
              <a:xfrm>
                <a:off x="210825" y="3982102"/>
                <a:ext cx="1502271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bSup>
                      <m:r>
                        <a:rPr lang="pt-BR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BR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Retângulo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5" y="3982102"/>
                <a:ext cx="1502271" cy="6183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/>
              <p:cNvSpPr/>
              <p:nvPr/>
            </p:nvSpPr>
            <p:spPr>
              <a:xfrm>
                <a:off x="183042" y="4578682"/>
                <a:ext cx="33675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𝒇𝒐𝒓𝒎𝒂𝒔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𝒊𝒍𝒖𝒎𝒊𝒏𝒂𝒓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Retângulo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42" y="4578682"/>
                <a:ext cx="336752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34807" y="195486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com repetição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28</a:t>
            </a:fld>
            <a:endParaRPr lang="pt-BR"/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23" y="1141111"/>
            <a:ext cx="802233" cy="1203350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56" y="1135004"/>
            <a:ext cx="802233" cy="1203350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89" y="1128897"/>
            <a:ext cx="802233" cy="1203350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42" y="1122790"/>
            <a:ext cx="802233" cy="1203350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1116683"/>
            <a:ext cx="802233" cy="1203350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>
          <a:xfrm>
            <a:off x="2602651" y="1176691"/>
            <a:ext cx="457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2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3394738" y="1144364"/>
            <a:ext cx="457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2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186827" y="1104683"/>
            <a:ext cx="457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2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4978914" y="1059582"/>
            <a:ext cx="457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2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5796136" y="1059582"/>
            <a:ext cx="457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rgbClr val="FFC000"/>
                </a:solidFill>
                <a:effectLst/>
              </a:rPr>
              <a:t>2</a:t>
            </a:r>
            <a:endParaRPr lang="pt-BR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166211" y="3147814"/>
                <a:ext cx="8784976" cy="17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 smtClean="0">
                    <a:solidFill>
                      <a:srgbClr val="FF0000"/>
                    </a:solidFill>
                  </a:rPr>
                  <a:t>2º modo de resolução:</a:t>
                </a:r>
              </a:p>
              <a:p>
                <a:endParaRPr lang="pt-BR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sz="2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pt-BR" sz="2600" b="0" i="1" smtClean="0">
                          <a:latin typeface="Cambria Math"/>
                        </a:rPr>
                        <m:t> −1 </m:t>
                      </m:r>
                      <m:d>
                        <m:dPr>
                          <m:ctrlPr>
                            <a:rPr lang="pt-BR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600" b="0" i="1" smtClean="0">
                              <a:latin typeface="Cambria Math"/>
                            </a:rPr>
                            <m:t>𝑡𝑜𝑑𝑎𝑠</m:t>
                          </m:r>
                          <m:r>
                            <a:rPr lang="pt-BR" sz="2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600" b="0" i="1" smtClean="0">
                              <a:latin typeface="Cambria Math"/>
                            </a:rPr>
                            <m:t>𝑎𝑝𝑎𝑔𝑎𝑑𝑎𝑠</m:t>
                          </m:r>
                        </m:e>
                      </m:d>
                      <m:r>
                        <a:rPr lang="pt-BR" sz="2600" b="0" i="1" smtClean="0">
                          <a:latin typeface="Cambria Math"/>
                        </a:rPr>
                        <m:t>−5 (</m:t>
                      </m:r>
                      <m:r>
                        <a:rPr lang="pt-BR" sz="2600" b="0" i="1" smtClean="0">
                          <a:latin typeface="Cambria Math"/>
                        </a:rPr>
                        <m:t>𝑢𝑚𝑎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𝑎𝑐𝑒𝑠𝑎</m:t>
                      </m:r>
                      <m:r>
                        <a:rPr lang="pt-BR" sz="2600" b="0" i="1" smtClean="0">
                          <a:latin typeface="Cambria Math"/>
                        </a:rPr>
                        <m:t>)=32 −1 −5=26 </m:t>
                      </m:r>
                      <m:r>
                        <a:rPr lang="pt-BR" sz="2600" b="0" i="1" smtClean="0">
                          <a:latin typeface="Cambria Math"/>
                        </a:rPr>
                        <m:t>𝑚𝑜𝑑𝑜𝑠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𝑑𝑖𝑠𝑡𝑖𝑛𝑡𝑜𝑠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𝑑𝑒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𝑎𝑐𝑒𝑛𝑑𝑒𝑟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𝑝𝑒𝑙𝑜</m:t>
                      </m:r>
                      <m:r>
                        <a:rPr lang="pt-BR" sz="2600" b="0" i="1" smtClean="0">
                          <a:latin typeface="Cambria Math"/>
                        </a:rPr>
                        <m:t> </m:t>
                      </m:r>
                      <m:r>
                        <a:rPr lang="pt-BR" sz="2600" b="0" i="1" smtClean="0">
                          <a:latin typeface="Cambria Math"/>
                        </a:rPr>
                        <m:t>𝑚𝑒𝑛𝑜𝑠</m:t>
                      </m:r>
                      <m:r>
                        <a:rPr lang="pt-BR" sz="2600" b="0" i="1" smtClean="0">
                          <a:latin typeface="Cambria Math"/>
                        </a:rPr>
                        <m:t> 2 </m:t>
                      </m:r>
                      <m:r>
                        <a:rPr lang="pt-BR" sz="2600" b="0" i="1" smtClean="0">
                          <a:latin typeface="Cambria Math"/>
                        </a:rPr>
                        <m:t>𝑙</m:t>
                      </m:r>
                      <m:r>
                        <a:rPr lang="pt-BR" sz="2600" b="0" i="1" smtClean="0">
                          <a:latin typeface="Cambria Math"/>
                        </a:rPr>
                        <m:t>â</m:t>
                      </m:r>
                      <m:r>
                        <a:rPr lang="pt-BR" sz="2600" b="0" i="1" smtClean="0">
                          <a:latin typeface="Cambria Math"/>
                        </a:rPr>
                        <m:t>𝑚𝑝𝑎𝑑𝑎𝑠</m:t>
                      </m:r>
                    </m:oMath>
                  </m:oMathPara>
                </a14:m>
                <a:endParaRPr lang="pt-BR" sz="2600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1" y="3147814"/>
                <a:ext cx="8784976" cy="1727717"/>
              </a:xfrm>
              <a:prstGeom prst="rect">
                <a:avLst/>
              </a:prstGeom>
              <a:blipFill rotWithShape="1">
                <a:blip r:embed="rId6"/>
                <a:stretch>
                  <a:fillRect l="-1180" t="-28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6" grpId="0"/>
      <p:bldP spid="37" grpId="0"/>
      <p:bldP spid="38" grpId="0"/>
      <p:bldP spid="72" grpId="0"/>
      <p:bldP spid="7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Referências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29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11560" y="365187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PAIVA, Manoel.  Matemática: Paiva</a:t>
            </a:r>
            <a:r>
              <a:rPr lang="pt-BR" sz="2000" dirty="0"/>
              <a:t>. (vol. 2). </a:t>
            </a:r>
            <a:r>
              <a:rPr lang="pt-BR" sz="2000" dirty="0" smtClean="0"/>
              <a:t>ed. São Paulo: Moderna, 2013.  (p.160-p.174)</a:t>
            </a:r>
            <a:endParaRPr lang="pt-BR" sz="2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54" y="1049950"/>
            <a:ext cx="3549774" cy="2535553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09" r="10057" b="7070"/>
          <a:stretch/>
        </p:blipFill>
        <p:spPr bwMode="auto">
          <a:xfrm>
            <a:off x="539552" y="1202839"/>
            <a:ext cx="4608512" cy="37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292080" y="1202839"/>
            <a:ext cx="3533574" cy="3731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t-BR" sz="2800" b="1" dirty="0" smtClean="0">
                <a:latin typeface="+mj-lt"/>
              </a:rPr>
              <a:t>De quantas formas diferentes 6 funcionários podem se revezar em 6 cargos distintos?</a:t>
            </a:r>
            <a:endParaRPr lang="pt-BR" sz="2800" b="1" dirty="0">
              <a:latin typeface="+mj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Referências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180865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SOUZA, </a:t>
            </a:r>
            <a:r>
              <a:rPr lang="pt-BR" sz="2000" dirty="0" err="1" smtClean="0"/>
              <a:t>Joamir</a:t>
            </a:r>
            <a:r>
              <a:rPr lang="pt-BR" sz="2000" dirty="0" smtClean="0"/>
              <a:t> Roberto de. </a:t>
            </a:r>
            <a:r>
              <a:rPr lang="pt-BR" sz="2000" b="1" dirty="0" smtClean="0"/>
              <a:t>Novo olhar Matemática</a:t>
            </a:r>
            <a:r>
              <a:rPr lang="pt-BR" sz="2000" dirty="0" smtClean="0"/>
              <a:t>. (vol. 2). São Paulo: FTD, 2013. (p.222-232)</a:t>
            </a:r>
            <a:endParaRPr lang="pt-BR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238" b="1966"/>
          <a:stretch/>
        </p:blipFill>
        <p:spPr bwMode="auto">
          <a:xfrm rot="5400000">
            <a:off x="92020" y="1469956"/>
            <a:ext cx="1762787" cy="129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3" y="3192884"/>
            <a:ext cx="1339159" cy="181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826604" y="360950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DANTE, Luiz Roberto. </a:t>
            </a:r>
            <a:r>
              <a:rPr lang="pt-BR" sz="2000" b="1" dirty="0" smtClean="0"/>
              <a:t>Matemática</a:t>
            </a:r>
            <a:r>
              <a:rPr lang="pt-BR" sz="2000" dirty="0" smtClean="0"/>
              <a:t>: Contextos e Aplicações</a:t>
            </a:r>
            <a:r>
              <a:rPr lang="pt-BR" sz="2000" dirty="0"/>
              <a:t>. (vol. 2). </a:t>
            </a:r>
            <a:r>
              <a:rPr lang="pt-BR" sz="2000" dirty="0" smtClean="0"/>
              <a:t>ed. São Paulo: Ática, 2013. (p.249-259)</a:t>
            </a:r>
            <a:endParaRPr lang="pt-BR" sz="2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07704" y="1203598"/>
            <a:ext cx="6933726" cy="1102519"/>
          </a:xfrm>
        </p:spPr>
        <p:txBody>
          <a:bodyPr/>
          <a:lstStyle/>
          <a:p>
            <a:r>
              <a:rPr lang="pt-BR" b="1" dirty="0" smtClean="0"/>
              <a:t>ANÁLISE COMBINATÓRIA</a:t>
            </a:r>
            <a:endParaRPr lang="pt-BR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07704" y="1995686"/>
            <a:ext cx="693372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D05E"/>
                </a:solidFill>
              </a:rPr>
              <a:t>Permutação</a:t>
            </a:r>
            <a:endParaRPr lang="pt-BR" b="1" dirty="0">
              <a:solidFill>
                <a:srgbClr val="00D05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11" r="99358">
                        <a14:foregroundMark x1="70664" y1="27837" x2="70664" y2="27837"/>
                        <a14:foregroundMark x1="66809" y1="23769" x2="66809" y2="23769"/>
                        <a14:foregroundMark x1="49679" y1="35332" x2="49679" y2="35332"/>
                        <a14:foregroundMark x1="44325" y1="35332" x2="44325" y2="35332"/>
                        <a14:foregroundMark x1="45289" y1="41756" x2="45289" y2="41756"/>
                        <a14:foregroundMark x1="48715" y1="31692" x2="48715" y2="31692"/>
                        <a14:foregroundMark x1="52463" y1="30193" x2="52463" y2="30193"/>
                        <a14:foregroundMark x1="52463" y1="39186" x2="52463" y2="39186"/>
                        <a14:foregroundMark x1="53426" y1="42827" x2="53426" y2="42827"/>
                        <a14:foregroundMark x1="55353" y1="50749" x2="55353" y2="50749"/>
                        <a14:foregroundMark x1="54925" y1="59315" x2="54925" y2="59315"/>
                        <a14:foregroundMark x1="76445" y1="19700" x2="76445" y2="19700"/>
                        <a14:foregroundMark x1="77837" y1="15203" x2="77837" y2="15203"/>
                        <a14:foregroundMark x1="80300" y1="12206" x2="80300" y2="12206"/>
                        <a14:foregroundMark x1="91756" y1="12634" x2="91756" y2="12634"/>
                        <a14:backgroundMark x1="17131" y1="19272" x2="17131" y2="19272"/>
                        <a14:backgroundMark x1="41542" y1="14775" x2="41542" y2="14775"/>
                        <a14:backgroundMark x1="51071" y1="7709" x2="51071" y2="7709"/>
                        <a14:backgroundMark x1="18522" y1="39829" x2="18522" y2="39829"/>
                        <a14:backgroundMark x1="25268" y1="24839" x2="25268" y2="24839"/>
                        <a14:backgroundMark x1="24304" y1="32762" x2="24304" y2="32762"/>
                        <a14:backgroundMark x1="7495" y1="59743" x2="7495" y2="59743"/>
                        <a14:backgroundMark x1="8030" y1="43255" x2="8030" y2="43255"/>
                        <a14:backgroundMark x1="6638" y1="21199" x2="6638" y2="21199"/>
                        <a14:backgroundMark x1="6638" y1="11135" x2="6638" y2="11135"/>
                        <a14:backgroundMark x1="14240" y1="9208" x2="14240" y2="9208"/>
                        <a14:backgroundMark x1="20450" y1="9636" x2="20450" y2="9636"/>
                        <a14:backgroundMark x1="20450" y1="9636" x2="22805" y2="10278"/>
                        <a14:backgroundMark x1="22805" y1="10278" x2="22805" y2="10278"/>
                        <a14:backgroundMark x1="29122" y1="15203" x2="29122" y2="15203"/>
                        <a14:backgroundMark x1="34368" y1="25696" x2="34368" y2="25696"/>
                        <a14:backgroundMark x1="46253" y1="16702" x2="46253" y2="16702"/>
                        <a14:backgroundMark x1="51071" y1="13704" x2="51071" y2="13704"/>
                        <a14:backgroundMark x1="58672" y1="10707" x2="58672" y2="10707"/>
                        <a14:backgroundMark x1="64989" y1="8779" x2="64989" y2="8779"/>
                        <a14:backgroundMark x1="69700" y1="5139" x2="69700" y2="5139"/>
                        <a14:backgroundMark x1="40043" y1="24197" x2="40043" y2="24197"/>
                        <a14:backgroundMark x1="25268" y1="41328" x2="25268" y2="41328"/>
                        <a14:backgroundMark x1="14240" y1="33191" x2="14240" y2="33191"/>
                        <a14:backgroundMark x1="4711" y1="33833" x2="4711" y2="33833"/>
                        <a14:backgroundMark x1="10921" y1="48822" x2="10921" y2="48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382" y="2016224"/>
            <a:ext cx="3296046" cy="314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r>
              <a:rPr lang="pt-BR" sz="2000" b="1" dirty="0" smtClean="0"/>
              <a:t> </a:t>
            </a:r>
          </a:p>
          <a:p>
            <a:pPr algn="r"/>
            <a:r>
              <a:rPr lang="pt-BR" sz="2000" b="1" dirty="0"/>
              <a:t>d</a:t>
            </a:r>
            <a:r>
              <a:rPr lang="pt-BR" sz="2000" b="1" dirty="0" smtClean="0"/>
              <a:t>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juliana.schivani@ifrn.edu.br</a:t>
            </a:r>
          </a:p>
          <a:p>
            <a:pPr algn="r"/>
            <a:r>
              <a:rPr lang="pt-BR" sz="2000" b="1" dirty="0" smtClean="0"/>
              <a:t>profjuliana.matematica@gmail.com</a:t>
            </a:r>
            <a:endParaRPr lang="pt-BR" sz="2000" b="1" dirty="0"/>
          </a:p>
          <a:p>
            <a:pPr algn="r"/>
            <a:endParaRPr lang="pt-BR" sz="2000" b="1" dirty="0" smtClean="0"/>
          </a:p>
          <a:p>
            <a:pPr algn="r"/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10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t="16470" b="16139"/>
          <a:stretch/>
        </p:blipFill>
        <p:spPr>
          <a:xfrm>
            <a:off x="173528" y="1059581"/>
            <a:ext cx="8460432" cy="3428415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88741" y="4155925"/>
            <a:ext cx="8780929" cy="908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t-BR" sz="2800" b="1" dirty="0" smtClean="0">
                <a:latin typeface="+mj-lt"/>
              </a:rPr>
              <a:t>De quantas sequências diferentes pode se organizar 12 sapatos?</a:t>
            </a:r>
            <a:endParaRPr lang="pt-BR" sz="2800" b="1" dirty="0">
              <a:latin typeface="+mj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31590"/>
            <a:ext cx="7704856" cy="3049305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88741" y="3911933"/>
            <a:ext cx="8780929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pt-BR" sz="2800" b="1" dirty="0" smtClean="0">
                <a:latin typeface="+mj-lt"/>
              </a:rPr>
              <a:t>De quantas maneiras diferentes 5 pessoas podem se sentar?</a:t>
            </a:r>
            <a:endParaRPr lang="pt-BR" sz="2800" b="1" dirty="0">
              <a:latin typeface="+mj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60152"/>
            <a:ext cx="1317640" cy="16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60152"/>
            <a:ext cx="1317640" cy="16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60152"/>
            <a:ext cx="1317640" cy="16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60152"/>
            <a:ext cx="1317640" cy="16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31590"/>
            <a:ext cx="1317640" cy="16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192786" y="2171662"/>
            <a:ext cx="64291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2211710"/>
            <a:ext cx="64291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929090" y="2227562"/>
            <a:ext cx="64291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357818" y="2227562"/>
            <a:ext cx="64291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750363" y="2236229"/>
            <a:ext cx="64291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857388" y="2171662"/>
            <a:ext cx="64291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·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148960" y="2227562"/>
            <a:ext cx="64291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·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605165" y="2254670"/>
            <a:ext cx="64291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·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921868" y="2281192"/>
            <a:ext cx="64291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·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169803" y="2277173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120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t="7246" b="10628"/>
          <a:stretch>
            <a:fillRect/>
          </a:stretch>
        </p:blipFill>
        <p:spPr bwMode="auto">
          <a:xfrm>
            <a:off x="1514241" y="3070196"/>
            <a:ext cx="5270461" cy="199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Multiplicar 24"/>
          <p:cNvSpPr/>
          <p:nvPr/>
        </p:nvSpPr>
        <p:spPr>
          <a:xfrm>
            <a:off x="1714496" y="3810527"/>
            <a:ext cx="928694" cy="1500174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Multiplicar 25"/>
          <p:cNvSpPr/>
          <p:nvPr/>
        </p:nvSpPr>
        <p:spPr>
          <a:xfrm>
            <a:off x="2595254" y="3953379"/>
            <a:ext cx="928694" cy="1357322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Multiplicar 26"/>
          <p:cNvSpPr/>
          <p:nvPr/>
        </p:nvSpPr>
        <p:spPr>
          <a:xfrm>
            <a:off x="3786182" y="4096255"/>
            <a:ext cx="714380" cy="1071570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Multiplicar 27"/>
          <p:cNvSpPr/>
          <p:nvPr/>
        </p:nvSpPr>
        <p:spPr>
          <a:xfrm>
            <a:off x="4439658" y="4148207"/>
            <a:ext cx="857256" cy="1071570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Multiplicar 28"/>
          <p:cNvSpPr/>
          <p:nvPr/>
        </p:nvSpPr>
        <p:spPr>
          <a:xfrm>
            <a:off x="5264717" y="3953379"/>
            <a:ext cx="857256" cy="1071570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763688" y="1995686"/>
            <a:ext cx="3324502" cy="1327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9600" b="1" dirty="0" err="1" smtClean="0"/>
              <a:t>P</a:t>
            </a:r>
            <a:r>
              <a:rPr lang="pt-BR" sz="9600" b="1" baseline="-25000" dirty="0" err="1" smtClean="0"/>
              <a:t>n</a:t>
            </a:r>
            <a:r>
              <a:rPr lang="pt-BR" sz="9600" b="1" dirty="0" smtClean="0"/>
              <a:t> = </a:t>
            </a:r>
            <a:endParaRPr lang="pt-BR" sz="96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81" y="-1676722"/>
            <a:ext cx="1656184" cy="64259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3" y="1914353"/>
            <a:ext cx="1651041" cy="18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Permutação simples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13128" y="1856868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latin typeface="+mj-lt"/>
              </a:rPr>
              <a:t>Trocar </a:t>
            </a:r>
            <a:r>
              <a:rPr lang="pt-BR" sz="3200" b="1" i="1" dirty="0" smtClean="0">
                <a:latin typeface="+mj-lt"/>
              </a:rPr>
              <a:t>n</a:t>
            </a:r>
            <a:r>
              <a:rPr lang="pt-BR" sz="3200" b="1" dirty="0" smtClean="0">
                <a:latin typeface="+mj-lt"/>
              </a:rPr>
              <a:t> elementos </a:t>
            </a:r>
            <a:r>
              <a:rPr lang="pt-BR" sz="3200" b="1" dirty="0" smtClean="0">
                <a:solidFill>
                  <a:srgbClr val="00D05E"/>
                </a:solidFill>
                <a:latin typeface="+mj-lt"/>
              </a:rPr>
              <a:t>distintos</a:t>
            </a:r>
            <a:r>
              <a:rPr lang="pt-BR" sz="3200" b="1" dirty="0" smtClean="0">
                <a:latin typeface="+mj-lt"/>
              </a:rPr>
              <a:t> em </a:t>
            </a:r>
            <a:r>
              <a:rPr lang="pt-BR" sz="3200" b="1" i="1" dirty="0" smtClean="0">
                <a:latin typeface="+mj-lt"/>
              </a:rPr>
              <a:t>n</a:t>
            </a:r>
            <a:r>
              <a:rPr lang="pt-BR" sz="3200" b="1" dirty="0" smtClean="0">
                <a:latin typeface="+mj-lt"/>
              </a:rPr>
              <a:t> lugares é</a:t>
            </a:r>
          </a:p>
          <a:p>
            <a:pPr algn="ctr">
              <a:lnSpc>
                <a:spcPct val="150000"/>
              </a:lnSpc>
            </a:pPr>
            <a:r>
              <a:rPr lang="pt-BR" sz="4000" b="1" dirty="0" err="1" smtClean="0">
                <a:latin typeface="+mj-lt"/>
              </a:rPr>
              <a:t>P</a:t>
            </a:r>
            <a:r>
              <a:rPr lang="pt-BR" sz="4000" b="1" baseline="-25000" dirty="0" err="1" smtClean="0">
                <a:latin typeface="+mj-lt"/>
              </a:rPr>
              <a:t>n</a:t>
            </a:r>
            <a:r>
              <a:rPr lang="pt-BR" sz="4000" b="1" dirty="0" smtClean="0">
                <a:latin typeface="+mj-lt"/>
              </a:rPr>
              <a:t> = n </a:t>
            </a:r>
            <a:r>
              <a:rPr lang="pt-BR" sz="4000" b="1" dirty="0" smtClean="0">
                <a:latin typeface="+mj-lt"/>
                <a:cs typeface="Arial"/>
              </a:rPr>
              <a:t>·</a:t>
            </a:r>
            <a:r>
              <a:rPr lang="pt-BR" sz="4000" b="1" dirty="0" smtClean="0">
                <a:latin typeface="+mj-lt"/>
              </a:rPr>
              <a:t> (n – 1) </a:t>
            </a:r>
            <a:r>
              <a:rPr lang="pt-BR" sz="4000" b="1" dirty="0" smtClean="0">
                <a:latin typeface="+mj-lt"/>
                <a:cs typeface="Arial"/>
              </a:rPr>
              <a:t>·</a:t>
            </a:r>
            <a:r>
              <a:rPr lang="pt-BR" sz="4000" b="1" dirty="0" smtClean="0">
                <a:latin typeface="+mj-lt"/>
              </a:rPr>
              <a:t> (n</a:t>
            </a:r>
            <a:r>
              <a:rPr lang="pt-BR" sz="4000" b="1" dirty="0">
                <a:latin typeface="+mj-lt"/>
              </a:rPr>
              <a:t> – </a:t>
            </a:r>
            <a:r>
              <a:rPr lang="pt-BR" sz="4000" b="1" dirty="0" smtClean="0">
                <a:latin typeface="+mj-lt"/>
              </a:rPr>
              <a:t>2) </a:t>
            </a:r>
            <a:r>
              <a:rPr lang="pt-BR" sz="4000" b="1" dirty="0" smtClean="0">
                <a:latin typeface="+mj-lt"/>
                <a:cs typeface="Arial"/>
              </a:rPr>
              <a:t>·</a:t>
            </a:r>
            <a:r>
              <a:rPr lang="pt-BR" sz="4000" b="1" dirty="0" smtClean="0">
                <a:latin typeface="+mj-lt"/>
              </a:rPr>
              <a:t> ... </a:t>
            </a:r>
            <a:r>
              <a:rPr lang="pt-BR" sz="4000" b="1" dirty="0" smtClean="0">
                <a:latin typeface="+mj-lt"/>
                <a:cs typeface="Arial"/>
              </a:rPr>
              <a:t>·</a:t>
            </a:r>
            <a:r>
              <a:rPr lang="pt-BR" sz="4000" b="1" dirty="0" smtClean="0">
                <a:latin typeface="+mj-lt"/>
              </a:rPr>
              <a:t> 1 = n!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FATORIAL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13128" y="249974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 fatorial de um número natural </a:t>
            </a:r>
            <a:r>
              <a:rPr lang="pt-BR" sz="2800" i="1" dirty="0"/>
              <a:t>n</a:t>
            </a:r>
            <a:r>
              <a:rPr lang="pt-BR" sz="2800" dirty="0"/>
              <a:t> maior que 1, isto é, n!, é o produto de todos os números anteriores a </a:t>
            </a:r>
            <a:r>
              <a:rPr lang="pt-BR" sz="2800" i="1" dirty="0"/>
              <a:t>n</a:t>
            </a:r>
            <a:r>
              <a:rPr lang="pt-BR" sz="2800" dirty="0"/>
              <a:t> até chegar no 1.</a:t>
            </a:r>
          </a:p>
          <a:p>
            <a:pPr algn="ctr"/>
            <a:endParaRPr lang="pt-BR" sz="2800" dirty="0"/>
          </a:p>
          <a:p>
            <a:pPr algn="ctr"/>
            <a:r>
              <a:rPr lang="pt-BR" sz="2800" b="1" dirty="0"/>
              <a:t>n! = n ∙ (n – 1) ∙ (n – 2) ∙ ... ∙ 1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32" y="-1056744"/>
            <a:ext cx="828092" cy="407465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04" y="1182788"/>
            <a:ext cx="1175128" cy="1316954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886</Words>
  <Application>Microsoft Office PowerPoint</Application>
  <PresentationFormat>Apresentação na tela (16:9)</PresentationFormat>
  <Paragraphs>221</Paragraphs>
  <Slides>31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ANÁLISE COMBINATÓRIA</vt:lpstr>
      <vt:lpstr>Permutação simples</vt:lpstr>
      <vt:lpstr>Permutação simples</vt:lpstr>
      <vt:lpstr>Permutação simples</vt:lpstr>
      <vt:lpstr>Permutação simples</vt:lpstr>
      <vt:lpstr>Permutação simples</vt:lpstr>
      <vt:lpstr>Permutação simples</vt:lpstr>
      <vt:lpstr>Permutação simples</vt:lpstr>
      <vt:lpstr>FATORIAL</vt:lpstr>
      <vt:lpstr>FATORIAL</vt:lpstr>
      <vt:lpstr>FATORIAL</vt:lpstr>
      <vt:lpstr>FATORIAL</vt:lpstr>
      <vt:lpstr>FATORIAL</vt:lpstr>
      <vt:lpstr>Permutação simples</vt:lpstr>
      <vt:lpstr>Permutação simples</vt:lpstr>
      <vt:lpstr>Permutação simples</vt:lpstr>
      <vt:lpstr>Permutação com repetição</vt:lpstr>
      <vt:lpstr>Permutação com repetição</vt:lpstr>
      <vt:lpstr>Apresentação do PowerPoint</vt:lpstr>
      <vt:lpstr>Permutação com repetição</vt:lpstr>
      <vt:lpstr>Permutação com repetição</vt:lpstr>
      <vt:lpstr>Permutação com repetição</vt:lpstr>
      <vt:lpstr>Permutação com repetição</vt:lpstr>
      <vt:lpstr>Permutação com repetição</vt:lpstr>
      <vt:lpstr>Permutação com repetição</vt:lpstr>
      <vt:lpstr>Permutação com repetição</vt:lpstr>
      <vt:lpstr>Permutação com repetição</vt:lpstr>
      <vt:lpstr>Permutação com repetição</vt:lpstr>
      <vt:lpstr>Referências</vt:lpstr>
      <vt:lpstr>Referências</vt:lpstr>
      <vt:lpstr>ANÁLISE COMBINATÓRIA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75</cp:revision>
  <dcterms:created xsi:type="dcterms:W3CDTF">2017-01-08T19:00:04Z</dcterms:created>
  <dcterms:modified xsi:type="dcterms:W3CDTF">2018-02-22T16:38:44Z</dcterms:modified>
</cp:coreProperties>
</file>