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62" r:id="rId2"/>
    <p:sldId id="257" r:id="rId3"/>
    <p:sldId id="256" r:id="rId4"/>
    <p:sldId id="258" r:id="rId5"/>
    <p:sldId id="263" r:id="rId6"/>
    <p:sldId id="264" r:id="rId7"/>
    <p:sldId id="268" r:id="rId8"/>
    <p:sldId id="269" r:id="rId9"/>
    <p:sldId id="270" r:id="rId10"/>
    <p:sldId id="265" r:id="rId11"/>
    <p:sldId id="271" r:id="rId12"/>
    <p:sldId id="266" r:id="rId13"/>
    <p:sldId id="267" r:id="rId14"/>
    <p:sldId id="272" r:id="rId15"/>
    <p:sldId id="273" r:id="rId16"/>
    <p:sldId id="274" r:id="rId17"/>
    <p:sldId id="275" r:id="rId18"/>
    <p:sldId id="276" r:id="rId19"/>
    <p:sldId id="277" r:id="rId20"/>
    <p:sldId id="278" r:id="rId2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66" autoAdjust="0"/>
    <p:restoredTop sz="94660"/>
  </p:normalViewPr>
  <p:slideViewPr>
    <p:cSldViewPr>
      <p:cViewPr varScale="1">
        <p:scale>
          <a:sx n="86" d="100"/>
          <a:sy n="86" d="100"/>
        </p:scale>
        <p:origin x="-762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FEE10D-715A-453B-AA40-FE6FB7C92390}" type="datetimeFigureOut">
              <a:rPr lang="pt-BR" smtClean="0"/>
              <a:t>06/03/2018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AC6F15-EF50-4FA6-807B-7D8EA157375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2195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C778A-FC2A-4F4C-84D1-5FCD181DC607}" type="datetime1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084809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AFDB7-363D-462C-8B0A-0E7EA08C0F59}" type="datetime1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3170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C1903E-DE2A-404E-97AE-45E238E2BD7D}" type="datetime1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98818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72C1A-9A91-48A1-B701-50F74EB26A0B}" type="datetime1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106165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F98DBB-3B60-4BA2-96F5-63032532BB96}" type="datetime1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65483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155B6-8058-40F0-8B40-B981E0C08112}" type="datetime1">
              <a:rPr lang="pt-BR" smtClean="0"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6763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4EF83-D66B-45F3-8A93-CAA109D24342}" type="datetime1">
              <a:rPr lang="pt-BR" smtClean="0"/>
              <a:t>06/03/2018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34216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C3F69-FCE1-42C3-BAFE-FF4FED743698}" type="datetime1">
              <a:rPr lang="pt-BR" smtClean="0"/>
              <a:t>06/03/2018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672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ABC5BB-F756-462F-969E-2B9606931E5A}" type="datetime1">
              <a:rPr lang="pt-BR" smtClean="0"/>
              <a:t>06/03/2018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7557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BACD-E8A7-4336-8E91-92967370EA02}" type="datetime1">
              <a:rPr lang="pt-BR" smtClean="0"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45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A19CD-1819-471E-A7D5-8E740636B577}" type="datetime1">
              <a:rPr lang="pt-BR" smtClean="0"/>
              <a:t>06/03/2018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50956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17FED1-2EF8-474B-9EC7-4BEB33C4B7E8}" type="datetime1">
              <a:rPr lang="pt-BR" smtClean="0"/>
              <a:t>06/03/2018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8AB8-E284-4649-B676-2E295DFD7BF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233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gif"/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8.png"/><Relationship Id="rId4" Type="http://schemas.openxmlformats.org/officeDocument/2006/relationships/image" Target="../media/image28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jpeg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11" Type="http://schemas.openxmlformats.org/officeDocument/2006/relationships/image" Target="../media/image19.jpeg"/><Relationship Id="rId5" Type="http://schemas.openxmlformats.org/officeDocument/2006/relationships/image" Target="../media/image14.png"/><Relationship Id="rId10" Type="http://schemas.openxmlformats.org/officeDocument/2006/relationships/image" Target="../media/image18.png"/><Relationship Id="rId4" Type="http://schemas.openxmlformats.org/officeDocument/2006/relationships/image" Target="../media/image13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3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Virado pra lua!</a:t>
            </a: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063" b="50000"/>
          <a:stretch/>
        </p:blipFill>
        <p:spPr bwMode="auto">
          <a:xfrm>
            <a:off x="251520" y="2139702"/>
            <a:ext cx="8424936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347614"/>
            <a:ext cx="8784976" cy="1616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61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10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Combinação</a:t>
            </a:r>
          </a:p>
        </p:txBody>
      </p:sp>
      <p:sp>
        <p:nvSpPr>
          <p:cNvPr id="5" name="Espaço Reservado para Número de Slide 1"/>
          <p:cNvSpPr txBox="1">
            <a:spLocks/>
          </p:cNvSpPr>
          <p:nvPr/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3B98AB8-E284-4649-B676-2E295DFD7BF4}" type="slidenum">
              <a:rPr lang="pt-BR" smtClean="0"/>
              <a:pPr/>
              <a:t>10</a:t>
            </a:fld>
            <a:endParaRPr lang="pt-BR"/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04" y="1196151"/>
            <a:ext cx="4476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11877"/>
            <a:ext cx="508189" cy="138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5" y="2283877"/>
            <a:ext cx="428197" cy="13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7" y="2283877"/>
            <a:ext cx="396650" cy="125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5496" y="1128143"/>
            <a:ext cx="684076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dirty="0" smtClean="0"/>
              <a:t>Escolher 3 funcionários dentre 8 disponíveis para formar uma equipe administrativa. 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-41105" y="3656823"/>
            <a:ext cx="17932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8 × 7 × 6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Imagem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0804" y="2930066"/>
            <a:ext cx="3248997" cy="2436748"/>
          </a:xfrm>
          <a:prstGeom prst="rect">
            <a:avLst/>
          </a:prstGeom>
        </p:spPr>
      </p:pic>
      <p:cxnSp>
        <p:nvCxnSpPr>
          <p:cNvPr id="14" name="Conector reto 13"/>
          <p:cNvCxnSpPr/>
          <p:nvPr/>
        </p:nvCxnSpPr>
        <p:spPr>
          <a:xfrm>
            <a:off x="35496" y="4026231"/>
            <a:ext cx="1620000" cy="0"/>
          </a:xfrm>
          <a:prstGeom prst="line">
            <a:avLst/>
          </a:prstGeom>
          <a:ln>
            <a:solidFill>
              <a:srgbClr val="00D05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5" name="CaixaDeTexto 14"/>
          <p:cNvSpPr txBox="1"/>
          <p:nvPr/>
        </p:nvSpPr>
        <p:spPr>
          <a:xfrm>
            <a:off x="474541" y="4054301"/>
            <a:ext cx="1145131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D05E"/>
                </a:solidFill>
                <a:latin typeface="Arial Black" panose="020B0A04020102020204" pitchFamily="34" charset="0"/>
              </a:rPr>
              <a:t>3!</a:t>
            </a:r>
            <a:endParaRPr lang="pt-BR" sz="1200" dirty="0">
              <a:solidFill>
                <a:srgbClr val="00D05E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16" name="Conector reto 15"/>
          <p:cNvCxnSpPr/>
          <p:nvPr/>
        </p:nvCxnSpPr>
        <p:spPr>
          <a:xfrm flipV="1">
            <a:off x="474541" y="4148440"/>
            <a:ext cx="380956" cy="367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to 16"/>
          <p:cNvCxnSpPr/>
          <p:nvPr/>
        </p:nvCxnSpPr>
        <p:spPr>
          <a:xfrm flipV="1">
            <a:off x="1237269" y="3658705"/>
            <a:ext cx="380956" cy="36752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aixaDeTexto 17"/>
          <p:cNvSpPr txBox="1"/>
          <p:nvPr/>
        </p:nvSpPr>
        <p:spPr>
          <a:xfrm>
            <a:off x="1691680" y="3828756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D05E"/>
                </a:solidFill>
                <a:latin typeface="Arial Black" panose="020B0A04020102020204" pitchFamily="34" charset="0"/>
              </a:rPr>
              <a:t>=</a:t>
            </a:r>
            <a:endParaRPr lang="pt-BR" sz="1200" dirty="0">
              <a:solidFill>
                <a:srgbClr val="00D05E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2123728" y="3686775"/>
            <a:ext cx="22470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56 equipes distintas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415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11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39" y="1203598"/>
            <a:ext cx="4480233" cy="389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Combinação</a:t>
            </a: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96" y="1128143"/>
            <a:ext cx="684076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dirty="0" smtClean="0"/>
              <a:t>Escolher 3 funcionários dentre 8 disponíveis para formar uma equipe administrativa.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30564" y="2686149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8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10745" y="2686149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7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35896" y="2643758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6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2705199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×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94821" y="2705199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×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067944" y="2643758"/>
            <a:ext cx="1520552" cy="461665"/>
            <a:chOff x="2771800" y="3723878"/>
            <a:chExt cx="1520552" cy="461665"/>
          </a:xfrm>
        </p:grpSpPr>
        <p:sp>
          <p:nvSpPr>
            <p:cNvPr id="14" name="CaixaDeTexto 13"/>
            <p:cNvSpPr txBox="1"/>
            <p:nvPr/>
          </p:nvSpPr>
          <p:spPr>
            <a:xfrm>
              <a:off x="2771800" y="3723878"/>
              <a:ext cx="1145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×</a:t>
              </a:r>
              <a:endParaRPr lang="pt-BR" sz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147221" y="3723878"/>
              <a:ext cx="1145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5!</a:t>
              </a:r>
              <a:endParaRPr lang="pt-BR" sz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930564" y="3147815"/>
            <a:ext cx="2993364" cy="4684"/>
          </a:xfrm>
          <a:prstGeom prst="line">
            <a:avLst/>
          </a:prstGeom>
          <a:ln>
            <a:solidFill>
              <a:srgbClr val="00D05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555776" y="3262213"/>
            <a:ext cx="128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× 5!</a:t>
            </a:r>
            <a:endParaRPr lang="pt-BR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583236" y="3901072"/>
            <a:ext cx="1972540" cy="830997"/>
            <a:chOff x="1979712" y="3939902"/>
            <a:chExt cx="1566100" cy="830997"/>
          </a:xfrm>
        </p:grpSpPr>
        <p:sp>
          <p:nvSpPr>
            <p:cNvPr id="19" name="CaixaDeTexto 18"/>
            <p:cNvSpPr txBox="1"/>
            <p:nvPr/>
          </p:nvSpPr>
          <p:spPr>
            <a:xfrm>
              <a:off x="1979712" y="3939902"/>
              <a:ext cx="156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      8!</a:t>
              </a:r>
            </a:p>
            <a:p>
              <a:r>
                <a:rPr lang="pt-BR" sz="24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3! (8 – 3)!</a:t>
              </a:r>
              <a:endParaRPr lang="pt-BR" sz="12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2051720" y="4330992"/>
              <a:ext cx="1224136" cy="0"/>
            </a:xfrm>
            <a:prstGeom prst="line">
              <a:avLst/>
            </a:prstGeom>
            <a:ln>
              <a:solidFill>
                <a:srgbClr val="00D05E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CaixaDeTexto 20"/>
          <p:cNvSpPr txBox="1"/>
          <p:nvPr/>
        </p:nvSpPr>
        <p:spPr>
          <a:xfrm>
            <a:off x="2933873" y="3900993"/>
            <a:ext cx="1847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 n!</a:t>
            </a:r>
          </a:p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p! (n – p)!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2843808" y="4309107"/>
            <a:ext cx="1728000" cy="0"/>
          </a:xfrm>
          <a:prstGeom prst="line">
            <a:avLst/>
          </a:prstGeom>
          <a:ln>
            <a:solidFill>
              <a:srgbClr val="00D05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2346749" y="4085658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D05E"/>
                </a:solidFill>
                <a:latin typeface="Arial Black" panose="020B0A04020102020204" pitchFamily="34" charset="0"/>
              </a:rPr>
              <a:t>=</a:t>
            </a:r>
            <a:endParaRPr lang="pt-BR" sz="1200" dirty="0">
              <a:solidFill>
                <a:srgbClr val="00D05E"/>
              </a:solidFill>
              <a:latin typeface="Arial Black" panose="020B0A04020102020204" pitchFamily="34" charset="0"/>
            </a:endParaRPr>
          </a:p>
        </p:txBody>
      </p:sp>
      <p:sp>
        <p:nvSpPr>
          <p:cNvPr id="24" name="CaixaDeTexto 23"/>
          <p:cNvSpPr txBox="1"/>
          <p:nvPr/>
        </p:nvSpPr>
        <p:spPr>
          <a:xfrm>
            <a:off x="2139092" y="3262213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3!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5" name="Conector reto 24"/>
          <p:cNvCxnSpPr/>
          <p:nvPr/>
        </p:nvCxnSpPr>
        <p:spPr>
          <a:xfrm>
            <a:off x="955788" y="3147814"/>
            <a:ext cx="3924000" cy="4684"/>
          </a:xfrm>
          <a:prstGeom prst="line">
            <a:avLst/>
          </a:prstGeom>
          <a:ln>
            <a:solidFill>
              <a:srgbClr val="00D05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0271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12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39" y="1203598"/>
            <a:ext cx="4480233" cy="389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Combinação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563638"/>
            <a:ext cx="4537159" cy="17323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46856" y="19548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b="1" dirty="0" smtClean="0">
                <a:solidFill>
                  <a:srgbClr val="FF0000"/>
                </a:solidFill>
              </a:rPr>
              <a:t>Com</a:t>
            </a:r>
            <a:r>
              <a:rPr lang="pt-BR" b="1" dirty="0" smtClean="0">
                <a:solidFill>
                  <a:schemeClr val="bg1"/>
                </a:solidFill>
              </a:rPr>
              <a:t>binação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446856" y="1205406"/>
            <a:ext cx="27328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(SEM ORDEM)</a:t>
            </a:r>
            <a:endParaRPr lang="pt-BR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0471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13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Pega ladrão!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4" t="8564" r="36291" b="34087"/>
          <a:stretch/>
        </p:blipFill>
        <p:spPr bwMode="auto">
          <a:xfrm>
            <a:off x="179512" y="1131590"/>
            <a:ext cx="7704856" cy="40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36512" y="2859782"/>
                <a:ext cx="9144000" cy="854529"/>
              </a:xfrm>
              <a:prstGeom prst="rect">
                <a:avLst/>
              </a:prstGeom>
            </p:spPr>
            <p:style>
              <a:lnRef idx="2">
                <a:schemeClr val="accent3"/>
              </a:lnRef>
              <a:fillRef idx="1">
                <a:schemeClr val="lt1"/>
              </a:fillRef>
              <a:effectRef idx="0">
                <a:schemeClr val="accent3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pt-BR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pt-B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𝐂</m:t>
                        </m:r>
                      </m:e>
                      <m:sub>
                        <m:r>
                          <a:rPr lang="pt-B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𝟐𝟒</m:t>
                        </m:r>
                        <m:r>
                          <a:rPr lang="pt-B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pt-B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𝟗</m:t>
                        </m:r>
                      </m:sub>
                    </m:sSub>
                    <m:r>
                      <a:rPr lang="pt-BR" sz="3200" b="1" i="0" smtClean="0">
                        <a:solidFill>
                          <a:srgbClr val="00B050"/>
                        </a:solidFill>
                        <a:latin typeface="Cambria Math"/>
                      </a:rPr>
                      <m:t>= </m:t>
                    </m:r>
                    <m:f>
                      <m:fPr>
                        <m:ctrlPr>
                          <a:rPr lang="pt-BR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𝟐𝟒</m:t>
                        </m:r>
                        <m:r>
                          <a:rPr lang="pt-B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pt-B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pt-B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  <m:d>
                          <m:dPr>
                            <m:ctrlPr>
                              <a:rPr lang="pt-BR" sz="3200" b="1" i="1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pt-BR" sz="32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𝟐𝟒</m:t>
                            </m:r>
                            <m:r>
                              <a:rPr lang="pt-BR" sz="32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 −</m:t>
                            </m:r>
                            <m:r>
                              <a:rPr lang="pt-BR" sz="3200" b="1" i="0" smtClean="0">
                                <a:solidFill>
                                  <a:srgbClr val="00B050"/>
                                </a:solidFill>
                                <a:latin typeface="Cambria Math"/>
                              </a:rPr>
                              <m:t>𝟗</m:t>
                            </m:r>
                          </m:e>
                        </m:d>
                        <m:r>
                          <a:rPr lang="pt-BR" sz="3200" b="1" i="0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pt-BR" sz="3200" b="1" dirty="0" smtClean="0">
                    <a:solidFill>
                      <a:srgbClr val="00B050"/>
                    </a:solidFill>
                    <a:latin typeface="Cambria Math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pt-BR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pt-BR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𝟐𝟒</m:t>
                        </m:r>
                        <m:r>
                          <a:rPr lang="pt-BR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num>
                      <m:den>
                        <m:r>
                          <a:rPr lang="pt-BR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𝟗</m:t>
                        </m:r>
                        <m:r>
                          <a:rPr lang="pt-BR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  <m:r>
                          <a:rPr lang="pt-BR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𝟏𝟓</m:t>
                        </m:r>
                        <m:r>
                          <a:rPr lang="pt-BR" sz="3200" b="1" i="1" smtClean="0">
                            <a:solidFill>
                              <a:srgbClr val="00B050"/>
                            </a:solidFill>
                            <a:latin typeface="Cambria Math"/>
                          </a:rPr>
                          <m:t>!</m:t>
                        </m:r>
                      </m:den>
                    </m:f>
                  </m:oMath>
                </a14:m>
                <a:r>
                  <a:rPr lang="pt-BR" sz="3200" b="1" dirty="0" smtClean="0">
                    <a:solidFill>
                      <a:srgbClr val="00B050"/>
                    </a:solidFill>
                    <a:latin typeface="Cambria Math"/>
                  </a:rPr>
                  <a:t> = 1 307 504 tintas distintas</a:t>
                </a: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12" y="2859782"/>
                <a:ext cx="9144000" cy="854529"/>
              </a:xfrm>
              <a:prstGeom prst="rect">
                <a:avLst/>
              </a:prstGeom>
              <a:blipFill rotWithShape="1">
                <a:blip r:embed="rId5"/>
                <a:stretch>
                  <a:fillRect r="-665" b="-208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0548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sorteios possíveis?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7" y="1080120"/>
            <a:ext cx="2817667" cy="40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13" name="CaixaDeTexto 12"/>
              <p:cNvSpPr txBox="1"/>
              <p:nvPr/>
            </p:nvSpPr>
            <p:spPr>
              <a:xfrm>
                <a:off x="3323715" y="1577521"/>
                <a:ext cx="4682949" cy="30171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𝟔𝟎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𝟓𝟗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𝟓𝟖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𝟓𝟕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𝟓𝟔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sz="2400" b="1" i="1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𝟓𝟓</m:t>
                          </m:r>
                        </m:num>
                        <m:den>
                          <m:r>
                            <a:rPr lang="pt-BR" sz="2400" b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pt-BR" sz="2400" b="1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BR" sz="2400" b="1" dirty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:endParaRPr lang="pt-BR" sz="24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=</m:t>
                          </m:r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𝟔𝟎</m:t>
                          </m:r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𝟔𝟎</m:t>
                          </m:r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BR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𝟔𝟎</m:t>
                              </m:r>
                              <m:r>
                                <a:rPr lang="pt-BR" sz="2400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r>
                                <a:rPr lang="pt-BR" sz="2400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BR" sz="2400" b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endParaRPr lang="pt-BR" sz="2400" b="1" i="0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:endParaRPr lang="pt-BR" sz="2400" b="1" i="0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𝟓𝟎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𝟎𝟔𝟑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𝟖𝟔𝟎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𝐣𝐨𝐠𝐨𝐬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𝐝𝐢𝐬𝐭𝐢𝐧𝐭𝐨𝐬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2400" b="1" dirty="0" smtClean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13" name="CaixaDeTexto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3715" y="1577521"/>
                <a:ext cx="4682949" cy="3017108"/>
              </a:xfrm>
              <a:prstGeom prst="rect">
                <a:avLst/>
              </a:prstGeom>
              <a:blipFill rotWithShape="1">
                <a:blip r:embed="rId5"/>
                <a:stretch>
                  <a:fillRect b="-161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78679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15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363272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Tabela de preços justa?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03598"/>
            <a:ext cx="2664296" cy="381039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" y="2355726"/>
            <a:ext cx="9044311" cy="2016224"/>
          </a:xfrm>
          <a:prstGeom prst="rect">
            <a:avLst/>
          </a:prstGeom>
          <a:noFill/>
          <a:ln w="762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7" name="Conector de seta reta 6"/>
          <p:cNvCxnSpPr/>
          <p:nvPr/>
        </p:nvCxnSpPr>
        <p:spPr>
          <a:xfrm>
            <a:off x="2987824" y="1779662"/>
            <a:ext cx="576064" cy="504056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52710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16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9582"/>
            <a:ext cx="3242963" cy="2577350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23528" y="205979"/>
            <a:ext cx="8363272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Tabela de preços justa?</a:t>
            </a:r>
            <a:endParaRPr lang="pt-BR" b="1" dirty="0">
              <a:solidFill>
                <a:schemeClr val="bg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aixaDeTexto 5"/>
              <p:cNvSpPr txBox="1"/>
              <p:nvPr/>
            </p:nvSpPr>
            <p:spPr>
              <a:xfrm>
                <a:off x="1979712" y="1059582"/>
                <a:ext cx="4013663" cy="268265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𝐂</m:t>
                          </m:r>
                        </m:e>
                        <m:sub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, </m:t>
                          </m:r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</m:sub>
                      </m:sSub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pt-BR" sz="24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𝟕</m:t>
                          </m:r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</m:num>
                        <m:den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  <m:d>
                            <m:dPr>
                              <m:ctrlPr>
                                <a:rPr lang="pt-BR" sz="2400" b="1" i="1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pt-BR" sz="2400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𝟕</m:t>
                              </m:r>
                              <m:r>
                                <a:rPr lang="pt-BR" sz="2400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 −</m:t>
                              </m:r>
                              <m:r>
                                <a:rPr lang="pt-BR" sz="2400" b="1" i="0" smtClean="0">
                                  <a:solidFill>
                                    <a:srgbClr val="00B05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e>
                          </m:d>
                          <m:r>
                            <a:rPr lang="pt-BR" sz="24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BR" sz="2400" b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endParaRPr lang="pt-BR" sz="2400" b="1" i="0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𝐜𝐚𝐫𝐭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õ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𝐞𝐬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𝐝𝐞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𝟔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𝐧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ú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𝐦𝐞𝐫𝐨𝐬</m:t>
                      </m:r>
                    </m:oMath>
                  </m:oMathPara>
                </a14:m>
                <a:endParaRPr lang="pt-BR" sz="2400" b="1" dirty="0" smtClean="0">
                  <a:solidFill>
                    <a:srgbClr val="00B050"/>
                  </a:solidFill>
                </a:endParaRPr>
              </a:p>
              <a:p>
                <a:endParaRPr lang="pt-BR" sz="2400" b="1" i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endParaRPr lang="pt-BR" sz="2400" b="1" dirty="0" smtClean="0">
                  <a:solidFill>
                    <a:srgbClr val="00B05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𝟕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 ×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𝟑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𝟓𝟎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𝐑</m:t>
                      </m:r>
                      <m:r>
                        <a:rPr lang="pt-BR" sz="2400" b="1" i="0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$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𝟐𝟒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pt-BR" sz="2400" b="1" i="1" smtClean="0">
                          <a:solidFill>
                            <a:srgbClr val="00B050"/>
                          </a:solidFill>
                          <a:latin typeface="Cambria Math"/>
                          <a:ea typeface="Cambria Math"/>
                        </a:rPr>
                        <m:t>𝟓𝟎</m:t>
                      </m:r>
                    </m:oMath>
                  </m:oMathPara>
                </a14:m>
                <a:endParaRPr lang="pt-BR" sz="2400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6" name="CaixaDeTexto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1059582"/>
                <a:ext cx="4013663" cy="268265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3" y="3003798"/>
            <a:ext cx="9044311" cy="2016224"/>
          </a:xfrm>
          <a:prstGeom prst="rect">
            <a:avLst/>
          </a:prstGeom>
          <a:noFill/>
          <a:ln w="762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Retângulo 7"/>
          <p:cNvSpPr/>
          <p:nvPr/>
        </p:nvSpPr>
        <p:spPr>
          <a:xfrm>
            <a:off x="1475656" y="3867894"/>
            <a:ext cx="792088" cy="93610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5705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1.16014E-6 L 0.72465 0.0071 " pathEditMode="relative" rAng="0" ptsTypes="AA">
                                      <p:cBhvr>
                                        <p:cTn id="43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33" y="3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6" grpId="1" build="p"/>
      <p:bldP spid="8" grpId="0" animBg="1"/>
      <p:bldP spid="8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17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592" y="1063879"/>
            <a:ext cx="5454605" cy="4079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Vamos pensar um pouco!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220073" y="1203598"/>
            <a:ext cx="3528392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900" dirty="0" smtClean="0"/>
              <a:t>Se você jogar R$ 17.517,50 para maximizar suas chances, é melhor fazer um único cartão de 15 números ou 5005 cartões  de 6 números?</a:t>
            </a:r>
            <a:endParaRPr lang="pt-BR" sz="2900" dirty="0"/>
          </a:p>
        </p:txBody>
      </p:sp>
    </p:spTree>
    <p:extLst>
      <p:ext uri="{BB962C8B-B14F-4D97-AF65-F5344CB8AC3E}">
        <p14:creationId xmlns:p14="http://schemas.microsoft.com/office/powerpoint/2010/main" val="128352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18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Quebrando a cabeça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957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19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Quantas combinações?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19141"/>
            <a:ext cx="6768752" cy="38074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7102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2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10" name="Título 1"/>
          <p:cNvSpPr>
            <a:spLocks noGrp="1"/>
          </p:cNvSpPr>
          <p:nvPr>
            <p:ph type="title"/>
          </p:nvPr>
        </p:nvSpPr>
        <p:spPr>
          <a:xfrm>
            <a:off x="107504" y="205979"/>
            <a:ext cx="8579296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Quantos jogos possíveis?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57" y="1080120"/>
            <a:ext cx="2817667" cy="4011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Elipse 11"/>
          <p:cNvSpPr/>
          <p:nvPr/>
        </p:nvSpPr>
        <p:spPr>
          <a:xfrm>
            <a:off x="2987824" y="1491630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04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3959932" y="1468876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25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4" name="Elipse 13"/>
          <p:cNvSpPr/>
          <p:nvPr/>
        </p:nvSpPr>
        <p:spPr>
          <a:xfrm>
            <a:off x="4904610" y="1468876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01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5" name="Elipse 14"/>
          <p:cNvSpPr/>
          <p:nvPr/>
        </p:nvSpPr>
        <p:spPr>
          <a:xfrm>
            <a:off x="5899458" y="1468876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53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6919520" y="1491630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17</a:t>
            </a:r>
            <a:endParaRPr lang="pt-BR" sz="3600" b="1" dirty="0">
              <a:solidFill>
                <a:schemeClr val="tx1"/>
              </a:solidFill>
            </a:endParaRPr>
          </a:p>
        </p:txBody>
      </p:sp>
      <p:sp>
        <p:nvSpPr>
          <p:cNvPr id="17" name="Elipse 16"/>
          <p:cNvSpPr/>
          <p:nvPr/>
        </p:nvSpPr>
        <p:spPr>
          <a:xfrm>
            <a:off x="7884368" y="1491630"/>
            <a:ext cx="936104" cy="936104"/>
          </a:xfrm>
          <a:prstGeom prst="ellipse">
            <a:avLst/>
          </a:prstGeom>
          <a:gradFill>
            <a:gsLst>
              <a:gs pos="6000">
                <a:srgbClr val="8488C4"/>
              </a:gs>
              <a:gs pos="42000">
                <a:schemeClr val="bg1">
                  <a:lumMod val="85000"/>
                  <a:alpha val="0"/>
                </a:schemeClr>
              </a:gs>
              <a:gs pos="82000">
                <a:schemeClr val="bg1">
                  <a:lumMod val="85000"/>
                </a:schemeClr>
              </a:gs>
              <a:gs pos="100000">
                <a:srgbClr val="96AB94"/>
              </a:gs>
            </a:gsLst>
            <a:lin ang="16200000" scaled="0"/>
          </a:gradFill>
          <a:ln>
            <a:noFill/>
          </a:ln>
          <a:effectLst>
            <a:outerShdw blurRad="165100" dist="127000" dir="1434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600" b="1" dirty="0" smtClean="0">
                <a:solidFill>
                  <a:schemeClr val="tx1"/>
                </a:solidFill>
              </a:rPr>
              <a:t>11</a:t>
            </a:r>
            <a:endParaRPr lang="pt-BR" sz="36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/>
              <p:cNvSpPr txBox="1"/>
              <p:nvPr/>
            </p:nvSpPr>
            <p:spPr>
              <a:xfrm>
                <a:off x="2987824" y="2787774"/>
                <a:ext cx="5922712" cy="20720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pt-BR" sz="32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𝟔𝟎</m:t>
                          </m:r>
                          <m: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𝟓𝟗</m:t>
                          </m:r>
                          <m: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𝟓𝟖</m:t>
                          </m:r>
                          <m: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𝟓𝟕</m:t>
                          </m:r>
                          <m: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𝟓𝟔</m:t>
                          </m:r>
                          <m: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pt-BR" sz="3200" b="1" i="1" smtClean="0">
                              <a:solidFill>
                                <a:srgbClr val="00B050"/>
                              </a:solidFill>
                              <a:latin typeface="Cambria Math"/>
                              <a:ea typeface="Cambria Math"/>
                            </a:rPr>
                            <m:t>𝟓𝟓</m:t>
                          </m:r>
                        </m:num>
                        <m:den>
                          <m:r>
                            <a:rPr lang="pt-BR" sz="32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𝟔</m:t>
                          </m:r>
                          <m:r>
                            <a:rPr lang="pt-BR" sz="3200" b="1" i="0" smtClean="0">
                              <a:solidFill>
                                <a:srgbClr val="00B050"/>
                              </a:solidFill>
                              <a:latin typeface="Cambria Math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pt-BR" sz="3200" b="1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endParaRPr lang="pt-BR" sz="3200" b="1" i="0" dirty="0" smtClean="0">
                  <a:solidFill>
                    <a:srgbClr val="00B050"/>
                  </a:solidFill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=</m:t>
                      </m:r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𝟓𝟎</m:t>
                      </m:r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𝟎𝟔𝟑</m:t>
                      </m:r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𝟖𝟔𝟎</m:t>
                      </m:r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𝐣𝐨𝐠𝐨𝐬</m:t>
                      </m:r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𝐝𝐢𝐬𝐭𝐢𝐧𝐭𝐨𝐬</m:t>
                      </m:r>
                      <m:r>
                        <a:rPr lang="pt-BR" sz="3200" b="1" i="0" smtClean="0">
                          <a:solidFill>
                            <a:srgbClr val="00B050"/>
                          </a:solidFill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pt-BR" sz="3200" b="1" dirty="0" smtClean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18" name="CaixaDeTexto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2787774"/>
                <a:ext cx="5922712" cy="207204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907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678 C 0.00747 0.00185 0.01407 0.00803 0.02118 0.01759 C 0.02553 0.02314 0.02813 0.02962 0.03316 0.03271 C 0.03507 0.03579 0.03698 0.03919 0.03907 0.04197 C 0.04098 0.04443 0.04323 0.04536 0.04497 0.04814 C 0.05105 0.05678 0.05573 0.06727 0.06303 0.07251 C 0.07987 0.1083 0.0974 0.11417 0.12101 0.11818 C 0.13021 0.12466 0.13976 0.12527 0.14931 0.12743 C 0.19358 0.15551 0.38282 0.13021 0.46216 0.11818 C 0.47362 0.11386 0.48664 0.11262 0.49792 0.10614 C 0.50747 0.1009 0.51667 0.09288 0.52622 0.08763 C 0.5323 0.0685 0.52553 0.08578 0.53368 0.0756 C 0.53941 0.0685 0.54653 0.04999 0.54723 0.03579 C 0.54757 0.02777 0.54723 0.01975 0.54723 0.01142 " pathEditMode="relative" rAng="0" ptsTypes="fffffffffffffA">
                                      <p:cBhvr>
                                        <p:cTn id="5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361" y="81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2.13823E-6 C -0.00538 0.02622 -0.02743 0.03795 -0.04462 0.05122 C -0.07222 0.07251 -0.09653 0.08855 -0.12865 0.09873 C -0.13889 0.10213 -0.15608 0.11138 -0.16771 0.11354 C -0.18299 0.1157 -0.19861 0.11725 -0.21389 0.11971 C -0.28663 0.14255 -0.31545 0.11293 -0.37136 0.08855 C -0.37691 0.07899 -0.38004 0.08176 -0.38837 0.07837 C -0.39219 0.07343 -0.39688 0.07096 -0.40035 0.06603 C -0.40764 0.05584 -0.41077 0.04289 -0.41754 0.0327 C -0.42084 0.02777 -0.42396 0.02406 -0.42587 0.0182 " pathEditMode="relative" rAng="0" ptsTypes="fffffffffA">
                                      <p:cBhvr>
                                        <p:cTn id="5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302" y="71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1059 0.02561 -0.02795 0.03301 -0.04462 0.03702 C -0.06284 0.03456 -0.07413 0.03054 -0.09097 0.02129 C -0.09844 0.01265 -0.09427 0.0182 -0.10295 0.00278 C -0.10399 0.00092 -0.1059 -0.00278 -0.1059 -0.00278 " pathEditMode="relative" ptsTypes="ffffA">
                                      <p:cBhvr>
                                        <p:cTn id="6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 animBg="1"/>
      <p:bldP spid="17" grpId="0" animBg="1"/>
      <p:bldP spid="17" grpId="1" animBg="1"/>
      <p:bldP spid="18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6746" y="1995686"/>
            <a:ext cx="6933726" cy="110251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ANÁLISE COMBINATÓRIA</a:t>
            </a:r>
            <a:br>
              <a:rPr lang="pt-BR" b="1" dirty="0" smtClean="0"/>
            </a:br>
            <a:r>
              <a:rPr lang="pt-BR" sz="3600" b="1" dirty="0" smtClean="0"/>
              <a:t>Combinação e Arranjo</a:t>
            </a:r>
            <a:endParaRPr lang="pt-BR" sz="36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527176" y="3219822"/>
            <a:ext cx="6400800" cy="1779662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r>
              <a:rPr lang="pt-BR" sz="2000" b="1" dirty="0" smtClean="0"/>
              <a:t> </a:t>
            </a:r>
          </a:p>
          <a:p>
            <a:pPr algn="r"/>
            <a:r>
              <a:rPr lang="pt-BR" sz="2000" b="1" dirty="0"/>
              <a:t>d</a:t>
            </a:r>
            <a:r>
              <a:rPr lang="pt-BR" sz="2000" b="1" dirty="0" smtClean="0"/>
              <a:t>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juliana.schivani@ifrn.edu.br</a:t>
            </a:r>
          </a:p>
          <a:p>
            <a:pPr algn="r"/>
            <a:r>
              <a:rPr lang="pt-BR" sz="2000" b="1" dirty="0" smtClean="0"/>
              <a:t>profjuliana.matematica@gmail.com</a:t>
            </a:r>
            <a:endParaRPr lang="pt-BR" sz="2000" b="1" dirty="0"/>
          </a:p>
          <a:p>
            <a:pPr algn="r"/>
            <a:endParaRPr lang="pt-BR" sz="2000" b="1" dirty="0" smtClean="0"/>
          </a:p>
          <a:p>
            <a:pPr algn="r"/>
            <a:endParaRPr lang="pt-BR" sz="2000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36512" y="-20538"/>
            <a:ext cx="2528046" cy="5177952"/>
            <a:chOff x="-32108" y="-20538"/>
            <a:chExt cx="2528046" cy="517795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007" r="98997">
                          <a14:foregroundMark x1="58528" y1="40828" x2="58528" y2="40828"/>
                          <a14:foregroundMark x1="57191" y1="26036" x2="57191" y2="26036"/>
                          <a14:foregroundMark x1="57191" y1="56213" x2="57191" y2="56213"/>
                          <a14:foregroundMark x1="55853" y1="44379" x2="55853" y2="44379"/>
                          <a14:foregroundMark x1="53512" y1="38462" x2="53512" y2="38462"/>
                          <a14:foregroundMark x1="55184" y1="21302" x2="55184" y2="21302"/>
                          <a14:foregroundMark x1="58528" y1="13609" x2="58528" y2="13609"/>
                          <a14:foregroundMark x1="62207" y1="18343" x2="62207" y2="18343"/>
                          <a14:foregroundMark x1="62207" y1="26036" x2="62207" y2="26036"/>
                          <a14:foregroundMark x1="62207" y1="36686" x2="62207" y2="36686"/>
                          <a14:foregroundMark x1="63545" y1="52663" x2="63545" y2="52663"/>
                          <a14:foregroundMark x1="63211" y1="65089" x2="63211" y2="65089"/>
                          <a14:foregroundMark x1="61204" y1="69231" x2="61204" y2="69231"/>
                          <a14:backgroundMark x1="14047" y1="82249" x2="14047" y2="82249"/>
                          <a14:backgroundMark x1="9030" y1="66864" x2="9030" y2="66864"/>
                          <a14:backgroundMark x1="5686" y1="56213" x2="5686" y2="56213"/>
                          <a14:backgroundMark x1="4682" y1="45562" x2="4682" y2="45562"/>
                          <a14:backgroundMark x1="4348" y1="66272" x2="4348" y2="66272"/>
                          <a14:backgroundMark x1="9699" y1="80473" x2="9699" y2="80473"/>
                          <a14:backgroundMark x1="5017" y1="84615" x2="5017" y2="84615"/>
                          <a14:backgroundMark x1="5017" y1="79290" x2="5017" y2="79290"/>
                          <a14:backgroundMark x1="16722" y1="91124" x2="16722" y2="911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88"/>
            <a:stretch/>
          </p:blipFill>
          <p:spPr bwMode="auto">
            <a:xfrm>
              <a:off x="-32108" y="-20538"/>
              <a:ext cx="1939811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8498" y1="12222" x2="38498" y2="12222"/>
                          <a14:foregroundMark x1="58216" y1="12500" x2="58216" y2="12500"/>
                          <a14:foregroundMark x1="94992" y1="59444" x2="94992" y2="59444"/>
                          <a14:foregroundMark x1="54617" y1="86389" x2="54617" y2="86389"/>
                          <a14:foregroundMark x1="15493" y1="89167" x2="15493" y2="89167"/>
                          <a14:foregroundMark x1="72770" y1="32778" x2="72770" y2="32778"/>
                          <a14:foregroundMark x1="79186" y1="35556" x2="79186" y2="35556"/>
                          <a14:foregroundMark x1="1878" y1="51944" x2="1878" y2="51944"/>
                          <a14:foregroundMark x1="2660" y1="51944" x2="2660" y2="51944"/>
                          <a14:foregroundMark x1="97027" y1="47222" x2="97027" y2="47222"/>
                          <a14:foregroundMark x1="71987" y1="98056" x2="71987" y2="98056"/>
                          <a14:foregroundMark x1="73865" y1="98333" x2="73865" y2="98333"/>
                          <a14:foregroundMark x1="69171" y1="98333" x2="69171" y2="98333"/>
                          <a14:foregroundMark x1="67762" y1="98333" x2="67762" y2="98333"/>
                          <a14:foregroundMark x1="16432" y1="22778" x2="16432" y2="22778"/>
                          <a14:foregroundMark x1="17684" y1="22222" x2="17684" y2="22222"/>
                          <a14:foregroundMark x1="71362" y1="75278" x2="71362" y2="75278"/>
                          <a14:foregroundMark x1="70423" y1="75278" x2="70423" y2="75278"/>
                          <a14:foregroundMark x1="73552" y1="74722" x2="73552" y2="74722"/>
                          <a14:foregroundMark x1="74648" y1="74722" x2="74648" y2="74722"/>
                          <a14:foregroundMark x1="69640" y1="78056" x2="69640" y2="78056"/>
                          <a14:backgroundMark x1="4225" y1="44167" x2="4225" y2="44167"/>
                          <a14:backgroundMark x1="2034" y1="41667" x2="2034" y2="41667"/>
                          <a14:backgroundMark x1="4538" y1="48333" x2="4538" y2="48333"/>
                          <a14:backgroundMark x1="10172" y1="52222" x2="10172" y2="52222"/>
                          <a14:backgroundMark x1="25352" y1="17778" x2="25352" y2="17778"/>
                          <a14:backgroundMark x1="69171" y1="78333" x2="69171" y2="78333"/>
                          <a14:backgroundMark x1="70579" y1="74444" x2="70579" y2="74444"/>
                          <a14:backgroundMark x1="73552" y1="75833" x2="73552" y2="75833"/>
                          <a14:backgroundMark x1="75900" y1="75833" x2="75900" y2="75833"/>
                          <a14:backgroundMark x1="2660" y1="51944" x2="2660" y2="51944"/>
                          <a14:backgroundMark x1="2660" y1="51944" x2="2660" y2="51944"/>
                          <a14:backgroundMark x1="1721" y1="51944" x2="1721" y2="51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967177" y="1694298"/>
              <a:ext cx="4430292" cy="2495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467633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86746" y="1995686"/>
            <a:ext cx="6933726" cy="1102519"/>
          </a:xfrm>
        </p:spPr>
        <p:txBody>
          <a:bodyPr>
            <a:normAutofit fontScale="90000"/>
          </a:bodyPr>
          <a:lstStyle/>
          <a:p>
            <a:r>
              <a:rPr lang="pt-BR" b="1" dirty="0" smtClean="0"/>
              <a:t>ANÁLISE COMBINATÓRIA</a:t>
            </a:r>
            <a:br>
              <a:rPr lang="pt-BR" b="1" dirty="0" smtClean="0"/>
            </a:br>
            <a:r>
              <a:rPr lang="pt-BR" sz="3600" b="1" dirty="0" smtClean="0"/>
              <a:t>Combinação e Arranjo</a:t>
            </a:r>
            <a:endParaRPr lang="pt-BR" sz="3600" b="1" dirty="0"/>
          </a:p>
        </p:txBody>
      </p:sp>
      <p:sp>
        <p:nvSpPr>
          <p:cNvPr id="6" name="Subtítulo 2"/>
          <p:cNvSpPr>
            <a:spLocks noGrp="1"/>
          </p:cNvSpPr>
          <p:nvPr>
            <p:ph type="subTitle" idx="1"/>
          </p:nvPr>
        </p:nvSpPr>
        <p:spPr>
          <a:xfrm>
            <a:off x="2527176" y="3219822"/>
            <a:ext cx="6400800" cy="1779662"/>
          </a:xfrm>
        </p:spPr>
        <p:txBody>
          <a:bodyPr>
            <a:normAutofit fontScale="92500" lnSpcReduction="20000"/>
          </a:bodyPr>
          <a:lstStyle/>
          <a:p>
            <a:pPr algn="r"/>
            <a:endParaRPr lang="pt-BR" sz="2000" b="1" dirty="0" smtClean="0"/>
          </a:p>
          <a:p>
            <a:pPr algn="r"/>
            <a:endParaRPr lang="pt-BR" sz="2000" b="1" dirty="0"/>
          </a:p>
          <a:p>
            <a:pPr algn="r"/>
            <a:r>
              <a:rPr lang="pt-BR" sz="2000" b="1" dirty="0" err="1" smtClean="0"/>
              <a:t>Profª</a:t>
            </a:r>
            <a:r>
              <a:rPr lang="pt-BR" sz="2000" b="1" dirty="0" smtClean="0"/>
              <a:t> Juliana </a:t>
            </a:r>
            <a:r>
              <a:rPr lang="pt-BR" sz="2000" b="1" dirty="0" err="1" smtClean="0"/>
              <a:t>Schivani</a:t>
            </a:r>
            <a:r>
              <a:rPr lang="pt-BR" sz="2000" b="1" dirty="0" smtClean="0"/>
              <a:t> </a:t>
            </a:r>
          </a:p>
          <a:p>
            <a:pPr algn="r"/>
            <a:r>
              <a:rPr lang="pt-BR" sz="2000" b="1" dirty="0"/>
              <a:t>d</a:t>
            </a:r>
            <a:r>
              <a:rPr lang="pt-BR" sz="2000" b="1" dirty="0" smtClean="0"/>
              <a:t>ocente.ifrn.edu.br/</a:t>
            </a:r>
            <a:r>
              <a:rPr lang="pt-BR" sz="2000" b="1" dirty="0" err="1" smtClean="0"/>
              <a:t>julianaschivani</a:t>
            </a:r>
            <a:endParaRPr lang="pt-BR" sz="2000" b="1" dirty="0" smtClean="0"/>
          </a:p>
          <a:p>
            <a:pPr algn="r"/>
            <a:r>
              <a:rPr lang="pt-BR" sz="2000" b="1" dirty="0" smtClean="0"/>
              <a:t>juliana.schivani@ifrn.edu.br</a:t>
            </a:r>
          </a:p>
          <a:p>
            <a:pPr algn="r"/>
            <a:r>
              <a:rPr lang="pt-BR" sz="2000" b="1" dirty="0" smtClean="0"/>
              <a:t>profjuliana.matematica@gmail.com</a:t>
            </a:r>
            <a:endParaRPr lang="pt-BR" sz="2000" b="1" dirty="0"/>
          </a:p>
          <a:p>
            <a:pPr algn="r"/>
            <a:endParaRPr lang="pt-BR" sz="2000" b="1" dirty="0" smtClean="0"/>
          </a:p>
          <a:p>
            <a:pPr algn="r"/>
            <a:endParaRPr lang="pt-BR" sz="2000" b="1" dirty="0" smtClean="0"/>
          </a:p>
        </p:txBody>
      </p:sp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69012"/>
            <a:ext cx="3779912" cy="966240"/>
          </a:xfrm>
          <a:prstGeom prst="rect">
            <a:avLst/>
          </a:prstGeom>
        </p:spPr>
      </p:pic>
      <p:grpSp>
        <p:nvGrpSpPr>
          <p:cNvPr id="7" name="Grupo 6"/>
          <p:cNvGrpSpPr/>
          <p:nvPr/>
        </p:nvGrpSpPr>
        <p:grpSpPr>
          <a:xfrm>
            <a:off x="-36512" y="-20538"/>
            <a:ext cx="2528046" cy="5177952"/>
            <a:chOff x="-32108" y="-20538"/>
            <a:chExt cx="2528046" cy="5177952"/>
          </a:xfrm>
        </p:grpSpPr>
        <p:pic>
          <p:nvPicPr>
            <p:cNvPr id="8" name="Picture 3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2007" r="98997">
                          <a14:foregroundMark x1="58528" y1="40828" x2="58528" y2="40828"/>
                          <a14:foregroundMark x1="57191" y1="26036" x2="57191" y2="26036"/>
                          <a14:foregroundMark x1="57191" y1="56213" x2="57191" y2="56213"/>
                          <a14:foregroundMark x1="55853" y1="44379" x2="55853" y2="44379"/>
                          <a14:foregroundMark x1="53512" y1="38462" x2="53512" y2="38462"/>
                          <a14:foregroundMark x1="55184" y1="21302" x2="55184" y2="21302"/>
                          <a14:foregroundMark x1="58528" y1="13609" x2="58528" y2="13609"/>
                          <a14:foregroundMark x1="62207" y1="18343" x2="62207" y2="18343"/>
                          <a14:foregroundMark x1="62207" y1="26036" x2="62207" y2="26036"/>
                          <a14:foregroundMark x1="62207" y1="36686" x2="62207" y2="36686"/>
                          <a14:foregroundMark x1="63545" y1="52663" x2="63545" y2="52663"/>
                          <a14:foregroundMark x1="63211" y1="65089" x2="63211" y2="65089"/>
                          <a14:foregroundMark x1="61204" y1="69231" x2="61204" y2="69231"/>
                          <a14:backgroundMark x1="14047" y1="82249" x2="14047" y2="82249"/>
                          <a14:backgroundMark x1="9030" y1="66864" x2="9030" y2="66864"/>
                          <a14:backgroundMark x1="5686" y1="56213" x2="5686" y2="56213"/>
                          <a14:backgroundMark x1="4682" y1="45562" x2="4682" y2="45562"/>
                          <a14:backgroundMark x1="4348" y1="66272" x2="4348" y2="66272"/>
                          <a14:backgroundMark x1="9699" y1="80473" x2="9699" y2="80473"/>
                          <a14:backgroundMark x1="5017" y1="84615" x2="5017" y2="84615"/>
                          <a14:backgroundMark x1="5017" y1="79290" x2="5017" y2="79290"/>
                          <a14:backgroundMark x1="16722" y1="91124" x2="16722" y2="9112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31888"/>
            <a:stretch/>
          </p:blipFill>
          <p:spPr bwMode="auto">
            <a:xfrm>
              <a:off x="-32108" y="-20538"/>
              <a:ext cx="1939811" cy="1609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38498" y1="12222" x2="38498" y2="12222"/>
                          <a14:foregroundMark x1="58216" y1="12500" x2="58216" y2="12500"/>
                          <a14:foregroundMark x1="94992" y1="59444" x2="94992" y2="59444"/>
                          <a14:foregroundMark x1="54617" y1="86389" x2="54617" y2="86389"/>
                          <a14:foregroundMark x1="15493" y1="89167" x2="15493" y2="89167"/>
                          <a14:foregroundMark x1="72770" y1="32778" x2="72770" y2="32778"/>
                          <a14:foregroundMark x1="79186" y1="35556" x2="79186" y2="35556"/>
                          <a14:foregroundMark x1="1878" y1="51944" x2="1878" y2="51944"/>
                          <a14:foregroundMark x1="2660" y1="51944" x2="2660" y2="51944"/>
                          <a14:foregroundMark x1="97027" y1="47222" x2="97027" y2="47222"/>
                          <a14:foregroundMark x1="71987" y1="98056" x2="71987" y2="98056"/>
                          <a14:foregroundMark x1="73865" y1="98333" x2="73865" y2="98333"/>
                          <a14:foregroundMark x1="69171" y1="98333" x2="69171" y2="98333"/>
                          <a14:foregroundMark x1="67762" y1="98333" x2="67762" y2="98333"/>
                          <a14:foregroundMark x1="16432" y1="22778" x2="16432" y2="22778"/>
                          <a14:foregroundMark x1="17684" y1="22222" x2="17684" y2="22222"/>
                          <a14:foregroundMark x1="71362" y1="75278" x2="71362" y2="75278"/>
                          <a14:foregroundMark x1="70423" y1="75278" x2="70423" y2="75278"/>
                          <a14:foregroundMark x1="73552" y1="74722" x2="73552" y2="74722"/>
                          <a14:foregroundMark x1="74648" y1="74722" x2="74648" y2="74722"/>
                          <a14:foregroundMark x1="69640" y1="78056" x2="69640" y2="78056"/>
                          <a14:backgroundMark x1="4225" y1="44167" x2="4225" y2="44167"/>
                          <a14:backgroundMark x1="2034" y1="41667" x2="2034" y2="41667"/>
                          <a14:backgroundMark x1="4538" y1="48333" x2="4538" y2="48333"/>
                          <a14:backgroundMark x1="10172" y1="52222" x2="10172" y2="52222"/>
                          <a14:backgroundMark x1="25352" y1="17778" x2="25352" y2="17778"/>
                          <a14:backgroundMark x1="69171" y1="78333" x2="69171" y2="78333"/>
                          <a14:backgroundMark x1="70579" y1="74444" x2="70579" y2="74444"/>
                          <a14:backgroundMark x1="73552" y1="75833" x2="73552" y2="75833"/>
                          <a14:backgroundMark x1="75900" y1="75833" x2="75900" y2="75833"/>
                          <a14:backgroundMark x1="2660" y1="51944" x2="2660" y2="51944"/>
                          <a14:backgroundMark x1="2660" y1="51944" x2="2660" y2="51944"/>
                          <a14:backgroundMark x1="1721" y1="51944" x2="1721" y2="51944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967177" y="1694298"/>
              <a:ext cx="4430292" cy="24959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7450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4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39" y="1203598"/>
            <a:ext cx="4480233" cy="389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Na aula de hoje...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12" name="Espaço Reservado para Conteúdo 2"/>
          <p:cNvSpPr txBox="1">
            <a:spLocks/>
          </p:cNvSpPr>
          <p:nvPr/>
        </p:nvSpPr>
        <p:spPr>
          <a:xfrm>
            <a:off x="457200" y="1200150"/>
            <a:ext cx="591500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pt-BR" sz="3600" dirty="0" smtClean="0"/>
          </a:p>
          <a:p>
            <a:pPr lvl="1"/>
            <a:r>
              <a:rPr lang="pt-BR" sz="3600" dirty="0" smtClean="0"/>
              <a:t> Arranjo;</a:t>
            </a:r>
          </a:p>
          <a:p>
            <a:pPr lvl="1"/>
            <a:r>
              <a:rPr lang="pt-BR" sz="3600" dirty="0" smtClean="0"/>
              <a:t> Combinação.</a:t>
            </a:r>
            <a:endParaRPr lang="pt-BR" sz="5400" dirty="0"/>
          </a:p>
        </p:txBody>
      </p:sp>
    </p:spTree>
    <p:extLst>
      <p:ext uri="{BB962C8B-B14F-4D97-AF65-F5344CB8AC3E}">
        <p14:creationId xmlns:p14="http://schemas.microsoft.com/office/powerpoint/2010/main" val="932196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5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04" y="1196151"/>
            <a:ext cx="4476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Arranjo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96" y="1128143"/>
            <a:ext cx="684076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dirty="0" smtClean="0"/>
              <a:t>Escolher 3 funcionários dentre 8 disponíveis para assumir, respectivamente, os cargos de Supervisor, Tesoureiro e Marqueteiro.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0323" l="4428" r="6605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045" r="43896" b="7708"/>
          <a:stretch/>
        </p:blipFill>
        <p:spPr bwMode="auto">
          <a:xfrm>
            <a:off x="985337" y="2334949"/>
            <a:ext cx="517793" cy="163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CaixaDeTexto 7"/>
          <p:cNvSpPr txBox="1"/>
          <p:nvPr/>
        </p:nvSpPr>
        <p:spPr>
          <a:xfrm>
            <a:off x="930564" y="3910285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8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05" y="3507854"/>
            <a:ext cx="555428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6794" y="2511696"/>
            <a:ext cx="1350928" cy="1498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2310745" y="3910285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7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31" y="3570534"/>
            <a:ext cx="468000" cy="142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10" y="3570534"/>
            <a:ext cx="433521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9" descr="Resultado de imagem para dúvida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511697"/>
            <a:ext cx="1022940" cy="139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aixaDeTexto 15"/>
          <p:cNvSpPr txBox="1"/>
          <p:nvPr/>
        </p:nvSpPr>
        <p:spPr>
          <a:xfrm>
            <a:off x="3635896" y="3867894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6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1698677" y="2571750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3138837" y="2571750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E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1475656" y="3929335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×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2994821" y="3929335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×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714666" y="4419549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336 grupos distintos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5437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12" grpId="0"/>
      <p:bldP spid="16" grpId="0"/>
      <p:bldP spid="17" grpId="0"/>
      <p:bldP spid="17" grpId="1"/>
      <p:bldP spid="18" grpId="0"/>
      <p:bldP spid="18" grpId="1"/>
      <p:bldP spid="19" grpId="0"/>
      <p:bldP spid="20" grpId="0"/>
      <p:bldP spid="21" grpId="0"/>
      <p:bldP spid="21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6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04" y="1196151"/>
            <a:ext cx="4476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Arranjo</a:t>
            </a:r>
            <a:endParaRPr lang="pt-BR" b="1" dirty="0">
              <a:solidFill>
                <a:schemeClr val="bg1"/>
              </a:solidFill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35496" y="1128143"/>
            <a:ext cx="684076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dirty="0" smtClean="0"/>
              <a:t>Escolher 3 funcionários dentre 8 disponíveis para assumir, respectivamente, os cargos de Supervisor, Tesoureiro e Marqueteiro.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930564" y="2686149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8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CaixaDeTexto 7"/>
          <p:cNvSpPr txBox="1"/>
          <p:nvPr/>
        </p:nvSpPr>
        <p:spPr>
          <a:xfrm>
            <a:off x="2310745" y="2686149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7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635896" y="2643758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6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1475656" y="2705199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×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2994821" y="2705199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×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3" name="Grupo 12"/>
          <p:cNvGrpSpPr/>
          <p:nvPr/>
        </p:nvGrpSpPr>
        <p:grpSpPr>
          <a:xfrm>
            <a:off x="4067944" y="2643758"/>
            <a:ext cx="1520552" cy="461665"/>
            <a:chOff x="2771800" y="3723878"/>
            <a:chExt cx="1520552" cy="461665"/>
          </a:xfrm>
        </p:grpSpPr>
        <p:sp>
          <p:nvSpPr>
            <p:cNvPr id="14" name="CaixaDeTexto 13"/>
            <p:cNvSpPr txBox="1"/>
            <p:nvPr/>
          </p:nvSpPr>
          <p:spPr>
            <a:xfrm>
              <a:off x="2771800" y="3723878"/>
              <a:ext cx="1145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×</a:t>
              </a:r>
              <a:endParaRPr lang="pt-BR" sz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CaixaDeTexto 14"/>
            <p:cNvSpPr txBox="1"/>
            <p:nvPr/>
          </p:nvSpPr>
          <p:spPr>
            <a:xfrm>
              <a:off x="3147221" y="3723878"/>
              <a:ext cx="114513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FF0000"/>
                  </a:solidFill>
                  <a:latin typeface="Arial Black" panose="020B0A04020102020204" pitchFamily="34" charset="0"/>
                </a:rPr>
                <a:t>5!</a:t>
              </a:r>
              <a:endParaRPr lang="pt-BR" sz="1200" dirty="0">
                <a:solidFill>
                  <a:srgbClr val="FF0000"/>
                </a:solidFill>
                <a:latin typeface="Arial Black" panose="020B0A04020102020204" pitchFamily="34" charset="0"/>
              </a:endParaRPr>
            </a:p>
          </p:txBody>
        </p:sp>
      </p:grpSp>
      <p:cxnSp>
        <p:nvCxnSpPr>
          <p:cNvPr id="16" name="Conector reto 15"/>
          <p:cNvCxnSpPr/>
          <p:nvPr/>
        </p:nvCxnSpPr>
        <p:spPr>
          <a:xfrm>
            <a:off x="930564" y="3147814"/>
            <a:ext cx="4085366" cy="0"/>
          </a:xfrm>
          <a:prstGeom prst="line">
            <a:avLst/>
          </a:prstGeom>
          <a:ln>
            <a:solidFill>
              <a:srgbClr val="00D05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CaixaDeTexto 16"/>
          <p:cNvSpPr txBox="1"/>
          <p:nvPr/>
        </p:nvSpPr>
        <p:spPr>
          <a:xfrm>
            <a:off x="2400681" y="3238871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5!</a:t>
            </a:r>
            <a:endParaRPr lang="pt-BR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910770" y="3900993"/>
            <a:ext cx="1566100" cy="830997"/>
            <a:chOff x="1979712" y="3939902"/>
            <a:chExt cx="1566100" cy="830997"/>
          </a:xfrm>
        </p:grpSpPr>
        <p:sp>
          <p:nvSpPr>
            <p:cNvPr id="19" name="CaixaDeTexto 18"/>
            <p:cNvSpPr txBox="1"/>
            <p:nvPr/>
          </p:nvSpPr>
          <p:spPr>
            <a:xfrm>
              <a:off x="1979712" y="3939902"/>
              <a:ext cx="15661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24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    8!</a:t>
              </a:r>
            </a:p>
            <a:p>
              <a:r>
                <a:rPr lang="pt-BR" sz="2400" dirty="0" smtClean="0">
                  <a:solidFill>
                    <a:srgbClr val="00B050"/>
                  </a:solidFill>
                  <a:latin typeface="Arial Black" panose="020B0A04020102020204" pitchFamily="34" charset="0"/>
                </a:rPr>
                <a:t>(8 – 3)!</a:t>
              </a:r>
              <a:endParaRPr lang="pt-BR" sz="1200" dirty="0">
                <a:solidFill>
                  <a:srgbClr val="00B050"/>
                </a:solidFill>
                <a:latin typeface="Arial Black" panose="020B0A04020102020204" pitchFamily="34" charset="0"/>
              </a:endParaRPr>
            </a:p>
          </p:txBody>
        </p:sp>
        <p:cxnSp>
          <p:nvCxnSpPr>
            <p:cNvPr id="20" name="Conector reto 19"/>
            <p:cNvCxnSpPr/>
            <p:nvPr/>
          </p:nvCxnSpPr>
          <p:spPr>
            <a:xfrm>
              <a:off x="2051720" y="4330992"/>
              <a:ext cx="1224136" cy="0"/>
            </a:xfrm>
            <a:prstGeom prst="line">
              <a:avLst/>
            </a:prstGeom>
            <a:ln>
              <a:solidFill>
                <a:srgbClr val="00D05E"/>
              </a:solidFill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1" name="CaixaDeTexto 20"/>
          <p:cNvSpPr txBox="1"/>
          <p:nvPr/>
        </p:nvSpPr>
        <p:spPr>
          <a:xfrm>
            <a:off x="2762762" y="3900993"/>
            <a:ext cx="15661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    n!</a:t>
            </a:r>
          </a:p>
          <a:p>
            <a:r>
              <a:rPr lang="pt-BR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(n – p)!</a:t>
            </a:r>
            <a:endParaRPr lang="pt-BR" sz="1200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  <p:cxnSp>
        <p:nvCxnSpPr>
          <p:cNvPr id="22" name="Conector reto 21"/>
          <p:cNvCxnSpPr/>
          <p:nvPr/>
        </p:nvCxnSpPr>
        <p:spPr>
          <a:xfrm>
            <a:off x="2843808" y="4309107"/>
            <a:ext cx="1224136" cy="0"/>
          </a:xfrm>
          <a:prstGeom prst="line">
            <a:avLst/>
          </a:prstGeom>
          <a:ln>
            <a:solidFill>
              <a:srgbClr val="00D05E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23" name="CaixaDeTexto 22"/>
          <p:cNvSpPr txBox="1"/>
          <p:nvPr/>
        </p:nvSpPr>
        <p:spPr>
          <a:xfrm>
            <a:off x="2346749" y="4085658"/>
            <a:ext cx="114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D05E"/>
                </a:solidFill>
                <a:latin typeface="Arial Black" panose="020B0A04020102020204" pitchFamily="34" charset="0"/>
              </a:rPr>
              <a:t>=</a:t>
            </a:r>
            <a:endParaRPr lang="pt-BR" sz="1200" dirty="0">
              <a:solidFill>
                <a:srgbClr val="00D05E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946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7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39" y="1203598"/>
            <a:ext cx="4480233" cy="3897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Arranjo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1419622"/>
            <a:ext cx="424702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179512" y="1101973"/>
            <a:ext cx="46277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(COM ORDEM? </a:t>
            </a:r>
            <a:r>
              <a:rPr lang="pt-BR" sz="2400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Ahram</a:t>
            </a:r>
            <a:r>
              <a:rPr lang="pt-BR" sz="2400" dirty="0">
                <a:solidFill>
                  <a:srgbClr val="FF0000"/>
                </a:solidFill>
                <a:latin typeface="Arial Black" panose="020B0A04020102020204" pitchFamily="34" charset="0"/>
              </a:rPr>
              <a:t>!</a:t>
            </a:r>
            <a:r>
              <a:rPr lang="pt-BR" sz="24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)</a:t>
            </a:r>
            <a:endParaRPr lang="pt-BR" sz="12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158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8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 smtClean="0">
                <a:solidFill>
                  <a:schemeClr val="bg1"/>
                </a:solidFill>
              </a:rPr>
              <a:t>Combinação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04" y="1196151"/>
            <a:ext cx="4476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05" y="3507854"/>
            <a:ext cx="555428" cy="151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8131" y="3570534"/>
            <a:ext cx="468000" cy="1424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610" y="3570534"/>
            <a:ext cx="433521" cy="13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Espaço Reservado para Conteúdo 2"/>
          <p:cNvSpPr txBox="1">
            <a:spLocks/>
          </p:cNvSpPr>
          <p:nvPr/>
        </p:nvSpPr>
        <p:spPr>
          <a:xfrm>
            <a:off x="35496" y="1128143"/>
            <a:ext cx="684076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dirty="0" smtClean="0"/>
              <a:t>Escolher 3 funcionários dentre 8 disponíveis para formar uma equipe administrativa. </a:t>
            </a:r>
          </a:p>
        </p:txBody>
      </p:sp>
    </p:spTree>
    <p:extLst>
      <p:ext uri="{BB962C8B-B14F-4D97-AF65-F5344CB8AC3E}">
        <p14:creationId xmlns:p14="http://schemas.microsoft.com/office/powerpoint/2010/main" val="39013686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17 3.44338E-6 L -0.24913 3.44338E-6 C -0.36093 3.44338E-6 -0.49791 -0.06788 -0.49791 -0.1225 L -0.49791 -0.24499 " pathEditMode="relative" rAng="0" ptsTypes="FfFF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878" y="-122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4.72385E-6 L -0.31597 4.72385E-6 C -0.45729 4.72385E-6 -0.63107 -0.06789 -0.63107 -0.12188 L -0.63107 -0.24314 " pathEditMode="relative" rAng="0" ptsTypes="FfFF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563" y="-12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5.70811E-7 L -0.30521 -5.70811E-7 C -0.44167 -5.70811E-7 -0.60955 -0.06881 -0.60955 -0.12434 L -0.60955 -0.24838 " pathEditMode="relative" rAng="0" ptsTypes="FfFF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6" y="-124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B98AB8-E284-4649-B676-2E295DFD7BF4}" type="slidenum">
              <a:rPr lang="pt-BR" smtClean="0"/>
              <a:t>9</a:t>
            </a:fld>
            <a:endParaRPr lang="pt-BR"/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9843" y="169012"/>
            <a:ext cx="2105980" cy="818562"/>
          </a:xfrm>
          <a:prstGeom prst="rect">
            <a:avLst/>
          </a:prstGeom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4122" y="3778907"/>
            <a:ext cx="428197" cy="13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pPr algn="l"/>
            <a:r>
              <a:rPr lang="pt-BR" b="1" dirty="0">
                <a:solidFill>
                  <a:schemeClr val="bg1"/>
                </a:solidFill>
              </a:rPr>
              <a:t>Combinação</a:t>
            </a:r>
          </a:p>
        </p:txBody>
      </p:sp>
      <p:pic>
        <p:nvPicPr>
          <p:cNvPr id="6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804" y="1196151"/>
            <a:ext cx="4476750" cy="390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2211877"/>
            <a:ext cx="508189" cy="138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435" y="2283877"/>
            <a:ext cx="428197" cy="13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47" y="2283877"/>
            <a:ext cx="396650" cy="125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Espaço Reservado para Conteúdo 2"/>
          <p:cNvSpPr txBox="1">
            <a:spLocks/>
          </p:cNvSpPr>
          <p:nvPr/>
        </p:nvSpPr>
        <p:spPr>
          <a:xfrm>
            <a:off x="35496" y="1128143"/>
            <a:ext cx="6840760" cy="3603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ctr">
              <a:buNone/>
            </a:pPr>
            <a:r>
              <a:rPr lang="pt-BR" dirty="0" smtClean="0"/>
              <a:t>Escolher 3 funcionários dentre 8 disponíveis para formar uma equipe administrativa.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" y="3746805"/>
            <a:ext cx="508189" cy="138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934" y="3772416"/>
            <a:ext cx="428197" cy="13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82" y="3816907"/>
            <a:ext cx="396650" cy="125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79" y="2266464"/>
            <a:ext cx="508189" cy="138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268" y="2292075"/>
            <a:ext cx="428197" cy="13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329" y="2336566"/>
            <a:ext cx="396650" cy="125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5794" y="3764584"/>
            <a:ext cx="508189" cy="138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9770" y="3823398"/>
            <a:ext cx="396650" cy="125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6423" y="2278462"/>
            <a:ext cx="428197" cy="13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127" y="2168433"/>
            <a:ext cx="508189" cy="138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26" y="2270688"/>
            <a:ext cx="396650" cy="125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225" y="3796108"/>
            <a:ext cx="428197" cy="1303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7133" y="3740164"/>
            <a:ext cx="508189" cy="13834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8666" y="3764584"/>
            <a:ext cx="396650" cy="12516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0442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429</Words>
  <Application>Microsoft Office PowerPoint</Application>
  <PresentationFormat>Apresentação na tela (16:9)</PresentationFormat>
  <Paragraphs>125</Paragraphs>
  <Slides>20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1" baseType="lpstr">
      <vt:lpstr>Tema do Office</vt:lpstr>
      <vt:lpstr>Virado pra lua!</vt:lpstr>
      <vt:lpstr>Quantos jogos possíveis?</vt:lpstr>
      <vt:lpstr>ANÁLISE COMBINATÓRIA Combinação e Arranjo</vt:lpstr>
      <vt:lpstr>Na aula de hoje...</vt:lpstr>
      <vt:lpstr>Arranjo</vt:lpstr>
      <vt:lpstr>Arranjo</vt:lpstr>
      <vt:lpstr>Arranjo</vt:lpstr>
      <vt:lpstr>Combinação</vt:lpstr>
      <vt:lpstr>Combinação</vt:lpstr>
      <vt:lpstr>Combinação</vt:lpstr>
      <vt:lpstr>Combinação</vt:lpstr>
      <vt:lpstr>Combinação</vt:lpstr>
      <vt:lpstr>Pega ladrão!</vt:lpstr>
      <vt:lpstr>Quantos sorteios possíveis?</vt:lpstr>
      <vt:lpstr>Tabela de preços justa?</vt:lpstr>
      <vt:lpstr>Tabela de preços justa?</vt:lpstr>
      <vt:lpstr>Vamos pensar um pouco!</vt:lpstr>
      <vt:lpstr>Quebrando a cabeça</vt:lpstr>
      <vt:lpstr>Quantas combinações?</vt:lpstr>
      <vt:lpstr>ANÁLISE COMBINATÓRIA Combinação e Arranjo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</dc:creator>
  <cp:lastModifiedBy>Usuario</cp:lastModifiedBy>
  <cp:revision>7</cp:revision>
  <dcterms:created xsi:type="dcterms:W3CDTF">2017-01-08T19:00:04Z</dcterms:created>
  <dcterms:modified xsi:type="dcterms:W3CDTF">2018-03-06T13:57:57Z</dcterms:modified>
</cp:coreProperties>
</file>