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1" r:id="rId2"/>
    <p:sldId id="260" r:id="rId3"/>
    <p:sldId id="333" r:id="rId4"/>
    <p:sldId id="335" r:id="rId5"/>
    <p:sldId id="334" r:id="rId6"/>
    <p:sldId id="284" r:id="rId7"/>
    <p:sldId id="285" r:id="rId8"/>
    <p:sldId id="336" r:id="rId9"/>
    <p:sldId id="338" r:id="rId10"/>
    <p:sldId id="340" r:id="rId11"/>
    <p:sldId id="346" r:id="rId12"/>
    <p:sldId id="339" r:id="rId13"/>
    <p:sldId id="343" r:id="rId14"/>
    <p:sldId id="344" r:id="rId15"/>
    <p:sldId id="341" r:id="rId16"/>
    <p:sldId id="351" r:id="rId17"/>
    <p:sldId id="352" r:id="rId18"/>
    <p:sldId id="353" r:id="rId19"/>
    <p:sldId id="345" r:id="rId20"/>
    <p:sldId id="342" r:id="rId21"/>
    <p:sldId id="286" r:id="rId22"/>
    <p:sldId id="347" r:id="rId23"/>
    <p:sldId id="354" r:id="rId24"/>
    <p:sldId id="355" r:id="rId25"/>
    <p:sldId id="348" r:id="rId26"/>
    <p:sldId id="349" r:id="rId27"/>
    <p:sldId id="306" r:id="rId28"/>
    <p:sldId id="350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00"/>
    <a:srgbClr val="61A168"/>
    <a:srgbClr val="F339CB"/>
    <a:srgbClr val="F99DE5"/>
    <a:srgbClr val="F549D0"/>
    <a:srgbClr val="A70985"/>
    <a:srgbClr val="8CC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06" autoAdjust="0"/>
  </p:normalViewPr>
  <p:slideViewPr>
    <p:cSldViewPr snapToGrid="0">
      <p:cViewPr varScale="1">
        <p:scale>
          <a:sx n="64" d="100"/>
          <a:sy n="64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0T03:03:41.51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508 1128,'503'17,"-163"-2,1900-3,-1373-15,3231 3,-3351-51,-543 31,404-85,-324 47,-94 17,57-9,176-34,19-1,-242 49,-95 16,0 4,114-3,-147 19,5 1,-1-4,1-2,82-18,-64 4,0 4,1 4,134 3,929 10,-1111-2,0-3,71-12,-97 11,-1-2,0 0,0-1,0-1,-1 0,-1-2,34-22,-43 26,-1 0,-1-1,1 0,-1 0,0-1,-1 0,0 0,0-1,-1 0,0 0,0 0,-1-1,0 0,-1 0,0 0,-1-1,0 1,2-14,-2 6,0 0,-2 0,0 0,-1 0,-3-34,2 48,0 0,0 0,0 0,0 0,-1 0,1 0,-1 1,0-1,0 0,0 1,-1 0,1-1,-1 1,0 0,0 0,0 0,0 1,-1-1,1 1,-1 0,1 0,-1 0,0 0,0 0,0 1,0 0,0 0,0 0,0 0,0 1,-7-1,-25 1,-1 2,-46 7,1 1,-1076 18,850-30,-1210 0,1438 5,0 2,1 4,-93 23,-457 89,326-67,92-22,-318 10,-219-43,344-4,-3285 4,1918 2,1695 2,1 5,-116 25,-55 7,108-19,-190 52,167-33,-52-4,17-4,-59 22,-270 64,408-91,71-19,1 3,-77 29,89-26,7-4,1 1,-1 1,2 2,-31 20,50-30,0 1,-1-1,1 1,1 0,-1 0,1 0,0 1,0-1,1 1,-1 0,1 0,0 1,1-1,0 0,0 1,0 0,1-1,0 1,0 0,1 0,-1-1,2 1,0 7,0-9,0-1,0 0,0 0,1 0,0 0,0 0,0 0,0 0,1 0,-1-1,1 1,0-1,0 0,0 0,1 0,-1 0,1-1,-1 1,1-1,0 0,0 0,0 0,0-1,0 1,1-1,6 1,11 3,0-2,0 0,42-2,61-1,450 18,-390 1,588 46,916-47,-1122-21,-422 0,-1-7,-1-6,182-43,-41-5,321-78,-486 115,1 5,196-9,243 27,-346 7,-13-11,-175 6,0-2,0-1,-1-1,0-1,41-18,-64 25,-1 0,1 0,0-1,-1 1,1 0,-1 0,1 0,0-1,-1 1,1 0,-1-1,1 1,-1-1,1 1,-1 0,1-1,-1 1,1-1,-1 1,0-1,1 1,-1-1,0 0,0 1,1-1,-1 1,0-1,0 0,0 1,0-1,1 1,-1-1,0-1,-22-11,-16 2,-2 1,1 2,-1 1,-56-1,20 1,-2046-146,804 150,1134 4,6 3,-265 39,194 8,144-27,-191 20,-261-41,389-6,10368 3,-10105-4,177-33,16-2,-154 28,-1-7,141-36,-96 21,15-4,394-89,-468 111,-67 9,100-23,129-41,75-23,-341 87,-15 6,0 0,0 0,0 0,0 0,0 0,-1 0,1 0,0 0,0 0,0 0,0 0,0-1,0 1,0 0,0 0,-1 0,1 0,0 0,0 0,0 0,0-1,0 1,0 0,0 0,0 0,0 0,0 0,0 0,0-1,0 1,0 0,0 0,0 0,0 0,0 0,0 0,0-1,0 1,0 0,0 0,0 0,0 0,0 0,0 0,0-1,0 1,1 0,-1 0,0 0,0 0,0 0,0 0,0 0,0 0,0 0,0-1,1 1,-1 0,0 0,0 0,0 0,0 0,0 0,1 0,-15-2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0T03:03:46.43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310 2,'30'0,"78"-2,0 6,182 28,-284-31,-1 0,0 0,1 0,-1 1,0 0,0 0,0 0,0 1,0-1,4 5,-8-7,-1 0,0 0,0 1,0-1,1 0,-1 0,0 1,0-1,0 0,0 0,1 1,-1-1,0 0,0 1,0-1,0 0,0 0,0 1,0-1,0 0,0 1,0-1,0 0,0 1,0-1,0 0,0 1,0-1,0 0,-1 0,1 1,0-1,0 0,0 0,0 1,-1-1,1 0,0 0,0 1,-1-1,1 0,0 0,0 0,-1 1,1-1,0 0,0 0,-1 0,1 0,0 0,-1 0,1 0,-21 6,21-6,-275 72,167-40,-118 23,6 17,217-71,-1 1,0-1,0 1,1 0,-1 0,1 0,0 1,0-1,0 1,0 0,0-1,0 1,1 1,-4 4,5-7,1 0,-1 0,1 0,0 0,0 0,-1 1,1-1,0 0,0 0,0 0,0 0,0 0,1 0,-1 0,0 1,0-1,1 0,-1 0,1 0,0 1,0 0,1 0,0 0,0 0,0 0,0 0,0 0,0-1,0 1,0-1,1 1,4 1,14 5,1-2,1 0,-1-1,46 4,6 1,27 3,1-5,160-7,-156-2,-56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0T03:03:50.94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470 1089,'246'44,"189"42,-281-47,292 65,-307-77,176 9,374-33,-308-9,-348 6,0-2,0-1,0-1,-1-2,0-1,0-2,-1-1,0-1,0-2,-1-1,-1-1,-1-2,0-1,-1-1,-1-1,-1-1,41-45,5-17,71-106,-120 154,-1-1,-2-1,-1 0,-2-1,-1-1,11-54,-23 84,-2 0,1-1,-1 1,-1 0,1-1,-2-11,0 17,0 0,0-1,0 1,-1 0,1 0,-1 0,0 0,0 0,-1 0,1 1,-1-1,0 1,0 0,0 0,0 0,-5-4,-6-3,0 1,-1 0,0 1,-1 1,0 0,-17-5,-108-22,120 29,-983-133,-14 110,101 32,662-4,244-1,1 1,0 1,-1-1,1 2,0-1,0 2,-19 6,26-8,-1 1,1 1,0-1,0 0,0 1,1-1,-1 1,0 0,1 0,0 0,0 0,0 0,0 1,0-1,1 1,0-1,-1 1,1-1,0 1,1 0,-1-1,1 1,-1 0,1 0,1 4,-1 11,1 1,2-1,0 0,0 0,2 0,0 0,2-1,0 0,0 0,2-1,0 0,1 0,1-1,1 0,17 18,-14-17,2-1,0-1,0 0,2-2,0 0,0-1,1 0,0-2,1-1,0 0,1-1,0-2,23 5,124 15,81 14,34 22,596 103,-798-158,162-5,81-33,-270 23,0-2,-1-3,-1-2,0-2,-1-3,57-30,-99 45,-1-1,-1 0,1 0,-1-1,0-1,0 1,-1-1,0 0,6-11,-11 16,0 1,0-1,0 0,-1 0,1 0,-1 0,0 0,0-1,0 1,0 0,-1 0,1-1,-1 1,0-1,0 1,0 0,0-1,-1 1,1 0,-1-1,0 1,0 0,0 0,0 0,-1 0,1 0,-1 0,0 0,0 0,0 0,0 1,-5-5,-5-2,0 0,-1 1,0 0,0 1,-1 0,0 2,-19-7,-108-24,140 36,-482-96,193 40,-373-23,-302 54,892 25,-137 20,185-16,0 2,0 1,0 1,1 1,0 1,0 2,2 0,-41 28,47-28,0 1,0 0,1 1,1 1,-20 26,29-33,0 0,1 0,0 0,0 0,1 1,0 0,1-1,0 1,0 0,1 0,0 1,0-1,1 0,2 17,-1-15,1-1,0 0,0 1,1-1,1 0,0-1,0 1,1-1,0 1,0-2,1 1,0 0,1-1,14 13,-7-9,0-1,1-1,1-1,0 0,0-1,1 0,30 9,63 12,180 26,-153-33,-111-18,398 65,6-33,29-47,-387 4,-1-4,0-3,-1-2,94-36,-115 31,-1-3,-2-1,0-2,-1-3,43-37,2 8,-60 41,52-41,-74 53,-1-1,-1 1,1-1,-1 0,-1-1,1 0,-1 0,0 0,-1 0,0-1,5-14,-8 17,0 1,-1-1,1 0,-1 1,-1-1,1 1,-1-1,1 0,-2 1,1-1,-1 1,1 0,-2-1,1 1,0 0,-1 0,0 0,0 1,-1-1,1 1,-1 0,-5-5,-12-11,-1 1,0 1,-30-18,13 9,-20-17,-76-41,106 70,0 1,-1 2,-1 0,0 2,-38-7,-483-80,332 63,0 9,-329 5,-634 25,1175-5,0 0,-1 0,1 1,0 0,0 0,0 1,0 0,0 1,1 0,-1 0,-11 7,15-7,-1 1,1 0,0 0,0 0,1 0,-1 1,1-1,0 1,0 0,1 0,-1 0,1 0,0 0,0 1,1-1,0 1,-2 9,-1 24,2 0,1 0,2 1,7 48,37 155,-39-215,-3-11,1 0,1-1,0 0,1 0,1 0,1-1,0 0,1 0,0-1,1 0,1-1,0 0,0-1,2 0,-1-1,2 0,-1-1,1 0,1-1,0-1,23 9,31 17,-48-22,0 0,1-2,0-1,1-1,0-1,0-1,26 4,228 34,-128-17,40-1,292 4,-85-10,-11 0,38-38,-334 7,-1-3,145-45,-191 43,75-39,-30 11,-75 40,-2-2,1 1,0-1,-1-1,0 0,-1 0,1-1,-2 0,1 0,-1-1,0-1,-1 1,0-1,0 0,-1-1,9-21,-1-3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78B21-5D8A-41A5-A70D-9541A1501704}" type="datetimeFigureOut">
              <a:rPr lang="pt-BR" smtClean="0"/>
              <a:t>14/05/2022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C4103-5444-4BFC-8493-096884321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37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 onde são esses mortos?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233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 1 caso para 6 casos já são 600% de aumento.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22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2,5</a:t>
            </a:r>
            <a:r>
              <a:rPr lang="pt-BR" baseline="0" dirty="0"/>
              <a:t> é </a:t>
            </a:r>
            <a:r>
              <a:rPr lang="pt-BR" b="1" baseline="0" dirty="0"/>
              <a:t>4 vezes maior </a:t>
            </a:r>
            <a:r>
              <a:rPr lang="pt-BR" baseline="0" dirty="0"/>
              <a:t>que 0,59. Mas 65429 é </a:t>
            </a:r>
            <a:r>
              <a:rPr lang="pt-BR" b="1" baseline="0" dirty="0"/>
              <a:t>1,5 vezes maior </a:t>
            </a:r>
            <a:r>
              <a:rPr lang="pt-BR" baseline="0" dirty="0"/>
              <a:t>que 40148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707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888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080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576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00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633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https://brasil.io/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343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https://brasil.io/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4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Acidente Típico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(é o que ocorre na execução do </a:t>
            </a:r>
            <a:r>
              <a:rPr lang="pt-B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trabalho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 onde são esses incidentes?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03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Acidente Típico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(é o que ocorre na execução do </a:t>
            </a:r>
            <a:r>
              <a:rPr lang="pt-B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trabalho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 onde são esses incidentes?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88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Quem são serve tanto para a amostra/população quanto para quem realizou a pesquisa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250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 1 caso para 6 casos já são 600% de aumento.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7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https://g1.globo.com/jornal-nacional/noticia/2018/01/macacos-sao-vitimas-da-falta-de-informacao-sobre-febre-amarela.html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83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84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 1 caso para 6 casos já são 600% de aumento.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458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 1 caso para 6 casos já são 600% de aumento.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05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BC34B-0F99-4B30-AA24-8A071C607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B3A3FC-82B6-41DA-8DD5-AE95CBB6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0F563F-8701-4B3B-BAD0-BBF53FBF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C70434-A66C-4F30-AAFA-ABDA4539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32D540-1412-42C7-AE47-347F6C1E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86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DDCE3-A97F-4AF4-96F6-E6D81299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702F24-9981-4567-AC92-804EFD128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48A88E-EEE3-4ABE-BB2C-9510BEDC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FAF07E-2881-4E1D-AE48-C7657FA5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2BEB81-4489-43AB-93A5-56215FAB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7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943553-8627-4295-96F8-9594E340B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D63A0C-25C1-45BC-A76D-E0219B26E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0D7A9B-812D-46ED-AF79-458BDE63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487EDC-F75F-4939-9D38-73728A5B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974C0C-3222-4585-B06D-DA4A57D4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2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7FDA7-0C55-452C-9CBD-F776AB97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6A5B2A-0D06-4BD4-BA0B-B1C544184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5FF8E9-47E0-4A91-8ED2-FB6F0696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FFB6E0-9DF0-4639-A5F6-1B4EBAD0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B0DC7B-C091-4C89-AF4C-DE036A70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F73C8-F402-4688-AEE7-38290F56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DA9057-2186-4C1C-AE9D-27E466B7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E8183-D7ED-4FA0-903E-826AB9DF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6FBA4E-4B89-4417-90C8-6F3E6EFA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AEE95-7D46-43EE-AA9C-5F6B3F9E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051C1-3475-4428-886F-74397D95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809336-2FD0-4BBD-9787-A356FC87E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7FE22A-E3E0-4416-9D7B-559DAD28E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AE4B62-6B8D-49F9-B88A-2AEBBFA2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14/05/2022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8BEC10-1EC0-4184-AE8F-0C279918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17AE19-4562-4D6E-82E6-1C9858B8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0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D964A-3991-4BEF-ACC8-D67ED759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B4A559-6312-4A8B-BFBB-0C96436F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F455002-29D4-411B-801E-80C063AF7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3AC913-3518-499C-82F1-CDF143993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8803A0-93F4-4B0C-BFDE-969F19F84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FEF1D5-2542-433D-8E99-F0F27279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14/05/2022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E6987C4-5B66-41B7-8B3D-B37476AC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51CB40-6C20-48DD-8EEB-C50A21AA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5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798F6-DBD6-48AE-A4F9-8FCBD3E9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215480-6042-4CC7-8BC0-95BBF93B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14/05/2022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34198F-9D98-462B-83A4-430A4235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795CB4-654F-4D10-89FB-5E640E9B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7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DEC2864-E8D2-4651-8ED1-248F1FE4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14/05/2022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ACCC3F-39A1-436D-8117-15F44264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BDDA19-1F54-47E8-852A-DF2E7844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6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6D69A-9C23-4FED-ABFE-6FD76F8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409AA7-DD8A-4D65-8DE8-0780348F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B34703-8EF5-4BEB-AF45-13F98871F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40A141-D5D8-4DFF-AB92-90483DDB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14/05/2022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C6E922-8B6F-4911-B800-91E7374F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297EA9-B5AA-406B-8458-0BA8B05E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2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81639-65BA-474F-A65C-62BDFB7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74306A-3C7F-48B0-B3D0-CD0D8B82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B883E8-7A24-4476-84FD-672F50663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4E54B2-C0C1-4D76-8C8F-1C05B8C1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14/05/2022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B41684-2E72-4DF2-8249-D5037B83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4206F6-85C1-47B1-8099-6F00DA80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61B185C-A780-4109-8951-C5997DD9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2A0A55-F43A-4822-A38B-725711E6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7A8E56-704F-41C5-9BCF-F11DD3D01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3FA40-BB03-4DDA-A150-E3658BCEB5FD}" type="datetimeFigureOut">
              <a:rPr lang="pt-BR" smtClean="0"/>
              <a:t>14/05/2022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E11A86-1014-4067-A257-FEED6A41C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3CADC6-1605-4347-BA8F-2700D7461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61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g1.globo.com/jornal-nacional/noticia/2018/01/macacos-sao-vitimas-da-falta-de-informacao-sobre-febre-amarela.html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12" Type="http://schemas.openxmlformats.org/officeDocument/2006/relationships/customXml" Target="../ink/ink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customXml" Target="../ink/ink2.xml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E7E4C73F-5555-4227-BEEB-CE483046C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1592263"/>
            <a:ext cx="9906000" cy="3166983"/>
          </a:xfrm>
        </p:spPr>
        <p:txBody>
          <a:bodyPr>
            <a:norm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Modern Love" panose="04090805081005020601" pitchFamily="82" charset="0"/>
              </a:rPr>
              <a:t>ESTATÍSTICA</a:t>
            </a:r>
            <a:br>
              <a:rPr lang="pt-BR" sz="72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4800" dirty="0">
                <a:solidFill>
                  <a:schemeClr val="bg1"/>
                </a:solidFill>
                <a:latin typeface="Modern Love" panose="04090805081005020601" pitchFamily="82" charset="0"/>
              </a:rPr>
              <a:t>tabelas simples</a:t>
            </a:r>
            <a:endParaRPr lang="pt-BR" sz="7200" dirty="0">
              <a:solidFill>
                <a:schemeClr val="bg1"/>
              </a:solidFill>
              <a:latin typeface="Modern Love" panose="04090805081005020601" pitchFamily="8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299E1E0-B4EC-4B09-B64A-9C9947606F02}"/>
              </a:ext>
            </a:extLst>
          </p:cNvPr>
          <p:cNvSpPr txBox="1">
            <a:spLocks/>
          </p:cNvSpPr>
          <p:nvPr/>
        </p:nvSpPr>
        <p:spPr>
          <a:xfrm>
            <a:off x="2565400" y="15922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/>
          </a:p>
        </p:txBody>
      </p:sp>
      <p:sp>
        <p:nvSpPr>
          <p:cNvPr id="12" name="Subtítulo 31">
            <a:extLst>
              <a:ext uri="{FF2B5EF4-FFF2-40B4-BE49-F238E27FC236}">
                <a16:creationId xmlns:a16="http://schemas.microsoft.com/office/drawing/2014/main" id="{09F4B461-FCEA-4C23-9665-0E2FF15FE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0" y="5682818"/>
            <a:ext cx="7200900" cy="990600"/>
          </a:xfrm>
        </p:spPr>
        <p:txBody>
          <a:bodyPr>
            <a:normAutofit/>
          </a:bodyPr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</a:t>
            </a:r>
          </a:p>
          <a:p>
            <a:pPr algn="r"/>
            <a:r>
              <a:rPr lang="pt-BR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docente.ifrn.edu.br/</a:t>
            </a:r>
            <a:r>
              <a:rPr lang="pt-BR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julianaschivani</a:t>
            </a:r>
            <a:endParaRPr lang="pt-BR" sz="20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Shape 384">
            <a:extLst>
              <a:ext uri="{FF2B5EF4-FFF2-40B4-BE49-F238E27FC236}">
                <a16:creationId xmlns:a16="http://schemas.microsoft.com/office/drawing/2014/main" id="{5A7E353A-BBEE-72BC-03F2-8D187F3A4D70}"/>
              </a:ext>
            </a:extLst>
          </p:cNvPr>
          <p:cNvSpPr/>
          <p:nvPr/>
        </p:nvSpPr>
        <p:spPr>
          <a:xfrm rot="336109">
            <a:off x="2306019" y="3765586"/>
            <a:ext cx="6259160" cy="516556"/>
          </a:xfrm>
          <a:custGeom>
            <a:avLst/>
            <a:gdLst/>
            <a:ahLst/>
            <a:cxnLst/>
            <a:rect l="0" t="0" r="0" b="0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6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36A77DE-A074-066A-0EBD-F9905E7A9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387" y="2284862"/>
            <a:ext cx="7515225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RELATIVA (%)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12" name="Shape 259">
            <a:extLst>
              <a:ext uri="{FF2B5EF4-FFF2-40B4-BE49-F238E27FC236}">
                <a16:creationId xmlns:a16="http://schemas.microsoft.com/office/drawing/2014/main" id="{9B8C4251-B795-5989-CC9D-516612BBA5E8}"/>
              </a:ext>
            </a:extLst>
          </p:cNvPr>
          <p:cNvSpPr/>
          <p:nvPr/>
        </p:nvSpPr>
        <p:spPr>
          <a:xfrm>
            <a:off x="1435590" y="1284641"/>
            <a:ext cx="9195872" cy="5573359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" name="Imagem 4">
            <a:hlinkClick r:id="rId5"/>
            <a:extLst>
              <a:ext uri="{FF2B5EF4-FFF2-40B4-BE49-F238E27FC236}">
                <a16:creationId xmlns:a16="http://schemas.microsoft.com/office/drawing/2014/main" id="{18B47B84-1F4A-53ED-DE13-60877A779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739" y="1535144"/>
            <a:ext cx="8520503" cy="428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99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RELATIVA (%)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96212C-A832-88C6-C22A-3411CE6B3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" y="1371599"/>
            <a:ext cx="11820525" cy="492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hape 148">
            <a:extLst>
              <a:ext uri="{FF2B5EF4-FFF2-40B4-BE49-F238E27FC236}">
                <a16:creationId xmlns:a16="http://schemas.microsoft.com/office/drawing/2014/main" id="{E65044A2-CAF3-374E-31C7-2D22EC43F91A}"/>
              </a:ext>
            </a:extLst>
          </p:cNvPr>
          <p:cNvSpPr/>
          <p:nvPr/>
        </p:nvSpPr>
        <p:spPr>
          <a:xfrm>
            <a:off x="3117954" y="4212235"/>
            <a:ext cx="1813810" cy="599607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5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RELATIVA (%)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E0CFB0-CFE8-9109-792D-E8E206781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538" y="1409076"/>
            <a:ext cx="8855308" cy="434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hape 259">
            <a:extLst>
              <a:ext uri="{FF2B5EF4-FFF2-40B4-BE49-F238E27FC236}">
                <a16:creationId xmlns:a16="http://schemas.microsoft.com/office/drawing/2014/main" id="{9B8C4251-B795-5989-CC9D-516612BBA5E8}"/>
              </a:ext>
            </a:extLst>
          </p:cNvPr>
          <p:cNvSpPr/>
          <p:nvPr/>
        </p:nvSpPr>
        <p:spPr>
          <a:xfrm>
            <a:off x="1435590" y="1284641"/>
            <a:ext cx="9195872" cy="5573359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</p:spTree>
    <p:extLst>
      <p:ext uri="{BB962C8B-B14F-4D97-AF65-F5344CB8AC3E}">
        <p14:creationId xmlns:p14="http://schemas.microsoft.com/office/powerpoint/2010/main" val="26014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RELATIVA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66C6BA7-066F-B301-BC54-9CF69AAA8F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0" b="35831"/>
          <a:stretch/>
        </p:blipFill>
        <p:spPr>
          <a:xfrm>
            <a:off x="0" y="-18103"/>
            <a:ext cx="12271731" cy="6876103"/>
          </a:xfrm>
          <a:prstGeom prst="rect">
            <a:avLst/>
          </a:prstGeom>
        </p:spPr>
      </p:pic>
      <p:sp>
        <p:nvSpPr>
          <p:cNvPr id="8" name="Shape 148">
            <a:extLst>
              <a:ext uri="{FF2B5EF4-FFF2-40B4-BE49-F238E27FC236}">
                <a16:creationId xmlns:a16="http://schemas.microsoft.com/office/drawing/2014/main" id="{56D050E6-884B-EC15-7948-2FED972EEB7B}"/>
              </a:ext>
            </a:extLst>
          </p:cNvPr>
          <p:cNvSpPr/>
          <p:nvPr/>
        </p:nvSpPr>
        <p:spPr>
          <a:xfrm>
            <a:off x="1633912" y="2233535"/>
            <a:ext cx="4209737" cy="2848131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48">
            <a:extLst>
              <a:ext uri="{FF2B5EF4-FFF2-40B4-BE49-F238E27FC236}">
                <a16:creationId xmlns:a16="http://schemas.microsoft.com/office/drawing/2014/main" id="{04377609-79C0-7920-DE73-F4DF3CE37CAF}"/>
              </a:ext>
            </a:extLst>
          </p:cNvPr>
          <p:cNvSpPr/>
          <p:nvPr/>
        </p:nvSpPr>
        <p:spPr>
          <a:xfrm>
            <a:off x="6135865" y="1995882"/>
            <a:ext cx="4702024" cy="2848131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9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RELATIVA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4C0EA68-5934-0EB9-5F1F-107CBDCF6F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0"/>
          <a:stretch/>
        </p:blipFill>
        <p:spPr>
          <a:xfrm>
            <a:off x="0" y="0"/>
            <a:ext cx="12220270" cy="6801852"/>
          </a:xfrm>
          <a:prstGeom prst="rect">
            <a:avLst/>
          </a:prstGeom>
        </p:spPr>
      </p:pic>
      <p:sp>
        <p:nvSpPr>
          <p:cNvPr id="11" name="Shape 148">
            <a:extLst>
              <a:ext uri="{FF2B5EF4-FFF2-40B4-BE49-F238E27FC236}">
                <a16:creationId xmlns:a16="http://schemas.microsoft.com/office/drawing/2014/main" id="{6C188FF8-C7F9-B948-F09B-241186962203}"/>
              </a:ext>
            </a:extLst>
          </p:cNvPr>
          <p:cNvSpPr/>
          <p:nvPr/>
        </p:nvSpPr>
        <p:spPr>
          <a:xfrm>
            <a:off x="2308469" y="5426438"/>
            <a:ext cx="4209737" cy="623277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6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RELATIVA (%)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30B97E7-6C10-13DF-1C92-E6D9EEDB1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7"/>
          <a:stretch/>
        </p:blipFill>
        <p:spPr>
          <a:xfrm>
            <a:off x="190498" y="1439056"/>
            <a:ext cx="11737289" cy="4871804"/>
          </a:xfrm>
          <a:prstGeom prst="rect">
            <a:avLst/>
          </a:prstGeom>
        </p:spPr>
      </p:pic>
      <p:sp>
        <p:nvSpPr>
          <p:cNvPr id="8" name="Shape 148">
            <a:extLst>
              <a:ext uri="{FF2B5EF4-FFF2-40B4-BE49-F238E27FC236}">
                <a16:creationId xmlns:a16="http://schemas.microsoft.com/office/drawing/2014/main" id="{AA37B91E-B436-8891-F990-60C267E0B9FB}"/>
              </a:ext>
            </a:extLst>
          </p:cNvPr>
          <p:cNvSpPr/>
          <p:nvPr/>
        </p:nvSpPr>
        <p:spPr>
          <a:xfrm>
            <a:off x="9398834" y="5621311"/>
            <a:ext cx="1079292" cy="554637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48">
            <a:extLst>
              <a:ext uri="{FF2B5EF4-FFF2-40B4-BE49-F238E27FC236}">
                <a16:creationId xmlns:a16="http://schemas.microsoft.com/office/drawing/2014/main" id="{D2B27825-9D4C-05E7-EDCC-AD35642C4445}"/>
              </a:ext>
            </a:extLst>
          </p:cNvPr>
          <p:cNvSpPr/>
          <p:nvPr/>
        </p:nvSpPr>
        <p:spPr>
          <a:xfrm>
            <a:off x="9398834" y="2370598"/>
            <a:ext cx="1079292" cy="70238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48">
            <a:extLst>
              <a:ext uri="{FF2B5EF4-FFF2-40B4-BE49-F238E27FC236}">
                <a16:creationId xmlns:a16="http://schemas.microsoft.com/office/drawing/2014/main" id="{66340581-C7A2-89EC-5E2F-C135AB5FDFBF}"/>
              </a:ext>
            </a:extLst>
          </p:cNvPr>
          <p:cNvSpPr/>
          <p:nvPr/>
        </p:nvSpPr>
        <p:spPr>
          <a:xfrm>
            <a:off x="2505857" y="5655072"/>
            <a:ext cx="1436556" cy="554637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48">
            <a:extLst>
              <a:ext uri="{FF2B5EF4-FFF2-40B4-BE49-F238E27FC236}">
                <a16:creationId xmlns:a16="http://schemas.microsoft.com/office/drawing/2014/main" id="{4B437CC3-81AC-A107-AD7A-71A72D763254}"/>
              </a:ext>
            </a:extLst>
          </p:cNvPr>
          <p:cNvSpPr/>
          <p:nvPr/>
        </p:nvSpPr>
        <p:spPr>
          <a:xfrm>
            <a:off x="2505857" y="2370598"/>
            <a:ext cx="1436556" cy="554637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383">
            <a:extLst>
              <a:ext uri="{FF2B5EF4-FFF2-40B4-BE49-F238E27FC236}">
                <a16:creationId xmlns:a16="http://schemas.microsoft.com/office/drawing/2014/main" id="{29D32851-5D45-E40E-CB63-646B387A55F3}"/>
              </a:ext>
            </a:extLst>
          </p:cNvPr>
          <p:cNvGrpSpPr/>
          <p:nvPr/>
        </p:nvGrpSpPr>
        <p:grpSpPr>
          <a:xfrm rot="16879116">
            <a:off x="1203887" y="4036205"/>
            <a:ext cx="2818833" cy="674441"/>
            <a:chOff x="242825" y="1204225"/>
            <a:chExt cx="2136775" cy="318400"/>
          </a:xfrm>
          <a:solidFill>
            <a:srgbClr val="FF0000"/>
          </a:solidFill>
        </p:grpSpPr>
        <p:sp>
          <p:nvSpPr>
            <p:cNvPr id="15" name="Shape 384">
              <a:extLst>
                <a:ext uri="{FF2B5EF4-FFF2-40B4-BE49-F238E27FC236}">
                  <a16:creationId xmlns:a16="http://schemas.microsoft.com/office/drawing/2014/main" id="{CE9B17FF-D9C8-F7D4-F1AC-7315C6653976}"/>
                </a:ext>
              </a:extLst>
            </p:cNvPr>
            <p:cNvSpPr/>
            <p:nvPr/>
          </p:nvSpPr>
          <p:spPr>
            <a:xfrm>
              <a:off x="242825" y="1298550"/>
              <a:ext cx="2054250" cy="224075"/>
            </a:xfrm>
            <a:custGeom>
              <a:avLst/>
              <a:gdLst/>
              <a:ahLst/>
              <a:cxnLst/>
              <a:rect l="0" t="0" r="0" b="0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385">
              <a:extLst>
                <a:ext uri="{FF2B5EF4-FFF2-40B4-BE49-F238E27FC236}">
                  <a16:creationId xmlns:a16="http://schemas.microsoft.com/office/drawing/2014/main" id="{FBE177F4-F92E-4BFB-7AC9-B9EFDEAB9C56}"/>
                </a:ext>
              </a:extLst>
            </p:cNvPr>
            <p:cNvSpPr/>
            <p:nvPr/>
          </p:nvSpPr>
          <p:spPr>
            <a:xfrm>
              <a:off x="2202700" y="1204225"/>
              <a:ext cx="176900" cy="176900"/>
            </a:xfrm>
            <a:custGeom>
              <a:avLst/>
              <a:gdLst/>
              <a:ahLst/>
              <a:cxnLst/>
              <a:rect l="0" t="0" r="0" b="0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" name="Shape 383">
            <a:extLst>
              <a:ext uri="{FF2B5EF4-FFF2-40B4-BE49-F238E27FC236}">
                <a16:creationId xmlns:a16="http://schemas.microsoft.com/office/drawing/2014/main" id="{097EDA56-82D4-994D-5301-E0F7F4D9969F}"/>
              </a:ext>
            </a:extLst>
          </p:cNvPr>
          <p:cNvGrpSpPr/>
          <p:nvPr/>
        </p:nvGrpSpPr>
        <p:grpSpPr>
          <a:xfrm rot="16915564">
            <a:off x="7915291" y="4207333"/>
            <a:ext cx="2818833" cy="571558"/>
            <a:chOff x="242825" y="1204225"/>
            <a:chExt cx="2136775" cy="318400"/>
          </a:xfrm>
          <a:solidFill>
            <a:srgbClr val="FF0000"/>
          </a:solidFill>
        </p:grpSpPr>
        <p:sp>
          <p:nvSpPr>
            <p:cNvPr id="18" name="Shape 384">
              <a:extLst>
                <a:ext uri="{FF2B5EF4-FFF2-40B4-BE49-F238E27FC236}">
                  <a16:creationId xmlns:a16="http://schemas.microsoft.com/office/drawing/2014/main" id="{5D5B19CA-60E8-1655-7689-E7246CB9B5E4}"/>
                </a:ext>
              </a:extLst>
            </p:cNvPr>
            <p:cNvSpPr/>
            <p:nvPr/>
          </p:nvSpPr>
          <p:spPr>
            <a:xfrm>
              <a:off x="242825" y="1298550"/>
              <a:ext cx="2054250" cy="224075"/>
            </a:xfrm>
            <a:custGeom>
              <a:avLst/>
              <a:gdLst/>
              <a:ahLst/>
              <a:cxnLst/>
              <a:rect l="0" t="0" r="0" b="0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385">
              <a:extLst>
                <a:ext uri="{FF2B5EF4-FFF2-40B4-BE49-F238E27FC236}">
                  <a16:creationId xmlns:a16="http://schemas.microsoft.com/office/drawing/2014/main" id="{E0098ED3-B503-282D-4414-CCDECE750EA1}"/>
                </a:ext>
              </a:extLst>
            </p:cNvPr>
            <p:cNvSpPr/>
            <p:nvPr/>
          </p:nvSpPr>
          <p:spPr>
            <a:xfrm>
              <a:off x="2202700" y="1204225"/>
              <a:ext cx="176900" cy="176900"/>
            </a:xfrm>
            <a:custGeom>
              <a:avLst/>
              <a:gdLst/>
              <a:ahLst/>
              <a:cxnLst/>
              <a:rect l="0" t="0" r="0" b="0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03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RELATIVA (%)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47EFB4E-AAF9-58EF-68D6-EA7860CB9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61" y="1400341"/>
            <a:ext cx="10598045" cy="49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9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RELATIVA (%)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8A0018-7AEB-0F8D-FB3A-8B2CECDE7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8" y="1290300"/>
            <a:ext cx="11906251" cy="517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90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RELATIVA (%)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44C682-C6CC-032F-0998-9C048989C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1329941"/>
            <a:ext cx="12001500" cy="509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676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RELATIVA (%)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1C18272-65F8-6A09-A773-64745F47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09075"/>
            <a:ext cx="7454484" cy="5098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0" indent="0" algn="ctr">
              <a:buNone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 </a:t>
            </a:r>
            <a:r>
              <a:rPr lang="pt-BR" sz="3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porcentagem</a:t>
            </a: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é uma medida </a:t>
            </a:r>
            <a:r>
              <a:rPr lang="pt-BR" sz="3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relativa</a:t>
            </a: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.</a:t>
            </a:r>
          </a:p>
          <a:p>
            <a:pPr marL="0" indent="0" algn="ctr">
              <a:buNone/>
            </a:pPr>
            <a:endParaRPr lang="pt-BR" sz="3600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0" indent="0" algn="ctr">
              <a:buNone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“Um aumento ainda é um aumento, mas, em algumas situações, relatar apenas porcentagens pode causar enganos” (RUMSEY, 2016, p.80).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0532137-BC22-4AF4-212D-0BFBC71C1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r="14328"/>
          <a:stretch/>
        </p:blipFill>
        <p:spPr bwMode="auto">
          <a:xfrm>
            <a:off x="7644984" y="1216544"/>
            <a:ext cx="4356516" cy="5290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5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37E51FB-1FC0-CE46-B975-5519F46AD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10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RELATIVA (%)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ço Reservado para Conteúdo 2">
                <a:extLst>
                  <a:ext uri="{FF2B5EF4-FFF2-40B4-BE49-F238E27FC236}">
                    <a16:creationId xmlns:a16="http://schemas.microsoft.com/office/drawing/2014/main" id="{A8750FF9-A0EC-4715-F9A2-C83C80D66D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486" y="1528997"/>
                <a:ext cx="12001499" cy="248836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pt-BR" dirty="0">
                  <a:solidFill>
                    <a:schemeClr val="bg1">
                      <a:lumMod val="95000"/>
                    </a:schemeClr>
                  </a:solidFill>
                  <a:latin typeface="Vrinda" panose="020B0502040204020203" pitchFamily="34" charset="0"/>
                  <a:cs typeface="Vrinda" panose="020B05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pt-BR" sz="44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𝐓𝐨𝐭𝐚𝐥</m:t>
                          </m:r>
                          <m:r>
                            <a:rPr lang="pt-BR" sz="44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 </m:t>
                          </m:r>
                          <m:r>
                            <a:rPr lang="pt-BR" sz="44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𝐝𝐚</m:t>
                          </m:r>
                          <m:r>
                            <a:rPr lang="pt-BR" sz="44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 </m:t>
                          </m:r>
                          <m:r>
                            <a:rPr lang="pt-BR" sz="44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𝐚𝐦𝐨𝐬𝐭𝐫𝐚</m:t>
                          </m:r>
                        </m:num>
                        <m:den>
                          <m:sSub>
                            <m:sSubPr>
                              <m:ctrlPr>
                                <a:rPr lang="pt-BR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4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𝐟𝐫𝐞𝐪𝐮</m:t>
                              </m:r>
                              <m:r>
                                <a:rPr lang="pt-BR" sz="4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ê</m:t>
                              </m:r>
                              <m:r>
                                <a:rPr lang="pt-BR" sz="4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𝐧𝐜𝐢𝐚</m:t>
                              </m:r>
                            </m:e>
                            <m:sub>
                              <m:r>
                                <a:rPr lang="pt-BR" sz="4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 </m:t>
                              </m:r>
                              <m:r>
                                <a:rPr lang="pt-BR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𝒂𝒃𝒔𝒐𝒍𝒖𝒕𝒂</m:t>
                              </m:r>
                              <m:r>
                                <a:rPr lang="pt-BR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 </m:t>
                              </m:r>
                              <m:r>
                                <a:rPr lang="pt-BR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pt-BR" sz="44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Vrinda" panose="020B0502040204020203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pt-BR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𝟏𝟎𝟎</m:t>
                          </m:r>
                          <m:r>
                            <a:rPr lang="pt-BR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%</m:t>
                          </m:r>
                        </m:num>
                        <m:den>
                          <m:sSub>
                            <m:sSubPr>
                              <m:ctrlPr>
                                <a:rPr lang="pt-BR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4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𝐟𝐫𝐞𝐪𝐮</m:t>
                              </m:r>
                              <m:r>
                                <a:rPr lang="pt-BR" sz="4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ê</m:t>
                              </m:r>
                              <m:r>
                                <a:rPr lang="pt-BR" sz="4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𝐧𝐜𝐢𝐚</m:t>
                              </m:r>
                            </m:e>
                            <m:sub>
                              <m:r>
                                <a:rPr lang="pt-BR" sz="4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 </m:t>
                              </m:r>
                              <m:r>
                                <a:rPr lang="pt-BR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𝒓𝒆𝒍𝒂𝒕𝒊𝒗𝒂</m:t>
                              </m:r>
                              <m:r>
                                <a:rPr lang="pt-BR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 </m:t>
                              </m:r>
                              <m:r>
                                <a:rPr lang="pt-BR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600" b="1" dirty="0">
                  <a:solidFill>
                    <a:schemeClr val="bg1">
                      <a:lumMod val="95000"/>
                    </a:schemeClr>
                  </a:solidFill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Espaço Reservado para Conteúdo 2">
                <a:extLst>
                  <a:ext uri="{FF2B5EF4-FFF2-40B4-BE49-F238E27FC236}">
                    <a16:creationId xmlns:a16="http://schemas.microsoft.com/office/drawing/2014/main" id="{A8750FF9-A0EC-4715-F9A2-C83C80D66D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86" y="1528997"/>
                <a:ext cx="12001499" cy="2488367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spaço Reservado para Conteúdo 2">
                <a:extLst>
                  <a:ext uri="{FF2B5EF4-FFF2-40B4-BE49-F238E27FC236}">
                    <a16:creationId xmlns:a16="http://schemas.microsoft.com/office/drawing/2014/main" id="{D93C2EE3-244C-B84A-54A5-84866875D2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01" y="3899941"/>
                <a:ext cx="10737329" cy="24883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endParaRPr lang="pt-BR" dirty="0">
                  <a:solidFill>
                    <a:schemeClr val="bg1">
                      <a:lumMod val="95000"/>
                    </a:schemeClr>
                  </a:solidFill>
                  <a:latin typeface="Vrinda" panose="020B0502040204020203" pitchFamily="34" charset="0"/>
                  <a:cs typeface="Vrinda" panose="020B0502040204020203" pitchFamily="34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</m:ctrlPr>
                        </m:sSubPr>
                        <m:e>
                          <m:r>
                            <a:rPr lang="pt-BR" sz="36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𝐟𝐫𝐞𝐪𝐮</m:t>
                          </m:r>
                          <m:r>
                            <a:rPr lang="pt-BR" sz="36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ê</m:t>
                          </m:r>
                          <m:r>
                            <a:rPr lang="pt-BR" sz="36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𝐧𝐜𝐢𝐚</m:t>
                          </m:r>
                        </m:e>
                        <m:sub>
                          <m:r>
                            <a:rPr lang="pt-BR" sz="36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 </m:t>
                          </m:r>
                          <m:r>
                            <a:rPr lang="pt-BR" sz="36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𝒓𝒆𝒍𝒂𝒕𝒊𝒗𝒂</m:t>
                          </m:r>
                          <m:r>
                            <a:rPr lang="pt-BR" sz="36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 </m:t>
                          </m:r>
                          <m:r>
                            <a:rPr lang="pt-BR" sz="36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pt-BR" sz="3600" b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Vrinda" panose="020B0502040204020203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36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𝐟𝐫𝐞𝐪𝐮</m:t>
                              </m:r>
                              <m:r>
                                <a:rPr lang="pt-BR" sz="36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ê</m:t>
                              </m:r>
                              <m:r>
                                <a:rPr lang="pt-BR" sz="36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𝐧𝐜𝐢𝐚</m:t>
                              </m:r>
                              <m:r>
                                <a:rPr lang="pt-BR" sz="36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pt-BR" sz="36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𝐚𝐛𝐬𝐨𝐥𝐮𝐭𝐚</m:t>
                              </m:r>
                              <m:r>
                                <a:rPr lang="pt-BR" sz="36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 </m:t>
                              </m:r>
                              <m:r>
                                <a:rPr lang="pt-BR" sz="36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pt-BR" sz="36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𝐭𝐨𝐭𝐚𝐥</m:t>
                          </m:r>
                          <m:r>
                            <a:rPr lang="pt-BR" sz="36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 </m:t>
                          </m:r>
                          <m:r>
                            <a:rPr lang="pt-BR" sz="36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𝐝𝐚</m:t>
                          </m:r>
                          <m:r>
                            <a:rPr lang="pt-BR" sz="36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 </m:t>
                          </m:r>
                          <m:r>
                            <a:rPr lang="pt-BR" sz="36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Vrinda" panose="020B0502040204020203" pitchFamily="34" charset="0"/>
                            </a:rPr>
                            <m:t>𝐚𝐦𝐨𝐬𝐭𝐫𝐚</m:t>
                          </m:r>
                        </m:den>
                      </m:f>
                      <m:r>
                        <a:rPr lang="pt-BR" sz="36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Vrinda" panose="020B0502040204020203" pitchFamily="34" charset="0"/>
                        </a:rPr>
                        <m:t> </m:t>
                      </m:r>
                      <m:r>
                        <a:rPr lang="pt-BR" sz="36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∙</m:t>
                      </m:r>
                      <m:r>
                        <a:rPr lang="pt-BR" sz="36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𝟏𝟎𝟎</m:t>
                      </m:r>
                    </m:oMath>
                  </m:oMathPara>
                </a14:m>
                <a:endParaRPr lang="pt-BR" sz="3600" b="1" dirty="0">
                  <a:solidFill>
                    <a:schemeClr val="bg1">
                      <a:lumMod val="95000"/>
                    </a:schemeClr>
                  </a:solidFill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Espaço Reservado para Conteúdo 2">
                <a:extLst>
                  <a:ext uri="{FF2B5EF4-FFF2-40B4-BE49-F238E27FC236}">
                    <a16:creationId xmlns:a16="http://schemas.microsoft.com/office/drawing/2014/main" id="{D93C2EE3-244C-B84A-54A5-84866875D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1" y="3899941"/>
                <a:ext cx="10737329" cy="24883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m 23">
            <a:extLst>
              <a:ext uri="{FF2B5EF4-FFF2-40B4-BE49-F238E27FC236}">
                <a16:creationId xmlns:a16="http://schemas.microsoft.com/office/drawing/2014/main" id="{B47A1A88-ABE2-330C-FDA7-948E5BDC8E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486" y="3431498"/>
            <a:ext cx="2769878" cy="276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sz="3800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ACUMULADA (F)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49C3A52-CFA8-6BC0-D0CB-12B15B12C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1363486"/>
            <a:ext cx="11157055" cy="505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148">
            <a:extLst>
              <a:ext uri="{FF2B5EF4-FFF2-40B4-BE49-F238E27FC236}">
                <a16:creationId xmlns:a16="http://schemas.microsoft.com/office/drawing/2014/main" id="{7BEFE95C-8457-0CF5-FD3E-E834568B5F46}"/>
              </a:ext>
            </a:extLst>
          </p:cNvPr>
          <p:cNvSpPr/>
          <p:nvPr/>
        </p:nvSpPr>
        <p:spPr>
          <a:xfrm>
            <a:off x="859436" y="5494513"/>
            <a:ext cx="6950439" cy="708377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7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Autofit/>
          </a:bodyPr>
          <a:lstStyle/>
          <a:p>
            <a:r>
              <a:rPr lang="pt-BR" sz="3800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ACUMULADA (F)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A1A308D-3B43-A81B-620F-367F66438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15" y="1379095"/>
            <a:ext cx="11776335" cy="5155055"/>
          </a:xfrm>
          <a:prstGeom prst="rect">
            <a:avLst/>
          </a:prstGeom>
        </p:spPr>
      </p:pic>
      <p:sp>
        <p:nvSpPr>
          <p:cNvPr id="8" name="Shape 148">
            <a:extLst>
              <a:ext uri="{FF2B5EF4-FFF2-40B4-BE49-F238E27FC236}">
                <a16:creationId xmlns:a16="http://schemas.microsoft.com/office/drawing/2014/main" id="{CDF22B0D-ED4A-AE39-644E-CF992B1FF74E}"/>
              </a:ext>
            </a:extLst>
          </p:cNvPr>
          <p:cNvSpPr/>
          <p:nvPr/>
        </p:nvSpPr>
        <p:spPr>
          <a:xfrm>
            <a:off x="190499" y="2908092"/>
            <a:ext cx="4426471" cy="1079292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8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Autofit/>
          </a:bodyPr>
          <a:lstStyle/>
          <a:p>
            <a:r>
              <a:rPr lang="pt-BR" sz="3800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ACUMULADA (F)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0A4793-1796-E4E0-9062-16FB62D2B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26357"/>
          <a:stretch/>
        </p:blipFill>
        <p:spPr>
          <a:xfrm>
            <a:off x="190499" y="1334319"/>
            <a:ext cx="7270229" cy="514524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E6446F5-BFF1-156E-5DDB-087C5567D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21" b="90805" l="7500" r="97143">
                        <a14:foregroundMark x1="7500" y1="64368" x2="7500" y2="64368"/>
                        <a14:foregroundMark x1="53214" y1="90805" x2="53214" y2="90805"/>
                        <a14:foregroundMark x1="92500" y1="60345" x2="92500" y2="60345"/>
                        <a14:foregroundMark x1="97143" y1="72414" x2="97143" y2="72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2933" y="1235049"/>
            <a:ext cx="5281534" cy="328209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06F1647-B88D-B161-4753-FE4BAF2078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32" b="94638" l="9957" r="89852">
                        <a14:foregroundMark x1="50263" y1="5872" x2="50263" y2="5872"/>
                        <a14:foregroundMark x1="56295" y1="6128" x2="56295" y2="6128"/>
                        <a14:foregroundMark x1="41312" y1="5702" x2="41312" y2="5702"/>
                        <a14:foregroundMark x1="52274" y1="93787" x2="52274" y2="93787"/>
                        <a14:foregroundMark x1="46960" y1="94638" x2="46960" y2="94638"/>
                        <a14:foregroundMark x1="69842" y1="58553" x2="69842" y2="58553"/>
                      </a14:backgroundRemoval>
                    </a14:imgEffect>
                  </a14:imgLayer>
                </a14:imgProps>
              </a:ext>
            </a:extLst>
          </a:blip>
          <a:srcRect l="23975" r="22541" b="4150"/>
          <a:stretch/>
        </p:blipFill>
        <p:spPr>
          <a:xfrm>
            <a:off x="9465720" y="4175539"/>
            <a:ext cx="2271578" cy="228981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3A5030D-3DB3-0253-D4C1-253DEC42AF72}"/>
              </a:ext>
            </a:extLst>
          </p:cNvPr>
          <p:cNvSpPr txBox="1"/>
          <p:nvPr/>
        </p:nvSpPr>
        <p:spPr>
          <a:xfrm>
            <a:off x="7460728" y="6149971"/>
            <a:ext cx="170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brasil.io</a:t>
            </a:r>
          </a:p>
        </p:txBody>
      </p:sp>
    </p:spTree>
    <p:extLst>
      <p:ext uri="{BB962C8B-B14F-4D97-AF65-F5344CB8AC3E}">
        <p14:creationId xmlns:p14="http://schemas.microsoft.com/office/powerpoint/2010/main" val="38325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E325C3-3E09-40F2-3155-8731ED36A0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" b="97593" l="9987" r="97989">
                        <a14:foregroundMark x1="27748" y1="9167" x2="27748" y2="9167"/>
                        <a14:foregroundMark x1="42091" y1="5463" x2="42091" y2="5463"/>
                        <a14:foregroundMark x1="43432" y1="926" x2="43432" y2="926"/>
                        <a14:foregroundMark x1="94638" y1="33333" x2="94638" y2="33333"/>
                        <a14:foregroundMark x1="98123" y1="34074" x2="98123" y2="34074"/>
                        <a14:foregroundMark x1="64946" y1="94630" x2="64946" y2="94630"/>
                        <a14:foregroundMark x1="61260" y1="97593" x2="61260" y2="97593"/>
                        <a14:foregroundMark x1="34718" y1="55556" x2="34718" y2="55556"/>
                        <a14:foregroundMark x1="20777" y1="57130" x2="20777" y2="57130"/>
                        <a14:foregroundMark x1="29088" y1="55093" x2="29088" y2="55093"/>
                        <a14:foregroundMark x1="29155" y1="54259" x2="29155" y2="54259"/>
                        <a14:foregroundMark x1="33780" y1="47685" x2="33780" y2="47685"/>
                        <a14:foregroundMark x1="27078" y1="47222" x2="27078" y2="47222"/>
                        <a14:foregroundMark x1="29491" y1="44907" x2="29491" y2="44907"/>
                        <a14:foregroundMark x1="23794" y1="46759" x2="23794" y2="46759"/>
                        <a14:foregroundMark x1="20979" y1="43148" x2="20979" y2="43148"/>
                        <a14:foregroundMark x1="21448" y1="44722" x2="21448" y2="44722"/>
                        <a14:foregroundMark x1="22319" y1="42037" x2="22319" y2="42037"/>
                        <a14:backgroundMark x1="35523" y1="48519" x2="35523" y2="48519"/>
                      </a14:backgroundRemoval>
                    </a14:imgEffect>
                  </a14:imgLayer>
                </a14:imgProps>
              </a:ext>
            </a:extLst>
          </a:blip>
          <a:srcRect l="14657"/>
          <a:stretch/>
        </p:blipFill>
        <p:spPr>
          <a:xfrm>
            <a:off x="-494676" y="1334124"/>
            <a:ext cx="6895475" cy="572624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Autofit/>
          </a:bodyPr>
          <a:lstStyle/>
          <a:p>
            <a:r>
              <a:rPr lang="pt-BR" sz="3800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ACUMULADA (F)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3074" name="Picture 2" descr="Casos de coronavírus no Brasil saltam 37% em 1 dia; total vai a 1.546">
            <a:extLst>
              <a:ext uri="{FF2B5EF4-FFF2-40B4-BE49-F238E27FC236}">
                <a16:creationId xmlns:a16="http://schemas.microsoft.com/office/drawing/2014/main" id="{B55BFD33-C6E3-79C2-20B2-7B812F9EE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" b="9503"/>
          <a:stretch/>
        </p:blipFill>
        <p:spPr bwMode="auto">
          <a:xfrm>
            <a:off x="3738781" y="863027"/>
            <a:ext cx="7290218" cy="513194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1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ACUMULADA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grpSp>
        <p:nvGrpSpPr>
          <p:cNvPr id="9" name="Shape 392">
            <a:extLst>
              <a:ext uri="{FF2B5EF4-FFF2-40B4-BE49-F238E27FC236}">
                <a16:creationId xmlns:a16="http://schemas.microsoft.com/office/drawing/2014/main" id="{F4379722-A1F3-A185-B0DF-9E7D23CB68D0}"/>
              </a:ext>
            </a:extLst>
          </p:cNvPr>
          <p:cNvGrpSpPr/>
          <p:nvPr/>
        </p:nvGrpSpPr>
        <p:grpSpPr>
          <a:xfrm rot="8267346">
            <a:off x="3540053" y="1401629"/>
            <a:ext cx="833646" cy="459019"/>
            <a:chOff x="271125" y="812725"/>
            <a:chExt cx="766525" cy="221725"/>
          </a:xfrm>
        </p:grpSpPr>
        <p:sp>
          <p:nvSpPr>
            <p:cNvPr id="10" name="Shape 393">
              <a:extLst>
                <a:ext uri="{FF2B5EF4-FFF2-40B4-BE49-F238E27FC236}">
                  <a16:creationId xmlns:a16="http://schemas.microsoft.com/office/drawing/2014/main" id="{310ECBA2-E6BF-211E-BB01-F27A02CF5B70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394">
              <a:extLst>
                <a:ext uri="{FF2B5EF4-FFF2-40B4-BE49-F238E27FC236}">
                  <a16:creationId xmlns:a16="http://schemas.microsoft.com/office/drawing/2014/main" id="{001873D4-5E00-8DA0-31AB-36A5C25FF91C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2140F81-59C2-521A-E59B-5C10B080D2DF}"/>
              </a:ext>
            </a:extLst>
          </p:cNvPr>
          <p:cNvSpPr txBox="1">
            <a:spLocks/>
          </p:cNvSpPr>
          <p:nvPr/>
        </p:nvSpPr>
        <p:spPr>
          <a:xfrm>
            <a:off x="1024847" y="2029544"/>
            <a:ext cx="3409950" cy="1807937"/>
          </a:xfrm>
          <a:custGeom>
            <a:avLst/>
            <a:gdLst>
              <a:gd name="connsiteX0" fmla="*/ 0 w 3409950"/>
              <a:gd name="connsiteY0" fmla="*/ 0 h 1807937"/>
              <a:gd name="connsiteX1" fmla="*/ 568325 w 3409950"/>
              <a:gd name="connsiteY1" fmla="*/ 0 h 1807937"/>
              <a:gd name="connsiteX2" fmla="*/ 1136650 w 3409950"/>
              <a:gd name="connsiteY2" fmla="*/ 0 h 1807937"/>
              <a:gd name="connsiteX3" fmla="*/ 1739075 w 3409950"/>
              <a:gd name="connsiteY3" fmla="*/ 0 h 1807937"/>
              <a:gd name="connsiteX4" fmla="*/ 2341499 w 3409950"/>
              <a:gd name="connsiteY4" fmla="*/ 0 h 1807937"/>
              <a:gd name="connsiteX5" fmla="*/ 2875725 w 3409950"/>
              <a:gd name="connsiteY5" fmla="*/ 0 h 1807937"/>
              <a:gd name="connsiteX6" fmla="*/ 3409950 w 3409950"/>
              <a:gd name="connsiteY6" fmla="*/ 0 h 1807937"/>
              <a:gd name="connsiteX7" fmla="*/ 3409950 w 3409950"/>
              <a:gd name="connsiteY7" fmla="*/ 470064 h 1807937"/>
              <a:gd name="connsiteX8" fmla="*/ 3409950 w 3409950"/>
              <a:gd name="connsiteY8" fmla="*/ 867810 h 1807937"/>
              <a:gd name="connsiteX9" fmla="*/ 3409950 w 3409950"/>
              <a:gd name="connsiteY9" fmla="*/ 1283635 h 1807937"/>
              <a:gd name="connsiteX10" fmla="*/ 3409950 w 3409950"/>
              <a:gd name="connsiteY10" fmla="*/ 1807937 h 1807937"/>
              <a:gd name="connsiteX11" fmla="*/ 2875725 w 3409950"/>
              <a:gd name="connsiteY11" fmla="*/ 1807937 h 1807937"/>
              <a:gd name="connsiteX12" fmla="*/ 2375599 w 3409950"/>
              <a:gd name="connsiteY12" fmla="*/ 1807937 h 1807937"/>
              <a:gd name="connsiteX13" fmla="*/ 1739075 w 3409950"/>
              <a:gd name="connsiteY13" fmla="*/ 1807937 h 1807937"/>
              <a:gd name="connsiteX14" fmla="*/ 1204849 w 3409950"/>
              <a:gd name="connsiteY14" fmla="*/ 1807937 h 1807937"/>
              <a:gd name="connsiteX15" fmla="*/ 568325 w 3409950"/>
              <a:gd name="connsiteY15" fmla="*/ 1807937 h 1807937"/>
              <a:gd name="connsiteX16" fmla="*/ 0 w 3409950"/>
              <a:gd name="connsiteY16" fmla="*/ 1807937 h 1807937"/>
              <a:gd name="connsiteX17" fmla="*/ 0 w 3409950"/>
              <a:gd name="connsiteY17" fmla="*/ 1337873 h 1807937"/>
              <a:gd name="connsiteX18" fmla="*/ 0 w 3409950"/>
              <a:gd name="connsiteY18" fmla="*/ 885889 h 1807937"/>
              <a:gd name="connsiteX19" fmla="*/ 0 w 3409950"/>
              <a:gd name="connsiteY19" fmla="*/ 415826 h 1807937"/>
              <a:gd name="connsiteX20" fmla="*/ 0 w 3409950"/>
              <a:gd name="connsiteY20" fmla="*/ 0 h 180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09950" h="1807937" fill="none" extrusionOk="0">
                <a:moveTo>
                  <a:pt x="0" y="0"/>
                </a:moveTo>
                <a:cubicBezTo>
                  <a:pt x="225588" y="-61480"/>
                  <a:pt x="285658" y="14536"/>
                  <a:pt x="568325" y="0"/>
                </a:cubicBezTo>
                <a:cubicBezTo>
                  <a:pt x="850993" y="-14536"/>
                  <a:pt x="1007250" y="27804"/>
                  <a:pt x="1136650" y="0"/>
                </a:cubicBezTo>
                <a:cubicBezTo>
                  <a:pt x="1266051" y="-27804"/>
                  <a:pt x="1489751" y="66789"/>
                  <a:pt x="1739075" y="0"/>
                </a:cubicBezTo>
                <a:cubicBezTo>
                  <a:pt x="1988399" y="-66789"/>
                  <a:pt x="2180879" y="45473"/>
                  <a:pt x="2341499" y="0"/>
                </a:cubicBezTo>
                <a:cubicBezTo>
                  <a:pt x="2502119" y="-45473"/>
                  <a:pt x="2608964" y="49413"/>
                  <a:pt x="2875725" y="0"/>
                </a:cubicBezTo>
                <a:cubicBezTo>
                  <a:pt x="3142486" y="-49413"/>
                  <a:pt x="3176899" y="19539"/>
                  <a:pt x="3409950" y="0"/>
                </a:cubicBezTo>
                <a:cubicBezTo>
                  <a:pt x="3439682" y="173417"/>
                  <a:pt x="3396105" y="298605"/>
                  <a:pt x="3409950" y="470064"/>
                </a:cubicBezTo>
                <a:cubicBezTo>
                  <a:pt x="3423795" y="641523"/>
                  <a:pt x="3385373" y="691063"/>
                  <a:pt x="3409950" y="867810"/>
                </a:cubicBezTo>
                <a:cubicBezTo>
                  <a:pt x="3434527" y="1044557"/>
                  <a:pt x="3379657" y="1190823"/>
                  <a:pt x="3409950" y="1283635"/>
                </a:cubicBezTo>
                <a:cubicBezTo>
                  <a:pt x="3440243" y="1376447"/>
                  <a:pt x="3409844" y="1692103"/>
                  <a:pt x="3409950" y="1807937"/>
                </a:cubicBezTo>
                <a:cubicBezTo>
                  <a:pt x="3202759" y="1862430"/>
                  <a:pt x="3118784" y="1785280"/>
                  <a:pt x="2875725" y="1807937"/>
                </a:cubicBezTo>
                <a:cubicBezTo>
                  <a:pt x="2632667" y="1830594"/>
                  <a:pt x="2616097" y="1764085"/>
                  <a:pt x="2375599" y="1807937"/>
                </a:cubicBezTo>
                <a:cubicBezTo>
                  <a:pt x="2135101" y="1851789"/>
                  <a:pt x="1955431" y="1802108"/>
                  <a:pt x="1739075" y="1807937"/>
                </a:cubicBezTo>
                <a:cubicBezTo>
                  <a:pt x="1522719" y="1813766"/>
                  <a:pt x="1388969" y="1780951"/>
                  <a:pt x="1204849" y="1807937"/>
                </a:cubicBezTo>
                <a:cubicBezTo>
                  <a:pt x="1020729" y="1834923"/>
                  <a:pt x="761287" y="1804527"/>
                  <a:pt x="568325" y="1807937"/>
                </a:cubicBezTo>
                <a:cubicBezTo>
                  <a:pt x="375363" y="1811347"/>
                  <a:pt x="175871" y="1746103"/>
                  <a:pt x="0" y="1807937"/>
                </a:cubicBezTo>
                <a:cubicBezTo>
                  <a:pt x="-48156" y="1647136"/>
                  <a:pt x="43073" y="1457648"/>
                  <a:pt x="0" y="1337873"/>
                </a:cubicBezTo>
                <a:cubicBezTo>
                  <a:pt x="-43073" y="1218098"/>
                  <a:pt x="48125" y="1077934"/>
                  <a:pt x="0" y="885889"/>
                </a:cubicBezTo>
                <a:cubicBezTo>
                  <a:pt x="-48125" y="693844"/>
                  <a:pt x="39389" y="607160"/>
                  <a:pt x="0" y="415826"/>
                </a:cubicBezTo>
                <a:cubicBezTo>
                  <a:pt x="-39389" y="224492"/>
                  <a:pt x="1692" y="144441"/>
                  <a:pt x="0" y="0"/>
                </a:cubicBezTo>
                <a:close/>
              </a:path>
              <a:path w="3409950" h="1807937" stroke="0" extrusionOk="0">
                <a:moveTo>
                  <a:pt x="0" y="0"/>
                </a:moveTo>
                <a:cubicBezTo>
                  <a:pt x="213751" y="-24711"/>
                  <a:pt x="388964" y="47963"/>
                  <a:pt x="636524" y="0"/>
                </a:cubicBezTo>
                <a:cubicBezTo>
                  <a:pt x="884084" y="-47963"/>
                  <a:pt x="977005" y="17302"/>
                  <a:pt x="1170749" y="0"/>
                </a:cubicBezTo>
                <a:cubicBezTo>
                  <a:pt x="1364494" y="-17302"/>
                  <a:pt x="1450808" y="15737"/>
                  <a:pt x="1636776" y="0"/>
                </a:cubicBezTo>
                <a:cubicBezTo>
                  <a:pt x="1822744" y="-15737"/>
                  <a:pt x="1970037" y="14275"/>
                  <a:pt x="2205101" y="0"/>
                </a:cubicBezTo>
                <a:cubicBezTo>
                  <a:pt x="2440165" y="-14275"/>
                  <a:pt x="2515134" y="58917"/>
                  <a:pt x="2773426" y="0"/>
                </a:cubicBezTo>
                <a:cubicBezTo>
                  <a:pt x="3031719" y="-58917"/>
                  <a:pt x="3184924" y="45168"/>
                  <a:pt x="3409950" y="0"/>
                </a:cubicBezTo>
                <a:cubicBezTo>
                  <a:pt x="3451237" y="152081"/>
                  <a:pt x="3401862" y="237064"/>
                  <a:pt x="3409950" y="451984"/>
                </a:cubicBezTo>
                <a:cubicBezTo>
                  <a:pt x="3418038" y="666904"/>
                  <a:pt x="3358460" y="796624"/>
                  <a:pt x="3409950" y="903969"/>
                </a:cubicBezTo>
                <a:cubicBezTo>
                  <a:pt x="3461440" y="1011315"/>
                  <a:pt x="3397482" y="1122003"/>
                  <a:pt x="3409950" y="1301715"/>
                </a:cubicBezTo>
                <a:cubicBezTo>
                  <a:pt x="3422418" y="1481427"/>
                  <a:pt x="3384291" y="1560018"/>
                  <a:pt x="3409950" y="1807937"/>
                </a:cubicBezTo>
                <a:cubicBezTo>
                  <a:pt x="3254905" y="1839846"/>
                  <a:pt x="3088113" y="1802861"/>
                  <a:pt x="2909824" y="1807937"/>
                </a:cubicBezTo>
                <a:cubicBezTo>
                  <a:pt x="2731535" y="1813013"/>
                  <a:pt x="2466175" y="1748112"/>
                  <a:pt x="2273300" y="1807937"/>
                </a:cubicBezTo>
                <a:cubicBezTo>
                  <a:pt x="2080425" y="1867762"/>
                  <a:pt x="1822451" y="1752100"/>
                  <a:pt x="1670876" y="1807937"/>
                </a:cubicBezTo>
                <a:cubicBezTo>
                  <a:pt x="1519301" y="1863774"/>
                  <a:pt x="1338777" y="1782621"/>
                  <a:pt x="1136650" y="1807937"/>
                </a:cubicBezTo>
                <a:cubicBezTo>
                  <a:pt x="934523" y="1833253"/>
                  <a:pt x="676998" y="1739991"/>
                  <a:pt x="500126" y="1807937"/>
                </a:cubicBezTo>
                <a:cubicBezTo>
                  <a:pt x="323254" y="1875883"/>
                  <a:pt x="217485" y="1750881"/>
                  <a:pt x="0" y="1807937"/>
                </a:cubicBezTo>
                <a:cubicBezTo>
                  <a:pt x="-43615" y="1631596"/>
                  <a:pt x="56194" y="1571251"/>
                  <a:pt x="0" y="1337873"/>
                </a:cubicBezTo>
                <a:cubicBezTo>
                  <a:pt x="-56194" y="1104495"/>
                  <a:pt x="43006" y="1016534"/>
                  <a:pt x="0" y="922048"/>
                </a:cubicBezTo>
                <a:cubicBezTo>
                  <a:pt x="-43006" y="827563"/>
                  <a:pt x="13367" y="670846"/>
                  <a:pt x="0" y="470064"/>
                </a:cubicBezTo>
                <a:cubicBezTo>
                  <a:pt x="-13367" y="269282"/>
                  <a:pt x="30337" y="121727"/>
                  <a:pt x="0" y="0"/>
                </a:cubicBezTo>
                <a:close/>
              </a:path>
            </a:pathLst>
          </a:custGeom>
          <a:solidFill>
            <a:srgbClr val="00B0F0">
              <a:alpha val="32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Frequência acumulada “abaixo de”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90EA4EC7-8323-E66D-9427-DC8E9CC74C71}"/>
              </a:ext>
            </a:extLst>
          </p:cNvPr>
          <p:cNvSpPr txBox="1">
            <a:spLocks/>
          </p:cNvSpPr>
          <p:nvPr/>
        </p:nvSpPr>
        <p:spPr>
          <a:xfrm>
            <a:off x="6415854" y="2029544"/>
            <a:ext cx="3409950" cy="1807937"/>
          </a:xfrm>
          <a:custGeom>
            <a:avLst/>
            <a:gdLst>
              <a:gd name="connsiteX0" fmla="*/ 0 w 3409950"/>
              <a:gd name="connsiteY0" fmla="*/ 0 h 1807937"/>
              <a:gd name="connsiteX1" fmla="*/ 568325 w 3409950"/>
              <a:gd name="connsiteY1" fmla="*/ 0 h 1807937"/>
              <a:gd name="connsiteX2" fmla="*/ 1136650 w 3409950"/>
              <a:gd name="connsiteY2" fmla="*/ 0 h 1807937"/>
              <a:gd name="connsiteX3" fmla="*/ 1739075 w 3409950"/>
              <a:gd name="connsiteY3" fmla="*/ 0 h 1807937"/>
              <a:gd name="connsiteX4" fmla="*/ 2341499 w 3409950"/>
              <a:gd name="connsiteY4" fmla="*/ 0 h 1807937"/>
              <a:gd name="connsiteX5" fmla="*/ 2875725 w 3409950"/>
              <a:gd name="connsiteY5" fmla="*/ 0 h 1807937"/>
              <a:gd name="connsiteX6" fmla="*/ 3409950 w 3409950"/>
              <a:gd name="connsiteY6" fmla="*/ 0 h 1807937"/>
              <a:gd name="connsiteX7" fmla="*/ 3409950 w 3409950"/>
              <a:gd name="connsiteY7" fmla="*/ 470064 h 1807937"/>
              <a:gd name="connsiteX8" fmla="*/ 3409950 w 3409950"/>
              <a:gd name="connsiteY8" fmla="*/ 867810 h 1807937"/>
              <a:gd name="connsiteX9" fmla="*/ 3409950 w 3409950"/>
              <a:gd name="connsiteY9" fmla="*/ 1283635 h 1807937"/>
              <a:gd name="connsiteX10" fmla="*/ 3409950 w 3409950"/>
              <a:gd name="connsiteY10" fmla="*/ 1807937 h 1807937"/>
              <a:gd name="connsiteX11" fmla="*/ 2875725 w 3409950"/>
              <a:gd name="connsiteY11" fmla="*/ 1807937 h 1807937"/>
              <a:gd name="connsiteX12" fmla="*/ 2375599 w 3409950"/>
              <a:gd name="connsiteY12" fmla="*/ 1807937 h 1807937"/>
              <a:gd name="connsiteX13" fmla="*/ 1739075 w 3409950"/>
              <a:gd name="connsiteY13" fmla="*/ 1807937 h 1807937"/>
              <a:gd name="connsiteX14" fmla="*/ 1204849 w 3409950"/>
              <a:gd name="connsiteY14" fmla="*/ 1807937 h 1807937"/>
              <a:gd name="connsiteX15" fmla="*/ 568325 w 3409950"/>
              <a:gd name="connsiteY15" fmla="*/ 1807937 h 1807937"/>
              <a:gd name="connsiteX16" fmla="*/ 0 w 3409950"/>
              <a:gd name="connsiteY16" fmla="*/ 1807937 h 1807937"/>
              <a:gd name="connsiteX17" fmla="*/ 0 w 3409950"/>
              <a:gd name="connsiteY17" fmla="*/ 1337873 h 1807937"/>
              <a:gd name="connsiteX18" fmla="*/ 0 w 3409950"/>
              <a:gd name="connsiteY18" fmla="*/ 885889 h 1807937"/>
              <a:gd name="connsiteX19" fmla="*/ 0 w 3409950"/>
              <a:gd name="connsiteY19" fmla="*/ 415826 h 1807937"/>
              <a:gd name="connsiteX20" fmla="*/ 0 w 3409950"/>
              <a:gd name="connsiteY20" fmla="*/ 0 h 180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09950" h="1807937" fill="none" extrusionOk="0">
                <a:moveTo>
                  <a:pt x="0" y="0"/>
                </a:moveTo>
                <a:cubicBezTo>
                  <a:pt x="225588" y="-61480"/>
                  <a:pt x="285658" y="14536"/>
                  <a:pt x="568325" y="0"/>
                </a:cubicBezTo>
                <a:cubicBezTo>
                  <a:pt x="850993" y="-14536"/>
                  <a:pt x="1007250" y="27804"/>
                  <a:pt x="1136650" y="0"/>
                </a:cubicBezTo>
                <a:cubicBezTo>
                  <a:pt x="1266051" y="-27804"/>
                  <a:pt x="1489751" y="66789"/>
                  <a:pt x="1739075" y="0"/>
                </a:cubicBezTo>
                <a:cubicBezTo>
                  <a:pt x="1988399" y="-66789"/>
                  <a:pt x="2180879" y="45473"/>
                  <a:pt x="2341499" y="0"/>
                </a:cubicBezTo>
                <a:cubicBezTo>
                  <a:pt x="2502119" y="-45473"/>
                  <a:pt x="2608964" y="49413"/>
                  <a:pt x="2875725" y="0"/>
                </a:cubicBezTo>
                <a:cubicBezTo>
                  <a:pt x="3142486" y="-49413"/>
                  <a:pt x="3176899" y="19539"/>
                  <a:pt x="3409950" y="0"/>
                </a:cubicBezTo>
                <a:cubicBezTo>
                  <a:pt x="3439682" y="173417"/>
                  <a:pt x="3396105" y="298605"/>
                  <a:pt x="3409950" y="470064"/>
                </a:cubicBezTo>
                <a:cubicBezTo>
                  <a:pt x="3423795" y="641523"/>
                  <a:pt x="3385373" y="691063"/>
                  <a:pt x="3409950" y="867810"/>
                </a:cubicBezTo>
                <a:cubicBezTo>
                  <a:pt x="3434527" y="1044557"/>
                  <a:pt x="3379657" y="1190823"/>
                  <a:pt x="3409950" y="1283635"/>
                </a:cubicBezTo>
                <a:cubicBezTo>
                  <a:pt x="3440243" y="1376447"/>
                  <a:pt x="3409844" y="1692103"/>
                  <a:pt x="3409950" y="1807937"/>
                </a:cubicBezTo>
                <a:cubicBezTo>
                  <a:pt x="3202759" y="1862430"/>
                  <a:pt x="3118784" y="1785280"/>
                  <a:pt x="2875725" y="1807937"/>
                </a:cubicBezTo>
                <a:cubicBezTo>
                  <a:pt x="2632667" y="1830594"/>
                  <a:pt x="2616097" y="1764085"/>
                  <a:pt x="2375599" y="1807937"/>
                </a:cubicBezTo>
                <a:cubicBezTo>
                  <a:pt x="2135101" y="1851789"/>
                  <a:pt x="1955431" y="1802108"/>
                  <a:pt x="1739075" y="1807937"/>
                </a:cubicBezTo>
                <a:cubicBezTo>
                  <a:pt x="1522719" y="1813766"/>
                  <a:pt x="1388969" y="1780951"/>
                  <a:pt x="1204849" y="1807937"/>
                </a:cubicBezTo>
                <a:cubicBezTo>
                  <a:pt x="1020729" y="1834923"/>
                  <a:pt x="761287" y="1804527"/>
                  <a:pt x="568325" y="1807937"/>
                </a:cubicBezTo>
                <a:cubicBezTo>
                  <a:pt x="375363" y="1811347"/>
                  <a:pt x="175871" y="1746103"/>
                  <a:pt x="0" y="1807937"/>
                </a:cubicBezTo>
                <a:cubicBezTo>
                  <a:pt x="-48156" y="1647136"/>
                  <a:pt x="43073" y="1457648"/>
                  <a:pt x="0" y="1337873"/>
                </a:cubicBezTo>
                <a:cubicBezTo>
                  <a:pt x="-43073" y="1218098"/>
                  <a:pt x="48125" y="1077934"/>
                  <a:pt x="0" y="885889"/>
                </a:cubicBezTo>
                <a:cubicBezTo>
                  <a:pt x="-48125" y="693844"/>
                  <a:pt x="39389" y="607160"/>
                  <a:pt x="0" y="415826"/>
                </a:cubicBezTo>
                <a:cubicBezTo>
                  <a:pt x="-39389" y="224492"/>
                  <a:pt x="1692" y="144441"/>
                  <a:pt x="0" y="0"/>
                </a:cubicBezTo>
                <a:close/>
              </a:path>
              <a:path w="3409950" h="1807937" stroke="0" extrusionOk="0">
                <a:moveTo>
                  <a:pt x="0" y="0"/>
                </a:moveTo>
                <a:cubicBezTo>
                  <a:pt x="213751" y="-24711"/>
                  <a:pt x="388964" y="47963"/>
                  <a:pt x="636524" y="0"/>
                </a:cubicBezTo>
                <a:cubicBezTo>
                  <a:pt x="884084" y="-47963"/>
                  <a:pt x="977005" y="17302"/>
                  <a:pt x="1170749" y="0"/>
                </a:cubicBezTo>
                <a:cubicBezTo>
                  <a:pt x="1364494" y="-17302"/>
                  <a:pt x="1450808" y="15737"/>
                  <a:pt x="1636776" y="0"/>
                </a:cubicBezTo>
                <a:cubicBezTo>
                  <a:pt x="1822744" y="-15737"/>
                  <a:pt x="1970037" y="14275"/>
                  <a:pt x="2205101" y="0"/>
                </a:cubicBezTo>
                <a:cubicBezTo>
                  <a:pt x="2440165" y="-14275"/>
                  <a:pt x="2515134" y="58917"/>
                  <a:pt x="2773426" y="0"/>
                </a:cubicBezTo>
                <a:cubicBezTo>
                  <a:pt x="3031719" y="-58917"/>
                  <a:pt x="3184924" y="45168"/>
                  <a:pt x="3409950" y="0"/>
                </a:cubicBezTo>
                <a:cubicBezTo>
                  <a:pt x="3451237" y="152081"/>
                  <a:pt x="3401862" y="237064"/>
                  <a:pt x="3409950" y="451984"/>
                </a:cubicBezTo>
                <a:cubicBezTo>
                  <a:pt x="3418038" y="666904"/>
                  <a:pt x="3358460" y="796624"/>
                  <a:pt x="3409950" y="903969"/>
                </a:cubicBezTo>
                <a:cubicBezTo>
                  <a:pt x="3461440" y="1011315"/>
                  <a:pt x="3397482" y="1122003"/>
                  <a:pt x="3409950" y="1301715"/>
                </a:cubicBezTo>
                <a:cubicBezTo>
                  <a:pt x="3422418" y="1481427"/>
                  <a:pt x="3384291" y="1560018"/>
                  <a:pt x="3409950" y="1807937"/>
                </a:cubicBezTo>
                <a:cubicBezTo>
                  <a:pt x="3254905" y="1839846"/>
                  <a:pt x="3088113" y="1802861"/>
                  <a:pt x="2909824" y="1807937"/>
                </a:cubicBezTo>
                <a:cubicBezTo>
                  <a:pt x="2731535" y="1813013"/>
                  <a:pt x="2466175" y="1748112"/>
                  <a:pt x="2273300" y="1807937"/>
                </a:cubicBezTo>
                <a:cubicBezTo>
                  <a:pt x="2080425" y="1867762"/>
                  <a:pt x="1822451" y="1752100"/>
                  <a:pt x="1670876" y="1807937"/>
                </a:cubicBezTo>
                <a:cubicBezTo>
                  <a:pt x="1519301" y="1863774"/>
                  <a:pt x="1338777" y="1782621"/>
                  <a:pt x="1136650" y="1807937"/>
                </a:cubicBezTo>
                <a:cubicBezTo>
                  <a:pt x="934523" y="1833253"/>
                  <a:pt x="676998" y="1739991"/>
                  <a:pt x="500126" y="1807937"/>
                </a:cubicBezTo>
                <a:cubicBezTo>
                  <a:pt x="323254" y="1875883"/>
                  <a:pt x="217485" y="1750881"/>
                  <a:pt x="0" y="1807937"/>
                </a:cubicBezTo>
                <a:cubicBezTo>
                  <a:pt x="-43615" y="1631596"/>
                  <a:pt x="56194" y="1571251"/>
                  <a:pt x="0" y="1337873"/>
                </a:cubicBezTo>
                <a:cubicBezTo>
                  <a:pt x="-56194" y="1104495"/>
                  <a:pt x="43006" y="1016534"/>
                  <a:pt x="0" y="922048"/>
                </a:cubicBezTo>
                <a:cubicBezTo>
                  <a:pt x="-43006" y="827563"/>
                  <a:pt x="13367" y="670846"/>
                  <a:pt x="0" y="470064"/>
                </a:cubicBezTo>
                <a:cubicBezTo>
                  <a:pt x="-13367" y="269282"/>
                  <a:pt x="30337" y="121727"/>
                  <a:pt x="0" y="0"/>
                </a:cubicBezTo>
                <a:close/>
              </a:path>
            </a:pathLst>
          </a:custGeom>
          <a:solidFill>
            <a:srgbClr val="FF0000">
              <a:alpha val="32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Frequência acumulada “acima de”</a:t>
            </a:r>
          </a:p>
        </p:txBody>
      </p:sp>
      <p:grpSp>
        <p:nvGrpSpPr>
          <p:cNvPr id="14" name="Shape 392">
            <a:extLst>
              <a:ext uri="{FF2B5EF4-FFF2-40B4-BE49-F238E27FC236}">
                <a16:creationId xmlns:a16="http://schemas.microsoft.com/office/drawing/2014/main" id="{E5506EE5-D845-00A3-8DC8-C6D2363CCE56}"/>
              </a:ext>
            </a:extLst>
          </p:cNvPr>
          <p:cNvGrpSpPr/>
          <p:nvPr/>
        </p:nvGrpSpPr>
        <p:grpSpPr>
          <a:xfrm rot="2462112">
            <a:off x="6283574" y="1320839"/>
            <a:ext cx="1076991" cy="459577"/>
            <a:chOff x="271125" y="812725"/>
            <a:chExt cx="766525" cy="221725"/>
          </a:xfrm>
        </p:grpSpPr>
        <p:sp>
          <p:nvSpPr>
            <p:cNvPr id="15" name="Shape 393">
              <a:extLst>
                <a:ext uri="{FF2B5EF4-FFF2-40B4-BE49-F238E27FC236}">
                  <a16:creationId xmlns:a16="http://schemas.microsoft.com/office/drawing/2014/main" id="{89CF233D-57E8-8623-66E8-A9A5A7D66E89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394">
              <a:extLst>
                <a:ext uri="{FF2B5EF4-FFF2-40B4-BE49-F238E27FC236}">
                  <a16:creationId xmlns:a16="http://schemas.microsoft.com/office/drawing/2014/main" id="{55B739C8-5D7E-E152-5B70-3B18D3AC64F7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61944C3A-C600-96EC-32CF-4ACB76A069C0}"/>
              </a:ext>
            </a:extLst>
          </p:cNvPr>
          <p:cNvSpPr txBox="1">
            <a:spLocks/>
          </p:cNvSpPr>
          <p:nvPr/>
        </p:nvSpPr>
        <p:spPr>
          <a:xfrm>
            <a:off x="190499" y="4005374"/>
            <a:ext cx="5235940" cy="857251"/>
          </a:xfrm>
          <a:custGeom>
            <a:avLst/>
            <a:gdLst>
              <a:gd name="connsiteX0" fmla="*/ 0 w 5235940"/>
              <a:gd name="connsiteY0" fmla="*/ 0 h 857251"/>
              <a:gd name="connsiteX1" fmla="*/ 581771 w 5235940"/>
              <a:gd name="connsiteY1" fmla="*/ 0 h 857251"/>
              <a:gd name="connsiteX2" fmla="*/ 1215902 w 5235940"/>
              <a:gd name="connsiteY2" fmla="*/ 0 h 857251"/>
              <a:gd name="connsiteX3" fmla="*/ 1745313 w 5235940"/>
              <a:gd name="connsiteY3" fmla="*/ 0 h 857251"/>
              <a:gd name="connsiteX4" fmla="*/ 2379444 w 5235940"/>
              <a:gd name="connsiteY4" fmla="*/ 0 h 857251"/>
              <a:gd name="connsiteX5" fmla="*/ 3013574 w 5235940"/>
              <a:gd name="connsiteY5" fmla="*/ 0 h 857251"/>
              <a:gd name="connsiteX6" fmla="*/ 3595345 w 5235940"/>
              <a:gd name="connsiteY6" fmla="*/ 0 h 857251"/>
              <a:gd name="connsiteX7" fmla="*/ 4072398 w 5235940"/>
              <a:gd name="connsiteY7" fmla="*/ 0 h 857251"/>
              <a:gd name="connsiteX8" fmla="*/ 4601809 w 5235940"/>
              <a:gd name="connsiteY8" fmla="*/ 0 h 857251"/>
              <a:gd name="connsiteX9" fmla="*/ 5235940 w 5235940"/>
              <a:gd name="connsiteY9" fmla="*/ 0 h 857251"/>
              <a:gd name="connsiteX10" fmla="*/ 5235940 w 5235940"/>
              <a:gd name="connsiteY10" fmla="*/ 402908 h 857251"/>
              <a:gd name="connsiteX11" fmla="*/ 5235940 w 5235940"/>
              <a:gd name="connsiteY11" fmla="*/ 857251 h 857251"/>
              <a:gd name="connsiteX12" fmla="*/ 4601809 w 5235940"/>
              <a:gd name="connsiteY12" fmla="*/ 857251 h 857251"/>
              <a:gd name="connsiteX13" fmla="*/ 3915320 w 5235940"/>
              <a:gd name="connsiteY13" fmla="*/ 857251 h 857251"/>
              <a:gd name="connsiteX14" fmla="*/ 3385908 w 5235940"/>
              <a:gd name="connsiteY14" fmla="*/ 857251 h 857251"/>
              <a:gd name="connsiteX15" fmla="*/ 2751777 w 5235940"/>
              <a:gd name="connsiteY15" fmla="*/ 857251 h 857251"/>
              <a:gd name="connsiteX16" fmla="*/ 2274725 w 5235940"/>
              <a:gd name="connsiteY16" fmla="*/ 857251 h 857251"/>
              <a:gd name="connsiteX17" fmla="*/ 1692954 w 5235940"/>
              <a:gd name="connsiteY17" fmla="*/ 857251 h 857251"/>
              <a:gd name="connsiteX18" fmla="*/ 1268261 w 5235940"/>
              <a:gd name="connsiteY18" fmla="*/ 857251 h 857251"/>
              <a:gd name="connsiteX19" fmla="*/ 581771 w 5235940"/>
              <a:gd name="connsiteY19" fmla="*/ 857251 h 857251"/>
              <a:gd name="connsiteX20" fmla="*/ 0 w 5235940"/>
              <a:gd name="connsiteY20" fmla="*/ 857251 h 857251"/>
              <a:gd name="connsiteX21" fmla="*/ 0 w 5235940"/>
              <a:gd name="connsiteY21" fmla="*/ 411480 h 857251"/>
              <a:gd name="connsiteX22" fmla="*/ 0 w 5235940"/>
              <a:gd name="connsiteY22" fmla="*/ 0 h 8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35940" h="857251" fill="none" extrusionOk="0">
                <a:moveTo>
                  <a:pt x="0" y="0"/>
                </a:moveTo>
                <a:cubicBezTo>
                  <a:pt x="232319" y="-12235"/>
                  <a:pt x="361003" y="22054"/>
                  <a:pt x="581771" y="0"/>
                </a:cubicBezTo>
                <a:cubicBezTo>
                  <a:pt x="802539" y="-22054"/>
                  <a:pt x="944236" y="2992"/>
                  <a:pt x="1215902" y="0"/>
                </a:cubicBezTo>
                <a:cubicBezTo>
                  <a:pt x="1487568" y="-2992"/>
                  <a:pt x="1602670" y="27712"/>
                  <a:pt x="1745313" y="0"/>
                </a:cubicBezTo>
                <a:cubicBezTo>
                  <a:pt x="1887956" y="-27712"/>
                  <a:pt x="2219805" y="30061"/>
                  <a:pt x="2379444" y="0"/>
                </a:cubicBezTo>
                <a:cubicBezTo>
                  <a:pt x="2539083" y="-30061"/>
                  <a:pt x="2885137" y="51832"/>
                  <a:pt x="3013574" y="0"/>
                </a:cubicBezTo>
                <a:cubicBezTo>
                  <a:pt x="3142011" y="-51832"/>
                  <a:pt x="3434861" y="48955"/>
                  <a:pt x="3595345" y="0"/>
                </a:cubicBezTo>
                <a:cubicBezTo>
                  <a:pt x="3755829" y="-48955"/>
                  <a:pt x="3950747" y="11395"/>
                  <a:pt x="4072398" y="0"/>
                </a:cubicBezTo>
                <a:cubicBezTo>
                  <a:pt x="4194049" y="-11395"/>
                  <a:pt x="4422318" y="3510"/>
                  <a:pt x="4601809" y="0"/>
                </a:cubicBezTo>
                <a:cubicBezTo>
                  <a:pt x="4781300" y="-3510"/>
                  <a:pt x="4922296" y="50831"/>
                  <a:pt x="5235940" y="0"/>
                </a:cubicBezTo>
                <a:cubicBezTo>
                  <a:pt x="5278535" y="85891"/>
                  <a:pt x="5190373" y="237918"/>
                  <a:pt x="5235940" y="402908"/>
                </a:cubicBezTo>
                <a:cubicBezTo>
                  <a:pt x="5281507" y="567898"/>
                  <a:pt x="5224704" y="695977"/>
                  <a:pt x="5235940" y="857251"/>
                </a:cubicBezTo>
                <a:cubicBezTo>
                  <a:pt x="4982752" y="907186"/>
                  <a:pt x="4785236" y="793255"/>
                  <a:pt x="4601809" y="857251"/>
                </a:cubicBezTo>
                <a:cubicBezTo>
                  <a:pt x="4418382" y="921247"/>
                  <a:pt x="4110981" y="829468"/>
                  <a:pt x="3915320" y="857251"/>
                </a:cubicBezTo>
                <a:cubicBezTo>
                  <a:pt x="3719659" y="885034"/>
                  <a:pt x="3533935" y="852693"/>
                  <a:pt x="3385908" y="857251"/>
                </a:cubicBezTo>
                <a:cubicBezTo>
                  <a:pt x="3237881" y="861809"/>
                  <a:pt x="2993807" y="848462"/>
                  <a:pt x="2751777" y="857251"/>
                </a:cubicBezTo>
                <a:cubicBezTo>
                  <a:pt x="2509747" y="866040"/>
                  <a:pt x="2406275" y="836704"/>
                  <a:pt x="2274725" y="857251"/>
                </a:cubicBezTo>
                <a:cubicBezTo>
                  <a:pt x="2143175" y="877798"/>
                  <a:pt x="1852110" y="850698"/>
                  <a:pt x="1692954" y="857251"/>
                </a:cubicBezTo>
                <a:cubicBezTo>
                  <a:pt x="1533798" y="863804"/>
                  <a:pt x="1408428" y="825744"/>
                  <a:pt x="1268261" y="857251"/>
                </a:cubicBezTo>
                <a:cubicBezTo>
                  <a:pt x="1128094" y="888758"/>
                  <a:pt x="915636" y="842634"/>
                  <a:pt x="581771" y="857251"/>
                </a:cubicBezTo>
                <a:cubicBezTo>
                  <a:pt x="247906" y="871868"/>
                  <a:pt x="139945" y="822693"/>
                  <a:pt x="0" y="857251"/>
                </a:cubicBezTo>
                <a:cubicBezTo>
                  <a:pt x="-22003" y="703578"/>
                  <a:pt x="41082" y="521621"/>
                  <a:pt x="0" y="411480"/>
                </a:cubicBezTo>
                <a:cubicBezTo>
                  <a:pt x="-41082" y="301339"/>
                  <a:pt x="3354" y="117863"/>
                  <a:pt x="0" y="0"/>
                </a:cubicBezTo>
                <a:close/>
              </a:path>
              <a:path w="5235940" h="857251" stroke="0" extrusionOk="0">
                <a:moveTo>
                  <a:pt x="0" y="0"/>
                </a:moveTo>
                <a:cubicBezTo>
                  <a:pt x="168211" y="-81045"/>
                  <a:pt x="397990" y="36989"/>
                  <a:pt x="686490" y="0"/>
                </a:cubicBezTo>
                <a:cubicBezTo>
                  <a:pt x="974990" y="-36989"/>
                  <a:pt x="1039729" y="19139"/>
                  <a:pt x="1215902" y="0"/>
                </a:cubicBezTo>
                <a:cubicBezTo>
                  <a:pt x="1392075" y="-19139"/>
                  <a:pt x="1493098" y="5174"/>
                  <a:pt x="1640595" y="0"/>
                </a:cubicBezTo>
                <a:cubicBezTo>
                  <a:pt x="1788092" y="-5174"/>
                  <a:pt x="2072841" y="46865"/>
                  <a:pt x="2222366" y="0"/>
                </a:cubicBezTo>
                <a:cubicBezTo>
                  <a:pt x="2371891" y="-46865"/>
                  <a:pt x="2568413" y="57791"/>
                  <a:pt x="2804137" y="0"/>
                </a:cubicBezTo>
                <a:cubicBezTo>
                  <a:pt x="3039861" y="-57791"/>
                  <a:pt x="3097263" y="26818"/>
                  <a:pt x="3333548" y="0"/>
                </a:cubicBezTo>
                <a:cubicBezTo>
                  <a:pt x="3569833" y="-26818"/>
                  <a:pt x="3643680" y="10242"/>
                  <a:pt x="3915320" y="0"/>
                </a:cubicBezTo>
                <a:cubicBezTo>
                  <a:pt x="4186960" y="-10242"/>
                  <a:pt x="4233152" y="62265"/>
                  <a:pt x="4549450" y="0"/>
                </a:cubicBezTo>
                <a:cubicBezTo>
                  <a:pt x="4865748" y="-62265"/>
                  <a:pt x="5076121" y="3265"/>
                  <a:pt x="5235940" y="0"/>
                </a:cubicBezTo>
                <a:cubicBezTo>
                  <a:pt x="5258764" y="197499"/>
                  <a:pt x="5187735" y="286422"/>
                  <a:pt x="5235940" y="445771"/>
                </a:cubicBezTo>
                <a:cubicBezTo>
                  <a:pt x="5284145" y="605120"/>
                  <a:pt x="5219995" y="655357"/>
                  <a:pt x="5235940" y="857251"/>
                </a:cubicBezTo>
                <a:cubicBezTo>
                  <a:pt x="5023817" y="891533"/>
                  <a:pt x="4908288" y="850414"/>
                  <a:pt x="4758888" y="857251"/>
                </a:cubicBezTo>
                <a:cubicBezTo>
                  <a:pt x="4609488" y="864088"/>
                  <a:pt x="4341677" y="811054"/>
                  <a:pt x="4124757" y="857251"/>
                </a:cubicBezTo>
                <a:cubicBezTo>
                  <a:pt x="3907837" y="903448"/>
                  <a:pt x="3791057" y="838058"/>
                  <a:pt x="3595345" y="857251"/>
                </a:cubicBezTo>
                <a:cubicBezTo>
                  <a:pt x="3399633" y="876444"/>
                  <a:pt x="3231590" y="852561"/>
                  <a:pt x="2908856" y="857251"/>
                </a:cubicBezTo>
                <a:cubicBezTo>
                  <a:pt x="2586122" y="861941"/>
                  <a:pt x="2594983" y="846092"/>
                  <a:pt x="2484163" y="857251"/>
                </a:cubicBezTo>
                <a:cubicBezTo>
                  <a:pt x="2373343" y="868410"/>
                  <a:pt x="2146019" y="837031"/>
                  <a:pt x="1850032" y="857251"/>
                </a:cubicBezTo>
                <a:cubicBezTo>
                  <a:pt x="1554045" y="877471"/>
                  <a:pt x="1557523" y="841504"/>
                  <a:pt x="1425339" y="857251"/>
                </a:cubicBezTo>
                <a:cubicBezTo>
                  <a:pt x="1293155" y="872998"/>
                  <a:pt x="1125158" y="847576"/>
                  <a:pt x="948287" y="857251"/>
                </a:cubicBezTo>
                <a:cubicBezTo>
                  <a:pt x="771416" y="866926"/>
                  <a:pt x="306350" y="785782"/>
                  <a:pt x="0" y="857251"/>
                </a:cubicBezTo>
                <a:cubicBezTo>
                  <a:pt x="-42104" y="754758"/>
                  <a:pt x="41819" y="532544"/>
                  <a:pt x="0" y="437198"/>
                </a:cubicBezTo>
                <a:cubicBezTo>
                  <a:pt x="-41819" y="341852"/>
                  <a:pt x="32081" y="143653"/>
                  <a:pt x="0" y="0"/>
                </a:cubicBezTo>
                <a:close/>
              </a:path>
            </a:pathLst>
          </a:custGeom>
          <a:solidFill>
            <a:srgbClr val="00B0F0">
              <a:alpha val="32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Quantos dados estão abaixo de um determinado valor da tabela.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FEE24FF6-2133-3418-09F3-FF640BE6BAC8}"/>
              </a:ext>
            </a:extLst>
          </p:cNvPr>
          <p:cNvSpPr txBox="1">
            <a:spLocks/>
          </p:cNvSpPr>
          <p:nvPr/>
        </p:nvSpPr>
        <p:spPr>
          <a:xfrm>
            <a:off x="5831902" y="3956014"/>
            <a:ext cx="5235940" cy="857251"/>
          </a:xfrm>
          <a:custGeom>
            <a:avLst/>
            <a:gdLst>
              <a:gd name="connsiteX0" fmla="*/ 0 w 5235940"/>
              <a:gd name="connsiteY0" fmla="*/ 0 h 857251"/>
              <a:gd name="connsiteX1" fmla="*/ 581771 w 5235940"/>
              <a:gd name="connsiteY1" fmla="*/ 0 h 857251"/>
              <a:gd name="connsiteX2" fmla="*/ 1215902 w 5235940"/>
              <a:gd name="connsiteY2" fmla="*/ 0 h 857251"/>
              <a:gd name="connsiteX3" fmla="*/ 1745313 w 5235940"/>
              <a:gd name="connsiteY3" fmla="*/ 0 h 857251"/>
              <a:gd name="connsiteX4" fmla="*/ 2379444 w 5235940"/>
              <a:gd name="connsiteY4" fmla="*/ 0 h 857251"/>
              <a:gd name="connsiteX5" fmla="*/ 3013574 w 5235940"/>
              <a:gd name="connsiteY5" fmla="*/ 0 h 857251"/>
              <a:gd name="connsiteX6" fmla="*/ 3595345 w 5235940"/>
              <a:gd name="connsiteY6" fmla="*/ 0 h 857251"/>
              <a:gd name="connsiteX7" fmla="*/ 4072398 w 5235940"/>
              <a:gd name="connsiteY7" fmla="*/ 0 h 857251"/>
              <a:gd name="connsiteX8" fmla="*/ 4601809 w 5235940"/>
              <a:gd name="connsiteY8" fmla="*/ 0 h 857251"/>
              <a:gd name="connsiteX9" fmla="*/ 5235940 w 5235940"/>
              <a:gd name="connsiteY9" fmla="*/ 0 h 857251"/>
              <a:gd name="connsiteX10" fmla="*/ 5235940 w 5235940"/>
              <a:gd name="connsiteY10" fmla="*/ 402908 h 857251"/>
              <a:gd name="connsiteX11" fmla="*/ 5235940 w 5235940"/>
              <a:gd name="connsiteY11" fmla="*/ 857251 h 857251"/>
              <a:gd name="connsiteX12" fmla="*/ 4601809 w 5235940"/>
              <a:gd name="connsiteY12" fmla="*/ 857251 h 857251"/>
              <a:gd name="connsiteX13" fmla="*/ 3915320 w 5235940"/>
              <a:gd name="connsiteY13" fmla="*/ 857251 h 857251"/>
              <a:gd name="connsiteX14" fmla="*/ 3385908 w 5235940"/>
              <a:gd name="connsiteY14" fmla="*/ 857251 h 857251"/>
              <a:gd name="connsiteX15" fmla="*/ 2751777 w 5235940"/>
              <a:gd name="connsiteY15" fmla="*/ 857251 h 857251"/>
              <a:gd name="connsiteX16" fmla="*/ 2274725 w 5235940"/>
              <a:gd name="connsiteY16" fmla="*/ 857251 h 857251"/>
              <a:gd name="connsiteX17" fmla="*/ 1692954 w 5235940"/>
              <a:gd name="connsiteY17" fmla="*/ 857251 h 857251"/>
              <a:gd name="connsiteX18" fmla="*/ 1268261 w 5235940"/>
              <a:gd name="connsiteY18" fmla="*/ 857251 h 857251"/>
              <a:gd name="connsiteX19" fmla="*/ 581771 w 5235940"/>
              <a:gd name="connsiteY19" fmla="*/ 857251 h 857251"/>
              <a:gd name="connsiteX20" fmla="*/ 0 w 5235940"/>
              <a:gd name="connsiteY20" fmla="*/ 857251 h 857251"/>
              <a:gd name="connsiteX21" fmla="*/ 0 w 5235940"/>
              <a:gd name="connsiteY21" fmla="*/ 411480 h 857251"/>
              <a:gd name="connsiteX22" fmla="*/ 0 w 5235940"/>
              <a:gd name="connsiteY22" fmla="*/ 0 h 8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35940" h="857251" fill="none" extrusionOk="0">
                <a:moveTo>
                  <a:pt x="0" y="0"/>
                </a:moveTo>
                <a:cubicBezTo>
                  <a:pt x="232319" y="-12235"/>
                  <a:pt x="361003" y="22054"/>
                  <a:pt x="581771" y="0"/>
                </a:cubicBezTo>
                <a:cubicBezTo>
                  <a:pt x="802539" y="-22054"/>
                  <a:pt x="944236" y="2992"/>
                  <a:pt x="1215902" y="0"/>
                </a:cubicBezTo>
                <a:cubicBezTo>
                  <a:pt x="1487568" y="-2992"/>
                  <a:pt x="1602670" y="27712"/>
                  <a:pt x="1745313" y="0"/>
                </a:cubicBezTo>
                <a:cubicBezTo>
                  <a:pt x="1887956" y="-27712"/>
                  <a:pt x="2219805" y="30061"/>
                  <a:pt x="2379444" y="0"/>
                </a:cubicBezTo>
                <a:cubicBezTo>
                  <a:pt x="2539083" y="-30061"/>
                  <a:pt x="2885137" y="51832"/>
                  <a:pt x="3013574" y="0"/>
                </a:cubicBezTo>
                <a:cubicBezTo>
                  <a:pt x="3142011" y="-51832"/>
                  <a:pt x="3434861" y="48955"/>
                  <a:pt x="3595345" y="0"/>
                </a:cubicBezTo>
                <a:cubicBezTo>
                  <a:pt x="3755829" y="-48955"/>
                  <a:pt x="3950747" y="11395"/>
                  <a:pt x="4072398" y="0"/>
                </a:cubicBezTo>
                <a:cubicBezTo>
                  <a:pt x="4194049" y="-11395"/>
                  <a:pt x="4422318" y="3510"/>
                  <a:pt x="4601809" y="0"/>
                </a:cubicBezTo>
                <a:cubicBezTo>
                  <a:pt x="4781300" y="-3510"/>
                  <a:pt x="4922296" y="50831"/>
                  <a:pt x="5235940" y="0"/>
                </a:cubicBezTo>
                <a:cubicBezTo>
                  <a:pt x="5278535" y="85891"/>
                  <a:pt x="5190373" y="237918"/>
                  <a:pt x="5235940" y="402908"/>
                </a:cubicBezTo>
                <a:cubicBezTo>
                  <a:pt x="5281507" y="567898"/>
                  <a:pt x="5224704" y="695977"/>
                  <a:pt x="5235940" y="857251"/>
                </a:cubicBezTo>
                <a:cubicBezTo>
                  <a:pt x="4982752" y="907186"/>
                  <a:pt x="4785236" y="793255"/>
                  <a:pt x="4601809" y="857251"/>
                </a:cubicBezTo>
                <a:cubicBezTo>
                  <a:pt x="4418382" y="921247"/>
                  <a:pt x="4110981" y="829468"/>
                  <a:pt x="3915320" y="857251"/>
                </a:cubicBezTo>
                <a:cubicBezTo>
                  <a:pt x="3719659" y="885034"/>
                  <a:pt x="3533935" y="852693"/>
                  <a:pt x="3385908" y="857251"/>
                </a:cubicBezTo>
                <a:cubicBezTo>
                  <a:pt x="3237881" y="861809"/>
                  <a:pt x="2993807" y="848462"/>
                  <a:pt x="2751777" y="857251"/>
                </a:cubicBezTo>
                <a:cubicBezTo>
                  <a:pt x="2509747" y="866040"/>
                  <a:pt x="2406275" y="836704"/>
                  <a:pt x="2274725" y="857251"/>
                </a:cubicBezTo>
                <a:cubicBezTo>
                  <a:pt x="2143175" y="877798"/>
                  <a:pt x="1852110" y="850698"/>
                  <a:pt x="1692954" y="857251"/>
                </a:cubicBezTo>
                <a:cubicBezTo>
                  <a:pt x="1533798" y="863804"/>
                  <a:pt x="1408428" y="825744"/>
                  <a:pt x="1268261" y="857251"/>
                </a:cubicBezTo>
                <a:cubicBezTo>
                  <a:pt x="1128094" y="888758"/>
                  <a:pt x="915636" y="842634"/>
                  <a:pt x="581771" y="857251"/>
                </a:cubicBezTo>
                <a:cubicBezTo>
                  <a:pt x="247906" y="871868"/>
                  <a:pt x="139945" y="822693"/>
                  <a:pt x="0" y="857251"/>
                </a:cubicBezTo>
                <a:cubicBezTo>
                  <a:pt x="-22003" y="703578"/>
                  <a:pt x="41082" y="521621"/>
                  <a:pt x="0" y="411480"/>
                </a:cubicBezTo>
                <a:cubicBezTo>
                  <a:pt x="-41082" y="301339"/>
                  <a:pt x="3354" y="117863"/>
                  <a:pt x="0" y="0"/>
                </a:cubicBezTo>
                <a:close/>
              </a:path>
              <a:path w="5235940" h="857251" stroke="0" extrusionOk="0">
                <a:moveTo>
                  <a:pt x="0" y="0"/>
                </a:moveTo>
                <a:cubicBezTo>
                  <a:pt x="168211" y="-81045"/>
                  <a:pt x="397990" y="36989"/>
                  <a:pt x="686490" y="0"/>
                </a:cubicBezTo>
                <a:cubicBezTo>
                  <a:pt x="974990" y="-36989"/>
                  <a:pt x="1039729" y="19139"/>
                  <a:pt x="1215902" y="0"/>
                </a:cubicBezTo>
                <a:cubicBezTo>
                  <a:pt x="1392075" y="-19139"/>
                  <a:pt x="1493098" y="5174"/>
                  <a:pt x="1640595" y="0"/>
                </a:cubicBezTo>
                <a:cubicBezTo>
                  <a:pt x="1788092" y="-5174"/>
                  <a:pt x="2072841" y="46865"/>
                  <a:pt x="2222366" y="0"/>
                </a:cubicBezTo>
                <a:cubicBezTo>
                  <a:pt x="2371891" y="-46865"/>
                  <a:pt x="2568413" y="57791"/>
                  <a:pt x="2804137" y="0"/>
                </a:cubicBezTo>
                <a:cubicBezTo>
                  <a:pt x="3039861" y="-57791"/>
                  <a:pt x="3097263" y="26818"/>
                  <a:pt x="3333548" y="0"/>
                </a:cubicBezTo>
                <a:cubicBezTo>
                  <a:pt x="3569833" y="-26818"/>
                  <a:pt x="3643680" y="10242"/>
                  <a:pt x="3915320" y="0"/>
                </a:cubicBezTo>
                <a:cubicBezTo>
                  <a:pt x="4186960" y="-10242"/>
                  <a:pt x="4233152" y="62265"/>
                  <a:pt x="4549450" y="0"/>
                </a:cubicBezTo>
                <a:cubicBezTo>
                  <a:pt x="4865748" y="-62265"/>
                  <a:pt x="5076121" y="3265"/>
                  <a:pt x="5235940" y="0"/>
                </a:cubicBezTo>
                <a:cubicBezTo>
                  <a:pt x="5258764" y="197499"/>
                  <a:pt x="5187735" y="286422"/>
                  <a:pt x="5235940" y="445771"/>
                </a:cubicBezTo>
                <a:cubicBezTo>
                  <a:pt x="5284145" y="605120"/>
                  <a:pt x="5219995" y="655357"/>
                  <a:pt x="5235940" y="857251"/>
                </a:cubicBezTo>
                <a:cubicBezTo>
                  <a:pt x="5023817" y="891533"/>
                  <a:pt x="4908288" y="850414"/>
                  <a:pt x="4758888" y="857251"/>
                </a:cubicBezTo>
                <a:cubicBezTo>
                  <a:pt x="4609488" y="864088"/>
                  <a:pt x="4341677" y="811054"/>
                  <a:pt x="4124757" y="857251"/>
                </a:cubicBezTo>
                <a:cubicBezTo>
                  <a:pt x="3907837" y="903448"/>
                  <a:pt x="3791057" y="838058"/>
                  <a:pt x="3595345" y="857251"/>
                </a:cubicBezTo>
                <a:cubicBezTo>
                  <a:pt x="3399633" y="876444"/>
                  <a:pt x="3231590" y="852561"/>
                  <a:pt x="2908856" y="857251"/>
                </a:cubicBezTo>
                <a:cubicBezTo>
                  <a:pt x="2586122" y="861941"/>
                  <a:pt x="2594983" y="846092"/>
                  <a:pt x="2484163" y="857251"/>
                </a:cubicBezTo>
                <a:cubicBezTo>
                  <a:pt x="2373343" y="868410"/>
                  <a:pt x="2146019" y="837031"/>
                  <a:pt x="1850032" y="857251"/>
                </a:cubicBezTo>
                <a:cubicBezTo>
                  <a:pt x="1554045" y="877471"/>
                  <a:pt x="1557523" y="841504"/>
                  <a:pt x="1425339" y="857251"/>
                </a:cubicBezTo>
                <a:cubicBezTo>
                  <a:pt x="1293155" y="872998"/>
                  <a:pt x="1125158" y="847576"/>
                  <a:pt x="948287" y="857251"/>
                </a:cubicBezTo>
                <a:cubicBezTo>
                  <a:pt x="771416" y="866926"/>
                  <a:pt x="306350" y="785782"/>
                  <a:pt x="0" y="857251"/>
                </a:cubicBezTo>
                <a:cubicBezTo>
                  <a:pt x="-42104" y="754758"/>
                  <a:pt x="41819" y="532544"/>
                  <a:pt x="0" y="437198"/>
                </a:cubicBezTo>
                <a:cubicBezTo>
                  <a:pt x="-41819" y="341852"/>
                  <a:pt x="32081" y="143653"/>
                  <a:pt x="0" y="0"/>
                </a:cubicBezTo>
                <a:close/>
              </a:path>
            </a:pathLst>
          </a:custGeom>
          <a:solidFill>
            <a:srgbClr val="FF0000">
              <a:alpha val="32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Quantos dados estão acima de um determinado valor da tabela.</a:t>
            </a:r>
          </a:p>
        </p:txBody>
      </p:sp>
    </p:spTree>
    <p:extLst>
      <p:ext uri="{BB962C8B-B14F-4D97-AF65-F5344CB8AC3E}">
        <p14:creationId xmlns:p14="http://schemas.microsoft.com/office/powerpoint/2010/main" val="10429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3" grpId="0" uiExpand="1" build="p" animBg="1"/>
      <p:bldP spid="17" grpId="0" uiExpand="1" build="p" animBg="1"/>
      <p:bldP spid="18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TABELA SIMPLES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3">
                <a:extLst>
                  <a:ext uri="{FF2B5EF4-FFF2-40B4-BE49-F238E27FC236}">
                    <a16:creationId xmlns:a16="http://schemas.microsoft.com/office/drawing/2014/main" id="{E7FF6E27-8FFD-6E39-B881-4E6134D5DF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0782048"/>
                  </p:ext>
                </p:extLst>
              </p:nvPr>
            </p:nvGraphicFramePr>
            <p:xfrm>
              <a:off x="1190470" y="1935450"/>
              <a:ext cx="9811059" cy="34747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413416">
                      <a:extLst>
                        <a:ext uri="{9D8B030D-6E8A-4147-A177-3AD203B41FA5}">
                          <a16:colId xmlns:a16="http://schemas.microsoft.com/office/drawing/2014/main" val="4182566132"/>
                        </a:ext>
                      </a:extLst>
                    </a:gridCol>
                    <a:gridCol w="1184223">
                      <a:extLst>
                        <a:ext uri="{9D8B030D-6E8A-4147-A177-3AD203B41FA5}">
                          <a16:colId xmlns:a16="http://schemas.microsoft.com/office/drawing/2014/main" val="3227952109"/>
                        </a:ext>
                      </a:extLst>
                    </a:gridCol>
                    <a:gridCol w="1079292">
                      <a:extLst>
                        <a:ext uri="{9D8B030D-6E8A-4147-A177-3AD203B41FA5}">
                          <a16:colId xmlns:a16="http://schemas.microsoft.com/office/drawing/2014/main" val="1924772510"/>
                        </a:ext>
                      </a:extLst>
                    </a:gridCol>
                    <a:gridCol w="1439055">
                      <a:extLst>
                        <a:ext uri="{9D8B030D-6E8A-4147-A177-3AD203B41FA5}">
                          <a16:colId xmlns:a16="http://schemas.microsoft.com/office/drawing/2014/main" val="3511856223"/>
                        </a:ext>
                      </a:extLst>
                    </a:gridCol>
                    <a:gridCol w="1229194">
                      <a:extLst>
                        <a:ext uri="{9D8B030D-6E8A-4147-A177-3AD203B41FA5}">
                          <a16:colId xmlns:a16="http://schemas.microsoft.com/office/drawing/2014/main" val="2091427049"/>
                        </a:ext>
                      </a:extLst>
                    </a:gridCol>
                    <a:gridCol w="1064299">
                      <a:extLst>
                        <a:ext uri="{9D8B030D-6E8A-4147-A177-3AD203B41FA5}">
                          <a16:colId xmlns:a16="http://schemas.microsoft.com/office/drawing/2014/main" val="4231731865"/>
                        </a:ext>
                      </a:extLst>
                    </a:gridCol>
                    <a:gridCol w="1401580">
                      <a:extLst>
                        <a:ext uri="{9D8B030D-6E8A-4147-A177-3AD203B41FA5}">
                          <a16:colId xmlns:a16="http://schemas.microsoft.com/office/drawing/2014/main" val="1113393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Idade (anos)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pt-BR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3200" dirty="0">
                            <a:solidFill>
                              <a:schemeClr val="bg1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pt-BR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3200" dirty="0">
                            <a:solidFill>
                              <a:schemeClr val="bg1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r>
                                <a:rPr lang="pt-BR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oMath>
                          </a14:m>
                          <a:endParaRPr lang="pt-BR" sz="3200" dirty="0">
                            <a:solidFill>
                              <a:schemeClr val="bg1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r>
                                <a:rPr lang="pt-BR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oMath>
                          </a14:m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%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r>
                                <a:rPr lang="pt-BR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pt-BR" sz="3200" dirty="0">
                            <a:solidFill>
                              <a:schemeClr val="bg1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r>
                                <a:rPr lang="pt-BR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%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64024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17</a:t>
                          </a:r>
                          <a:endParaRPr lang="pt-BR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723519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33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55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3838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27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74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45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0047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</a:t>
                          </a: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1297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Total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 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29719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3">
                <a:extLst>
                  <a:ext uri="{FF2B5EF4-FFF2-40B4-BE49-F238E27FC236}">
                    <a16:creationId xmlns:a16="http://schemas.microsoft.com/office/drawing/2014/main" id="{E7FF6E27-8FFD-6E39-B881-4E6134D5DF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0782048"/>
                  </p:ext>
                </p:extLst>
              </p:nvPr>
            </p:nvGraphicFramePr>
            <p:xfrm>
              <a:off x="1190470" y="1935450"/>
              <a:ext cx="9811059" cy="34747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413416">
                      <a:extLst>
                        <a:ext uri="{9D8B030D-6E8A-4147-A177-3AD203B41FA5}">
                          <a16:colId xmlns:a16="http://schemas.microsoft.com/office/drawing/2014/main" val="4182566132"/>
                        </a:ext>
                      </a:extLst>
                    </a:gridCol>
                    <a:gridCol w="1184223">
                      <a:extLst>
                        <a:ext uri="{9D8B030D-6E8A-4147-A177-3AD203B41FA5}">
                          <a16:colId xmlns:a16="http://schemas.microsoft.com/office/drawing/2014/main" val="3227952109"/>
                        </a:ext>
                      </a:extLst>
                    </a:gridCol>
                    <a:gridCol w="1079292">
                      <a:extLst>
                        <a:ext uri="{9D8B030D-6E8A-4147-A177-3AD203B41FA5}">
                          <a16:colId xmlns:a16="http://schemas.microsoft.com/office/drawing/2014/main" val="1924772510"/>
                        </a:ext>
                      </a:extLst>
                    </a:gridCol>
                    <a:gridCol w="1439055">
                      <a:extLst>
                        <a:ext uri="{9D8B030D-6E8A-4147-A177-3AD203B41FA5}">
                          <a16:colId xmlns:a16="http://schemas.microsoft.com/office/drawing/2014/main" val="3511856223"/>
                        </a:ext>
                      </a:extLst>
                    </a:gridCol>
                    <a:gridCol w="1229194">
                      <a:extLst>
                        <a:ext uri="{9D8B030D-6E8A-4147-A177-3AD203B41FA5}">
                          <a16:colId xmlns:a16="http://schemas.microsoft.com/office/drawing/2014/main" val="2091427049"/>
                        </a:ext>
                      </a:extLst>
                    </a:gridCol>
                    <a:gridCol w="1064299">
                      <a:extLst>
                        <a:ext uri="{9D8B030D-6E8A-4147-A177-3AD203B41FA5}">
                          <a16:colId xmlns:a16="http://schemas.microsoft.com/office/drawing/2014/main" val="4231731865"/>
                        </a:ext>
                      </a:extLst>
                    </a:gridCol>
                    <a:gridCol w="1401580">
                      <a:extLst>
                        <a:ext uri="{9D8B030D-6E8A-4147-A177-3AD203B41FA5}">
                          <a16:colId xmlns:a16="http://schemas.microsoft.com/office/drawing/2014/main" val="11133935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Idade (anos)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4124" t="-13684" r="-525773" b="-5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33333" t="-13684" r="-476271" b="-5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3629" t="-13684" r="-255696" b="-5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99502" t="-13684" r="-201493" b="-5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88571" t="-13684" r="-131429" b="-5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00000" t="-13684" b="-5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640241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17</a:t>
                          </a:r>
                          <a:endParaRPr lang="pt-BR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7235197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33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55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3838975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27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74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45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004789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</a:t>
                          </a: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1297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Total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 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29719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C02B3E2-7F8E-CA1B-C4ED-2B2F1F775000}"/>
              </a:ext>
            </a:extLst>
          </p:cNvPr>
          <p:cNvCxnSpPr/>
          <p:nvPr/>
        </p:nvCxnSpPr>
        <p:spPr>
          <a:xfrm>
            <a:off x="1190470" y="1935450"/>
            <a:ext cx="98110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6FE9EB5-F4E2-5FB5-9ADF-F99FAB85080C}"/>
              </a:ext>
            </a:extLst>
          </p:cNvPr>
          <p:cNvCxnSpPr>
            <a:cxnSpLocks/>
          </p:cNvCxnSpPr>
          <p:nvPr/>
        </p:nvCxnSpPr>
        <p:spPr>
          <a:xfrm rot="5400000">
            <a:off x="1930321" y="3665925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6FE3DBD0-8F54-A7FD-34CD-5CDAF9922AE8}"/>
              </a:ext>
            </a:extLst>
          </p:cNvPr>
          <p:cNvCxnSpPr>
            <a:cxnSpLocks/>
          </p:cNvCxnSpPr>
          <p:nvPr/>
        </p:nvCxnSpPr>
        <p:spPr>
          <a:xfrm rot="5400000">
            <a:off x="3098867" y="3681450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1EB51141-5AF4-8C77-2B78-2A2D0C7140F5}"/>
              </a:ext>
            </a:extLst>
          </p:cNvPr>
          <p:cNvCxnSpPr>
            <a:cxnSpLocks/>
          </p:cNvCxnSpPr>
          <p:nvPr/>
        </p:nvCxnSpPr>
        <p:spPr>
          <a:xfrm rot="5400000">
            <a:off x="4225628" y="3683220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F8886D07-2144-5F48-772A-AE93DD073A31}"/>
              </a:ext>
            </a:extLst>
          </p:cNvPr>
          <p:cNvCxnSpPr>
            <a:cxnSpLocks/>
          </p:cNvCxnSpPr>
          <p:nvPr/>
        </p:nvCxnSpPr>
        <p:spPr>
          <a:xfrm rot="5400000">
            <a:off x="5352389" y="3680930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440F6697-6EFD-9217-7E6D-7BE994F403B9}"/>
              </a:ext>
            </a:extLst>
          </p:cNvPr>
          <p:cNvCxnSpPr>
            <a:cxnSpLocks/>
          </p:cNvCxnSpPr>
          <p:nvPr/>
        </p:nvCxnSpPr>
        <p:spPr>
          <a:xfrm rot="5400000">
            <a:off x="6764900" y="3673695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7C95D42-7BDA-9C86-0EB2-9F21747A10FA}"/>
              </a:ext>
            </a:extLst>
          </p:cNvPr>
          <p:cNvCxnSpPr>
            <a:cxnSpLocks/>
          </p:cNvCxnSpPr>
          <p:nvPr/>
        </p:nvCxnSpPr>
        <p:spPr>
          <a:xfrm rot="5400000">
            <a:off x="7917425" y="3680930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D6B84E3C-6C94-EC03-782B-F3E5058B3782}"/>
              </a:ext>
            </a:extLst>
          </p:cNvPr>
          <p:cNvCxnSpPr/>
          <p:nvPr/>
        </p:nvCxnSpPr>
        <p:spPr>
          <a:xfrm>
            <a:off x="1190470" y="5426930"/>
            <a:ext cx="98110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5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TABELA SIMPLES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3C6F5D-2F6D-2639-35E8-50EAE85E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264" y="2923977"/>
            <a:ext cx="2648736" cy="393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lão de Pensamento: Nuvem 6">
            <a:extLst>
              <a:ext uri="{FF2B5EF4-FFF2-40B4-BE49-F238E27FC236}">
                <a16:creationId xmlns:a16="http://schemas.microsoft.com/office/drawing/2014/main" id="{E817DE8C-E108-ED2C-B584-7F3CA5C41D5B}"/>
              </a:ext>
            </a:extLst>
          </p:cNvPr>
          <p:cNvSpPr/>
          <p:nvPr/>
        </p:nvSpPr>
        <p:spPr>
          <a:xfrm>
            <a:off x="95250" y="1495926"/>
            <a:ext cx="8210550" cy="4762500"/>
          </a:xfrm>
          <a:prstGeom prst="cloudCallout">
            <a:avLst>
              <a:gd name="adj1" fmla="val 68030"/>
              <a:gd name="adj2" fmla="val 703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Mas, se a tabela tiver muitas variáveis distintas?</a:t>
            </a:r>
          </a:p>
        </p:txBody>
      </p:sp>
    </p:spTree>
    <p:extLst>
      <p:ext uri="{BB962C8B-B14F-4D97-AF65-F5344CB8AC3E}">
        <p14:creationId xmlns:p14="http://schemas.microsoft.com/office/powerpoint/2010/main" val="25563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E7E4C73F-5555-4227-BEEB-CE483046C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1592263"/>
            <a:ext cx="9906000" cy="3166983"/>
          </a:xfrm>
        </p:spPr>
        <p:txBody>
          <a:bodyPr>
            <a:norm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Modern Love" panose="04090805081005020601" pitchFamily="82" charset="0"/>
              </a:rPr>
              <a:t>ESTATÍSTICA</a:t>
            </a:r>
            <a:br>
              <a:rPr lang="pt-BR" sz="72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4800" dirty="0">
                <a:solidFill>
                  <a:schemeClr val="bg1"/>
                </a:solidFill>
                <a:latin typeface="Modern Love" panose="04090805081005020601" pitchFamily="82" charset="0"/>
              </a:rPr>
              <a:t>tabelas simples</a:t>
            </a:r>
            <a:endParaRPr lang="pt-BR" sz="7200" dirty="0">
              <a:solidFill>
                <a:schemeClr val="bg1"/>
              </a:solidFill>
              <a:latin typeface="Modern Love" panose="04090805081005020601" pitchFamily="8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299E1E0-B4EC-4B09-B64A-9C9947606F02}"/>
              </a:ext>
            </a:extLst>
          </p:cNvPr>
          <p:cNvSpPr txBox="1">
            <a:spLocks/>
          </p:cNvSpPr>
          <p:nvPr/>
        </p:nvSpPr>
        <p:spPr>
          <a:xfrm>
            <a:off x="2565400" y="15922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/>
          </a:p>
        </p:txBody>
      </p:sp>
      <p:sp>
        <p:nvSpPr>
          <p:cNvPr id="12" name="Subtítulo 31">
            <a:extLst>
              <a:ext uri="{FF2B5EF4-FFF2-40B4-BE49-F238E27FC236}">
                <a16:creationId xmlns:a16="http://schemas.microsoft.com/office/drawing/2014/main" id="{09F4B461-FCEA-4C23-9665-0E2FF15FE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0" y="5682818"/>
            <a:ext cx="7200900" cy="990600"/>
          </a:xfrm>
        </p:spPr>
        <p:txBody>
          <a:bodyPr>
            <a:normAutofit/>
          </a:bodyPr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</a:t>
            </a:r>
          </a:p>
          <a:p>
            <a:pPr algn="r"/>
            <a:r>
              <a:rPr lang="pt-BR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docente.ifrn.edu.br/</a:t>
            </a:r>
            <a:r>
              <a:rPr lang="pt-BR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julianaschivani</a:t>
            </a:r>
            <a:endParaRPr lang="pt-BR" sz="20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Shape 384">
            <a:extLst>
              <a:ext uri="{FF2B5EF4-FFF2-40B4-BE49-F238E27FC236}">
                <a16:creationId xmlns:a16="http://schemas.microsoft.com/office/drawing/2014/main" id="{5A7E353A-BBEE-72BC-03F2-8D187F3A4D70}"/>
              </a:ext>
            </a:extLst>
          </p:cNvPr>
          <p:cNvSpPr/>
          <p:nvPr/>
        </p:nvSpPr>
        <p:spPr>
          <a:xfrm rot="336109">
            <a:off x="2306019" y="3765586"/>
            <a:ext cx="6259160" cy="516556"/>
          </a:xfrm>
          <a:custGeom>
            <a:avLst/>
            <a:gdLst/>
            <a:ahLst/>
            <a:cxnLst/>
            <a:rect l="0" t="0" r="0" b="0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25CDF8-46BC-A030-2002-1C6A27CCE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CBD88A-F6A8-8DD0-64EB-C83DD28DC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211553" cy="6858000"/>
          </a:xfrm>
          <a:prstGeom prst="rect">
            <a:avLst/>
          </a:prstGeom>
        </p:spPr>
      </p:pic>
      <p:sp>
        <p:nvSpPr>
          <p:cNvPr id="7" name="Shape 148">
            <a:extLst>
              <a:ext uri="{FF2B5EF4-FFF2-40B4-BE49-F238E27FC236}">
                <a16:creationId xmlns:a16="http://schemas.microsoft.com/office/drawing/2014/main" id="{80408C9A-916E-BF70-F4DA-32B90DA23544}"/>
              </a:ext>
            </a:extLst>
          </p:cNvPr>
          <p:cNvSpPr/>
          <p:nvPr/>
        </p:nvSpPr>
        <p:spPr>
          <a:xfrm>
            <a:off x="4032355" y="3312826"/>
            <a:ext cx="1603948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148">
            <a:extLst>
              <a:ext uri="{FF2B5EF4-FFF2-40B4-BE49-F238E27FC236}">
                <a16:creationId xmlns:a16="http://schemas.microsoft.com/office/drawing/2014/main" id="{FB92E73C-5568-F9D4-46C0-4CE02385B91C}"/>
              </a:ext>
            </a:extLst>
          </p:cNvPr>
          <p:cNvSpPr/>
          <p:nvPr/>
        </p:nvSpPr>
        <p:spPr>
          <a:xfrm>
            <a:off x="6897974" y="3312826"/>
            <a:ext cx="146653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2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F62510B-4277-4DDC-5049-EB27E38DB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148">
            <a:extLst>
              <a:ext uri="{FF2B5EF4-FFF2-40B4-BE49-F238E27FC236}">
                <a16:creationId xmlns:a16="http://schemas.microsoft.com/office/drawing/2014/main" id="{5DCF6E8E-27E4-4B71-7D47-3AFEE1698DAB}"/>
              </a:ext>
            </a:extLst>
          </p:cNvPr>
          <p:cNvSpPr/>
          <p:nvPr/>
        </p:nvSpPr>
        <p:spPr>
          <a:xfrm>
            <a:off x="2518347" y="2038662"/>
            <a:ext cx="959371" cy="464695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148">
            <a:extLst>
              <a:ext uri="{FF2B5EF4-FFF2-40B4-BE49-F238E27FC236}">
                <a16:creationId xmlns:a16="http://schemas.microsoft.com/office/drawing/2014/main" id="{4F3829CF-C4BE-E4A4-DEC8-70D7B91C96A4}"/>
              </a:ext>
            </a:extLst>
          </p:cNvPr>
          <p:cNvSpPr/>
          <p:nvPr/>
        </p:nvSpPr>
        <p:spPr>
          <a:xfrm>
            <a:off x="3720059" y="2038661"/>
            <a:ext cx="959371" cy="464695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148">
            <a:extLst>
              <a:ext uri="{FF2B5EF4-FFF2-40B4-BE49-F238E27FC236}">
                <a16:creationId xmlns:a16="http://schemas.microsoft.com/office/drawing/2014/main" id="{67E87C89-082D-DD47-EC9E-7167B0D48C75}"/>
              </a:ext>
            </a:extLst>
          </p:cNvPr>
          <p:cNvSpPr/>
          <p:nvPr/>
        </p:nvSpPr>
        <p:spPr>
          <a:xfrm>
            <a:off x="-809469" y="56148"/>
            <a:ext cx="11827239" cy="1113085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48">
            <a:extLst>
              <a:ext uri="{FF2B5EF4-FFF2-40B4-BE49-F238E27FC236}">
                <a16:creationId xmlns:a16="http://schemas.microsoft.com/office/drawing/2014/main" id="{5C247D29-64DE-58E8-9DFC-5017F9CFF6E7}"/>
              </a:ext>
            </a:extLst>
          </p:cNvPr>
          <p:cNvSpPr/>
          <p:nvPr/>
        </p:nvSpPr>
        <p:spPr>
          <a:xfrm>
            <a:off x="-344774" y="5758720"/>
            <a:ext cx="4856813" cy="464695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48">
            <a:extLst>
              <a:ext uri="{FF2B5EF4-FFF2-40B4-BE49-F238E27FC236}">
                <a16:creationId xmlns:a16="http://schemas.microsoft.com/office/drawing/2014/main" id="{6BE987AF-3F5D-9E65-451C-2894BA1D7F02}"/>
              </a:ext>
            </a:extLst>
          </p:cNvPr>
          <p:cNvSpPr/>
          <p:nvPr/>
        </p:nvSpPr>
        <p:spPr>
          <a:xfrm rot="5400000">
            <a:off x="-2508651" y="3315932"/>
            <a:ext cx="5207799" cy="464695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48">
            <a:extLst>
              <a:ext uri="{FF2B5EF4-FFF2-40B4-BE49-F238E27FC236}">
                <a16:creationId xmlns:a16="http://schemas.microsoft.com/office/drawing/2014/main" id="{14021B7C-5F01-A075-1AE6-7F884C1699DD}"/>
              </a:ext>
            </a:extLst>
          </p:cNvPr>
          <p:cNvSpPr/>
          <p:nvPr/>
        </p:nvSpPr>
        <p:spPr>
          <a:xfrm rot="5400000">
            <a:off x="9370743" y="3315932"/>
            <a:ext cx="5207799" cy="464695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0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6AA828-2DD5-49D3-B9F2-31008907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09075"/>
            <a:ext cx="11447318" cy="5098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Sempre abertas nas laterais direita e esquerda;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Contém números </a:t>
            </a:r>
            <a:r>
              <a:rPr lang="pt-BR" sz="3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absolutos</a:t>
            </a: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e </a:t>
            </a:r>
            <a:r>
              <a:rPr lang="pt-BR" sz="3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relativos</a:t>
            </a:r>
            <a:r>
              <a:rPr lang="pt-BR" sz="36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Legenda</a:t>
            </a: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e </a:t>
            </a:r>
            <a:r>
              <a:rPr lang="pt-BR" sz="3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fonte</a:t>
            </a: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que indicam: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0832E44-A6F5-978D-09DA-06EE6C880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833" l="13125" r="78958">
                        <a14:foregroundMark x1="41042" y1="73611" x2="41042" y2="7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27" r="21862"/>
          <a:stretch/>
        </p:blipFill>
        <p:spPr bwMode="auto">
          <a:xfrm>
            <a:off x="4942959" y="3602609"/>
            <a:ext cx="2344105" cy="342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TABELAS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3E6A6263-D9AC-4C6F-1121-1DBA6855C517}"/>
              </a:ext>
            </a:extLst>
          </p:cNvPr>
          <p:cNvSpPr/>
          <p:nvPr/>
        </p:nvSpPr>
        <p:spPr>
          <a:xfrm>
            <a:off x="0" y="4738986"/>
            <a:ext cx="4422097" cy="794479"/>
          </a:xfrm>
          <a:prstGeom prst="homePlate">
            <a:avLst/>
          </a:prstGeom>
          <a:solidFill>
            <a:srgbClr val="00B05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De quando são?</a:t>
            </a:r>
          </a:p>
        </p:txBody>
      </p:sp>
      <p:sp>
        <p:nvSpPr>
          <p:cNvPr id="7" name="Seta: Pentágono 6">
            <a:extLst>
              <a:ext uri="{FF2B5EF4-FFF2-40B4-BE49-F238E27FC236}">
                <a16:creationId xmlns:a16="http://schemas.microsoft.com/office/drawing/2014/main" id="{2187C722-A279-ACC5-5EB5-FCE5F0FC2FFC}"/>
              </a:ext>
            </a:extLst>
          </p:cNvPr>
          <p:cNvSpPr/>
          <p:nvPr/>
        </p:nvSpPr>
        <p:spPr>
          <a:xfrm>
            <a:off x="0" y="3765374"/>
            <a:ext cx="2628275" cy="794479"/>
          </a:xfrm>
          <a:prstGeom prst="homePlate">
            <a:avLst/>
          </a:prstGeom>
          <a:solidFill>
            <a:srgbClr val="00B05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O que é?</a:t>
            </a:r>
            <a:endParaRPr lang="pt-BR" dirty="0"/>
          </a:p>
        </p:txBody>
      </p:sp>
      <p:sp>
        <p:nvSpPr>
          <p:cNvPr id="8" name="Seta: Pentágono 7">
            <a:extLst>
              <a:ext uri="{FF2B5EF4-FFF2-40B4-BE49-F238E27FC236}">
                <a16:creationId xmlns:a16="http://schemas.microsoft.com/office/drawing/2014/main" id="{F7A0410C-C0C6-3300-4E8F-7036F7F9B96C}"/>
              </a:ext>
            </a:extLst>
          </p:cNvPr>
          <p:cNvSpPr/>
          <p:nvPr/>
        </p:nvSpPr>
        <p:spPr>
          <a:xfrm flipH="1">
            <a:off x="8368263" y="4738985"/>
            <a:ext cx="3823737" cy="794479"/>
          </a:xfrm>
          <a:prstGeom prst="homePlate">
            <a:avLst/>
          </a:prstGeom>
          <a:solidFill>
            <a:srgbClr val="00B05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De onde são?</a:t>
            </a: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B8E51CF4-52BE-587B-E70E-8E48AECA7FB0}"/>
              </a:ext>
            </a:extLst>
          </p:cNvPr>
          <p:cNvSpPr/>
          <p:nvPr/>
        </p:nvSpPr>
        <p:spPr>
          <a:xfrm flipH="1">
            <a:off x="8946631" y="3765373"/>
            <a:ext cx="3245369" cy="794479"/>
          </a:xfrm>
          <a:prstGeom prst="homePlate">
            <a:avLst/>
          </a:prstGeom>
          <a:solidFill>
            <a:srgbClr val="00B05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Quem são?</a:t>
            </a:r>
          </a:p>
        </p:txBody>
      </p:sp>
    </p:spTree>
    <p:extLst>
      <p:ext uri="{BB962C8B-B14F-4D97-AF65-F5344CB8AC3E}">
        <p14:creationId xmlns:p14="http://schemas.microsoft.com/office/powerpoint/2010/main" val="25178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ROL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6AA828-2DD5-49D3-B9F2-31008907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548361"/>
            <a:ext cx="11666719" cy="644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Conjunto de dados brutos </a:t>
            </a:r>
            <a:r>
              <a:rPr lang="pt-BR" sz="3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ordenados</a:t>
            </a: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.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DE291A40-4DB5-8BD3-C2A5-5D8DDDAFF376}"/>
              </a:ext>
            </a:extLst>
          </p:cNvPr>
          <p:cNvSpPr txBox="1">
            <a:spLocks/>
          </p:cNvSpPr>
          <p:nvPr/>
        </p:nvSpPr>
        <p:spPr>
          <a:xfrm>
            <a:off x="262640" y="2349708"/>
            <a:ext cx="11666719" cy="1286032"/>
          </a:xfrm>
          <a:prstGeom prst="rect">
            <a:avLst/>
          </a:prstGeom>
          <a:solidFill>
            <a:srgbClr val="004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Arial" panose="020B0604020202020204" pitchFamily="34" charset="0"/>
              <a:buAutoNum type="arabicPlain" startAt="22"/>
            </a:pPr>
            <a:r>
              <a:rPr lang="pt-BR" sz="36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20	25	19	15	15	15	20	35	40	42</a:t>
            </a:r>
          </a:p>
          <a:p>
            <a:pPr marL="742950" indent="-742950" algn="ctr">
              <a:buFont typeface="Arial" panose="020B0604020202020204" pitchFamily="34" charset="0"/>
              <a:buAutoNum type="arabicPlain" startAt="22"/>
            </a:pPr>
            <a:r>
              <a:rPr lang="pt-BR" sz="36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51	22	21	22	15	35	22	21	20	22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	</a:t>
            </a:r>
          </a:p>
          <a:p>
            <a:pPr marL="742950" indent="-742950" algn="ctr">
              <a:buFont typeface="Arial" panose="020B0604020202020204" pitchFamily="34" charset="0"/>
              <a:buAutoNum type="arabicPlain" startAt="22"/>
            </a:pPr>
            <a:endParaRPr lang="pt-BR" sz="3600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1D47C363-4F30-69AC-0DD8-A476B9AFE3C5}"/>
              </a:ext>
            </a:extLst>
          </p:cNvPr>
          <p:cNvSpPr txBox="1">
            <a:spLocks/>
          </p:cNvSpPr>
          <p:nvPr/>
        </p:nvSpPr>
        <p:spPr>
          <a:xfrm>
            <a:off x="190500" y="4804349"/>
            <a:ext cx="11666719" cy="1625051"/>
          </a:xfrm>
          <a:prstGeom prst="rect">
            <a:avLst/>
          </a:prstGeom>
          <a:solidFill>
            <a:srgbClr val="004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15	15	15	15	19	20	20	20	21	21	22	22	22	22	22	23	25	35	40	42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				</a:t>
            </a:r>
          </a:p>
          <a:p>
            <a:pPr marL="742950" indent="-742950" algn="ctr">
              <a:buFont typeface="Arial" panose="020B0604020202020204" pitchFamily="34" charset="0"/>
              <a:buAutoNum type="arabicPlain" startAt="22"/>
            </a:pPr>
            <a:endParaRPr lang="pt-BR" sz="3600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68EEAA88-EEC9-8FBC-E845-A3B3AC14E265}"/>
              </a:ext>
            </a:extLst>
          </p:cNvPr>
          <p:cNvSpPr/>
          <p:nvPr/>
        </p:nvSpPr>
        <p:spPr>
          <a:xfrm>
            <a:off x="4304021" y="3840413"/>
            <a:ext cx="2983043" cy="820084"/>
          </a:xfrm>
          <a:prstGeom prst="downArrow">
            <a:avLst>
              <a:gd name="adj1" fmla="val 33920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5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allAtOnce"/>
      <p:bldP spid="11" grpId="0" build="allAtOnce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ABSOLUTA (f</a:t>
            </a:r>
            <a:r>
              <a:rPr lang="pt-BR" baseline="-25000" dirty="0">
                <a:solidFill>
                  <a:schemeClr val="bg1"/>
                </a:solidFill>
                <a:latin typeface="Modern Love" panose="04090805081005020601" pitchFamily="82" charset="0"/>
              </a:rPr>
              <a:t>a</a:t>
            </a:r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BCAA23FF-EFEE-CDBC-C9BD-6C9989287442}"/>
              </a:ext>
            </a:extLst>
          </p:cNvPr>
          <p:cNvSpPr txBox="1">
            <a:spLocks/>
          </p:cNvSpPr>
          <p:nvPr/>
        </p:nvSpPr>
        <p:spPr>
          <a:xfrm>
            <a:off x="190499" y="2968301"/>
            <a:ext cx="11666719" cy="1625051"/>
          </a:xfrm>
          <a:prstGeom prst="rect">
            <a:avLst/>
          </a:prstGeom>
          <a:solidFill>
            <a:srgbClr val="004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15	15	15	15	19	20	20	20	21	21	22	22	22	22	22	23	25	35	40	42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				</a:t>
            </a:r>
          </a:p>
          <a:p>
            <a:pPr marL="742950" indent="-742950" algn="ctr">
              <a:buFont typeface="Arial" panose="020B0604020202020204" pitchFamily="34" charset="0"/>
              <a:buAutoNum type="arabicPlain" startAt="22"/>
            </a:pPr>
            <a:endParaRPr lang="pt-BR" sz="3600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7749F0BE-4042-E46F-26FE-0A3ED5E86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548361"/>
            <a:ext cx="11666719" cy="12248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É a quantidade de </a:t>
            </a:r>
            <a:r>
              <a:rPr lang="pt-BR" sz="3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repetição</a:t>
            </a: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de cada variável (qualitativa ou quantitativa) </a:t>
            </a:r>
            <a:r>
              <a:rPr lang="pt-BR" sz="3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distinta</a:t>
            </a: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do ROL.</a:t>
            </a:r>
          </a:p>
        </p:txBody>
      </p:sp>
    </p:spTree>
    <p:extLst>
      <p:ext uri="{BB962C8B-B14F-4D97-AF65-F5344CB8AC3E}">
        <p14:creationId xmlns:p14="http://schemas.microsoft.com/office/powerpoint/2010/main" val="122645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FREQUÊNCIA RELATIVA (%)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FBB43A9-4626-28F9-D1DB-2CC4FBE23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89266">
            <a:off x="356426" y="1620842"/>
            <a:ext cx="11660499" cy="29635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4DFDF1D-5D27-3E6A-43BE-6739C6359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666681"/>
              </p:ext>
            </p:extLst>
          </p:nvPr>
        </p:nvGraphicFramePr>
        <p:xfrm>
          <a:off x="3571875" y="3219450"/>
          <a:ext cx="8620125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Imagem de Bitmap" r:id="rId6" imgW="8620200" imgH="3314880" progId="Paint.Picture">
                  <p:embed/>
                </p:oleObj>
              </mc:Choice>
              <mc:Fallback>
                <p:oleObj name="Imagem de Bitmap" r:id="rId6" imgW="8620200" imgH="3314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1875" y="3219450"/>
                        <a:ext cx="8620125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F510B757-7891-82B8-EEF5-9C4F219DAC25}"/>
                  </a:ext>
                </a:extLst>
              </p14:cNvPr>
              <p14:cNvContentPartPr/>
              <p14:nvPr/>
            </p14:nvContentPartPr>
            <p14:xfrm>
              <a:off x="4074155" y="1662439"/>
              <a:ext cx="5402880" cy="48240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F510B757-7891-82B8-EEF5-9C4F219DAC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02155" y="1518439"/>
                <a:ext cx="5546520" cy="7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F35FA9C2-7918-72FC-04D9-5DE6ED6DA3DA}"/>
                  </a:ext>
                </a:extLst>
              </p14:cNvPr>
              <p14:cNvContentPartPr/>
              <p14:nvPr/>
            </p14:nvContentPartPr>
            <p14:xfrm>
              <a:off x="11025755" y="3401599"/>
              <a:ext cx="327960" cy="16668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F35FA9C2-7918-72FC-04D9-5DE6ED6DA3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53755" y="3257599"/>
                <a:ext cx="4716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82C35CA4-A909-31EF-6458-78DB6A63E4E5}"/>
                  </a:ext>
                </a:extLst>
              </p14:cNvPr>
              <p14:cNvContentPartPr/>
              <p14:nvPr/>
            </p14:nvContentPartPr>
            <p14:xfrm>
              <a:off x="3607955" y="3880039"/>
              <a:ext cx="1516680" cy="51408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82C35CA4-A909-31EF-6458-78DB6A63E4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36315" y="3736399"/>
                <a:ext cx="1660320" cy="80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13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</TotalTime>
  <Words>894</Words>
  <Application>Microsoft Office PowerPoint</Application>
  <PresentationFormat>Widescreen</PresentationFormat>
  <Paragraphs>156</Paragraphs>
  <Slides>28</Slides>
  <Notes>18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40" baseType="lpstr">
      <vt:lpstr>Arial</vt:lpstr>
      <vt:lpstr>Arial</vt:lpstr>
      <vt:lpstr>Calibri</vt:lpstr>
      <vt:lpstr>Calibri Light</vt:lpstr>
      <vt:lpstr>Cambria Math</vt:lpstr>
      <vt:lpstr>Cavolini</vt:lpstr>
      <vt:lpstr>Modern Love</vt:lpstr>
      <vt:lpstr>Sniglet</vt:lpstr>
      <vt:lpstr>Vrinda</vt:lpstr>
      <vt:lpstr>Wingdings</vt:lpstr>
      <vt:lpstr>Tema do Office</vt:lpstr>
      <vt:lpstr>Imagem de Bitmap</vt:lpstr>
      <vt:lpstr>ESTATÍSTICA tabelas simples</vt:lpstr>
      <vt:lpstr>Apresentação do PowerPoint</vt:lpstr>
      <vt:lpstr>Apresentação do PowerPoint</vt:lpstr>
      <vt:lpstr>Apresentação do PowerPoint</vt:lpstr>
      <vt:lpstr>Apresentação do PowerPoint</vt:lpstr>
      <vt:lpstr>TABELAS</vt:lpstr>
      <vt:lpstr>ROL</vt:lpstr>
      <vt:lpstr>FREQUÊNCIA ABSOLUTA (fa)</vt:lpstr>
      <vt:lpstr>FREQUÊNCIA RELATIVA (%)</vt:lpstr>
      <vt:lpstr>FREQUÊNCIA RELATIVA (%)</vt:lpstr>
      <vt:lpstr>FREQUÊNCIA RELATIVA (%)</vt:lpstr>
      <vt:lpstr>FREQUÊNCIA RELATIVA (%)</vt:lpstr>
      <vt:lpstr>FREQUÊNCIA RELATIVA</vt:lpstr>
      <vt:lpstr>FREQUÊNCIA RELATIVA</vt:lpstr>
      <vt:lpstr>FREQUÊNCIA RELATIVA (%)</vt:lpstr>
      <vt:lpstr>FREQUÊNCIA RELATIVA (%)</vt:lpstr>
      <vt:lpstr>FREQUÊNCIA RELATIVA (%)</vt:lpstr>
      <vt:lpstr>FREQUÊNCIA RELATIVA (%)</vt:lpstr>
      <vt:lpstr>FREQUÊNCIA RELATIVA (%)</vt:lpstr>
      <vt:lpstr>FREQUÊNCIA RELATIVA (%)</vt:lpstr>
      <vt:lpstr>FREQUÊNCIA ACUMULADA (F)</vt:lpstr>
      <vt:lpstr>FREQUÊNCIA ACUMULADA (F)</vt:lpstr>
      <vt:lpstr>FREQUÊNCIA ACUMULADA (F)</vt:lpstr>
      <vt:lpstr>FREQUÊNCIA ACUMULADA (F)</vt:lpstr>
      <vt:lpstr>FREQUÊNCIA ACUMULADA</vt:lpstr>
      <vt:lpstr>TABELA SIMPLES</vt:lpstr>
      <vt:lpstr>TABELA SIMPLES</vt:lpstr>
      <vt:lpstr>ESTATÍSTICA tabelas simples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Maria Schivani Alves</dc:creator>
  <cp:lastModifiedBy>Juliana Maria Schivani Alves</cp:lastModifiedBy>
  <cp:revision>157</cp:revision>
  <dcterms:created xsi:type="dcterms:W3CDTF">2021-05-12T15:30:04Z</dcterms:created>
  <dcterms:modified xsi:type="dcterms:W3CDTF">2022-05-15T00:51:03Z</dcterms:modified>
</cp:coreProperties>
</file>