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99" r:id="rId4"/>
    <p:sldId id="300" r:id="rId5"/>
    <p:sldId id="293" r:id="rId6"/>
    <p:sldId id="287" r:id="rId7"/>
    <p:sldId id="288" r:id="rId8"/>
    <p:sldId id="291" r:id="rId9"/>
    <p:sldId id="294" r:id="rId10"/>
    <p:sldId id="305" r:id="rId11"/>
    <p:sldId id="302" r:id="rId12"/>
    <p:sldId id="303" r:id="rId13"/>
    <p:sldId id="260" r:id="rId14"/>
    <p:sldId id="261" r:id="rId15"/>
    <p:sldId id="266" r:id="rId16"/>
    <p:sldId id="272" r:id="rId17"/>
    <p:sldId id="273" r:id="rId18"/>
    <p:sldId id="274" r:id="rId19"/>
    <p:sldId id="279" r:id="rId20"/>
    <p:sldId id="281" r:id="rId21"/>
    <p:sldId id="283" r:id="rId22"/>
    <p:sldId id="284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4364" autoAdjust="0"/>
  </p:normalViewPr>
  <p:slideViewPr>
    <p:cSldViewPr>
      <p:cViewPr varScale="1">
        <p:scale>
          <a:sx n="66" d="100"/>
          <a:sy n="66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9E16-70AF-4E2B-95D7-90F30FA676BA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D4D57-B3DD-483C-AB98-5CBBD9E337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3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7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0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44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68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93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27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46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7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69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1D042-F69E-48C1-B553-3B9D0D911318}" type="datetimeFigureOut">
              <a:rPr lang="pt-BR" smtClean="0"/>
              <a:t>18/11/2018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00A0-6F57-4858-B69C-9B121CAB3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55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E105B4-88ED-4A87-AF42-EFD378D4C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57" b="92884" l="38667" r="96000">
                        <a14:foregroundMark x1="41000" y1="48315" x2="41000" y2="48315"/>
                        <a14:foregroundMark x1="49000" y1="35955" x2="49000" y2="35955"/>
                        <a14:foregroundMark x1="76167" y1="34457" x2="76167" y2="34457"/>
                        <a14:foregroundMark x1="52833" y1="34457" x2="52833" y2="34457"/>
                        <a14:foregroundMark x1="38833" y1="49438" x2="38833" y2="49438"/>
                        <a14:foregroundMark x1="93333" y1="75281" x2="93333" y2="75281"/>
                        <a14:foregroundMark x1="95500" y1="67416" x2="95500" y2="67416"/>
                        <a14:foregroundMark x1="96000" y1="65169" x2="96000" y2="65169"/>
                      </a14:backgroundRemoval>
                    </a14:imgEffect>
                  </a14:imgLayer>
                </a14:imgProps>
              </a:ext>
            </a:extLst>
          </a:blip>
          <a:srcRect l="36140" t="30180" r="861"/>
          <a:stretch/>
        </p:blipFill>
        <p:spPr>
          <a:xfrm>
            <a:off x="4223792" y="2348880"/>
            <a:ext cx="5688632" cy="36024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7549" y="1237015"/>
            <a:ext cx="9649072" cy="4382589"/>
          </a:xfrm>
        </p:spPr>
        <p:txBody>
          <a:bodyPr>
            <a:prstTxWarp prst="textButtonPour">
              <a:avLst>
                <a:gd name="adj1" fmla="val 11592437"/>
                <a:gd name="adj2" fmla="val 58845"/>
              </a:avLst>
            </a:prstTxWarp>
            <a:normAutofit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CIRCUNFERÊNCIA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70775"/>
            <a:ext cx="3779912" cy="96624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533177" y="4869160"/>
            <a:ext cx="6400800" cy="177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  <a:p>
            <a:pPr algn="r"/>
            <a:r>
              <a:rPr lang="pt-BR" sz="2600" b="1" dirty="0" err="1" smtClean="0"/>
              <a:t>Profª</a:t>
            </a:r>
            <a:r>
              <a:rPr lang="pt-BR" sz="2600" b="1" dirty="0" smtClean="0"/>
              <a:t> Juliana Schivani </a:t>
            </a:r>
          </a:p>
          <a:p>
            <a:pPr algn="r"/>
            <a:r>
              <a:rPr lang="pt-BR" sz="2600" b="1" dirty="0" smtClean="0"/>
              <a:t>docente.ifrn.edu.br/</a:t>
            </a:r>
            <a:r>
              <a:rPr lang="pt-BR" sz="2600" b="1" dirty="0" err="1" smtClean="0"/>
              <a:t>julianaschivani</a:t>
            </a:r>
            <a:endParaRPr lang="pt-BR" sz="2600" b="1" dirty="0" smtClean="0"/>
          </a:p>
          <a:p>
            <a:pPr algn="r"/>
            <a:r>
              <a:rPr lang="pt-BR" sz="2600" b="1" dirty="0" smtClean="0"/>
              <a:t>juliana.schivani@ifrn.edu.br</a:t>
            </a:r>
          </a:p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121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469639"/>
            <a:ext cx="5406504" cy="54065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144"/>
            <a:ext cx="5447928" cy="544792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9521"/>
            <a:ext cx="2778911" cy="1080120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Onde estão as circunferências?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84784"/>
            <a:ext cx="5373216" cy="53732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9521"/>
            <a:ext cx="2778911" cy="108012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68" y="1445139"/>
            <a:ext cx="5412861" cy="5412861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Onde estão as circunferências?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84784"/>
            <a:ext cx="5256584" cy="52565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484784"/>
            <a:ext cx="5256584" cy="525658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9521"/>
            <a:ext cx="2778911" cy="1080120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Onde estão as circunferências?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7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1" y="2592191"/>
            <a:ext cx="404788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EQUAÇÃO DA CIRCUNFERÊNCIA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344" y="1612268"/>
            <a:ext cx="124327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Toda circunferência tem uma equação que a representa.</a:t>
            </a:r>
          </a:p>
          <a:p>
            <a:pPr marL="0" indent="0" algn="ctr">
              <a:buNone/>
            </a:pPr>
            <a:r>
              <a:rPr lang="pt-BR" sz="2400" dirty="0"/>
              <a:t>Dada uma circunferência de centro </a:t>
            </a:r>
            <a:r>
              <a:rPr lang="pt-BR" sz="2400" b="1" i="1" dirty="0"/>
              <a:t>C (</a:t>
            </a:r>
            <a:r>
              <a:rPr lang="pt-BR" sz="2400" b="1" i="1" dirty="0" err="1"/>
              <a:t>a,b</a:t>
            </a:r>
            <a:r>
              <a:rPr lang="pt-BR" sz="2400" b="1" i="1" dirty="0"/>
              <a:t>) </a:t>
            </a:r>
            <a:r>
              <a:rPr lang="pt-BR" sz="2400" dirty="0"/>
              <a:t>e raio </a:t>
            </a:r>
            <a:r>
              <a:rPr lang="pt-BR" sz="2400" b="1" i="1" dirty="0"/>
              <a:t>r</a:t>
            </a:r>
            <a:r>
              <a:rPr lang="pt-BR" sz="2400" dirty="0"/>
              <a:t>: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441695" y="4649604"/>
            <a:ext cx="792088" cy="5177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537502" y="4684042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68008" y="4502007"/>
            <a:ext cx="3672408" cy="67821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B8E7A9-B956-4C1E-8F8A-B9FC0665DF16}"/>
                  </a:ext>
                </a:extLst>
              </p:cNvPr>
              <p:cNvSpPr txBox="1"/>
              <p:nvPr/>
            </p:nvSpPr>
            <p:spPr>
              <a:xfrm>
                <a:off x="5735960" y="3113872"/>
                <a:ext cx="4404828" cy="201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𝑟𝑎𝑖𝑜</m:t>
                      </m:r>
                    </m:oMath>
                  </m:oMathPara>
                </a14:m>
                <a:endParaRPr lang="pt-BR" sz="2400" b="0" dirty="0"/>
              </a:p>
              <a:p>
                <a:endParaRPr lang="pt-BR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2400" b="0" dirty="0"/>
              </a:p>
              <a:p>
                <a:endParaRPr lang="pt-BR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1B8E7A9-B956-4C1E-8F8A-B9FC0665D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60" y="3113872"/>
                <a:ext cx="4404828" cy="2016899"/>
              </a:xfrm>
              <a:prstGeom prst="rect">
                <a:avLst/>
              </a:prstGeom>
              <a:blipFill>
                <a:blip r:embed="rId7"/>
                <a:stretch>
                  <a:fillRect b="-33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9521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87EB8B65-CEA7-4986-A65C-B3F6752C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61" y="2592191"/>
            <a:ext cx="404788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829856" y="1772594"/>
                <a:ext cx="8229600" cy="299870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)² + (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)² =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− 2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𝑥𝑎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− 2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𝑦𝑏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=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− 2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– 2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+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− 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= 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9856" y="1772594"/>
                <a:ext cx="8229600" cy="2998706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3856516" y="3861048"/>
            <a:ext cx="8229600" cy="67821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989FEAD-A5BB-4C41-A5B6-09969A59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EQUAÇÃO DA CIRCUNFERÊNCIA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E8010FE-D584-4732-947A-4B53E75F6E33}"/>
              </a:ext>
            </a:extLst>
          </p:cNvPr>
          <p:cNvCxnSpPr/>
          <p:nvPr/>
        </p:nvCxnSpPr>
        <p:spPr>
          <a:xfrm>
            <a:off x="2441695" y="4649604"/>
            <a:ext cx="792088" cy="5177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6BDC6D-D311-413E-AAFC-5AA148F6D29F}"/>
              </a:ext>
            </a:extLst>
          </p:cNvPr>
          <p:cNvSpPr txBox="1"/>
          <p:nvPr/>
        </p:nvSpPr>
        <p:spPr>
          <a:xfrm>
            <a:off x="2537502" y="4684042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3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0" y="1296144"/>
                <a:ext cx="11928648" cy="5517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² + 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² − 6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– 4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– 23 = 0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² − 6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² − 4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23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² − 6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+ 9 + 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² − 4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+ 4 = 23 + 9 + 4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– 3)² + (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– 2)² = 36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– 3)² + (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– 2)² = 6²</m:t>
                      </m:r>
                    </m:oMath>
                  </m:oMathPara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𝒓𝒂𝒊𝒐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pt-BR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𝒄𝒆𝒏𝒕𝒓𝒐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  <a:p>
                <a:pPr marL="0" indent="0" algn="ctr">
                  <a:buNone/>
                </a:pPr>
                <a:r>
                  <a:rPr lang="pt-BR" dirty="0">
                    <a:solidFill>
                      <a:srgbClr val="00B0F0"/>
                    </a:solidFill>
                  </a:rPr>
                  <a:t> </a:t>
                </a:r>
                <a:r>
                  <a:rPr lang="pt-BR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6144"/>
                <a:ext cx="11928648" cy="5517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2243572" y="5939988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NÃO ESQUECER DE INVERTER OS SINAIS DOS ELEMENTOS  </a:t>
            </a:r>
            <a:r>
              <a:rPr lang="pt-BR" sz="2400" b="1" i="1" dirty="0">
                <a:solidFill>
                  <a:srgbClr val="FF0000"/>
                </a:solidFill>
              </a:rPr>
              <a:t>a</a:t>
            </a:r>
            <a:r>
              <a:rPr lang="pt-BR" sz="2400" b="1" dirty="0">
                <a:solidFill>
                  <a:srgbClr val="FF0000"/>
                </a:solidFill>
              </a:rPr>
              <a:t> e </a:t>
            </a:r>
            <a:r>
              <a:rPr lang="pt-BR" sz="2400" b="1" i="1" dirty="0">
                <a:solidFill>
                  <a:srgbClr val="FF0000"/>
                </a:solidFill>
              </a:rPr>
              <a:t>b</a:t>
            </a:r>
            <a:r>
              <a:rPr lang="pt-BR" sz="2400" b="1" dirty="0">
                <a:solidFill>
                  <a:srgbClr val="FF0000"/>
                </a:solidFill>
              </a:rPr>
              <a:t> do CENTRO!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210907"/>
            <a:ext cx="1944216" cy="145816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839B587-AFC1-4075-A974-9CC7FF90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EQUAÇÃO DA CIRCUNFERÊNCIA</a:t>
            </a:r>
          </a:p>
        </p:txBody>
      </p:sp>
      <p:pic>
        <p:nvPicPr>
          <p:cNvPr id="9" name="Espaço Reservado para Conteúdo 2">
            <a:extLst>
              <a:ext uri="{FF2B5EF4-FFF2-40B4-BE49-F238E27FC236}">
                <a16:creationId xmlns:a16="http://schemas.microsoft.com/office/drawing/2014/main" id="{E43871D3-C2D1-466C-8D57-2B498E179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8" y="4612636"/>
            <a:ext cx="1430914" cy="1059936"/>
          </a:xfr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6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387842" y="1988840"/>
            <a:ext cx="3600400" cy="3600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endCxn id="5" idx="6"/>
          </p:cNvCxnSpPr>
          <p:nvPr/>
        </p:nvCxnSpPr>
        <p:spPr>
          <a:xfrm>
            <a:off x="6188042" y="3789040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495600" y="3068960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071664" y="4077072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472264" y="2420888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171818" y="2132856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879976" y="37890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to 12"/>
          <p:cNvCxnSpPr>
            <a:endCxn id="10" idx="3"/>
          </p:cNvCxnSpPr>
          <p:nvPr/>
        </p:nvCxnSpPr>
        <p:spPr>
          <a:xfrm flipV="1">
            <a:off x="6188042" y="2666740"/>
            <a:ext cx="2315858" cy="11223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1" idx="6"/>
          </p:cNvCxnSpPr>
          <p:nvPr/>
        </p:nvCxnSpPr>
        <p:spPr>
          <a:xfrm flipH="1" flipV="1">
            <a:off x="4387842" y="2276872"/>
            <a:ext cx="1800200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8" idx="6"/>
          </p:cNvCxnSpPr>
          <p:nvPr/>
        </p:nvCxnSpPr>
        <p:spPr>
          <a:xfrm flipH="1" flipV="1">
            <a:off x="2711624" y="3212976"/>
            <a:ext cx="3476418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9" idx="6"/>
          </p:cNvCxnSpPr>
          <p:nvPr/>
        </p:nvCxnSpPr>
        <p:spPr>
          <a:xfrm flipH="1">
            <a:off x="3287688" y="3789040"/>
            <a:ext cx="290035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981200" y="5779896"/>
                <a:ext cx="8867328" cy="63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dirty="0">
                    <a:effectLst/>
                  </a:rPr>
                  <a:t>P </a:t>
                </a:r>
                <a14:m>
                  <m:oMath xmlns:m="http://schemas.openxmlformats.org/officeDocument/2006/math">
                    <m:r>
                      <a:rPr lang="pt-BR" sz="3600" b="0">
                        <a:effectLst/>
                        <a:latin typeface="Cambria Math"/>
                      </a:rPr>
                      <m:t>⊄</m:t>
                    </m:r>
                  </m:oMath>
                </a14:m>
                <a:r>
                  <a:rPr lang="pt-BR" sz="3200" dirty="0">
                    <a:effectLst/>
                  </a:rPr>
                  <a:t> circunferência </a:t>
                </a:r>
                <a14:m>
                  <m:oMath xmlns:m="http://schemas.openxmlformats.org/officeDocument/2006/math"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pt-BR" sz="32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+ (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&gt;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pt-BR" sz="3200" dirty="0">
                  <a:effectLst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79896"/>
                <a:ext cx="8867328" cy="633571"/>
              </a:xfrm>
              <a:prstGeom prst="rect">
                <a:avLst/>
              </a:prstGeom>
              <a:blipFill>
                <a:blip r:embed="rId2"/>
                <a:stretch>
                  <a:fillRect l="-1512" t="-3846" b="-317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59891140-2D45-46DD-AB7F-D7A60686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DOS PONTOS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387842" y="1988840"/>
            <a:ext cx="3600400" cy="3600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endCxn id="5" idx="6"/>
          </p:cNvCxnSpPr>
          <p:nvPr/>
        </p:nvCxnSpPr>
        <p:spPr>
          <a:xfrm>
            <a:off x="6188042" y="3789040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629853" y="3212976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354941" y="4797152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237959" y="2924944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769495" y="2853862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879976" y="37890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6188043" y="3141895"/>
            <a:ext cx="1157929" cy="647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 flipV="1">
            <a:off x="5879976" y="3068960"/>
            <a:ext cx="308066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 flipV="1">
            <a:off x="4737866" y="3429000"/>
            <a:ext cx="1450177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5462954" y="3789040"/>
            <a:ext cx="725089" cy="1152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23392" y="5877273"/>
                <a:ext cx="1036915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dirty="0">
                    <a:effectLst/>
                  </a:rPr>
                  <a:t>P </a:t>
                </a:r>
                <a14:m>
                  <m:oMath xmlns:m="http://schemas.openxmlformats.org/officeDocument/2006/math">
                    <m:r>
                      <a:rPr lang="pt-BR" sz="3200" b="0">
                        <a:effectLst/>
                        <a:latin typeface="Cambria Math"/>
                      </a:rPr>
                      <m:t>⊂</m:t>
                    </m:r>
                  </m:oMath>
                </a14:m>
                <a:r>
                  <a:rPr lang="pt-BR" sz="3200" dirty="0">
                    <a:effectLst/>
                  </a:rPr>
                  <a:t> circunferência </a:t>
                </a:r>
                <a14:m>
                  <m:oMath xmlns:m="http://schemas.openxmlformats.org/officeDocument/2006/math">
                    <m:r>
                      <a:rPr lang="pt-BR" sz="3200" b="0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pt-BR" sz="32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+ (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&lt;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pt-BR" sz="3200" dirty="0">
                  <a:effectLst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877273"/>
                <a:ext cx="1036915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5CEB7CDA-9AEC-413F-95F7-D6916FBA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DOS PONTOS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6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387842" y="1988840"/>
            <a:ext cx="3600400" cy="3600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endCxn id="5" idx="6"/>
          </p:cNvCxnSpPr>
          <p:nvPr/>
        </p:nvCxnSpPr>
        <p:spPr>
          <a:xfrm>
            <a:off x="6188042" y="3789040"/>
            <a:ext cx="18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367808" y="3212976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231904" y="5157192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7732651" y="2780928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462953" y="2009056"/>
            <a:ext cx="216024" cy="28803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879976" y="378904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Conector reto 12"/>
          <p:cNvCxnSpPr>
            <a:endCxn id="10" idx="2"/>
          </p:cNvCxnSpPr>
          <p:nvPr/>
        </p:nvCxnSpPr>
        <p:spPr>
          <a:xfrm flipV="1">
            <a:off x="6188043" y="2924944"/>
            <a:ext cx="1544609" cy="864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endCxn id="11" idx="5"/>
          </p:cNvCxnSpPr>
          <p:nvPr/>
        </p:nvCxnSpPr>
        <p:spPr>
          <a:xfrm flipH="1" flipV="1">
            <a:off x="5647342" y="2254908"/>
            <a:ext cx="540701" cy="1534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endCxn id="8" idx="5"/>
          </p:cNvCxnSpPr>
          <p:nvPr/>
        </p:nvCxnSpPr>
        <p:spPr>
          <a:xfrm flipH="1" flipV="1">
            <a:off x="4552197" y="3458828"/>
            <a:ext cx="1635847" cy="3302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endCxn id="9" idx="6"/>
          </p:cNvCxnSpPr>
          <p:nvPr/>
        </p:nvCxnSpPr>
        <p:spPr>
          <a:xfrm flipH="1">
            <a:off x="5447929" y="3789040"/>
            <a:ext cx="740115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847528" y="5877273"/>
                <a:ext cx="94330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3200" dirty="0">
                    <a:effectLst/>
                  </a:rPr>
                  <a:t>P </a:t>
                </a:r>
                <a:r>
                  <a:rPr lang="az-Cyrl-AZ" sz="3200" dirty="0">
                    <a:effectLst/>
                  </a:rPr>
                  <a:t>є</a:t>
                </a:r>
                <a:r>
                  <a:rPr lang="pt-BR" sz="3200" dirty="0">
                    <a:effectLst/>
                  </a:rPr>
                  <a:t> circunferência </a:t>
                </a:r>
                <a14:m>
                  <m:oMath xmlns:m="http://schemas.openxmlformats.org/officeDocument/2006/math">
                    <m:r>
                      <a:rPr lang="pt-BR" sz="3200" b="0" i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pt-BR" sz="32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200" i="1" dirty="0" smtClean="0">
                        <a:effectLst/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+ (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)² = 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3200" i="1" dirty="0">
                        <a:effectLst/>
                        <a:latin typeface="Cambria Math" panose="02040503050406030204" pitchFamily="18" charset="0"/>
                      </a:rPr>
                      <m:t>² </m:t>
                    </m:r>
                  </m:oMath>
                </a14:m>
                <a:endParaRPr lang="pt-BR" sz="3200" dirty="0">
                  <a:effectLst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5877273"/>
                <a:ext cx="9433048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774CE639-C14A-49BF-A0EE-7DE48356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DOS PONTOS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15680" y="2276872"/>
            <a:ext cx="2160240" cy="2232248"/>
            <a:chOff x="1691680" y="2276872"/>
            <a:chExt cx="2160240" cy="2232248"/>
          </a:xfrm>
        </p:grpSpPr>
        <p:sp>
          <p:nvSpPr>
            <p:cNvPr id="5" name="Elipse 4"/>
            <p:cNvSpPr/>
            <p:nvPr/>
          </p:nvSpPr>
          <p:spPr>
            <a:xfrm>
              <a:off x="1691680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75756" y="33720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Conector reto 7"/>
            <p:cNvCxnSpPr>
              <a:endCxn id="5" idx="6"/>
            </p:cNvCxnSpPr>
            <p:nvPr/>
          </p:nvCxnSpPr>
          <p:spPr>
            <a:xfrm>
              <a:off x="2771800" y="3392996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2987824" y="28529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355229" y="2318703"/>
            <a:ext cx="1872208" cy="2088232"/>
            <a:chOff x="1691680" y="2276872"/>
            <a:chExt cx="2160240" cy="2232248"/>
          </a:xfrm>
        </p:grpSpPr>
        <p:sp>
          <p:nvSpPr>
            <p:cNvPr id="13" name="Elipse 12"/>
            <p:cNvSpPr/>
            <p:nvPr/>
          </p:nvSpPr>
          <p:spPr>
            <a:xfrm>
              <a:off x="1691680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375756" y="3372036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Conector reto 14"/>
            <p:cNvCxnSpPr>
              <a:endCxn id="13" idx="6"/>
            </p:cNvCxnSpPr>
            <p:nvPr/>
          </p:nvCxnSpPr>
          <p:spPr>
            <a:xfrm>
              <a:off x="2771800" y="3392996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2987824" y="2852936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75520" y="5013176"/>
                <a:ext cx="8548918" cy="15841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800" dirty="0"/>
                  <a:t>Em circunferências exteriores, 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effectLst/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1" baseline="-25000" dirty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800" b="0" i="1" baseline="-58000" dirty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800" b="0" i="1" baseline="-25000" dirty="0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BR" sz="2800" b="0" i="1" baseline="-58000" dirty="0">
                        <a:effectLst/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800" b="0" i="1" dirty="0">
                        <a:effectLst/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pt-BR" sz="2800" b="0" i="1" dirty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2800" b="0" i="1" baseline="-25000" dirty="0">
                        <a:effectLst/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sz="2800" b="0" i="1" dirty="0">
                        <a:effectLst/>
                        <a:latin typeface="Cambria Math" panose="02040503050406030204" pitchFamily="18" charset="0"/>
                      </a:rPr>
                      <m:t> + </m:t>
                    </m:r>
                    <m:r>
                      <a:rPr lang="pt-BR" sz="2800" b="0" i="1" dirty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sz="2800" b="0" i="1" baseline="-25000" dirty="0"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pt-BR" sz="28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20" y="5013176"/>
                <a:ext cx="8548918" cy="1584176"/>
              </a:xfrm>
              <a:blipFill>
                <a:blip r:embed="rId2"/>
                <a:stretch>
                  <a:fillRect t="-3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046F43EA-83DD-4AE3-AF5C-1F1B8F11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DAS CIRCUNFERÊNCIAS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B561CB7-9D53-4E38-A3D3-0C41C686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8" y="0"/>
            <a:ext cx="6650182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240118-594B-4719-A20A-5EE58582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" y="0"/>
            <a:ext cx="5538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15680" y="2276872"/>
            <a:ext cx="2160240" cy="2232248"/>
            <a:chOff x="1691680" y="2276872"/>
            <a:chExt cx="2160240" cy="2232248"/>
          </a:xfrm>
        </p:grpSpPr>
        <p:sp>
          <p:nvSpPr>
            <p:cNvPr id="5" name="Elipse 4"/>
            <p:cNvSpPr/>
            <p:nvPr/>
          </p:nvSpPr>
          <p:spPr>
            <a:xfrm>
              <a:off x="1691680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75756" y="33720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Conector reto 7"/>
            <p:cNvCxnSpPr>
              <a:endCxn id="5" idx="6"/>
            </p:cNvCxnSpPr>
            <p:nvPr/>
          </p:nvCxnSpPr>
          <p:spPr>
            <a:xfrm>
              <a:off x="2771800" y="3392996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2987824" y="28529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75920" y="2318703"/>
            <a:ext cx="1872208" cy="2088232"/>
            <a:chOff x="561708" y="2276872"/>
            <a:chExt cx="2160240" cy="2232248"/>
          </a:xfrm>
        </p:grpSpPr>
        <p:sp>
          <p:nvSpPr>
            <p:cNvPr id="13" name="Elipse 12"/>
            <p:cNvSpPr/>
            <p:nvPr/>
          </p:nvSpPr>
          <p:spPr>
            <a:xfrm>
              <a:off x="561708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182085" y="3319249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Conector reto 14"/>
            <p:cNvCxnSpPr>
              <a:endCxn id="13" idx="6"/>
            </p:cNvCxnSpPr>
            <p:nvPr/>
          </p:nvCxnSpPr>
          <p:spPr>
            <a:xfrm>
              <a:off x="1641828" y="3392996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1641828" y="2800150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11424" y="5013176"/>
                <a:ext cx="10153128" cy="15841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800" dirty="0"/>
                  <a:t>Em circunferências tangentes, exteriormente,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5013176"/>
                <a:ext cx="10153128" cy="1584176"/>
              </a:xfrm>
              <a:blipFill>
                <a:blip r:embed="rId2"/>
                <a:stretch>
                  <a:fillRect t="-3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095DCBAD-B9D8-4006-9E8D-593B47F0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DAS CIRCUNFERÊNCIAS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15680" y="2276872"/>
            <a:ext cx="2160240" cy="2232248"/>
            <a:chOff x="1691680" y="2276872"/>
            <a:chExt cx="2160240" cy="2232248"/>
          </a:xfrm>
        </p:grpSpPr>
        <p:sp>
          <p:nvSpPr>
            <p:cNvPr id="5" name="Elipse 4"/>
            <p:cNvSpPr/>
            <p:nvPr/>
          </p:nvSpPr>
          <p:spPr>
            <a:xfrm>
              <a:off x="1691680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75756" y="33720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2699920" y="3392996"/>
              <a:ext cx="1152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2987824" y="2852936"/>
              <a:ext cx="7920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03712" y="2358341"/>
            <a:ext cx="1872208" cy="2088232"/>
            <a:chOff x="-435324" y="2276872"/>
            <a:chExt cx="2160240" cy="2232248"/>
          </a:xfrm>
        </p:grpSpPr>
        <p:sp>
          <p:nvSpPr>
            <p:cNvPr id="13" name="Elipse 12"/>
            <p:cNvSpPr/>
            <p:nvPr/>
          </p:nvSpPr>
          <p:spPr>
            <a:xfrm>
              <a:off x="-435324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78624" y="3382883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03378" y="3392996"/>
              <a:ext cx="11215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372059" y="2694145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75520" y="5013176"/>
                <a:ext cx="8548918" cy="15841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800" dirty="0"/>
                  <a:t>Em circunferências tangentes interiormente: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20" y="5013176"/>
                <a:ext cx="8548918" cy="1584176"/>
              </a:xfrm>
              <a:blipFill>
                <a:blip r:embed="rId2"/>
                <a:stretch>
                  <a:fillRect t="-3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0A4D109A-9164-433B-AB38-600D0AB3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DAS CIRCUNFERÊNCIAS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3215680" y="2060848"/>
            <a:ext cx="2376264" cy="2520280"/>
            <a:chOff x="1691680" y="2276872"/>
            <a:chExt cx="2160240" cy="2232248"/>
          </a:xfrm>
        </p:grpSpPr>
        <p:sp>
          <p:nvSpPr>
            <p:cNvPr id="5" name="Elipse 4"/>
            <p:cNvSpPr/>
            <p:nvPr/>
          </p:nvSpPr>
          <p:spPr>
            <a:xfrm>
              <a:off x="1691680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227491" y="2915774"/>
              <a:ext cx="792088" cy="517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2699920" y="3392996"/>
              <a:ext cx="1152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2987824" y="2852936"/>
              <a:ext cx="792088" cy="517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431704" y="2358341"/>
            <a:ext cx="1872208" cy="2088232"/>
            <a:chOff x="-352238" y="2276872"/>
            <a:chExt cx="2160240" cy="2232248"/>
          </a:xfrm>
        </p:grpSpPr>
        <p:sp>
          <p:nvSpPr>
            <p:cNvPr id="13" name="Elipse 12"/>
            <p:cNvSpPr/>
            <p:nvPr/>
          </p:nvSpPr>
          <p:spPr>
            <a:xfrm>
              <a:off x="-352238" y="2276872"/>
              <a:ext cx="2160240" cy="223224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25451" y="3291415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769424" y="3392996"/>
              <a:ext cx="10385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870204" y="3291416"/>
              <a:ext cx="792088" cy="62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pt-BR" sz="32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11424" y="5013176"/>
                <a:ext cx="9413014" cy="15841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pt-BR" sz="2800" dirty="0"/>
                  <a:t>Em circunferências interiores: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sz="2800" i="1" baseline="-58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pt-BR" sz="28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28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sz="2800" baseline="-25000" dirty="0"/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just">
                  <a:buNone/>
                </a:pPr>
                <a:endPara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5013176"/>
                <a:ext cx="9413014" cy="1584176"/>
              </a:xfrm>
              <a:blipFill>
                <a:blip r:embed="rId2"/>
                <a:stretch>
                  <a:fillRect t="-3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ítulo 1">
            <a:extLst>
              <a:ext uri="{FF2B5EF4-FFF2-40B4-BE49-F238E27FC236}">
                <a16:creationId xmlns:a16="http://schemas.microsoft.com/office/drawing/2014/main" id="{6D0735F5-5603-46A3-8843-A4C86EE8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688288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POSIÇÃO DAS CIRCUNFERÊNCIAS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086D2E-22CC-4D09-826C-0A3EA01B7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578122"/>
            <a:ext cx="10585176" cy="525142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372B54-D5E9-4668-868F-E4819969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APLICAÇÃO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E372B54-D5E9-4668-868F-E4819969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APLICAÇÃO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5906B81-706A-4071-9F29-F2ECB9DB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042707"/>
            <a:ext cx="2999656" cy="481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A355A96-2DD3-4F14-8789-50AC75E3468C}"/>
              </a:ext>
            </a:extLst>
          </p:cNvPr>
          <p:cNvGrpSpPr/>
          <p:nvPr/>
        </p:nvGrpSpPr>
        <p:grpSpPr>
          <a:xfrm>
            <a:off x="551384" y="1556792"/>
            <a:ext cx="8136904" cy="5112568"/>
            <a:chOff x="2567608" y="1556792"/>
            <a:chExt cx="6120680" cy="511256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F6E8E6C-EB4B-4046-99AF-79ECA4DE623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08" y="1556792"/>
              <a:ext cx="6120680" cy="5112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5F5D53A9-4E19-4245-86F0-1CF32253E3A6}"/>
                </a:ext>
              </a:extLst>
            </p:cNvPr>
            <p:cNvSpPr txBox="1"/>
            <p:nvPr/>
          </p:nvSpPr>
          <p:spPr>
            <a:xfrm rot="18751176">
              <a:off x="5734909" y="385146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m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6E105B4-88ED-4A87-AF42-EFD378D4C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57" b="92884" l="38667" r="96000">
                        <a14:foregroundMark x1="41000" y1="48315" x2="41000" y2="48315"/>
                        <a14:foregroundMark x1="49000" y1="35955" x2="49000" y2="35955"/>
                        <a14:foregroundMark x1="76167" y1="34457" x2="76167" y2="34457"/>
                        <a14:foregroundMark x1="52833" y1="34457" x2="52833" y2="34457"/>
                        <a14:foregroundMark x1="38833" y1="49438" x2="38833" y2="49438"/>
                        <a14:foregroundMark x1="93333" y1="75281" x2="93333" y2="75281"/>
                        <a14:foregroundMark x1="95500" y1="67416" x2="95500" y2="67416"/>
                        <a14:foregroundMark x1="96000" y1="65169" x2="96000" y2="65169"/>
                      </a14:backgroundRemoval>
                    </a14:imgEffect>
                  </a14:imgLayer>
                </a14:imgProps>
              </a:ext>
            </a:extLst>
          </a:blip>
          <a:srcRect l="36140" t="30180" r="861"/>
          <a:stretch/>
        </p:blipFill>
        <p:spPr>
          <a:xfrm>
            <a:off x="4223792" y="2348880"/>
            <a:ext cx="5688632" cy="36024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7549" y="1237015"/>
            <a:ext cx="9649072" cy="4382589"/>
          </a:xfrm>
        </p:spPr>
        <p:txBody>
          <a:bodyPr>
            <a:prstTxWarp prst="textButtonPour">
              <a:avLst>
                <a:gd name="adj1" fmla="val 11592437"/>
                <a:gd name="adj2" fmla="val 58845"/>
              </a:avLst>
            </a:prstTxWarp>
            <a:normAutofit/>
          </a:bodyPr>
          <a:lstStyle/>
          <a:p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CIRCUNFERÊNCIA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70775"/>
            <a:ext cx="3779912" cy="96624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5533177" y="4869160"/>
            <a:ext cx="6400800" cy="1779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  <a:p>
            <a:pPr algn="r"/>
            <a:r>
              <a:rPr lang="pt-BR" sz="2600" b="1" dirty="0" err="1" smtClean="0"/>
              <a:t>Profª</a:t>
            </a:r>
            <a:r>
              <a:rPr lang="pt-BR" sz="2600" b="1" dirty="0" smtClean="0"/>
              <a:t> Juliana Schivani </a:t>
            </a:r>
          </a:p>
          <a:p>
            <a:pPr algn="r"/>
            <a:r>
              <a:rPr lang="pt-BR" sz="2600" b="1" dirty="0" smtClean="0"/>
              <a:t>docente.ifrn.edu.br/</a:t>
            </a:r>
            <a:r>
              <a:rPr lang="pt-BR" sz="2600" b="1" dirty="0" err="1" smtClean="0"/>
              <a:t>julianaschivani</a:t>
            </a:r>
            <a:endParaRPr lang="pt-BR" sz="2600" b="1" dirty="0" smtClean="0"/>
          </a:p>
          <a:p>
            <a:pPr algn="r"/>
            <a:r>
              <a:rPr lang="pt-BR" sz="2600" b="1" dirty="0" smtClean="0"/>
              <a:t>juliana.schivani@ifrn.edu.br</a:t>
            </a:r>
          </a:p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8299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asa redonda tai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1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2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Nx5C5-sF9ZesZHID0KIVb0F8U58v15twDCMjG8BC0JAKFtHK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700808"/>
            <a:ext cx="6378296" cy="49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04780"/>
            <a:ext cx="4943873" cy="66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3.gstatic.com/images?q=tbn:ANd9GcS0jjB4d9qU5EcDL_-y9kJgFxrhyqRMiUh-alNJtAjrk8vhLx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50080"/>
          <a:stretch/>
        </p:blipFill>
        <p:spPr bwMode="auto">
          <a:xfrm>
            <a:off x="153756" y="1556792"/>
            <a:ext cx="4251640" cy="27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0jjB4d9qU5EcDL_-y9kJgFxrhyqRMiUh-alNJtAjrk8vhLx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567608" y="3933056"/>
            <a:ext cx="4248472" cy="27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6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s.123rf.com/400wm/400/400/lmphot/lmphot1004/lmphot100400402/6760868-casa-en-construccion-con-techo-redondo-de-lu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484783"/>
            <a:ext cx="7704856" cy="51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60648"/>
            <a:ext cx="277891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t.dreamstime.com/teto-redondo-limpid-thumb16160868.jpg">
            <a:extLst>
              <a:ext uri="{FF2B5EF4-FFF2-40B4-BE49-F238E27FC236}">
                <a16:creationId xmlns:a16="http://schemas.microsoft.com/office/drawing/2014/main" id="{AE2D90D4-CDD4-440A-836E-68565E9C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37"/>
            <a:ext cx="12192000" cy="68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0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379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Tema do Office</vt:lpstr>
      <vt:lpstr>CIRCUNFERÊNCIA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Onde estão as circunferências?</vt:lpstr>
      <vt:lpstr>Onde estão as circunferências?</vt:lpstr>
      <vt:lpstr>Onde estão as circunferências?</vt:lpstr>
      <vt:lpstr>EQUAÇÃO DA CIRCUNFERÊNCIA</vt:lpstr>
      <vt:lpstr>EQUAÇÃO DA CIRCUNFERÊNCIA</vt:lpstr>
      <vt:lpstr>EQUAÇÃO DA CIRCUNFERÊNCIA</vt:lpstr>
      <vt:lpstr>POSIÇÃO DOS PONTOS</vt:lpstr>
      <vt:lpstr>POSIÇÃO DOS PONTOS</vt:lpstr>
      <vt:lpstr>POSIÇÃO DOS PONTOS</vt:lpstr>
      <vt:lpstr>POSIÇÃO DAS CIRCUNFERÊNCIAS</vt:lpstr>
      <vt:lpstr>POSIÇÃO DAS CIRCUNFERÊNCIAS</vt:lpstr>
      <vt:lpstr>POSIÇÃO DAS CIRCUNFERÊNCIAS</vt:lpstr>
      <vt:lpstr>POSIÇÃO DAS CIRCUNFERÊNCIAS</vt:lpstr>
      <vt:lpstr>APLICAÇÃO</vt:lpstr>
      <vt:lpstr>APLICAÇÃO</vt:lpstr>
      <vt:lpstr>CIRCUNFERÊNCIA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schivane</dc:creator>
  <cp:lastModifiedBy>Juliana Schivani</cp:lastModifiedBy>
  <cp:revision>99</cp:revision>
  <dcterms:created xsi:type="dcterms:W3CDTF">2013-01-13T20:49:19Z</dcterms:created>
  <dcterms:modified xsi:type="dcterms:W3CDTF">2018-11-18T23:28:39Z</dcterms:modified>
</cp:coreProperties>
</file>