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76" r:id="rId4"/>
    <p:sldId id="257" r:id="rId5"/>
    <p:sldId id="278" r:id="rId6"/>
    <p:sldId id="279" r:id="rId7"/>
    <p:sldId id="261" r:id="rId8"/>
    <p:sldId id="262" r:id="rId9"/>
    <p:sldId id="263" r:id="rId10"/>
    <p:sldId id="264" r:id="rId11"/>
    <p:sldId id="281" r:id="rId12"/>
    <p:sldId id="266" r:id="rId13"/>
    <p:sldId id="267" r:id="rId14"/>
    <p:sldId id="270" r:id="rId15"/>
    <p:sldId id="269" r:id="rId16"/>
    <p:sldId id="274" r:id="rId17"/>
    <p:sldId id="258" r:id="rId18"/>
    <p:sldId id="271" r:id="rId19"/>
    <p:sldId id="275" r:id="rId20"/>
    <p:sldId id="259" r:id="rId21"/>
    <p:sldId id="272" r:id="rId22"/>
    <p:sldId id="273" r:id="rId23"/>
    <p:sldId id="280" r:id="rId2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14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49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67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15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350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114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89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676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18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futebol americano </a:t>
            </a:r>
            <a:r>
              <a:rPr lang="pt-BR" dirty="0" err="1"/>
              <a:t>atingir´a</a:t>
            </a:r>
            <a:r>
              <a:rPr lang="pt-BR" dirty="0"/>
              <a:t> uma maior </a:t>
            </a:r>
            <a:r>
              <a:rPr lang="pt-BR" dirty="0" err="1"/>
              <a:t>distˆancia</a:t>
            </a:r>
            <a:r>
              <a:rPr lang="pt-BR" dirty="0"/>
              <a:t>. Isso se deve ao fato que a </a:t>
            </a:r>
            <a:r>
              <a:rPr lang="pt-BR" dirty="0" err="1"/>
              <a:t>for¸ca</a:t>
            </a:r>
            <a:r>
              <a:rPr lang="pt-BR" dirty="0"/>
              <a:t> de arrasto na bola de futebol ´e maior, logo, </a:t>
            </a:r>
            <a:r>
              <a:rPr lang="pt-BR" dirty="0" err="1"/>
              <a:t>haver´a</a:t>
            </a:r>
            <a:r>
              <a:rPr lang="pt-BR" dirty="0"/>
              <a:t> uma maior </a:t>
            </a:r>
            <a:r>
              <a:rPr lang="pt-BR" dirty="0" err="1"/>
              <a:t>resistˆencia</a:t>
            </a:r>
            <a:r>
              <a:rPr lang="pt-BR" dirty="0"/>
              <a:t> imposta ao movimento da bola </a:t>
            </a:r>
            <a:r>
              <a:rPr lang="pt-BR" dirty="0" err="1"/>
              <a:t>ap´os</a:t>
            </a:r>
            <a:r>
              <a:rPr lang="pt-BR" dirty="0"/>
              <a:t> a mesma ser arremessada, fazendo-a frear mais rapidamente e atingindo, consequentemente, uma </a:t>
            </a:r>
            <a:r>
              <a:rPr lang="pt-BR" dirty="0" err="1"/>
              <a:t>distˆancia</a:t>
            </a:r>
            <a:r>
              <a:rPr lang="pt-BR" dirty="0"/>
              <a:t> menor. </a:t>
            </a:r>
            <a:r>
              <a:rPr lang="pt-BR" dirty="0" err="1"/>
              <a:t>J´a</a:t>
            </a:r>
            <a:r>
              <a:rPr lang="pt-BR" dirty="0"/>
              <a:t> para a bola de futebol americano, como o arrasto imposto `a mesma ´e menor (devido `a sua geometria), </a:t>
            </a:r>
            <a:r>
              <a:rPr lang="pt-BR" dirty="0" err="1"/>
              <a:t>haver´a</a:t>
            </a:r>
            <a:r>
              <a:rPr lang="pt-BR" dirty="0"/>
              <a:t> uma menor </a:t>
            </a:r>
            <a:r>
              <a:rPr lang="pt-BR" dirty="0" err="1"/>
              <a:t>resistˆencia</a:t>
            </a:r>
            <a:r>
              <a:rPr lang="pt-BR" dirty="0"/>
              <a:t> ao seu movimento posteriormente ao seu </a:t>
            </a:r>
            <a:r>
              <a:rPr lang="pt-BR" dirty="0" err="1"/>
              <a:t>lan¸camento</a:t>
            </a:r>
            <a:r>
              <a:rPr lang="pt-BR" dirty="0"/>
              <a:t>, fazendo-a atingir maiores </a:t>
            </a:r>
            <a:r>
              <a:rPr lang="pt-BR" dirty="0" err="1"/>
              <a:t>distˆancias</a:t>
            </a:r>
            <a:r>
              <a:rPr lang="pt-BR" dirty="0"/>
              <a:t>. http://www.scielo.br/pdf/rbef/v37n3/0102-4744-rbef-37-3-3505.pdf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75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espelhos elípticos para concentrar os raios em um determinado ponto. </a:t>
            </a:r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raios de luz se concentrem no dente a ser tratado, facilitando a visualização pelo odontólogo e evitando o desconforto do paciente, de ser ofuscado, pelo feixe de luz.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49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Teatro Nacional de São Carlos, foi inaugurado em 1793, na cidade de Lisboa, em Portugal.</a:t>
            </a:r>
          </a:p>
          <a:p>
            <a:pPr algn="just"/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forma elíptica foi concebida de modo a que os pontos focais respectivos, no proscénio e no lugar do rei, correspondessem também ao ideal de uma acústica perfeita.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13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Teatro Nacional de São Carlos, foi inaugurado em 1793, na cidade de Lisboa, em Portugal.</a:t>
            </a:r>
          </a:p>
          <a:p>
            <a:pPr algn="just"/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forma elíptica foi concebida de modo a que os pontos focais respectivos, no proscénio e no lugar do rei, correspondessem também ao ideal de uma acústica perfeita.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45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54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31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18/11/2018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18/11/2018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18/11/2018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347614"/>
            <a:ext cx="6933726" cy="2088232"/>
          </a:xfrm>
        </p:spPr>
        <p:txBody>
          <a:bodyPr>
            <a:normAutofit/>
          </a:bodyPr>
          <a:lstStyle/>
          <a:p>
            <a:r>
              <a:rPr lang="pt-BR" b="1" dirty="0"/>
              <a:t>GEOMETRIA ANALÍTICA</a:t>
            </a:r>
            <a:br>
              <a:rPr lang="pt-BR" b="1" dirty="0"/>
            </a:br>
            <a:r>
              <a:rPr lang="pt-BR" b="1" dirty="0"/>
              <a:t>ELIPSE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lnSpcReduction="10000"/>
          </a:bodyPr>
          <a:lstStyle/>
          <a:p>
            <a:pPr algn="r"/>
            <a:endParaRPr lang="pt-BR" sz="2000" b="1" dirty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</a:t>
            </a:r>
          </a:p>
          <a:p>
            <a:pPr algn="r"/>
            <a:r>
              <a:rPr lang="pt-BR" sz="2000" b="1" dirty="0"/>
              <a:t>docente.ifrn.edu.br/</a:t>
            </a:r>
            <a:r>
              <a:rPr lang="pt-BR" sz="2000" b="1" dirty="0" err="1"/>
              <a:t>julianaschivani</a:t>
            </a:r>
            <a:endParaRPr lang="pt-BR" sz="2000" b="1" dirty="0"/>
          </a:p>
          <a:p>
            <a:pPr algn="r"/>
            <a:r>
              <a:rPr lang="pt-BR" sz="2000" b="1" dirty="0"/>
              <a:t>juliana.schivani@ifrn.edu.br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8B0CA7-334B-440A-8101-92B0FF7F1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47295"/>
            <a:ext cx="6912768" cy="3888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994"/>
            <a:ext cx="3995936" cy="39959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12" y="1094606"/>
            <a:ext cx="4048894" cy="40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5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Como construir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4110112-8E9F-436B-A88A-FA191443204C}"/>
              </a:ext>
            </a:extLst>
          </p:cNvPr>
          <p:cNvSpPr/>
          <p:nvPr/>
        </p:nvSpPr>
        <p:spPr>
          <a:xfrm>
            <a:off x="1187624" y="1434886"/>
            <a:ext cx="6624736" cy="3528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4664B57-930E-4F49-AF1D-B95DE9FFCDB5}"/>
              </a:ext>
            </a:extLst>
          </p:cNvPr>
          <p:cNvSpPr/>
          <p:nvPr/>
        </p:nvSpPr>
        <p:spPr>
          <a:xfrm>
            <a:off x="3275856" y="3055066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204DA48-B822-435F-BB80-79CC9A691DD4}"/>
              </a:ext>
            </a:extLst>
          </p:cNvPr>
          <p:cNvSpPr/>
          <p:nvPr/>
        </p:nvSpPr>
        <p:spPr>
          <a:xfrm>
            <a:off x="5508104" y="3055066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FE1D5B-11BC-4F9C-A437-700AF567A75B}"/>
              </a:ext>
            </a:extLst>
          </p:cNvPr>
          <p:cNvSpPr txBox="1"/>
          <p:nvPr/>
        </p:nvSpPr>
        <p:spPr>
          <a:xfrm>
            <a:off x="3203848" y="3287930"/>
            <a:ext cx="1008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800" b="1" baseline="-25000" dirty="0">
                <a:solidFill>
                  <a:srgbClr val="00B050"/>
                </a:solidFill>
                <a:latin typeface="Arial "/>
              </a:rPr>
              <a:t>1</a:t>
            </a:r>
            <a:endParaRPr lang="pt-BR" b="1" baseline="-25000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760630-571F-4AB7-BA4F-DB3CD9D896D6}"/>
              </a:ext>
            </a:extLst>
          </p:cNvPr>
          <p:cNvSpPr txBox="1"/>
          <p:nvPr/>
        </p:nvSpPr>
        <p:spPr>
          <a:xfrm>
            <a:off x="5508104" y="3317201"/>
            <a:ext cx="1008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800" b="1" baseline="-25000" dirty="0">
                <a:solidFill>
                  <a:srgbClr val="00B050"/>
                </a:solidFill>
                <a:latin typeface="Arial "/>
              </a:rPr>
              <a:t>2</a:t>
            </a:r>
            <a:endParaRPr lang="pt-BR" b="1" baseline="-25000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802A67C-979B-45D0-8B57-843134497EF9}"/>
              </a:ext>
            </a:extLst>
          </p:cNvPr>
          <p:cNvSpPr/>
          <p:nvPr/>
        </p:nvSpPr>
        <p:spPr>
          <a:xfrm>
            <a:off x="3428256" y="1434886"/>
            <a:ext cx="216024" cy="180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2D505E-B810-4E0A-B488-B6AEE3052ED6}"/>
              </a:ext>
            </a:extLst>
          </p:cNvPr>
          <p:cNvSpPr/>
          <p:nvPr/>
        </p:nvSpPr>
        <p:spPr>
          <a:xfrm>
            <a:off x="6516216" y="1758922"/>
            <a:ext cx="216024" cy="180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F0A8AAF-CEA5-47AC-91F5-912C825DEEA8}"/>
              </a:ext>
            </a:extLst>
          </p:cNvPr>
          <p:cNvSpPr/>
          <p:nvPr/>
        </p:nvSpPr>
        <p:spPr>
          <a:xfrm>
            <a:off x="4355976" y="4855266"/>
            <a:ext cx="216024" cy="180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5" name="Grupo 16">
            <a:extLst>
              <a:ext uri="{FF2B5EF4-FFF2-40B4-BE49-F238E27FC236}">
                <a16:creationId xmlns:a16="http://schemas.microsoft.com/office/drawing/2014/main" id="{E5EFEFB7-3B55-4E76-A4CC-81B74FCE7EA6}"/>
              </a:ext>
            </a:extLst>
          </p:cNvPr>
          <p:cNvGrpSpPr/>
          <p:nvPr/>
        </p:nvGrpSpPr>
        <p:grpSpPr>
          <a:xfrm>
            <a:off x="3383868" y="1588543"/>
            <a:ext cx="2155872" cy="1492886"/>
            <a:chOff x="3383868" y="1588543"/>
            <a:chExt cx="2155872" cy="1492886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077708A5-E1A9-4A5F-A1B5-7EA39B50E70A}"/>
                </a:ext>
              </a:extLst>
            </p:cNvPr>
            <p:cNvCxnSpPr>
              <a:stCxn id="8" idx="0"/>
              <a:endCxn id="12" idx="4"/>
            </p:cNvCxnSpPr>
            <p:nvPr/>
          </p:nvCxnSpPr>
          <p:spPr>
            <a:xfrm flipV="1">
              <a:off x="3383868" y="1614906"/>
              <a:ext cx="152400" cy="1440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DF4A7733-82A0-45C8-B956-ACFD27255919}"/>
                </a:ext>
              </a:extLst>
            </p:cNvPr>
            <p:cNvCxnSpPr>
              <a:stCxn id="9" idx="1"/>
              <a:endCxn id="12" idx="3"/>
            </p:cNvCxnSpPr>
            <p:nvPr/>
          </p:nvCxnSpPr>
          <p:spPr>
            <a:xfrm flipH="1" flipV="1">
              <a:off x="3459892" y="1588543"/>
              <a:ext cx="2079848" cy="14928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23">
            <a:extLst>
              <a:ext uri="{FF2B5EF4-FFF2-40B4-BE49-F238E27FC236}">
                <a16:creationId xmlns:a16="http://schemas.microsoft.com/office/drawing/2014/main" id="{925BAF10-835B-4D6B-94C0-D08CD107BFE8}"/>
              </a:ext>
            </a:extLst>
          </p:cNvPr>
          <p:cNvGrpSpPr/>
          <p:nvPr/>
        </p:nvGrpSpPr>
        <p:grpSpPr>
          <a:xfrm>
            <a:off x="3383868" y="1848934"/>
            <a:ext cx="3309013" cy="1296142"/>
            <a:chOff x="3383868" y="1848934"/>
            <a:chExt cx="3309013" cy="1296142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E51F7B65-FC48-402E-97FA-A71F1DDADED3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3383868" y="1871799"/>
              <a:ext cx="3269472" cy="1183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8078C42A-4A5E-4822-A7D4-F90BA18400A5}"/>
                </a:ext>
              </a:extLst>
            </p:cNvPr>
            <p:cNvCxnSpPr>
              <a:stCxn id="9" idx="6"/>
            </p:cNvCxnSpPr>
            <p:nvPr/>
          </p:nvCxnSpPr>
          <p:spPr>
            <a:xfrm flipV="1">
              <a:off x="5724128" y="1848934"/>
              <a:ext cx="968753" cy="1296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4">
            <a:extLst>
              <a:ext uri="{FF2B5EF4-FFF2-40B4-BE49-F238E27FC236}">
                <a16:creationId xmlns:a16="http://schemas.microsoft.com/office/drawing/2014/main" id="{45DFE620-578F-4F69-8234-08D1FD3C32EA}"/>
              </a:ext>
            </a:extLst>
          </p:cNvPr>
          <p:cNvGrpSpPr/>
          <p:nvPr/>
        </p:nvGrpSpPr>
        <p:grpSpPr>
          <a:xfrm flipV="1">
            <a:off x="3383868" y="3208724"/>
            <a:ext cx="2155872" cy="1707484"/>
            <a:chOff x="2738922" y="2089595"/>
            <a:chExt cx="6887697" cy="1343089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0BC88CAB-034F-4A77-A041-E64E103E4C5A}"/>
                </a:ext>
              </a:extLst>
            </p:cNvPr>
            <p:cNvCxnSpPr>
              <a:stCxn id="8" idx="4"/>
            </p:cNvCxnSpPr>
            <p:nvPr/>
          </p:nvCxnSpPr>
          <p:spPr>
            <a:xfrm flipV="1">
              <a:off x="2738922" y="2089595"/>
              <a:ext cx="3756372" cy="1322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CA58D92-E609-462C-852F-52E18A920515}"/>
                </a:ext>
              </a:extLst>
            </p:cNvPr>
            <p:cNvCxnSpPr>
              <a:stCxn id="9" idx="3"/>
              <a:endCxn id="14" idx="7"/>
            </p:cNvCxnSpPr>
            <p:nvPr/>
          </p:nvCxnSpPr>
          <p:spPr>
            <a:xfrm flipH="1" flipV="1">
              <a:off x="6433758" y="2116794"/>
              <a:ext cx="3192861" cy="1315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Como construir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 dirty="0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548E32CA-94D0-42FC-B9C4-89EFB514FAD0}"/>
              </a:ext>
            </a:extLst>
          </p:cNvPr>
          <p:cNvSpPr/>
          <p:nvPr/>
        </p:nvSpPr>
        <p:spPr>
          <a:xfrm>
            <a:off x="1073950" y="1238871"/>
            <a:ext cx="6624736" cy="3528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D8DA2CCE-C463-4507-84A3-364D0B5372AA}"/>
              </a:ext>
            </a:extLst>
          </p:cNvPr>
          <p:cNvSpPr/>
          <p:nvPr/>
        </p:nvSpPr>
        <p:spPr>
          <a:xfrm>
            <a:off x="3162182" y="2859051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41F66024-E69C-4028-B170-84434EC155BC}"/>
              </a:ext>
            </a:extLst>
          </p:cNvPr>
          <p:cNvSpPr/>
          <p:nvPr/>
        </p:nvSpPr>
        <p:spPr>
          <a:xfrm>
            <a:off x="5394430" y="2859051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54C2A5C-52AF-4FC4-86FE-71EFDB6734B0}"/>
              </a:ext>
            </a:extLst>
          </p:cNvPr>
          <p:cNvSpPr txBox="1"/>
          <p:nvPr/>
        </p:nvSpPr>
        <p:spPr>
          <a:xfrm>
            <a:off x="3067200" y="29860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8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1</a:t>
            </a:r>
            <a:endParaRPr lang="pt-BR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D91BA95-2BE5-4474-91BD-8290ADB20243}"/>
              </a:ext>
            </a:extLst>
          </p:cNvPr>
          <p:cNvSpPr txBox="1"/>
          <p:nvPr/>
        </p:nvSpPr>
        <p:spPr>
          <a:xfrm>
            <a:off x="5358426" y="30383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400" b="1" baseline="-25000" dirty="0">
                <a:solidFill>
                  <a:srgbClr val="00B050"/>
                </a:solidFill>
                <a:latin typeface="Arial "/>
              </a:rPr>
              <a:t>2</a:t>
            </a:r>
            <a:endParaRPr lang="pt-BR" sz="1600" b="1" baseline="-25000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5E7E4FAF-3D4B-45C0-A8E3-B2AD03EF624D}"/>
              </a:ext>
            </a:extLst>
          </p:cNvPr>
          <p:cNvSpPr/>
          <p:nvPr/>
        </p:nvSpPr>
        <p:spPr>
          <a:xfrm>
            <a:off x="4278306" y="1154432"/>
            <a:ext cx="216024" cy="180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555D74FE-65B8-4537-A32A-C86BE944D06F}"/>
              </a:ext>
            </a:extLst>
          </p:cNvPr>
          <p:cNvCxnSpPr>
            <a:stCxn id="50" idx="0"/>
            <a:endCxn id="54" idx="4"/>
          </p:cNvCxnSpPr>
          <p:nvPr/>
        </p:nvCxnSpPr>
        <p:spPr>
          <a:xfrm flipV="1">
            <a:off x="3270194" y="1334452"/>
            <a:ext cx="1116124" cy="1524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B66AF55A-50FF-46F3-A7BC-D3CC9C7D00C3}"/>
              </a:ext>
            </a:extLst>
          </p:cNvPr>
          <p:cNvCxnSpPr>
            <a:stCxn id="51" idx="0"/>
            <a:endCxn id="54" idx="4"/>
          </p:cNvCxnSpPr>
          <p:nvPr/>
        </p:nvCxnSpPr>
        <p:spPr>
          <a:xfrm flipH="1" flipV="1">
            <a:off x="4386318" y="1334452"/>
            <a:ext cx="1116124" cy="1524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F958172-9496-49C6-B9FA-612BAF463A63}"/>
              </a:ext>
            </a:extLst>
          </p:cNvPr>
          <p:cNvSpPr txBox="1"/>
          <p:nvPr/>
        </p:nvSpPr>
        <p:spPr>
          <a:xfrm>
            <a:off x="4394484" y="82435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P</a:t>
            </a:r>
            <a:endParaRPr lang="pt-BR" sz="1600" b="1" baseline="-25000" dirty="0">
              <a:latin typeface="Arial 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2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AB0BED0F-5B07-4420-91C5-BF1507822391}"/>
              </a:ext>
            </a:extLst>
          </p:cNvPr>
          <p:cNvCxnSpPr/>
          <p:nvPr/>
        </p:nvCxnSpPr>
        <p:spPr>
          <a:xfrm>
            <a:off x="714726" y="2967063"/>
            <a:ext cx="73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Como construir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 dirty="0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548E32CA-94D0-42FC-B9C4-89EFB514FAD0}"/>
              </a:ext>
            </a:extLst>
          </p:cNvPr>
          <p:cNvSpPr/>
          <p:nvPr/>
        </p:nvSpPr>
        <p:spPr>
          <a:xfrm>
            <a:off x="1073950" y="1238871"/>
            <a:ext cx="6624736" cy="3528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D8DA2CCE-C463-4507-84A3-364D0B5372AA}"/>
              </a:ext>
            </a:extLst>
          </p:cNvPr>
          <p:cNvSpPr/>
          <p:nvPr/>
        </p:nvSpPr>
        <p:spPr>
          <a:xfrm>
            <a:off x="3162182" y="2859051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41F66024-E69C-4028-B170-84434EC155BC}"/>
              </a:ext>
            </a:extLst>
          </p:cNvPr>
          <p:cNvSpPr/>
          <p:nvPr/>
        </p:nvSpPr>
        <p:spPr>
          <a:xfrm>
            <a:off x="5394430" y="2859051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54C2A5C-52AF-4FC4-86FE-71EFDB6734B0}"/>
              </a:ext>
            </a:extLst>
          </p:cNvPr>
          <p:cNvSpPr txBox="1"/>
          <p:nvPr/>
        </p:nvSpPr>
        <p:spPr>
          <a:xfrm>
            <a:off x="3067200" y="29860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8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1</a:t>
            </a:r>
            <a:endParaRPr lang="pt-BR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D91BA95-2BE5-4474-91BD-8290ADB20243}"/>
              </a:ext>
            </a:extLst>
          </p:cNvPr>
          <p:cNvSpPr txBox="1"/>
          <p:nvPr/>
        </p:nvSpPr>
        <p:spPr>
          <a:xfrm>
            <a:off x="5358426" y="30383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400" b="1" baseline="-25000" dirty="0">
                <a:solidFill>
                  <a:srgbClr val="00B050"/>
                </a:solidFill>
                <a:latin typeface="Arial "/>
              </a:rPr>
              <a:t>2</a:t>
            </a:r>
            <a:endParaRPr lang="pt-BR" sz="1600" b="1" baseline="-25000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5E7E4FAF-3D4B-45C0-A8E3-B2AD03EF624D}"/>
              </a:ext>
            </a:extLst>
          </p:cNvPr>
          <p:cNvSpPr/>
          <p:nvPr/>
        </p:nvSpPr>
        <p:spPr>
          <a:xfrm>
            <a:off x="4278306" y="1154432"/>
            <a:ext cx="216024" cy="180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555D74FE-65B8-4537-A32A-C86BE944D06F}"/>
              </a:ext>
            </a:extLst>
          </p:cNvPr>
          <p:cNvCxnSpPr>
            <a:stCxn id="50" idx="0"/>
            <a:endCxn id="54" idx="4"/>
          </p:cNvCxnSpPr>
          <p:nvPr/>
        </p:nvCxnSpPr>
        <p:spPr>
          <a:xfrm flipV="1">
            <a:off x="3270194" y="1334452"/>
            <a:ext cx="1116124" cy="1524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B66AF55A-50FF-46F3-A7BC-D3CC9C7D00C3}"/>
              </a:ext>
            </a:extLst>
          </p:cNvPr>
          <p:cNvCxnSpPr>
            <a:stCxn id="51" idx="0"/>
            <a:endCxn id="54" idx="4"/>
          </p:cNvCxnSpPr>
          <p:nvPr/>
        </p:nvCxnSpPr>
        <p:spPr>
          <a:xfrm flipH="1" flipV="1">
            <a:off x="4386318" y="1334452"/>
            <a:ext cx="1116124" cy="1524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F958172-9496-49C6-B9FA-612BAF463A63}"/>
              </a:ext>
            </a:extLst>
          </p:cNvPr>
          <p:cNvSpPr txBox="1"/>
          <p:nvPr/>
        </p:nvSpPr>
        <p:spPr>
          <a:xfrm>
            <a:off x="4394484" y="82435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P</a:t>
            </a:r>
            <a:endParaRPr lang="pt-BR" sz="1600" b="1" baseline="-25000" dirty="0">
              <a:latin typeface="Arial "/>
            </a:endParaRP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B589B6CC-715F-4107-AA01-5CB06E1CC0A2}"/>
              </a:ext>
            </a:extLst>
          </p:cNvPr>
          <p:cNvCxnSpPr/>
          <p:nvPr/>
        </p:nvCxnSpPr>
        <p:spPr>
          <a:xfrm>
            <a:off x="4350314" y="699311"/>
            <a:ext cx="108012" cy="45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538C1701-A9AF-4473-9F80-CFA7FC98AAE8}"/>
              </a:ext>
            </a:extLst>
          </p:cNvPr>
          <p:cNvSpPr txBox="1"/>
          <p:nvPr/>
        </p:nvSpPr>
        <p:spPr>
          <a:xfrm>
            <a:off x="4026278" y="29118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0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C73F6F8-0125-4BD1-B64C-69765CEC462A}"/>
              </a:ext>
            </a:extLst>
          </p:cNvPr>
          <p:cNvSpPr txBox="1"/>
          <p:nvPr/>
        </p:nvSpPr>
        <p:spPr>
          <a:xfrm>
            <a:off x="569894" y="246300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A</a:t>
            </a:r>
            <a:r>
              <a:rPr lang="pt-BR" sz="2400" b="1" baseline="-25000" dirty="0">
                <a:latin typeface="Arial "/>
              </a:rPr>
              <a:t>1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FA06F8E-16FD-40CE-85E4-A85FA768C457}"/>
              </a:ext>
            </a:extLst>
          </p:cNvPr>
          <p:cNvSpPr txBox="1"/>
          <p:nvPr/>
        </p:nvSpPr>
        <p:spPr>
          <a:xfrm>
            <a:off x="7698686" y="24483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A</a:t>
            </a:r>
            <a:r>
              <a:rPr lang="pt-BR" sz="2400" b="1" baseline="-25000" dirty="0">
                <a:latin typeface="Arial "/>
              </a:rPr>
              <a:t>2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898A12E-42C1-4331-A76C-D701B6B92C6C}"/>
              </a:ext>
            </a:extLst>
          </p:cNvPr>
          <p:cNvSpPr txBox="1"/>
          <p:nvPr/>
        </p:nvSpPr>
        <p:spPr>
          <a:xfrm>
            <a:off x="3810254" y="85078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B</a:t>
            </a:r>
            <a:r>
              <a:rPr lang="pt-BR" sz="2400" b="1" baseline="-25000" dirty="0">
                <a:latin typeface="Arial "/>
              </a:rPr>
              <a:t>1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9B3FE02C-D66E-4CC9-93B7-1F99965197DF}"/>
              </a:ext>
            </a:extLst>
          </p:cNvPr>
          <p:cNvSpPr txBox="1"/>
          <p:nvPr/>
        </p:nvSpPr>
        <p:spPr>
          <a:xfrm>
            <a:off x="3936268" y="466128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B</a:t>
            </a:r>
            <a:r>
              <a:rPr lang="pt-BR" sz="2400" b="1" baseline="-25000" dirty="0">
                <a:latin typeface="Arial "/>
              </a:rPr>
              <a:t>2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id="{2409FF53-F9B9-451C-8C00-D8A1C2D3C59E}"/>
              </a:ext>
            </a:extLst>
          </p:cNvPr>
          <p:cNvSpPr/>
          <p:nvPr/>
        </p:nvSpPr>
        <p:spPr>
          <a:xfrm>
            <a:off x="4386318" y="1334452"/>
            <a:ext cx="1224136" cy="1627523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3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AB0BED0F-5B07-4420-91C5-BF1507822391}"/>
              </a:ext>
            </a:extLst>
          </p:cNvPr>
          <p:cNvCxnSpPr/>
          <p:nvPr/>
        </p:nvCxnSpPr>
        <p:spPr>
          <a:xfrm>
            <a:off x="714726" y="2967063"/>
            <a:ext cx="73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Como construir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 dirty="0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548E32CA-94D0-42FC-B9C4-89EFB514FAD0}"/>
              </a:ext>
            </a:extLst>
          </p:cNvPr>
          <p:cNvSpPr/>
          <p:nvPr/>
        </p:nvSpPr>
        <p:spPr>
          <a:xfrm>
            <a:off x="1073950" y="1238871"/>
            <a:ext cx="6624736" cy="3528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D8DA2CCE-C463-4507-84A3-364D0B5372AA}"/>
              </a:ext>
            </a:extLst>
          </p:cNvPr>
          <p:cNvSpPr/>
          <p:nvPr/>
        </p:nvSpPr>
        <p:spPr>
          <a:xfrm>
            <a:off x="3162182" y="2859051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41F66024-E69C-4028-B170-84434EC155BC}"/>
              </a:ext>
            </a:extLst>
          </p:cNvPr>
          <p:cNvSpPr/>
          <p:nvPr/>
        </p:nvSpPr>
        <p:spPr>
          <a:xfrm>
            <a:off x="5394430" y="2859051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54C2A5C-52AF-4FC4-86FE-71EFDB6734B0}"/>
              </a:ext>
            </a:extLst>
          </p:cNvPr>
          <p:cNvSpPr txBox="1"/>
          <p:nvPr/>
        </p:nvSpPr>
        <p:spPr>
          <a:xfrm>
            <a:off x="3067200" y="29860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8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1</a:t>
            </a:r>
            <a:endParaRPr lang="pt-BR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D91BA95-2BE5-4474-91BD-8290ADB20243}"/>
              </a:ext>
            </a:extLst>
          </p:cNvPr>
          <p:cNvSpPr txBox="1"/>
          <p:nvPr/>
        </p:nvSpPr>
        <p:spPr>
          <a:xfrm>
            <a:off x="5358426" y="30383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400" b="1" baseline="-25000" dirty="0">
                <a:solidFill>
                  <a:srgbClr val="00B050"/>
                </a:solidFill>
                <a:latin typeface="Arial "/>
              </a:rPr>
              <a:t>2</a:t>
            </a:r>
            <a:endParaRPr lang="pt-BR" sz="1600" b="1" baseline="-25000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5E7E4FAF-3D4B-45C0-A8E3-B2AD03EF624D}"/>
              </a:ext>
            </a:extLst>
          </p:cNvPr>
          <p:cNvSpPr/>
          <p:nvPr/>
        </p:nvSpPr>
        <p:spPr>
          <a:xfrm>
            <a:off x="4278306" y="1154432"/>
            <a:ext cx="216024" cy="180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555D74FE-65B8-4537-A32A-C86BE944D06F}"/>
              </a:ext>
            </a:extLst>
          </p:cNvPr>
          <p:cNvCxnSpPr>
            <a:stCxn id="50" idx="0"/>
            <a:endCxn id="54" idx="4"/>
          </p:cNvCxnSpPr>
          <p:nvPr/>
        </p:nvCxnSpPr>
        <p:spPr>
          <a:xfrm flipV="1">
            <a:off x="3270194" y="1334452"/>
            <a:ext cx="1116124" cy="1524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B66AF55A-50FF-46F3-A7BC-D3CC9C7D00C3}"/>
              </a:ext>
            </a:extLst>
          </p:cNvPr>
          <p:cNvCxnSpPr>
            <a:stCxn id="51" idx="0"/>
            <a:endCxn id="54" idx="4"/>
          </p:cNvCxnSpPr>
          <p:nvPr/>
        </p:nvCxnSpPr>
        <p:spPr>
          <a:xfrm flipH="1" flipV="1">
            <a:off x="4386318" y="1334452"/>
            <a:ext cx="1116124" cy="1524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F958172-9496-49C6-B9FA-612BAF463A63}"/>
              </a:ext>
            </a:extLst>
          </p:cNvPr>
          <p:cNvSpPr txBox="1"/>
          <p:nvPr/>
        </p:nvSpPr>
        <p:spPr>
          <a:xfrm>
            <a:off x="4394484" y="82435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P</a:t>
            </a:r>
            <a:endParaRPr lang="pt-BR" sz="1600" b="1" baseline="-25000" dirty="0">
              <a:latin typeface="Arial "/>
            </a:endParaRP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B589B6CC-715F-4107-AA01-5CB06E1CC0A2}"/>
              </a:ext>
            </a:extLst>
          </p:cNvPr>
          <p:cNvCxnSpPr/>
          <p:nvPr/>
        </p:nvCxnSpPr>
        <p:spPr>
          <a:xfrm>
            <a:off x="4350314" y="699311"/>
            <a:ext cx="108012" cy="45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2E7EAE0-6668-4757-BB99-642B172042D3}"/>
              </a:ext>
            </a:extLst>
          </p:cNvPr>
          <p:cNvSpPr txBox="1"/>
          <p:nvPr/>
        </p:nvSpPr>
        <p:spPr>
          <a:xfrm>
            <a:off x="4828310" y="157353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a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E02CA4C-E32C-4D1A-9ED6-07C28CB91FF0}"/>
              </a:ext>
            </a:extLst>
          </p:cNvPr>
          <p:cNvSpPr txBox="1"/>
          <p:nvPr/>
        </p:nvSpPr>
        <p:spPr>
          <a:xfrm>
            <a:off x="4737357" y="287369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c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D92A6B9E-A95A-4A15-922A-5ABBC733DB20}"/>
              </a:ext>
            </a:extLst>
          </p:cNvPr>
          <p:cNvSpPr txBox="1"/>
          <p:nvPr/>
        </p:nvSpPr>
        <p:spPr>
          <a:xfrm>
            <a:off x="4044280" y="206797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b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538C1701-A9AF-4473-9F80-CFA7FC98AAE8}"/>
              </a:ext>
            </a:extLst>
          </p:cNvPr>
          <p:cNvSpPr txBox="1"/>
          <p:nvPr/>
        </p:nvSpPr>
        <p:spPr>
          <a:xfrm>
            <a:off x="4026278" y="29118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0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C73F6F8-0125-4BD1-B64C-69765CEC462A}"/>
              </a:ext>
            </a:extLst>
          </p:cNvPr>
          <p:cNvSpPr txBox="1"/>
          <p:nvPr/>
        </p:nvSpPr>
        <p:spPr>
          <a:xfrm>
            <a:off x="569894" y="246300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A</a:t>
            </a:r>
            <a:r>
              <a:rPr lang="pt-BR" sz="2400" b="1" baseline="-25000" dirty="0">
                <a:latin typeface="Arial "/>
              </a:rPr>
              <a:t>1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FA06F8E-16FD-40CE-85E4-A85FA768C457}"/>
              </a:ext>
            </a:extLst>
          </p:cNvPr>
          <p:cNvSpPr txBox="1"/>
          <p:nvPr/>
        </p:nvSpPr>
        <p:spPr>
          <a:xfrm>
            <a:off x="7698686" y="24483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A</a:t>
            </a:r>
            <a:r>
              <a:rPr lang="pt-BR" sz="2400" b="1" baseline="-25000" dirty="0">
                <a:latin typeface="Arial "/>
              </a:rPr>
              <a:t>2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898A12E-42C1-4331-A76C-D701B6B92C6C}"/>
              </a:ext>
            </a:extLst>
          </p:cNvPr>
          <p:cNvSpPr txBox="1"/>
          <p:nvPr/>
        </p:nvSpPr>
        <p:spPr>
          <a:xfrm>
            <a:off x="3810254" y="85078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B</a:t>
            </a:r>
            <a:r>
              <a:rPr lang="pt-BR" sz="2400" b="1" baseline="-25000" dirty="0">
                <a:latin typeface="Arial "/>
              </a:rPr>
              <a:t>1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9B3FE02C-D66E-4CC9-93B7-1F99965197DF}"/>
              </a:ext>
            </a:extLst>
          </p:cNvPr>
          <p:cNvSpPr txBox="1"/>
          <p:nvPr/>
        </p:nvSpPr>
        <p:spPr>
          <a:xfrm>
            <a:off x="3936268" y="466128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B</a:t>
            </a:r>
            <a:r>
              <a:rPr lang="pt-BR" sz="2400" b="1" baseline="-25000" dirty="0">
                <a:latin typeface="Arial "/>
              </a:rPr>
              <a:t>2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26" name="Triângulo Retângulo 25">
            <a:extLst>
              <a:ext uri="{FF2B5EF4-FFF2-40B4-BE49-F238E27FC236}">
                <a16:creationId xmlns:a16="http://schemas.microsoft.com/office/drawing/2014/main" id="{51D96678-C2DC-49EB-B03A-5FCFE1D38F0A}"/>
              </a:ext>
            </a:extLst>
          </p:cNvPr>
          <p:cNvSpPr/>
          <p:nvPr/>
        </p:nvSpPr>
        <p:spPr>
          <a:xfrm>
            <a:off x="4386318" y="1334452"/>
            <a:ext cx="1224136" cy="1627523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E2F4549-8999-4121-B30A-E685C27B7619}"/>
                  </a:ext>
                </a:extLst>
              </p:cNvPr>
              <p:cNvSpPr txBox="1"/>
              <p:nvPr/>
            </p:nvSpPr>
            <p:spPr>
              <a:xfrm>
                <a:off x="124551" y="3142727"/>
                <a:ext cx="2875613" cy="1682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b="1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den>
                    </m:f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den>
                    </m:f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t-BR" sz="2400" b="1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E2F4549-8999-4121-B30A-E685C27B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1" y="3142727"/>
                <a:ext cx="2875613" cy="1682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8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AB0BED0F-5B07-4420-91C5-BF1507822391}"/>
              </a:ext>
            </a:extLst>
          </p:cNvPr>
          <p:cNvCxnSpPr/>
          <p:nvPr/>
        </p:nvCxnSpPr>
        <p:spPr>
          <a:xfrm>
            <a:off x="714726" y="2967063"/>
            <a:ext cx="73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Como construir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 dirty="0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548E32CA-94D0-42FC-B9C4-89EFB514FAD0}"/>
              </a:ext>
            </a:extLst>
          </p:cNvPr>
          <p:cNvSpPr/>
          <p:nvPr/>
        </p:nvSpPr>
        <p:spPr>
          <a:xfrm>
            <a:off x="1073950" y="1238871"/>
            <a:ext cx="6624736" cy="3528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D8DA2CCE-C463-4507-84A3-364D0B5372AA}"/>
              </a:ext>
            </a:extLst>
          </p:cNvPr>
          <p:cNvSpPr/>
          <p:nvPr/>
        </p:nvSpPr>
        <p:spPr>
          <a:xfrm>
            <a:off x="3162182" y="2859051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41F66024-E69C-4028-B170-84434EC155BC}"/>
              </a:ext>
            </a:extLst>
          </p:cNvPr>
          <p:cNvSpPr/>
          <p:nvPr/>
        </p:nvSpPr>
        <p:spPr>
          <a:xfrm>
            <a:off x="5394430" y="2859051"/>
            <a:ext cx="216024" cy="1800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54C2A5C-52AF-4FC4-86FE-71EFDB6734B0}"/>
              </a:ext>
            </a:extLst>
          </p:cNvPr>
          <p:cNvSpPr txBox="1"/>
          <p:nvPr/>
        </p:nvSpPr>
        <p:spPr>
          <a:xfrm>
            <a:off x="3067200" y="29860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8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1</a:t>
            </a:r>
            <a:endParaRPr lang="pt-BR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D91BA95-2BE5-4474-91BD-8290ADB20243}"/>
              </a:ext>
            </a:extLst>
          </p:cNvPr>
          <p:cNvSpPr txBox="1"/>
          <p:nvPr/>
        </p:nvSpPr>
        <p:spPr>
          <a:xfrm>
            <a:off x="5358426" y="30383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 "/>
              </a:rPr>
              <a:t>F</a:t>
            </a:r>
            <a:r>
              <a:rPr lang="pt-BR" sz="2400" b="1" baseline="-25000" dirty="0">
                <a:solidFill>
                  <a:srgbClr val="00B050"/>
                </a:solidFill>
                <a:latin typeface="Arial "/>
              </a:rPr>
              <a:t>2</a:t>
            </a:r>
            <a:endParaRPr lang="pt-BR" sz="1600" b="1" baseline="-25000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5E7E4FAF-3D4B-45C0-A8E3-B2AD03EF624D}"/>
              </a:ext>
            </a:extLst>
          </p:cNvPr>
          <p:cNvSpPr/>
          <p:nvPr/>
        </p:nvSpPr>
        <p:spPr>
          <a:xfrm>
            <a:off x="972017" y="2847404"/>
            <a:ext cx="216024" cy="180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555D74FE-65B8-4537-A32A-C86BE944D06F}"/>
              </a:ext>
            </a:extLst>
          </p:cNvPr>
          <p:cNvCxnSpPr>
            <a:cxnSpLocks/>
            <a:stCxn id="50" idx="0"/>
            <a:endCxn id="66" idx="2"/>
          </p:cNvCxnSpPr>
          <p:nvPr/>
        </p:nvCxnSpPr>
        <p:spPr>
          <a:xfrm flipH="1">
            <a:off x="1073950" y="2859051"/>
            <a:ext cx="2196244" cy="656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B66AF55A-50FF-46F3-A7BC-D3CC9C7D00C3}"/>
              </a:ext>
            </a:extLst>
          </p:cNvPr>
          <p:cNvCxnSpPr>
            <a:cxnSpLocks/>
            <a:stCxn id="51" idx="0"/>
            <a:endCxn id="66" idx="2"/>
          </p:cNvCxnSpPr>
          <p:nvPr/>
        </p:nvCxnSpPr>
        <p:spPr>
          <a:xfrm flipH="1">
            <a:off x="1073950" y="2859051"/>
            <a:ext cx="4428492" cy="656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F958172-9496-49C6-B9FA-612BAF463A63}"/>
              </a:ext>
            </a:extLst>
          </p:cNvPr>
          <p:cNvSpPr txBox="1"/>
          <p:nvPr/>
        </p:nvSpPr>
        <p:spPr>
          <a:xfrm>
            <a:off x="263860" y="248420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P</a:t>
            </a:r>
            <a:endParaRPr lang="pt-BR" sz="1600" b="1" baseline="-25000" dirty="0">
              <a:latin typeface="Arial "/>
            </a:endParaRP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B589B6CC-715F-4107-AA01-5CB06E1CC0A2}"/>
              </a:ext>
            </a:extLst>
          </p:cNvPr>
          <p:cNvCxnSpPr/>
          <p:nvPr/>
        </p:nvCxnSpPr>
        <p:spPr>
          <a:xfrm>
            <a:off x="4350314" y="699311"/>
            <a:ext cx="108012" cy="45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2E7EAE0-6668-4757-BB99-642B172042D3}"/>
              </a:ext>
            </a:extLst>
          </p:cNvPr>
          <p:cNvSpPr txBox="1"/>
          <p:nvPr/>
        </p:nvSpPr>
        <p:spPr>
          <a:xfrm>
            <a:off x="4828310" y="157353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a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E02CA4C-E32C-4D1A-9ED6-07C28CB91FF0}"/>
              </a:ext>
            </a:extLst>
          </p:cNvPr>
          <p:cNvSpPr txBox="1"/>
          <p:nvPr/>
        </p:nvSpPr>
        <p:spPr>
          <a:xfrm>
            <a:off x="4737357" y="287369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c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D92A6B9E-A95A-4A15-922A-5ABBC733DB20}"/>
              </a:ext>
            </a:extLst>
          </p:cNvPr>
          <p:cNvSpPr txBox="1"/>
          <p:nvPr/>
        </p:nvSpPr>
        <p:spPr>
          <a:xfrm>
            <a:off x="4044280" y="206797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b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538C1701-A9AF-4473-9F80-CFA7FC98AAE8}"/>
              </a:ext>
            </a:extLst>
          </p:cNvPr>
          <p:cNvSpPr txBox="1"/>
          <p:nvPr/>
        </p:nvSpPr>
        <p:spPr>
          <a:xfrm>
            <a:off x="4026278" y="29118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0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C73F6F8-0125-4BD1-B64C-69765CEC462A}"/>
              </a:ext>
            </a:extLst>
          </p:cNvPr>
          <p:cNvSpPr txBox="1"/>
          <p:nvPr/>
        </p:nvSpPr>
        <p:spPr>
          <a:xfrm>
            <a:off x="569894" y="246300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A</a:t>
            </a:r>
            <a:r>
              <a:rPr lang="pt-BR" sz="2400" b="1" baseline="-25000" dirty="0">
                <a:latin typeface="Arial "/>
              </a:rPr>
              <a:t>1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FA06F8E-16FD-40CE-85E4-A85FA768C457}"/>
              </a:ext>
            </a:extLst>
          </p:cNvPr>
          <p:cNvSpPr txBox="1"/>
          <p:nvPr/>
        </p:nvSpPr>
        <p:spPr>
          <a:xfrm>
            <a:off x="7698686" y="24483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A</a:t>
            </a:r>
            <a:r>
              <a:rPr lang="pt-BR" sz="2400" b="1" baseline="-25000" dirty="0">
                <a:latin typeface="Arial "/>
              </a:rPr>
              <a:t>2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898A12E-42C1-4331-A76C-D701B6B92C6C}"/>
              </a:ext>
            </a:extLst>
          </p:cNvPr>
          <p:cNvSpPr txBox="1"/>
          <p:nvPr/>
        </p:nvSpPr>
        <p:spPr>
          <a:xfrm>
            <a:off x="3810254" y="850789"/>
            <a:ext cx="58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B</a:t>
            </a:r>
            <a:r>
              <a:rPr lang="pt-BR" sz="2400" b="1" baseline="-25000" dirty="0">
                <a:latin typeface="Arial "/>
              </a:rPr>
              <a:t>1</a:t>
            </a:r>
            <a:endParaRPr lang="pt-BR" sz="1600" b="1" baseline="-25000" dirty="0">
              <a:latin typeface="Arial 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9B3FE02C-D66E-4CC9-93B7-1F99965197DF}"/>
              </a:ext>
            </a:extLst>
          </p:cNvPr>
          <p:cNvSpPr txBox="1"/>
          <p:nvPr/>
        </p:nvSpPr>
        <p:spPr>
          <a:xfrm>
            <a:off x="3936268" y="466128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"/>
              </a:rPr>
              <a:t>B</a:t>
            </a:r>
            <a:r>
              <a:rPr lang="pt-BR" sz="2400" b="1" baseline="-25000" dirty="0">
                <a:latin typeface="Arial "/>
              </a:rPr>
              <a:t>2</a:t>
            </a:r>
            <a:endParaRPr lang="pt-BR" sz="1600" b="1" baseline="-25000" dirty="0">
              <a:latin typeface="Arial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E2F4549-8999-4121-B30A-E685C27B7619}"/>
                  </a:ext>
                </a:extLst>
              </p:cNvPr>
              <p:cNvSpPr txBox="1"/>
              <p:nvPr/>
            </p:nvSpPr>
            <p:spPr>
              <a:xfrm>
                <a:off x="124551" y="3142727"/>
                <a:ext cx="2875613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b="1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E2F4549-8999-4121-B30A-E685C27B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1" y="3142727"/>
                <a:ext cx="2875613" cy="1200329"/>
              </a:xfrm>
              <a:prstGeom prst="rect">
                <a:avLst/>
              </a:prstGeom>
              <a:blipFill>
                <a:blip r:embed="rId4"/>
                <a:stretch>
                  <a:fillRect b="-5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9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Equação da elipse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8461" y="1010707"/>
                <a:ext cx="8640960" cy="41425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19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9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19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sz="19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19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9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19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sz="19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sz="1900" b="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9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−0)²</m:t>
                        </m:r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sz="19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−0)²</m:t>
                        </m:r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t-BR" sz="19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²</m:t>
                          </m:r>
                        </m:e>
                      </m:rad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²</m:t>
                          </m:r>
                        </m:e>
                      </m:rad>
                    </m:oMath>
                  </m:oMathPara>
                </a14:m>
                <a:endParaRPr lang="pt-BR" sz="19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=(2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 − </m:t>
                    </m:r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²</m:t>
                        </m:r>
                      </m:e>
                    </m:rad>
                  </m:oMath>
                </a14:m>
                <a:r>
                  <a:rPr lang="pt-BR" sz="1900" dirty="0"/>
                  <a:t>)²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19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²</m:t>
                        </m:r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BR" sz="1900" dirty="0"/>
                  <a:t>²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𝑥𝑐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</a:rPr>
                      <m:t>− 4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19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𝑥𝑐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pt-BR" sz="19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𝑥𝑐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</a:rPr>
                      <m:t>− 4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19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9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𝑥𝑐</m:t>
                    </m:r>
                  </m:oMath>
                </a14:m>
                <a:endParaRPr lang="pt-BR" sz="19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𝑥𝑐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</a:rPr>
                      <m:t>− 4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19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sz="19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</a:rPr>
                      <m:t>𝑥𝑐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19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sz="1900" dirty="0"/>
              </a:p>
              <a:p>
                <a:pPr marL="457200" lvl="1" indent="0" algn="ctr">
                  <a:buNone/>
                </a:pPr>
                <a:endParaRPr lang="pt-BR" sz="2000" dirty="0"/>
              </a:p>
              <a:p>
                <a:pPr marL="457200" lvl="1" indent="0" algn="ctr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" y="1010707"/>
                <a:ext cx="8640960" cy="4142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9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Equação da elipse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8461" y="1010707"/>
                <a:ext cx="8640960" cy="41327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</a:rPr>
                      <m:t>𝑥𝑐</m:t>
                    </m:r>
                    <m:r>
                      <a:rPr lang="pt-BR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pt-BR" sz="2000" dirty="0"/>
                        <m:t> </m:t>
                      </m:r>
                      <m:rad>
                        <m:radPr>
                          <m:degHide m:val="on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𝑥𝑐</m:t>
                      </m:r>
                    </m:oMath>
                  </m:oMathPara>
                </a14:m>
                <a:endParaRPr lang="pt-BR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𝑥𝑐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b="0" dirty="0"/>
              </a:p>
              <a:p>
                <a:pPr marL="457200" lvl="1" indent="0">
                  <a:buNone/>
                </a:pPr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𝑥𝑐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</a:rPr>
                      <m:t>𝑥𝑐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𝑥𝑐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²=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𝑥𝑐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²=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000" b="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b="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B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pt-B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pt-B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pt-B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2000" b="1" dirty="0"/>
              </a:p>
              <a:p>
                <a:pPr marL="457200" lvl="1" indent="0" algn="ctr">
                  <a:buNone/>
                </a:pPr>
                <a:endParaRPr lang="pt-BR" sz="2000" dirty="0"/>
              </a:p>
              <a:p>
                <a:pPr marL="457200" lvl="1" indent="0" algn="ctr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" y="1010707"/>
                <a:ext cx="8640960" cy="41327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Eixos da elipse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 dirty="0"/>
          </a:p>
        </p:txBody>
      </p:sp>
      <p:pic>
        <p:nvPicPr>
          <p:cNvPr id="1026" name="Picture 2" descr="Resultado de imagem para eixos da elipse">
            <a:extLst>
              <a:ext uri="{FF2B5EF4-FFF2-40B4-BE49-F238E27FC236}">
                <a16:creationId xmlns:a16="http://schemas.microsoft.com/office/drawing/2014/main" id="{4B0304C0-B705-411B-9EB1-A61E0496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9466"/>
            <a:ext cx="8064896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0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Como construir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2220137-5E8F-494B-8C86-7D38B56BA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49017"/>
            <a:ext cx="7056783" cy="37920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CBFDD34-054C-4E7A-81F5-D4CE5782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518" y="2597167"/>
            <a:ext cx="2015467" cy="2305968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7196B10E-7238-4259-8C1C-7486A068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1488"/>
            <a:ext cx="234442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3A41103-3B95-4B47-9423-A0534700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19" y="1161488"/>
            <a:ext cx="23526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97A6F382-FE64-4918-8398-3837C7D2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65" y="2795918"/>
            <a:ext cx="3374812" cy="197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1E7C4903-5579-46C2-A069-3EC0F7C650F1}"/>
              </a:ext>
            </a:extLst>
          </p:cNvPr>
          <p:cNvSpPr/>
          <p:nvPr/>
        </p:nvSpPr>
        <p:spPr>
          <a:xfrm>
            <a:off x="1619708" y="1354667"/>
            <a:ext cx="464044" cy="349955"/>
          </a:xfrm>
          <a:custGeom>
            <a:avLst/>
            <a:gdLst>
              <a:gd name="connsiteX0" fmla="*/ 389714 w 464044"/>
              <a:gd name="connsiteY0" fmla="*/ 67733 h 349955"/>
              <a:gd name="connsiteX1" fmla="*/ 333270 w 464044"/>
              <a:gd name="connsiteY1" fmla="*/ 45155 h 349955"/>
              <a:gd name="connsiteX2" fmla="*/ 299403 w 464044"/>
              <a:gd name="connsiteY2" fmla="*/ 22577 h 349955"/>
              <a:gd name="connsiteX3" fmla="*/ 197803 w 464044"/>
              <a:gd name="connsiteY3" fmla="*/ 0 h 349955"/>
              <a:gd name="connsiteX4" fmla="*/ 84914 w 464044"/>
              <a:gd name="connsiteY4" fmla="*/ 11289 h 349955"/>
              <a:gd name="connsiteX5" fmla="*/ 51048 w 464044"/>
              <a:gd name="connsiteY5" fmla="*/ 33866 h 349955"/>
              <a:gd name="connsiteX6" fmla="*/ 17181 w 464044"/>
              <a:gd name="connsiteY6" fmla="*/ 45155 h 349955"/>
              <a:gd name="connsiteX7" fmla="*/ 17181 w 464044"/>
              <a:gd name="connsiteY7" fmla="*/ 214489 h 349955"/>
              <a:gd name="connsiteX8" fmla="*/ 39759 w 464044"/>
              <a:gd name="connsiteY8" fmla="*/ 248355 h 349955"/>
              <a:gd name="connsiteX9" fmla="*/ 51048 w 464044"/>
              <a:gd name="connsiteY9" fmla="*/ 282222 h 349955"/>
              <a:gd name="connsiteX10" fmla="*/ 73625 w 464044"/>
              <a:gd name="connsiteY10" fmla="*/ 316089 h 349955"/>
              <a:gd name="connsiteX11" fmla="*/ 141359 w 464044"/>
              <a:gd name="connsiteY11" fmla="*/ 349955 h 349955"/>
              <a:gd name="connsiteX12" fmla="*/ 321981 w 464044"/>
              <a:gd name="connsiteY12" fmla="*/ 338666 h 349955"/>
              <a:gd name="connsiteX13" fmla="*/ 389714 w 464044"/>
              <a:gd name="connsiteY13" fmla="*/ 293511 h 349955"/>
              <a:gd name="connsiteX14" fmla="*/ 434870 w 464044"/>
              <a:gd name="connsiteY14" fmla="*/ 282222 h 349955"/>
              <a:gd name="connsiteX15" fmla="*/ 446159 w 464044"/>
              <a:gd name="connsiteY15" fmla="*/ 158044 h 349955"/>
              <a:gd name="connsiteX16" fmla="*/ 412292 w 464044"/>
              <a:gd name="connsiteY16" fmla="*/ 124177 h 349955"/>
              <a:gd name="connsiteX17" fmla="*/ 389714 w 464044"/>
              <a:gd name="connsiteY17" fmla="*/ 79022 h 349955"/>
              <a:gd name="connsiteX18" fmla="*/ 389714 w 464044"/>
              <a:gd name="connsiteY18" fmla="*/ 67733 h 34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4044" h="349955">
                <a:moveTo>
                  <a:pt x="389714" y="67733"/>
                </a:moveTo>
                <a:cubicBezTo>
                  <a:pt x="380307" y="62089"/>
                  <a:pt x="351395" y="54217"/>
                  <a:pt x="333270" y="45155"/>
                </a:cubicBezTo>
                <a:cubicBezTo>
                  <a:pt x="321135" y="39087"/>
                  <a:pt x="311538" y="28645"/>
                  <a:pt x="299403" y="22577"/>
                </a:cubicBezTo>
                <a:cubicBezTo>
                  <a:pt x="271616" y="8684"/>
                  <a:pt x="223810" y="4335"/>
                  <a:pt x="197803" y="0"/>
                </a:cubicBezTo>
                <a:cubicBezTo>
                  <a:pt x="160173" y="3763"/>
                  <a:pt x="121763" y="2786"/>
                  <a:pt x="84914" y="11289"/>
                </a:cubicBezTo>
                <a:cubicBezTo>
                  <a:pt x="71694" y="14340"/>
                  <a:pt x="63183" y="27799"/>
                  <a:pt x="51048" y="33866"/>
                </a:cubicBezTo>
                <a:cubicBezTo>
                  <a:pt x="40405" y="39188"/>
                  <a:pt x="28470" y="41392"/>
                  <a:pt x="17181" y="45155"/>
                </a:cubicBezTo>
                <a:cubicBezTo>
                  <a:pt x="-5616" y="113545"/>
                  <a:pt x="-5839" y="99391"/>
                  <a:pt x="17181" y="214489"/>
                </a:cubicBezTo>
                <a:cubicBezTo>
                  <a:pt x="19842" y="227793"/>
                  <a:pt x="32233" y="237066"/>
                  <a:pt x="39759" y="248355"/>
                </a:cubicBezTo>
                <a:cubicBezTo>
                  <a:pt x="43522" y="259644"/>
                  <a:pt x="45726" y="271579"/>
                  <a:pt x="51048" y="282222"/>
                </a:cubicBezTo>
                <a:cubicBezTo>
                  <a:pt x="57115" y="294357"/>
                  <a:pt x="64031" y="306495"/>
                  <a:pt x="73625" y="316089"/>
                </a:cubicBezTo>
                <a:cubicBezTo>
                  <a:pt x="95507" y="337971"/>
                  <a:pt x="113816" y="340774"/>
                  <a:pt x="141359" y="349955"/>
                </a:cubicBezTo>
                <a:cubicBezTo>
                  <a:pt x="201566" y="346192"/>
                  <a:pt x="263156" y="352035"/>
                  <a:pt x="321981" y="338666"/>
                </a:cubicBezTo>
                <a:cubicBezTo>
                  <a:pt x="348441" y="332652"/>
                  <a:pt x="363389" y="300092"/>
                  <a:pt x="389714" y="293511"/>
                </a:cubicBezTo>
                <a:lnTo>
                  <a:pt x="434870" y="282222"/>
                </a:lnTo>
                <a:cubicBezTo>
                  <a:pt x="467110" y="233862"/>
                  <a:pt x="475155" y="237782"/>
                  <a:pt x="446159" y="158044"/>
                </a:cubicBezTo>
                <a:cubicBezTo>
                  <a:pt x="440703" y="143040"/>
                  <a:pt x="421572" y="137168"/>
                  <a:pt x="412292" y="124177"/>
                </a:cubicBezTo>
                <a:cubicBezTo>
                  <a:pt x="402511" y="110483"/>
                  <a:pt x="400487" y="91950"/>
                  <a:pt x="389714" y="79022"/>
                </a:cubicBezTo>
                <a:cubicBezTo>
                  <a:pt x="381028" y="68599"/>
                  <a:pt x="399121" y="73377"/>
                  <a:pt x="389714" y="6773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6693705A-1810-4C69-88F3-E24B730C1246}"/>
              </a:ext>
            </a:extLst>
          </p:cNvPr>
          <p:cNvSpPr/>
          <p:nvPr/>
        </p:nvSpPr>
        <p:spPr>
          <a:xfrm>
            <a:off x="1536700" y="1648178"/>
            <a:ext cx="201789" cy="372533"/>
          </a:xfrm>
          <a:custGeom>
            <a:avLst/>
            <a:gdLst>
              <a:gd name="connsiteX0" fmla="*/ 156633 w 201789"/>
              <a:gd name="connsiteY0" fmla="*/ 0 h 372533"/>
              <a:gd name="connsiteX1" fmla="*/ 100189 w 201789"/>
              <a:gd name="connsiteY1" fmla="*/ 45155 h 372533"/>
              <a:gd name="connsiteX2" fmla="*/ 88900 w 201789"/>
              <a:gd name="connsiteY2" fmla="*/ 79022 h 372533"/>
              <a:gd name="connsiteX3" fmla="*/ 100189 w 201789"/>
              <a:gd name="connsiteY3" fmla="*/ 282222 h 372533"/>
              <a:gd name="connsiteX4" fmla="*/ 111478 w 201789"/>
              <a:gd name="connsiteY4" fmla="*/ 316089 h 372533"/>
              <a:gd name="connsiteX5" fmla="*/ 190500 w 201789"/>
              <a:gd name="connsiteY5" fmla="*/ 349955 h 372533"/>
              <a:gd name="connsiteX6" fmla="*/ 156633 w 201789"/>
              <a:gd name="connsiteY6" fmla="*/ 361244 h 372533"/>
              <a:gd name="connsiteX7" fmla="*/ 9878 w 201789"/>
              <a:gd name="connsiteY7" fmla="*/ 372533 h 372533"/>
              <a:gd name="connsiteX8" fmla="*/ 201789 w 201789"/>
              <a:gd name="connsiteY8" fmla="*/ 361244 h 372533"/>
              <a:gd name="connsiteX9" fmla="*/ 190500 w 201789"/>
              <a:gd name="connsiteY9" fmla="*/ 237066 h 37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89" h="372533">
                <a:moveTo>
                  <a:pt x="156633" y="0"/>
                </a:moveTo>
                <a:cubicBezTo>
                  <a:pt x="137818" y="15052"/>
                  <a:pt x="115869" y="26861"/>
                  <a:pt x="100189" y="45155"/>
                </a:cubicBezTo>
                <a:cubicBezTo>
                  <a:pt x="92445" y="54190"/>
                  <a:pt x="88900" y="67122"/>
                  <a:pt x="88900" y="79022"/>
                </a:cubicBezTo>
                <a:cubicBezTo>
                  <a:pt x="88900" y="146860"/>
                  <a:pt x="93757" y="214690"/>
                  <a:pt x="100189" y="282222"/>
                </a:cubicBezTo>
                <a:cubicBezTo>
                  <a:pt x="101317" y="294068"/>
                  <a:pt x="104044" y="306797"/>
                  <a:pt x="111478" y="316089"/>
                </a:cubicBezTo>
                <a:cubicBezTo>
                  <a:pt x="130967" y="340451"/>
                  <a:pt x="163386" y="343176"/>
                  <a:pt x="190500" y="349955"/>
                </a:cubicBezTo>
                <a:cubicBezTo>
                  <a:pt x="179211" y="353718"/>
                  <a:pt x="168441" y="359768"/>
                  <a:pt x="156633" y="361244"/>
                </a:cubicBezTo>
                <a:cubicBezTo>
                  <a:pt x="107949" y="367330"/>
                  <a:pt x="-39185" y="372533"/>
                  <a:pt x="9878" y="372533"/>
                </a:cubicBezTo>
                <a:cubicBezTo>
                  <a:pt x="73959" y="372533"/>
                  <a:pt x="137819" y="365007"/>
                  <a:pt x="201789" y="361244"/>
                </a:cubicBezTo>
                <a:lnTo>
                  <a:pt x="190500" y="23706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ED1793B-D070-4375-9F9B-0BEABA795C2E}"/>
              </a:ext>
            </a:extLst>
          </p:cNvPr>
          <p:cNvSpPr/>
          <p:nvPr/>
        </p:nvSpPr>
        <p:spPr>
          <a:xfrm>
            <a:off x="6111027" y="1348853"/>
            <a:ext cx="464044" cy="349955"/>
          </a:xfrm>
          <a:custGeom>
            <a:avLst/>
            <a:gdLst>
              <a:gd name="connsiteX0" fmla="*/ 389714 w 464044"/>
              <a:gd name="connsiteY0" fmla="*/ 67733 h 349955"/>
              <a:gd name="connsiteX1" fmla="*/ 333270 w 464044"/>
              <a:gd name="connsiteY1" fmla="*/ 45155 h 349955"/>
              <a:gd name="connsiteX2" fmla="*/ 299403 w 464044"/>
              <a:gd name="connsiteY2" fmla="*/ 22577 h 349955"/>
              <a:gd name="connsiteX3" fmla="*/ 197803 w 464044"/>
              <a:gd name="connsiteY3" fmla="*/ 0 h 349955"/>
              <a:gd name="connsiteX4" fmla="*/ 84914 w 464044"/>
              <a:gd name="connsiteY4" fmla="*/ 11289 h 349955"/>
              <a:gd name="connsiteX5" fmla="*/ 51048 w 464044"/>
              <a:gd name="connsiteY5" fmla="*/ 33866 h 349955"/>
              <a:gd name="connsiteX6" fmla="*/ 17181 w 464044"/>
              <a:gd name="connsiteY6" fmla="*/ 45155 h 349955"/>
              <a:gd name="connsiteX7" fmla="*/ 17181 w 464044"/>
              <a:gd name="connsiteY7" fmla="*/ 214489 h 349955"/>
              <a:gd name="connsiteX8" fmla="*/ 39759 w 464044"/>
              <a:gd name="connsiteY8" fmla="*/ 248355 h 349955"/>
              <a:gd name="connsiteX9" fmla="*/ 51048 w 464044"/>
              <a:gd name="connsiteY9" fmla="*/ 282222 h 349955"/>
              <a:gd name="connsiteX10" fmla="*/ 73625 w 464044"/>
              <a:gd name="connsiteY10" fmla="*/ 316089 h 349955"/>
              <a:gd name="connsiteX11" fmla="*/ 141359 w 464044"/>
              <a:gd name="connsiteY11" fmla="*/ 349955 h 349955"/>
              <a:gd name="connsiteX12" fmla="*/ 321981 w 464044"/>
              <a:gd name="connsiteY12" fmla="*/ 338666 h 349955"/>
              <a:gd name="connsiteX13" fmla="*/ 389714 w 464044"/>
              <a:gd name="connsiteY13" fmla="*/ 293511 h 349955"/>
              <a:gd name="connsiteX14" fmla="*/ 434870 w 464044"/>
              <a:gd name="connsiteY14" fmla="*/ 282222 h 349955"/>
              <a:gd name="connsiteX15" fmla="*/ 446159 w 464044"/>
              <a:gd name="connsiteY15" fmla="*/ 158044 h 349955"/>
              <a:gd name="connsiteX16" fmla="*/ 412292 w 464044"/>
              <a:gd name="connsiteY16" fmla="*/ 124177 h 349955"/>
              <a:gd name="connsiteX17" fmla="*/ 389714 w 464044"/>
              <a:gd name="connsiteY17" fmla="*/ 79022 h 349955"/>
              <a:gd name="connsiteX18" fmla="*/ 389714 w 464044"/>
              <a:gd name="connsiteY18" fmla="*/ 67733 h 34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4044" h="349955">
                <a:moveTo>
                  <a:pt x="389714" y="67733"/>
                </a:moveTo>
                <a:cubicBezTo>
                  <a:pt x="380307" y="62089"/>
                  <a:pt x="351395" y="54217"/>
                  <a:pt x="333270" y="45155"/>
                </a:cubicBezTo>
                <a:cubicBezTo>
                  <a:pt x="321135" y="39087"/>
                  <a:pt x="311538" y="28645"/>
                  <a:pt x="299403" y="22577"/>
                </a:cubicBezTo>
                <a:cubicBezTo>
                  <a:pt x="271616" y="8684"/>
                  <a:pt x="223810" y="4335"/>
                  <a:pt x="197803" y="0"/>
                </a:cubicBezTo>
                <a:cubicBezTo>
                  <a:pt x="160173" y="3763"/>
                  <a:pt x="121763" y="2786"/>
                  <a:pt x="84914" y="11289"/>
                </a:cubicBezTo>
                <a:cubicBezTo>
                  <a:pt x="71694" y="14340"/>
                  <a:pt x="63183" y="27799"/>
                  <a:pt x="51048" y="33866"/>
                </a:cubicBezTo>
                <a:cubicBezTo>
                  <a:pt x="40405" y="39188"/>
                  <a:pt x="28470" y="41392"/>
                  <a:pt x="17181" y="45155"/>
                </a:cubicBezTo>
                <a:cubicBezTo>
                  <a:pt x="-5616" y="113545"/>
                  <a:pt x="-5839" y="99391"/>
                  <a:pt x="17181" y="214489"/>
                </a:cubicBezTo>
                <a:cubicBezTo>
                  <a:pt x="19842" y="227793"/>
                  <a:pt x="32233" y="237066"/>
                  <a:pt x="39759" y="248355"/>
                </a:cubicBezTo>
                <a:cubicBezTo>
                  <a:pt x="43522" y="259644"/>
                  <a:pt x="45726" y="271579"/>
                  <a:pt x="51048" y="282222"/>
                </a:cubicBezTo>
                <a:cubicBezTo>
                  <a:pt x="57115" y="294357"/>
                  <a:pt x="64031" y="306495"/>
                  <a:pt x="73625" y="316089"/>
                </a:cubicBezTo>
                <a:cubicBezTo>
                  <a:pt x="95507" y="337971"/>
                  <a:pt x="113816" y="340774"/>
                  <a:pt x="141359" y="349955"/>
                </a:cubicBezTo>
                <a:cubicBezTo>
                  <a:pt x="201566" y="346192"/>
                  <a:pt x="263156" y="352035"/>
                  <a:pt x="321981" y="338666"/>
                </a:cubicBezTo>
                <a:cubicBezTo>
                  <a:pt x="348441" y="332652"/>
                  <a:pt x="363389" y="300092"/>
                  <a:pt x="389714" y="293511"/>
                </a:cubicBezTo>
                <a:lnTo>
                  <a:pt x="434870" y="282222"/>
                </a:lnTo>
                <a:cubicBezTo>
                  <a:pt x="467110" y="233862"/>
                  <a:pt x="475155" y="237782"/>
                  <a:pt x="446159" y="158044"/>
                </a:cubicBezTo>
                <a:cubicBezTo>
                  <a:pt x="440703" y="143040"/>
                  <a:pt x="421572" y="137168"/>
                  <a:pt x="412292" y="124177"/>
                </a:cubicBezTo>
                <a:cubicBezTo>
                  <a:pt x="402511" y="110483"/>
                  <a:pt x="400487" y="91950"/>
                  <a:pt x="389714" y="79022"/>
                </a:cubicBezTo>
                <a:cubicBezTo>
                  <a:pt x="381028" y="68599"/>
                  <a:pt x="399121" y="73377"/>
                  <a:pt x="389714" y="6773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FF36FCEC-E0C0-4550-8479-3803BCF08898}"/>
              </a:ext>
            </a:extLst>
          </p:cNvPr>
          <p:cNvSpPr/>
          <p:nvPr/>
        </p:nvSpPr>
        <p:spPr>
          <a:xfrm>
            <a:off x="6028019" y="1642364"/>
            <a:ext cx="201789" cy="372533"/>
          </a:xfrm>
          <a:custGeom>
            <a:avLst/>
            <a:gdLst>
              <a:gd name="connsiteX0" fmla="*/ 156633 w 201789"/>
              <a:gd name="connsiteY0" fmla="*/ 0 h 372533"/>
              <a:gd name="connsiteX1" fmla="*/ 100189 w 201789"/>
              <a:gd name="connsiteY1" fmla="*/ 45155 h 372533"/>
              <a:gd name="connsiteX2" fmla="*/ 88900 w 201789"/>
              <a:gd name="connsiteY2" fmla="*/ 79022 h 372533"/>
              <a:gd name="connsiteX3" fmla="*/ 100189 w 201789"/>
              <a:gd name="connsiteY3" fmla="*/ 282222 h 372533"/>
              <a:gd name="connsiteX4" fmla="*/ 111478 w 201789"/>
              <a:gd name="connsiteY4" fmla="*/ 316089 h 372533"/>
              <a:gd name="connsiteX5" fmla="*/ 190500 w 201789"/>
              <a:gd name="connsiteY5" fmla="*/ 349955 h 372533"/>
              <a:gd name="connsiteX6" fmla="*/ 156633 w 201789"/>
              <a:gd name="connsiteY6" fmla="*/ 361244 h 372533"/>
              <a:gd name="connsiteX7" fmla="*/ 9878 w 201789"/>
              <a:gd name="connsiteY7" fmla="*/ 372533 h 372533"/>
              <a:gd name="connsiteX8" fmla="*/ 201789 w 201789"/>
              <a:gd name="connsiteY8" fmla="*/ 361244 h 372533"/>
              <a:gd name="connsiteX9" fmla="*/ 190500 w 201789"/>
              <a:gd name="connsiteY9" fmla="*/ 237066 h 37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89" h="372533">
                <a:moveTo>
                  <a:pt x="156633" y="0"/>
                </a:moveTo>
                <a:cubicBezTo>
                  <a:pt x="137818" y="15052"/>
                  <a:pt x="115869" y="26861"/>
                  <a:pt x="100189" y="45155"/>
                </a:cubicBezTo>
                <a:cubicBezTo>
                  <a:pt x="92445" y="54190"/>
                  <a:pt x="88900" y="67122"/>
                  <a:pt x="88900" y="79022"/>
                </a:cubicBezTo>
                <a:cubicBezTo>
                  <a:pt x="88900" y="146860"/>
                  <a:pt x="93757" y="214690"/>
                  <a:pt x="100189" y="282222"/>
                </a:cubicBezTo>
                <a:cubicBezTo>
                  <a:pt x="101317" y="294068"/>
                  <a:pt x="104044" y="306797"/>
                  <a:pt x="111478" y="316089"/>
                </a:cubicBezTo>
                <a:cubicBezTo>
                  <a:pt x="130967" y="340451"/>
                  <a:pt x="163386" y="343176"/>
                  <a:pt x="190500" y="349955"/>
                </a:cubicBezTo>
                <a:cubicBezTo>
                  <a:pt x="179211" y="353718"/>
                  <a:pt x="168441" y="359768"/>
                  <a:pt x="156633" y="361244"/>
                </a:cubicBezTo>
                <a:cubicBezTo>
                  <a:pt x="107949" y="367330"/>
                  <a:pt x="-39185" y="372533"/>
                  <a:pt x="9878" y="372533"/>
                </a:cubicBezTo>
                <a:cubicBezTo>
                  <a:pt x="73959" y="372533"/>
                  <a:pt x="137819" y="365007"/>
                  <a:pt x="201789" y="361244"/>
                </a:cubicBezTo>
                <a:lnTo>
                  <a:pt x="190500" y="23706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49DD6CC4-DC1C-4929-8B16-94117DCF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Eixos da elipse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9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/>
          <p:cNvSpPr/>
          <p:nvPr/>
        </p:nvSpPr>
        <p:spPr>
          <a:xfrm>
            <a:off x="2643239" y="3144497"/>
            <a:ext cx="144016" cy="1932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 dirty="0"/>
          </a:p>
        </p:txBody>
      </p:sp>
      <p:grpSp>
        <p:nvGrpSpPr>
          <p:cNvPr id="21" name="Grupo 9">
            <a:extLst>
              <a:ext uri="{FF2B5EF4-FFF2-40B4-BE49-F238E27FC236}">
                <a16:creationId xmlns:a16="http://schemas.microsoft.com/office/drawing/2014/main" id="{3B181DC1-F441-4556-8E03-ECAE013C15AF}"/>
              </a:ext>
            </a:extLst>
          </p:cNvPr>
          <p:cNvGrpSpPr/>
          <p:nvPr/>
        </p:nvGrpSpPr>
        <p:grpSpPr>
          <a:xfrm>
            <a:off x="1047417" y="2177368"/>
            <a:ext cx="2799928" cy="2520280"/>
            <a:chOff x="251520" y="3861048"/>
            <a:chExt cx="2799928" cy="2520280"/>
          </a:xfrm>
        </p:grpSpPr>
        <p:cxnSp>
          <p:nvCxnSpPr>
            <p:cNvPr id="27" name="Conector de seta reta 2">
              <a:extLst>
                <a:ext uri="{FF2B5EF4-FFF2-40B4-BE49-F238E27FC236}">
                  <a16:creationId xmlns:a16="http://schemas.microsoft.com/office/drawing/2014/main" id="{C6B2B0B0-1395-4FD3-A5F0-7B7CC68D2319}"/>
                </a:ext>
              </a:extLst>
            </p:cNvPr>
            <p:cNvCxnSpPr/>
            <p:nvPr/>
          </p:nvCxnSpPr>
          <p:spPr>
            <a:xfrm flipV="1">
              <a:off x="611560" y="3861048"/>
              <a:ext cx="0" cy="25202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de seta reta 7">
              <a:extLst>
                <a:ext uri="{FF2B5EF4-FFF2-40B4-BE49-F238E27FC236}">
                  <a16:creationId xmlns:a16="http://schemas.microsoft.com/office/drawing/2014/main" id="{905007CC-8B0E-4DA3-8EF3-5D40A0858BD0}"/>
                </a:ext>
              </a:extLst>
            </p:cNvPr>
            <p:cNvCxnSpPr/>
            <p:nvPr/>
          </p:nvCxnSpPr>
          <p:spPr>
            <a:xfrm>
              <a:off x="251520" y="6093296"/>
              <a:ext cx="27999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Elipse 21">
            <a:extLst>
              <a:ext uri="{FF2B5EF4-FFF2-40B4-BE49-F238E27FC236}">
                <a16:creationId xmlns:a16="http://schemas.microsoft.com/office/drawing/2014/main" id="{0180FFC7-6506-42C7-9C20-C3F8726F2E44}"/>
              </a:ext>
            </a:extLst>
          </p:cNvPr>
          <p:cNvSpPr/>
          <p:nvPr/>
        </p:nvSpPr>
        <p:spPr>
          <a:xfrm>
            <a:off x="323528" y="3956901"/>
            <a:ext cx="2151856" cy="93610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1C20003-EAD9-499F-B21D-787D09402B94}"/>
              </a:ext>
            </a:extLst>
          </p:cNvPr>
          <p:cNvCxnSpPr/>
          <p:nvPr/>
        </p:nvCxnSpPr>
        <p:spPr>
          <a:xfrm>
            <a:off x="2726460" y="3231199"/>
            <a:ext cx="0" cy="117841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6D7A6BC-65D2-414A-A0CC-30CD93F57EF5}"/>
              </a:ext>
            </a:extLst>
          </p:cNvPr>
          <p:cNvCxnSpPr/>
          <p:nvPr/>
        </p:nvCxnSpPr>
        <p:spPr>
          <a:xfrm flipH="1">
            <a:off x="1407457" y="3221484"/>
            <a:ext cx="1296145" cy="196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B68397-B759-45F2-8C4B-1C9ACA662849}"/>
              </a:ext>
            </a:extLst>
          </p:cNvPr>
          <p:cNvSpPr txBox="1"/>
          <p:nvPr/>
        </p:nvSpPr>
        <p:spPr>
          <a:xfrm>
            <a:off x="2569300" y="4337608"/>
            <a:ext cx="114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DBE7BC0-A5B7-41FA-9D52-B9F90A64119D}"/>
              </a:ext>
            </a:extLst>
          </p:cNvPr>
          <p:cNvSpPr txBox="1"/>
          <p:nvPr/>
        </p:nvSpPr>
        <p:spPr>
          <a:xfrm>
            <a:off x="1133310" y="3023673"/>
            <a:ext cx="63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grpSp>
        <p:nvGrpSpPr>
          <p:cNvPr id="29" name="Grupo 20">
            <a:extLst>
              <a:ext uri="{FF2B5EF4-FFF2-40B4-BE49-F238E27FC236}">
                <a16:creationId xmlns:a16="http://schemas.microsoft.com/office/drawing/2014/main" id="{A95DB853-2F51-4B98-86F8-632F0F7FEE45}"/>
              </a:ext>
            </a:extLst>
          </p:cNvPr>
          <p:cNvGrpSpPr/>
          <p:nvPr/>
        </p:nvGrpSpPr>
        <p:grpSpPr>
          <a:xfrm>
            <a:off x="5364088" y="2522492"/>
            <a:ext cx="2799928" cy="2520280"/>
            <a:chOff x="251520" y="3861048"/>
            <a:chExt cx="2799928" cy="2520280"/>
          </a:xfrm>
        </p:grpSpPr>
        <p:cxnSp>
          <p:nvCxnSpPr>
            <p:cNvPr id="30" name="Conector de seta reta 26">
              <a:extLst>
                <a:ext uri="{FF2B5EF4-FFF2-40B4-BE49-F238E27FC236}">
                  <a16:creationId xmlns:a16="http://schemas.microsoft.com/office/drawing/2014/main" id="{5220C0C2-3A91-49CE-8EDD-34C8149A34CA}"/>
                </a:ext>
              </a:extLst>
            </p:cNvPr>
            <p:cNvCxnSpPr/>
            <p:nvPr/>
          </p:nvCxnSpPr>
          <p:spPr>
            <a:xfrm flipV="1">
              <a:off x="611560" y="3861048"/>
              <a:ext cx="0" cy="25202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de seta reta 27">
              <a:extLst>
                <a:ext uri="{FF2B5EF4-FFF2-40B4-BE49-F238E27FC236}">
                  <a16:creationId xmlns:a16="http://schemas.microsoft.com/office/drawing/2014/main" id="{E926EBA6-C1F0-4DBD-8E8D-FFD05C274953}"/>
                </a:ext>
              </a:extLst>
            </p:cNvPr>
            <p:cNvCxnSpPr/>
            <p:nvPr/>
          </p:nvCxnSpPr>
          <p:spPr>
            <a:xfrm>
              <a:off x="251520" y="6093296"/>
              <a:ext cx="27999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80A76DB1-637F-45E1-8911-C63361611B06}"/>
              </a:ext>
            </a:extLst>
          </p:cNvPr>
          <p:cNvSpPr/>
          <p:nvPr/>
        </p:nvSpPr>
        <p:spPr>
          <a:xfrm rot="16200000">
            <a:off x="6012160" y="3098556"/>
            <a:ext cx="2151856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776F9A3-3A18-49BE-AC71-03AA1BBC1A26}"/>
              </a:ext>
            </a:extLst>
          </p:cNvPr>
          <p:cNvCxnSpPr/>
          <p:nvPr/>
        </p:nvCxnSpPr>
        <p:spPr>
          <a:xfrm>
            <a:off x="7043131" y="3576323"/>
            <a:ext cx="0" cy="117841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A0261DD-DDC5-4492-A3B9-6CC62D8541C9}"/>
              </a:ext>
            </a:extLst>
          </p:cNvPr>
          <p:cNvCxnSpPr/>
          <p:nvPr/>
        </p:nvCxnSpPr>
        <p:spPr>
          <a:xfrm flipH="1">
            <a:off x="5548869" y="3566608"/>
            <a:ext cx="14714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2C5BDCC-1FC2-4E81-A5D2-1CF81C4C496D}"/>
              </a:ext>
            </a:extLst>
          </p:cNvPr>
          <p:cNvSpPr txBox="1"/>
          <p:nvPr/>
        </p:nvSpPr>
        <p:spPr>
          <a:xfrm>
            <a:off x="6885971" y="4682732"/>
            <a:ext cx="114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B24A917-DAE7-4ED7-B476-B90E3FF82F7C}"/>
              </a:ext>
            </a:extLst>
          </p:cNvPr>
          <p:cNvSpPr txBox="1"/>
          <p:nvPr/>
        </p:nvSpPr>
        <p:spPr>
          <a:xfrm>
            <a:off x="5373803" y="3368797"/>
            <a:ext cx="114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9FD7178-06F4-4E11-88AB-74C7EF5BF72A}"/>
                  </a:ext>
                </a:extLst>
              </p:cNvPr>
              <p:cNvSpPr txBox="1"/>
              <p:nvPr/>
            </p:nvSpPr>
            <p:spPr>
              <a:xfrm>
                <a:off x="482649" y="1291802"/>
                <a:ext cx="3847667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1" i="1">
                                      <a:effectLst/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pt-BR" sz="2400" b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sz="2400" b="1" i="1"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400" b="1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1" i="1">
                                      <a:effectLst/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pt-BR" sz="2400" b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sz="2400" b="1" i="1">
                                      <a:effectLst/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400" b="1">
                          <a:effectLst/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effectLst/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9FD7178-06F4-4E11-88AB-74C7EF5BF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49" y="1291802"/>
                <a:ext cx="3847667" cy="842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0177BEC7-A4C4-4495-BA3A-3FAA141C8E60}"/>
                  </a:ext>
                </a:extLst>
              </p:cNvPr>
              <p:cNvSpPr txBox="1"/>
              <p:nvPr/>
            </p:nvSpPr>
            <p:spPr>
              <a:xfrm>
                <a:off x="4962137" y="1291392"/>
                <a:ext cx="3847667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1" i="1">
                                      <a:effectLst/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pt-BR" sz="2400" b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sz="2400" b="1" i="1"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 smtClean="0">
                                  <a:effectLst/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400" b="1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1" i="1">
                                      <a:effectLst/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pt-BR" sz="2400" b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sz="2400" b="1" i="1">
                                      <a:effectLst/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1" i="1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2400" b="1" i="1" smtClean="0">
                              <a:effectLst/>
                              <a:latin typeface="Cambria Math"/>
                            </a:rPr>
                            <m:t>𝒂</m:t>
                          </m:r>
                          <m:r>
                            <a:rPr lang="pt-BR" sz="2400" b="1" i="1" smtClean="0">
                              <a:effectLst/>
                              <a:latin typeface="Cambria Math"/>
                            </a:rPr>
                            <m:t>²</m:t>
                          </m:r>
                        </m:den>
                      </m:f>
                      <m:r>
                        <a:rPr lang="pt-BR" sz="2400" b="1">
                          <a:effectLst/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effectLst/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0177BEC7-A4C4-4495-BA3A-3FAA141C8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137" y="1291392"/>
                <a:ext cx="3847667" cy="842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ítulo 1">
            <a:extLst>
              <a:ext uri="{FF2B5EF4-FFF2-40B4-BE49-F238E27FC236}">
                <a16:creationId xmlns:a16="http://schemas.microsoft.com/office/drawing/2014/main" id="{9FFECE36-A949-4118-8E70-C406ACDD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49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Eixos da elipse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94" y="215465"/>
            <a:ext cx="2105980" cy="81856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366330" y="4328316"/>
            <a:ext cx="144016" cy="1932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0B68397-B759-45F2-8C4B-1C9ACA662849}"/>
              </a:ext>
            </a:extLst>
          </p:cNvPr>
          <p:cNvSpPr txBox="1"/>
          <p:nvPr/>
        </p:nvSpPr>
        <p:spPr>
          <a:xfrm>
            <a:off x="1430750" y="4360891"/>
            <a:ext cx="10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1740418" y="4471990"/>
            <a:ext cx="873811" cy="1939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a Direita 42"/>
          <p:cNvSpPr/>
          <p:nvPr/>
        </p:nvSpPr>
        <p:spPr>
          <a:xfrm rot="16200000">
            <a:off x="771575" y="3740212"/>
            <a:ext cx="873811" cy="1939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23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925 L 0.14514 -0.227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2" grpId="0" animBg="1"/>
      <p:bldP spid="25" grpId="0"/>
      <p:bldP spid="26" grpId="0"/>
      <p:bldP spid="32" grpId="0" animBg="1"/>
      <p:bldP spid="35" grpId="0"/>
      <p:bldP spid="36" grpId="0"/>
      <p:bldP spid="37" grpId="0"/>
      <p:bldP spid="38" grpId="0"/>
      <p:bldP spid="3" grpId="0" animBg="1"/>
      <p:bldP spid="42" grpId="0"/>
      <p:bldP spid="4" grpId="0" animBg="1"/>
      <p:bldP spid="4" grpId="1" animBg="1"/>
      <p:bldP spid="43" grpId="0" animBg="1"/>
      <p:bldP spid="4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013576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Excentricidade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50A45D8A-741F-426D-88B9-A3D7CFC76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8"/>
          <a:stretch/>
        </p:blipFill>
        <p:spPr>
          <a:xfrm>
            <a:off x="179512" y="1128734"/>
            <a:ext cx="8712968" cy="2232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5C7B3EB-467E-48D1-99EF-228C27F2B769}"/>
                  </a:ext>
                </a:extLst>
              </p:cNvPr>
              <p:cNvSpPr txBox="1"/>
              <p:nvPr/>
            </p:nvSpPr>
            <p:spPr>
              <a:xfrm>
                <a:off x="3907828" y="4011910"/>
                <a:ext cx="844975" cy="494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sz="2800" dirty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5C7B3EB-467E-48D1-99EF-228C27F2B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28" y="4011910"/>
                <a:ext cx="844975" cy="494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0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347614"/>
            <a:ext cx="6933726" cy="2088232"/>
          </a:xfrm>
        </p:spPr>
        <p:txBody>
          <a:bodyPr>
            <a:normAutofit/>
          </a:bodyPr>
          <a:lstStyle/>
          <a:p>
            <a:r>
              <a:rPr lang="pt-BR" b="1" dirty="0"/>
              <a:t>GEOMETRIA ANALÍTICA</a:t>
            </a:r>
            <a:br>
              <a:rPr lang="pt-BR" b="1" dirty="0"/>
            </a:br>
            <a:r>
              <a:rPr lang="pt-BR" b="1" dirty="0"/>
              <a:t>ELIPSE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lnSpcReduction="10000"/>
          </a:bodyPr>
          <a:lstStyle/>
          <a:p>
            <a:pPr algn="r"/>
            <a:endParaRPr lang="pt-BR" sz="2000" b="1" dirty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</a:t>
            </a:r>
          </a:p>
          <a:p>
            <a:pPr algn="r"/>
            <a:r>
              <a:rPr lang="pt-BR" sz="2000" b="1" dirty="0"/>
              <a:t>docente.ifrn.edu.br/</a:t>
            </a:r>
            <a:r>
              <a:rPr lang="pt-BR" sz="2000" b="1" dirty="0" err="1"/>
              <a:t>julianaschivani</a:t>
            </a:r>
            <a:endParaRPr lang="pt-BR" sz="2000" b="1" dirty="0"/>
          </a:p>
          <a:p>
            <a:pPr algn="r"/>
            <a:r>
              <a:rPr lang="pt-BR" sz="2000" b="1" dirty="0"/>
              <a:t>juliana.schivani@ifrn.edu.br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94141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DCCF1D-2695-4B33-B423-A64639BCF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119569"/>
            <a:ext cx="3960440" cy="39604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19872" y="2475891"/>
            <a:ext cx="2443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CÔNICA</a:t>
            </a:r>
            <a:endParaRPr lang="pt-B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29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0B1DC3-0357-4125-A92B-DD6D8913F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2" t="8001" r="982" b="3800"/>
          <a:stretch/>
        </p:blipFill>
        <p:spPr>
          <a:xfrm>
            <a:off x="443172" y="1059582"/>
            <a:ext cx="6762272" cy="39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BFF83B-39CD-47F1-BDBE-4911431EE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55552"/>
            <a:ext cx="7344816" cy="39027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480DC6-2050-4235-BB85-1C9B0C4B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694" y="1155552"/>
            <a:ext cx="4743450" cy="37623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4193A3-7364-408F-96E9-FC02DFC8D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32302"/>
            <a:ext cx="5863208" cy="39088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32E4FF3-1A27-460C-B3B0-63E0B839A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50" y="1633443"/>
            <a:ext cx="2705100" cy="2705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6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FAEB13-F2CC-49C7-9AE8-ABCB68273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84562"/>
            <a:ext cx="6984776" cy="3836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elipses?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F4068A-3849-4994-B368-401012833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1198311"/>
            <a:ext cx="6316925" cy="38427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1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438</Words>
  <Application>Microsoft Office PowerPoint</Application>
  <PresentationFormat>Apresentação na tela (16:9)</PresentationFormat>
  <Paragraphs>145</Paragraphs>
  <Slides>23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Arial </vt:lpstr>
      <vt:lpstr>Calibri</vt:lpstr>
      <vt:lpstr>Cambria Math</vt:lpstr>
      <vt:lpstr>Tema do Office</vt:lpstr>
      <vt:lpstr>GEOMETRIA ANALÍTICA ELIPSE</vt:lpstr>
      <vt:lpstr>Como construir elipses?</vt:lpstr>
      <vt:lpstr>Onde estão as elipses?</vt:lpstr>
      <vt:lpstr>Onde estão as elipses?</vt:lpstr>
      <vt:lpstr>Onde estão as elipses?</vt:lpstr>
      <vt:lpstr>Onde estão as elipses?</vt:lpstr>
      <vt:lpstr>Onde estão as elipses?</vt:lpstr>
      <vt:lpstr>Onde estão as elipses?</vt:lpstr>
      <vt:lpstr>Onde estão as elipses?</vt:lpstr>
      <vt:lpstr>Onde estão as elipses?</vt:lpstr>
      <vt:lpstr>Onde estão as elipses?</vt:lpstr>
      <vt:lpstr>Como construir elipses?</vt:lpstr>
      <vt:lpstr>Como construir elipses?</vt:lpstr>
      <vt:lpstr>Como construir elipses?</vt:lpstr>
      <vt:lpstr>Como construir elipses?</vt:lpstr>
      <vt:lpstr>Como construir elipses?</vt:lpstr>
      <vt:lpstr>Equação da elipse</vt:lpstr>
      <vt:lpstr>Equação da elipse</vt:lpstr>
      <vt:lpstr>Eixos da elipse</vt:lpstr>
      <vt:lpstr>Eixos da elipse</vt:lpstr>
      <vt:lpstr>Eixos da elipse</vt:lpstr>
      <vt:lpstr>Excentricidade</vt:lpstr>
      <vt:lpstr>GEOMETRIA ANALÍTICA ELIPSE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Juliana Schivani</cp:lastModifiedBy>
  <cp:revision>28</cp:revision>
  <dcterms:created xsi:type="dcterms:W3CDTF">2017-01-08T19:00:04Z</dcterms:created>
  <dcterms:modified xsi:type="dcterms:W3CDTF">2018-11-18T23:28:21Z</dcterms:modified>
</cp:coreProperties>
</file>