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93" r:id="rId4"/>
    <p:sldId id="272" r:id="rId5"/>
    <p:sldId id="282" r:id="rId6"/>
    <p:sldId id="283" r:id="rId7"/>
    <p:sldId id="279" r:id="rId8"/>
    <p:sldId id="280" r:id="rId9"/>
    <p:sldId id="281" r:id="rId10"/>
    <p:sldId id="286" r:id="rId11"/>
    <p:sldId id="285" r:id="rId12"/>
    <p:sldId id="290" r:id="rId13"/>
    <p:sldId id="291" r:id="rId14"/>
    <p:sldId id="288" r:id="rId15"/>
    <p:sldId id="289" r:id="rId16"/>
    <p:sldId id="287" r:id="rId17"/>
    <p:sldId id="292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94660"/>
  </p:normalViewPr>
  <p:slideViewPr>
    <p:cSldViewPr>
      <p:cViewPr varScale="1">
        <p:scale>
          <a:sx n="87" d="100"/>
          <a:sy n="87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 de resfriamento da água que circula nas refinarias de petróleo, indústrias químicas, estações de energia e refrigeração do edifício. As torres variam de pequenas unidades no topo de telhados a estruturas </a:t>
            </a:r>
            <a:r>
              <a:rPr lang="pt-BR" sz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hiperbolóides</a:t>
            </a:r>
            <a:r>
              <a:rPr lang="pt-BR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gigantescas que podem ser de até 200 metros de altura e 100 metros de diâmetro. Elas tem esse formato para facilitar a direção do fluxo  ar-água.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6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Pojetada</a:t>
            </a:r>
            <a:r>
              <a:rPr lang="pt-BR" dirty="0" smtClean="0"/>
              <a:t> por Oscar Niemayer, foi inaugurada em 31/5/1970. Possui 40 m de altura com 16 arcos de concreto armado circundados por um espelho d’água.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9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18/11/2018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18/11/2018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GEOMETRIA ANALÍTICA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3600" b="1" dirty="0" smtClean="0"/>
              <a:t>Hipérboles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Propriedades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449"/>
            <a:ext cx="4961233" cy="3907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03054" y="228871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461110" y="2374821"/>
            <a:ext cx="1252190" cy="9572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12549" y="19396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0061" y="2588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32137" y="32614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031739" y="1240113"/>
                <a:ext cx="4112261" cy="279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sz="2400" b="1" dirty="0">
                  <a:solidFill>
                    <a:srgbClr val="00B050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endParaRPr lang="pt-BR" sz="2400" b="1" dirty="0" smtClean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|= 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srgbClr val="00B050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endParaRPr lang="pt-BR" sz="2400" b="1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– (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3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3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)|= 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3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300" b="1" dirty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|= 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24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39" y="1240113"/>
                <a:ext cx="4112261" cy="2794611"/>
              </a:xfrm>
              <a:prstGeom prst="rect">
                <a:avLst/>
              </a:prstGeom>
              <a:blipFill>
                <a:blip r:embed="rId5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Excentricidade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ncrypted-tbn0.gstatic.com/images?q=tbn:ANd9GcR_nlEP1TDpGc23ABrlWz7vTwUZWt47c43FJY4-M5WMnHFLO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7" y="1187054"/>
            <a:ext cx="85321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577"/>
            <a:ext cx="2602632" cy="10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4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Equação reduzida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" y="1730588"/>
            <a:ext cx="8425643" cy="3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40417" y="1206127"/>
                <a:ext cx="84256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𝑷𝑭</m:t>
                      </m:r>
                      <m:r>
                        <a:rPr lang="pt-BR" sz="2400" b="1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400" b="1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|= </m:t>
                      </m:r>
                      <m:r>
                        <a:rPr lang="pt-B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7" y="1206127"/>
                <a:ext cx="842564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3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4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Equação reduzida</a:t>
            </a:r>
            <a:endParaRPr lang="pt-BR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699792" y="1851670"/>
                <a:ext cx="4218975" cy="1705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5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t-BR" sz="5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 −  </m:t>
                      </m:r>
                      <m:f>
                        <m:fPr>
                          <m:ctrlPr>
                            <a:rPr lang="pt-BR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5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51670"/>
                <a:ext cx="4218975" cy="1705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788634" y="2079309"/>
                <a:ext cx="3442609" cy="1389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 −  </m:t>
                      </m:r>
                      <m:f>
                        <m:fPr>
                          <m:ctrlPr>
                            <a:rPr lang="pt-BR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4400" b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34" y="2079309"/>
                <a:ext cx="3442609" cy="1389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443138" y="4677520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4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Equação reduzida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https://encrypted-tbn3.gstatic.com/images?q=tbn:ANd9GcQArKvGs2LGTifZYzT9CKIQjHa8NyqNG-9nONE4n9sCLrLtx2L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/>
        </p:blipFill>
        <p:spPr bwMode="auto">
          <a:xfrm>
            <a:off x="457200" y="1275606"/>
            <a:ext cx="498450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5788634" y="2844117"/>
            <a:ext cx="792311" cy="87355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ruz 9"/>
          <p:cNvSpPr/>
          <p:nvPr/>
        </p:nvSpPr>
        <p:spPr>
          <a:xfrm>
            <a:off x="5353896" y="2803299"/>
            <a:ext cx="286559" cy="328990"/>
          </a:xfrm>
          <a:prstGeom prst="plus">
            <a:avLst>
              <a:gd name="adj" fmla="val 3741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8"/>
          <p:cNvSpPr/>
          <p:nvPr/>
        </p:nvSpPr>
        <p:spPr>
          <a:xfrm>
            <a:off x="5589883" y="2272998"/>
            <a:ext cx="306120" cy="679938"/>
          </a:xfrm>
          <a:custGeom>
            <a:avLst/>
            <a:gdLst>
              <a:gd name="connsiteX0" fmla="*/ 306120 w 306120"/>
              <a:gd name="connsiteY0" fmla="*/ 679938 h 679938"/>
              <a:gd name="connsiteX1" fmla="*/ 95104 w 306120"/>
              <a:gd name="connsiteY1" fmla="*/ 633046 h 679938"/>
              <a:gd name="connsiteX2" fmla="*/ 24766 w 306120"/>
              <a:gd name="connsiteY2" fmla="*/ 492369 h 679938"/>
              <a:gd name="connsiteX3" fmla="*/ 24766 w 306120"/>
              <a:gd name="connsiteY3" fmla="*/ 211015 h 679938"/>
              <a:gd name="connsiteX4" fmla="*/ 165443 w 306120"/>
              <a:gd name="connsiteY4" fmla="*/ 140677 h 679938"/>
              <a:gd name="connsiteX5" fmla="*/ 141997 w 306120"/>
              <a:gd name="connsiteY5" fmla="*/ 70338 h 679938"/>
              <a:gd name="connsiteX6" fmla="*/ 24766 w 306120"/>
              <a:gd name="connsiteY6" fmla="*/ 0 h 679938"/>
              <a:gd name="connsiteX7" fmla="*/ 71658 w 306120"/>
              <a:gd name="connsiteY7" fmla="*/ 70338 h 679938"/>
              <a:gd name="connsiteX8" fmla="*/ 141997 w 306120"/>
              <a:gd name="connsiteY8" fmla="*/ 93784 h 679938"/>
              <a:gd name="connsiteX9" fmla="*/ 188889 w 306120"/>
              <a:gd name="connsiteY9" fmla="*/ 140677 h 679938"/>
              <a:gd name="connsiteX10" fmla="*/ 188889 w 306120"/>
              <a:gd name="connsiteY10" fmla="*/ 281354 h 679938"/>
              <a:gd name="connsiteX11" fmla="*/ 165443 w 306120"/>
              <a:gd name="connsiteY11" fmla="*/ 375138 h 679938"/>
              <a:gd name="connsiteX12" fmla="*/ 188889 w 306120"/>
              <a:gd name="connsiteY12" fmla="*/ 515815 h 6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120" h="679938">
                <a:moveTo>
                  <a:pt x="306120" y="679938"/>
                </a:moveTo>
                <a:cubicBezTo>
                  <a:pt x="304682" y="679698"/>
                  <a:pt x="125482" y="657348"/>
                  <a:pt x="95104" y="633046"/>
                </a:cubicBezTo>
                <a:cubicBezTo>
                  <a:pt x="53786" y="599991"/>
                  <a:pt x="40211" y="538704"/>
                  <a:pt x="24766" y="492369"/>
                </a:cubicBezTo>
                <a:cubicBezTo>
                  <a:pt x="9135" y="398584"/>
                  <a:pt x="-22126" y="304800"/>
                  <a:pt x="24766" y="211015"/>
                </a:cubicBezTo>
                <a:cubicBezTo>
                  <a:pt x="42946" y="174654"/>
                  <a:pt x="132153" y="151773"/>
                  <a:pt x="165443" y="140677"/>
                </a:cubicBezTo>
                <a:cubicBezTo>
                  <a:pt x="157628" y="117231"/>
                  <a:pt x="154713" y="91531"/>
                  <a:pt x="141997" y="70338"/>
                </a:cubicBezTo>
                <a:cubicBezTo>
                  <a:pt x="109813" y="16699"/>
                  <a:pt x="80091" y="18442"/>
                  <a:pt x="24766" y="0"/>
                </a:cubicBezTo>
                <a:cubicBezTo>
                  <a:pt x="24766" y="0"/>
                  <a:pt x="49654" y="52735"/>
                  <a:pt x="71658" y="70338"/>
                </a:cubicBezTo>
                <a:cubicBezTo>
                  <a:pt x="90957" y="85777"/>
                  <a:pt x="118551" y="85969"/>
                  <a:pt x="141997" y="93784"/>
                </a:cubicBezTo>
                <a:cubicBezTo>
                  <a:pt x="157628" y="109415"/>
                  <a:pt x="177516" y="121722"/>
                  <a:pt x="188889" y="140677"/>
                </a:cubicBezTo>
                <a:cubicBezTo>
                  <a:pt x="231243" y="211267"/>
                  <a:pt x="209058" y="210763"/>
                  <a:pt x="188889" y="281354"/>
                </a:cubicBezTo>
                <a:cubicBezTo>
                  <a:pt x="180037" y="312338"/>
                  <a:pt x="173258" y="343877"/>
                  <a:pt x="165443" y="375138"/>
                </a:cubicBezTo>
                <a:lnTo>
                  <a:pt x="188889" y="515815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788634" y="2079309"/>
                <a:ext cx="3442609" cy="1389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 −  </m:t>
                      </m:r>
                      <m:f>
                        <m:fPr>
                          <m:ctrlPr>
                            <a:rPr lang="pt-BR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4400" b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34" y="2079309"/>
                <a:ext cx="3442609" cy="1389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4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Equação reduzida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s://encrypted-tbn3.gstatic.com/images?q=tbn:ANd9GcSTvdiUU8u45kxJP_WlFVEXtjtKuj7EDVYw5WG37h8XQWEJc8Ik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8262"/>
            <a:ext cx="4896544" cy="37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5798708" y="2855207"/>
            <a:ext cx="792311" cy="87355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ruz 7"/>
          <p:cNvSpPr/>
          <p:nvPr/>
        </p:nvSpPr>
        <p:spPr>
          <a:xfrm>
            <a:off x="5333573" y="2963011"/>
            <a:ext cx="286560" cy="360039"/>
          </a:xfrm>
          <a:prstGeom prst="plus">
            <a:avLst>
              <a:gd name="adj" fmla="val 3741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15"/>
          <p:cNvSpPr/>
          <p:nvPr/>
        </p:nvSpPr>
        <p:spPr>
          <a:xfrm>
            <a:off x="5580516" y="2360616"/>
            <a:ext cx="306120" cy="679938"/>
          </a:xfrm>
          <a:custGeom>
            <a:avLst/>
            <a:gdLst>
              <a:gd name="connsiteX0" fmla="*/ 306120 w 306120"/>
              <a:gd name="connsiteY0" fmla="*/ 679938 h 679938"/>
              <a:gd name="connsiteX1" fmla="*/ 95104 w 306120"/>
              <a:gd name="connsiteY1" fmla="*/ 633046 h 679938"/>
              <a:gd name="connsiteX2" fmla="*/ 24766 w 306120"/>
              <a:gd name="connsiteY2" fmla="*/ 492369 h 679938"/>
              <a:gd name="connsiteX3" fmla="*/ 24766 w 306120"/>
              <a:gd name="connsiteY3" fmla="*/ 211015 h 679938"/>
              <a:gd name="connsiteX4" fmla="*/ 165443 w 306120"/>
              <a:gd name="connsiteY4" fmla="*/ 140677 h 679938"/>
              <a:gd name="connsiteX5" fmla="*/ 141997 w 306120"/>
              <a:gd name="connsiteY5" fmla="*/ 70338 h 679938"/>
              <a:gd name="connsiteX6" fmla="*/ 24766 w 306120"/>
              <a:gd name="connsiteY6" fmla="*/ 0 h 679938"/>
              <a:gd name="connsiteX7" fmla="*/ 71658 w 306120"/>
              <a:gd name="connsiteY7" fmla="*/ 70338 h 679938"/>
              <a:gd name="connsiteX8" fmla="*/ 141997 w 306120"/>
              <a:gd name="connsiteY8" fmla="*/ 93784 h 679938"/>
              <a:gd name="connsiteX9" fmla="*/ 188889 w 306120"/>
              <a:gd name="connsiteY9" fmla="*/ 140677 h 679938"/>
              <a:gd name="connsiteX10" fmla="*/ 188889 w 306120"/>
              <a:gd name="connsiteY10" fmla="*/ 281354 h 679938"/>
              <a:gd name="connsiteX11" fmla="*/ 165443 w 306120"/>
              <a:gd name="connsiteY11" fmla="*/ 375138 h 679938"/>
              <a:gd name="connsiteX12" fmla="*/ 188889 w 306120"/>
              <a:gd name="connsiteY12" fmla="*/ 515815 h 6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120" h="679938">
                <a:moveTo>
                  <a:pt x="306120" y="679938"/>
                </a:moveTo>
                <a:cubicBezTo>
                  <a:pt x="304682" y="679698"/>
                  <a:pt x="125482" y="657348"/>
                  <a:pt x="95104" y="633046"/>
                </a:cubicBezTo>
                <a:cubicBezTo>
                  <a:pt x="53786" y="599991"/>
                  <a:pt x="40211" y="538704"/>
                  <a:pt x="24766" y="492369"/>
                </a:cubicBezTo>
                <a:cubicBezTo>
                  <a:pt x="9135" y="398584"/>
                  <a:pt x="-22126" y="304800"/>
                  <a:pt x="24766" y="211015"/>
                </a:cubicBezTo>
                <a:cubicBezTo>
                  <a:pt x="42946" y="174654"/>
                  <a:pt x="132153" y="151773"/>
                  <a:pt x="165443" y="140677"/>
                </a:cubicBezTo>
                <a:cubicBezTo>
                  <a:pt x="157628" y="117231"/>
                  <a:pt x="154713" y="91531"/>
                  <a:pt x="141997" y="70338"/>
                </a:cubicBezTo>
                <a:cubicBezTo>
                  <a:pt x="109813" y="16699"/>
                  <a:pt x="80091" y="18442"/>
                  <a:pt x="24766" y="0"/>
                </a:cubicBezTo>
                <a:cubicBezTo>
                  <a:pt x="24766" y="0"/>
                  <a:pt x="49654" y="52735"/>
                  <a:pt x="71658" y="70338"/>
                </a:cubicBezTo>
                <a:cubicBezTo>
                  <a:pt x="90957" y="85777"/>
                  <a:pt x="118551" y="85969"/>
                  <a:pt x="141997" y="93784"/>
                </a:cubicBezTo>
                <a:cubicBezTo>
                  <a:pt x="157628" y="109415"/>
                  <a:pt x="177516" y="121722"/>
                  <a:pt x="188889" y="140677"/>
                </a:cubicBezTo>
                <a:cubicBezTo>
                  <a:pt x="231243" y="211267"/>
                  <a:pt x="209058" y="210763"/>
                  <a:pt x="188889" y="281354"/>
                </a:cubicBezTo>
                <a:cubicBezTo>
                  <a:pt x="180037" y="312338"/>
                  <a:pt x="173258" y="343877"/>
                  <a:pt x="165443" y="375138"/>
                </a:cubicBezTo>
                <a:lnTo>
                  <a:pt x="188889" y="515815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4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Eixo </a:t>
            </a:r>
            <a:r>
              <a:rPr lang="pt-BR" b="1" dirty="0">
                <a:solidFill>
                  <a:schemeClr val="bg1"/>
                </a:solidFill>
              </a:rPr>
              <a:t>fora da origem</a:t>
            </a:r>
          </a:p>
        </p:txBody>
      </p:sp>
      <p:cxnSp>
        <p:nvCxnSpPr>
          <p:cNvPr id="6" name="Conector de seta reta 7"/>
          <p:cNvCxnSpPr/>
          <p:nvPr/>
        </p:nvCxnSpPr>
        <p:spPr>
          <a:xfrm flipV="1">
            <a:off x="2051720" y="1839466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9"/>
          <p:cNvCxnSpPr/>
          <p:nvPr/>
        </p:nvCxnSpPr>
        <p:spPr>
          <a:xfrm>
            <a:off x="204482" y="349565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upo 12"/>
          <p:cNvGrpSpPr/>
          <p:nvPr/>
        </p:nvGrpSpPr>
        <p:grpSpPr>
          <a:xfrm>
            <a:off x="-410555" y="2523047"/>
            <a:ext cx="5021526" cy="2054174"/>
            <a:chOff x="-410555" y="3637328"/>
            <a:chExt cx="5021526" cy="2054174"/>
          </a:xfrm>
        </p:grpSpPr>
        <p:sp>
          <p:nvSpPr>
            <p:cNvPr id="10" name="Forma livre 11"/>
            <p:cNvSpPr/>
            <p:nvPr/>
          </p:nvSpPr>
          <p:spPr>
            <a:xfrm rot="2761978">
              <a:off x="2615336" y="3673310"/>
              <a:ext cx="2031618" cy="1959653"/>
            </a:xfrm>
            <a:custGeom>
              <a:avLst/>
              <a:gdLst>
                <a:gd name="connsiteX0" fmla="*/ 259575 w 2955883"/>
                <a:gd name="connsiteY0" fmla="*/ 0 h 3249031"/>
                <a:gd name="connsiteX1" fmla="*/ 236129 w 2955883"/>
                <a:gd name="connsiteY1" fmla="*/ 2954216 h 3249031"/>
                <a:gd name="connsiteX2" fmla="*/ 2768314 w 2955883"/>
                <a:gd name="connsiteY2" fmla="*/ 3165231 h 3249031"/>
                <a:gd name="connsiteX3" fmla="*/ 2768314 w 2955883"/>
                <a:gd name="connsiteY3" fmla="*/ 3141785 h 3249031"/>
                <a:gd name="connsiteX4" fmla="*/ 2768314 w 2955883"/>
                <a:gd name="connsiteY4" fmla="*/ 3141785 h 32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883" h="3249031">
                  <a:moveTo>
                    <a:pt x="259575" y="0"/>
                  </a:moveTo>
                  <a:cubicBezTo>
                    <a:pt x="38790" y="1213338"/>
                    <a:pt x="-181994" y="2426677"/>
                    <a:pt x="236129" y="2954216"/>
                  </a:cubicBezTo>
                  <a:cubicBezTo>
                    <a:pt x="654252" y="3481755"/>
                    <a:pt x="2346283" y="3133970"/>
                    <a:pt x="2768314" y="3165231"/>
                  </a:cubicBezTo>
                  <a:cubicBezTo>
                    <a:pt x="3190345" y="3196492"/>
                    <a:pt x="2768314" y="3141785"/>
                    <a:pt x="2768314" y="3141785"/>
                  </a:cubicBezTo>
                  <a:lnTo>
                    <a:pt x="2768314" y="314178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3"/>
            <p:cNvSpPr/>
            <p:nvPr/>
          </p:nvSpPr>
          <p:spPr>
            <a:xfrm rot="18838022" flipH="1">
              <a:off x="-446537" y="3695866"/>
              <a:ext cx="2031618" cy="1959653"/>
            </a:xfrm>
            <a:custGeom>
              <a:avLst/>
              <a:gdLst>
                <a:gd name="connsiteX0" fmla="*/ 259575 w 2955883"/>
                <a:gd name="connsiteY0" fmla="*/ 0 h 3249031"/>
                <a:gd name="connsiteX1" fmla="*/ 236129 w 2955883"/>
                <a:gd name="connsiteY1" fmla="*/ 2954216 h 3249031"/>
                <a:gd name="connsiteX2" fmla="*/ 2768314 w 2955883"/>
                <a:gd name="connsiteY2" fmla="*/ 3165231 h 3249031"/>
                <a:gd name="connsiteX3" fmla="*/ 2768314 w 2955883"/>
                <a:gd name="connsiteY3" fmla="*/ 3141785 h 3249031"/>
                <a:gd name="connsiteX4" fmla="*/ 2768314 w 2955883"/>
                <a:gd name="connsiteY4" fmla="*/ 3141785 h 32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883" h="3249031">
                  <a:moveTo>
                    <a:pt x="259575" y="0"/>
                  </a:moveTo>
                  <a:cubicBezTo>
                    <a:pt x="38790" y="1213338"/>
                    <a:pt x="-181994" y="2426677"/>
                    <a:pt x="236129" y="2954216"/>
                  </a:cubicBezTo>
                  <a:cubicBezTo>
                    <a:pt x="654252" y="3481755"/>
                    <a:pt x="2346283" y="3133970"/>
                    <a:pt x="2768314" y="3165231"/>
                  </a:cubicBezTo>
                  <a:cubicBezTo>
                    <a:pt x="3190345" y="3196492"/>
                    <a:pt x="2768314" y="3141785"/>
                    <a:pt x="2768314" y="3141785"/>
                  </a:cubicBezTo>
                  <a:lnTo>
                    <a:pt x="2768314" y="314178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2699792" y="33948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56083" y="195467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pt-BR" sz="2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o 17"/>
          <p:cNvGrpSpPr/>
          <p:nvPr/>
        </p:nvGrpSpPr>
        <p:grpSpPr>
          <a:xfrm>
            <a:off x="2051720" y="2314719"/>
            <a:ext cx="864096" cy="1180931"/>
            <a:chOff x="2051720" y="3429000"/>
            <a:chExt cx="864096" cy="1180931"/>
          </a:xfrm>
        </p:grpSpPr>
        <p:cxnSp>
          <p:nvCxnSpPr>
            <p:cNvPr id="15" name="Conector reto 14"/>
            <p:cNvCxnSpPr/>
            <p:nvPr/>
          </p:nvCxnSpPr>
          <p:spPr>
            <a:xfrm flipV="1">
              <a:off x="2915816" y="3442693"/>
              <a:ext cx="0" cy="116723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2051720" y="3429000"/>
              <a:ext cx="864096" cy="13693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020540" y="1237447"/>
                <a:ext cx="4950779" cy="101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)²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 −  </m:t>
                      </m:r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sz="3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t-BR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pt-BR" sz="32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40" y="1237447"/>
                <a:ext cx="4950779" cy="1010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5679E-6 L 0.09791 -0.237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GEOMETRIA ANALÍTICA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3600" b="1" dirty="0" smtClean="0"/>
              <a:t>Hipérboles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docente.ifrn.edu.br/</a:t>
            </a:r>
            <a:r>
              <a:rPr lang="pt-BR" sz="2000" b="1" dirty="0" err="1"/>
              <a:t>julianaschivani</a:t>
            </a:r>
            <a:endParaRPr lang="pt-BR" sz="2000" b="1" dirty="0"/>
          </a:p>
          <a:p>
            <a:pPr algn="r"/>
            <a:r>
              <a:rPr lang="pt-BR" sz="2000" b="1" dirty="0"/>
              <a:t>juliana.schivani@ifrn.edu.br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Definição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A97BE43-341C-43AE-A20E-30D86C49BCD6}"/>
              </a:ext>
            </a:extLst>
          </p:cNvPr>
          <p:cNvSpPr txBox="1">
            <a:spLocks/>
          </p:cNvSpPr>
          <p:nvPr/>
        </p:nvSpPr>
        <p:spPr>
          <a:xfrm>
            <a:off x="6237" y="1050347"/>
            <a:ext cx="8856984" cy="122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Conjunto dos pontos P cuja diferença, em módulo, das distâncias a dois pontos fixos (focos) é constante (2a)</a:t>
            </a:r>
          </a:p>
        </p:txBody>
      </p:sp>
      <p:pic>
        <p:nvPicPr>
          <p:cNvPr id="3" name="hiperbole-geogebr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34" end="190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1740" y="1911132"/>
            <a:ext cx="4680520" cy="2422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5"/>
              <p:cNvSpPr txBox="1">
                <a:spLocks/>
              </p:cNvSpPr>
              <p:nvPr/>
            </p:nvSpPr>
            <p:spPr>
              <a:xfrm>
                <a:off x="3203848" y="4475418"/>
                <a:ext cx="3048911" cy="46166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𝑷𝑭</m:t>
                          </m:r>
                          <m:r>
                            <a:rPr lang="pt-BR" sz="2400" b="1" i="1" baseline="-2500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 – </m:t>
                          </m:r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𝑷𝑭</m:t>
                          </m:r>
                          <m:r>
                            <a:rPr lang="pt-BR" sz="2400" b="1" i="1" baseline="-2500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400" b="1" dirty="0" smtClean="0">
                  <a:latin typeface="Arial "/>
                </a:endParaRPr>
              </a:p>
            </p:txBody>
          </p:sp>
        </mc:Choice>
        <mc:Fallback xmlns="">
          <p:sp>
            <p:nvSpPr>
              <p:cNvPr id="7" name="Espaço Reservado para Conteúd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75418"/>
                <a:ext cx="3048911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6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Onde estão as </a:t>
            </a:r>
            <a:r>
              <a:rPr lang="pt-BR" b="1" dirty="0" smtClean="0">
                <a:solidFill>
                  <a:schemeClr val="bg1"/>
                </a:solidFill>
              </a:rPr>
              <a:t>hipérboles?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36096" y="2715766"/>
            <a:ext cx="2443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CÔNICA</a:t>
            </a:r>
            <a:endParaRPr lang="pt-B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57896"/>
            <a:ext cx="4860675" cy="35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7" name="Picture 2" descr="Ficheiro:Ferrybridge power 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4" name="Picture 2" descr="Ficheiro:Песочин ТЭЦ5 Градирни VizuIMG 2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72"/>
            <a:ext cx="9144000" cy="51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4"/>
            <a:ext cx="9144000" cy="51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7" name="Picture 8" descr="http://www.soubrasilia.com/brasilia/wp-content/uploads/2012/10/cated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Elementos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07" y="1267786"/>
            <a:ext cx="3752452" cy="34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4"/>
          <p:cNvCxnSpPr/>
          <p:nvPr/>
        </p:nvCxnSpPr>
        <p:spPr>
          <a:xfrm flipV="1">
            <a:off x="4139952" y="1441107"/>
            <a:ext cx="0" cy="3600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86940" y="2755915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Eixo real (x)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60426" y="1006175"/>
            <a:ext cx="32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Eixo imaginário (y)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1" name="Chave esquerda 6"/>
          <p:cNvSpPr/>
          <p:nvPr/>
        </p:nvSpPr>
        <p:spPr>
          <a:xfrm rot="16200000">
            <a:off x="3922282" y="2592034"/>
            <a:ext cx="488649" cy="202453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860426" y="3730887"/>
            <a:ext cx="32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Distância focal (2c)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cxnSp>
        <p:nvCxnSpPr>
          <p:cNvPr id="13" name="Conector de seta reta 9"/>
          <p:cNvCxnSpPr/>
          <p:nvPr/>
        </p:nvCxnSpPr>
        <p:spPr>
          <a:xfrm>
            <a:off x="4640442" y="3434887"/>
            <a:ext cx="2229479" cy="2804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795329" y="3469277"/>
            <a:ext cx="150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Vértices</a:t>
            </a:r>
            <a:endParaRPr lang="pt-BR" sz="2800" b="1" dirty="0">
              <a:solidFill>
                <a:srgbClr val="00B050"/>
              </a:solidFill>
            </a:endParaRPr>
          </a:p>
        </p:txBody>
      </p:sp>
      <p:cxnSp>
        <p:nvCxnSpPr>
          <p:cNvPr id="15" name="Conector de seta reta 15"/>
          <p:cNvCxnSpPr/>
          <p:nvPr/>
        </p:nvCxnSpPr>
        <p:spPr>
          <a:xfrm>
            <a:off x="5178872" y="3180468"/>
            <a:ext cx="1841400" cy="618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942279" y="2946057"/>
            <a:ext cx="150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Focos</a:t>
            </a:r>
            <a:endParaRPr lang="pt-B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3C40E73-FA0C-4827-B571-7EF0D55B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Propriedades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449"/>
            <a:ext cx="4961233" cy="3907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03054" y="228871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461110" y="2374821"/>
            <a:ext cx="1252190" cy="9572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12549" y="19396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0061" y="2588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32137" y="32614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77638" y="1328978"/>
            <a:ext cx="2592288" cy="610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 smtClean="0"/>
              <a:t>c² = b² + a²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4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236</Words>
  <Application>Microsoft Office PowerPoint</Application>
  <PresentationFormat>Apresentação na tela (16:9)</PresentationFormat>
  <Paragraphs>73</Paragraphs>
  <Slides>17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</vt:lpstr>
      <vt:lpstr>Calibri</vt:lpstr>
      <vt:lpstr>Cambria Math</vt:lpstr>
      <vt:lpstr>Tema do Office</vt:lpstr>
      <vt:lpstr>GEOMETRIA ANALÍTICA Hipérboles</vt:lpstr>
      <vt:lpstr>Definição</vt:lpstr>
      <vt:lpstr>Onde estão as hipérboles?</vt:lpstr>
      <vt:lpstr>Apresentação do PowerPoint</vt:lpstr>
      <vt:lpstr>Apresentação do PowerPoint</vt:lpstr>
      <vt:lpstr>Apresentação do PowerPoint</vt:lpstr>
      <vt:lpstr>Apresentação do PowerPoint</vt:lpstr>
      <vt:lpstr>Elementos</vt:lpstr>
      <vt:lpstr>Propriedades</vt:lpstr>
      <vt:lpstr>Propriedades</vt:lpstr>
      <vt:lpstr>Excentricidade</vt:lpstr>
      <vt:lpstr>Equação reduzida</vt:lpstr>
      <vt:lpstr>Equação reduzida</vt:lpstr>
      <vt:lpstr>Equação reduzida</vt:lpstr>
      <vt:lpstr>Equação reduzida</vt:lpstr>
      <vt:lpstr>Eixo fora da origem</vt:lpstr>
      <vt:lpstr>GEOMETRIA ANALÍTICA Hipérboles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16</cp:revision>
  <dcterms:created xsi:type="dcterms:W3CDTF">2017-01-08T19:00:04Z</dcterms:created>
  <dcterms:modified xsi:type="dcterms:W3CDTF">2018-11-18T23:01:19Z</dcterms:modified>
</cp:coreProperties>
</file>