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23"/>
  </p:notesMasterIdLst>
  <p:sldIdLst>
    <p:sldId id="256" r:id="rId2"/>
    <p:sldId id="279" r:id="rId3"/>
    <p:sldId id="297" r:id="rId4"/>
    <p:sldId id="272" r:id="rId5"/>
    <p:sldId id="282" r:id="rId6"/>
    <p:sldId id="294" r:id="rId7"/>
    <p:sldId id="283" r:id="rId8"/>
    <p:sldId id="284" r:id="rId9"/>
    <p:sldId id="285" r:id="rId10"/>
    <p:sldId id="286" r:id="rId11"/>
    <p:sldId id="295" r:id="rId12"/>
    <p:sldId id="296" r:id="rId13"/>
    <p:sldId id="280" r:id="rId14"/>
    <p:sldId id="281" r:id="rId15"/>
    <p:sldId id="289" r:id="rId16"/>
    <p:sldId id="291" r:id="rId17"/>
    <p:sldId id="290" r:id="rId18"/>
    <p:sldId id="288" r:id="rId19"/>
    <p:sldId id="287" r:id="rId20"/>
    <p:sldId id="292" r:id="rId21"/>
    <p:sldId id="293" r:id="rId22"/>
  </p:sldIdLst>
  <p:sldSz cx="9144000" cy="5143500" type="screen16x9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766" autoAdjust="0"/>
    <p:restoredTop sz="94660"/>
  </p:normalViewPr>
  <p:slideViewPr>
    <p:cSldViewPr>
      <p:cViewPr varScale="1">
        <p:scale>
          <a:sx n="87" d="100"/>
          <a:sy n="87" d="100"/>
        </p:scale>
        <p:origin x="774" y="7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5FEE10D-715A-453B-AA40-FE6FB7C92390}" type="datetimeFigureOut">
              <a:rPr lang="pt-BR" smtClean="0"/>
              <a:t>18/11/2018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9AC6F15-EF50-4FA6-807B-7D8EA157375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921957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 dirty="0" smtClean="0">
                <a:solidFill>
                  <a:prstClr val="white"/>
                </a:solidFill>
              </a:rPr>
              <a:t>centenário Oscar Niemeyer, no projeto da  “Igrejinha” da Pampulha (Belo Horizonte- Minas Gerais-Brasil)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AC6F15-EF50-4FA6-807B-7D8EA157375D}" type="slidenum">
              <a:rPr lang="pt-BR" smtClean="0"/>
              <a:t>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670244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Y=1/1250x² + 15</a:t>
            </a:r>
            <a:br>
              <a:rPr lang="pt-BR" dirty="0" smtClean="0"/>
            </a:br>
            <a:r>
              <a:rPr lang="pt-BR" dirty="0" smtClean="0"/>
              <a:t>para x = 100m =&gt; y = 23m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AC6F15-EF50-4FA6-807B-7D8EA157375D}" type="slidenum">
              <a:rPr lang="pt-BR" smtClean="0"/>
              <a:t>20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947021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7C778A-FC2A-4F4C-84D1-5FCD181DC607}" type="datetime1">
              <a:rPr lang="pt-BR" smtClean="0"/>
              <a:t>18/11/2018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98AB8-E284-4649-B676-2E295DFD7BF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084809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2AFDB7-363D-462C-8B0A-0E7EA08C0F59}" type="datetime1">
              <a:rPr lang="pt-BR" smtClean="0"/>
              <a:t>18/11/2018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98AB8-E284-4649-B676-2E295DFD7BF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331706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C1903E-DE2A-404E-97AE-45E238E2BD7D}" type="datetime1">
              <a:rPr lang="pt-BR" smtClean="0"/>
              <a:t>18/11/2018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98AB8-E284-4649-B676-2E295DFD7BF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988180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F72C1A-9A91-48A1-B701-50F74EB26A0B}" type="datetime1">
              <a:rPr lang="pt-BR" smtClean="0"/>
              <a:t>18/11/2018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98AB8-E284-4649-B676-2E295DFD7BF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106165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F98DBB-3B60-4BA2-96F5-63032532BB96}" type="datetime1">
              <a:rPr lang="pt-BR" smtClean="0"/>
              <a:t>18/11/2018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98AB8-E284-4649-B676-2E295DFD7BF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654830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155B6-8058-40F0-8B40-B981E0C08112}" type="datetime1">
              <a:rPr lang="pt-BR" smtClean="0"/>
              <a:t>18/11/2018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98AB8-E284-4649-B676-2E295DFD7BF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76763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4EF83-D66B-45F3-8A93-CAA109D24342}" type="datetime1">
              <a:rPr lang="pt-BR" smtClean="0"/>
              <a:t>18/11/2018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98AB8-E284-4649-B676-2E295DFD7BF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342160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0C3F69-FCE1-42C3-BAFE-FF4FED743698}" type="datetime1">
              <a:rPr lang="pt-BR" smtClean="0"/>
              <a:t>18/11/2018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98AB8-E284-4649-B676-2E295DFD7BF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516721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ABC5BB-F756-462F-969E-2B9606931E5A}" type="datetime1">
              <a:rPr lang="pt-BR" smtClean="0"/>
              <a:t>18/11/2018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98AB8-E284-4649-B676-2E295DFD7BF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375571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8BACD-E8A7-4336-8E91-92967370EA02}" type="datetime1">
              <a:rPr lang="pt-BR" smtClean="0"/>
              <a:t>18/11/2018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98AB8-E284-4649-B676-2E295DFD7BF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44591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EA19CD-1819-471E-A7D5-8E740636B577}" type="datetime1">
              <a:rPr lang="pt-BR" smtClean="0"/>
              <a:t>18/11/2018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98AB8-E284-4649-B676-2E295DFD7BF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350956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17FED1-2EF8-474B-9EC7-4BEB33C4B7E8}" type="datetime1">
              <a:rPr lang="pt-BR" smtClean="0"/>
              <a:t>18/11/2018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B98AB8-E284-4649-B676-2E295DFD7BF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002338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1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0.png"/><Relationship Id="rId3" Type="http://schemas.openxmlformats.org/officeDocument/2006/relationships/image" Target="../media/image4.png"/><Relationship Id="rId7" Type="http://schemas.openxmlformats.org/officeDocument/2006/relationships/image" Target="../media/image19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0.png"/><Relationship Id="rId5" Type="http://schemas.openxmlformats.org/officeDocument/2006/relationships/image" Target="../media/image21.png"/><Relationship Id="rId4" Type="http://schemas.openxmlformats.org/officeDocument/2006/relationships/image" Target="../media/image5.jpeg"/><Relationship Id="rId9" Type="http://schemas.openxmlformats.org/officeDocument/2006/relationships/image" Target="../media/image21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4.png"/><Relationship Id="rId7" Type="http://schemas.openxmlformats.org/officeDocument/2006/relationships/image" Target="../media/image2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5.jpeg"/><Relationship Id="rId4" Type="http://schemas.openxmlformats.org/officeDocument/2006/relationships/image" Target="../media/image22.png"/><Relationship Id="rId9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4.png"/><Relationship Id="rId7" Type="http://schemas.openxmlformats.org/officeDocument/2006/relationships/image" Target="../media/image2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5.jpeg"/><Relationship Id="rId9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4.png"/><Relationship Id="rId7" Type="http://schemas.openxmlformats.org/officeDocument/2006/relationships/image" Target="../media/image3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5.jpeg"/><Relationship Id="rId9" Type="http://schemas.openxmlformats.org/officeDocument/2006/relationships/image" Target="../media/image3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4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g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1"/>
          <p:cNvSpPr>
            <a:spLocks noGrp="1"/>
          </p:cNvSpPr>
          <p:nvPr>
            <p:ph type="ctrTitle"/>
          </p:nvPr>
        </p:nvSpPr>
        <p:spPr>
          <a:xfrm>
            <a:off x="1886746" y="1995686"/>
            <a:ext cx="6933726" cy="1102519"/>
          </a:xfrm>
        </p:spPr>
        <p:txBody>
          <a:bodyPr>
            <a:normAutofit fontScale="90000"/>
          </a:bodyPr>
          <a:lstStyle/>
          <a:p>
            <a:r>
              <a:rPr lang="pt-BR" b="1" dirty="0" smtClean="0"/>
              <a:t>GEOMETRIA ANALÍTICA</a:t>
            </a:r>
            <a:r>
              <a:rPr lang="pt-BR" b="1" dirty="0"/>
              <a:t/>
            </a:r>
            <a:br>
              <a:rPr lang="pt-BR" b="1" dirty="0"/>
            </a:br>
            <a:r>
              <a:rPr lang="pt-BR" sz="3600" b="1" dirty="0" smtClean="0"/>
              <a:t>Parábolas</a:t>
            </a:r>
            <a:endParaRPr lang="pt-BR" sz="3600" b="1" dirty="0"/>
          </a:p>
        </p:txBody>
      </p:sp>
      <p:sp>
        <p:nvSpPr>
          <p:cNvPr id="6" name="Subtítulo 2"/>
          <p:cNvSpPr>
            <a:spLocks noGrp="1"/>
          </p:cNvSpPr>
          <p:nvPr>
            <p:ph type="subTitle" idx="1"/>
          </p:nvPr>
        </p:nvSpPr>
        <p:spPr>
          <a:xfrm>
            <a:off x="2527176" y="3219822"/>
            <a:ext cx="6400800" cy="1779662"/>
          </a:xfrm>
        </p:spPr>
        <p:txBody>
          <a:bodyPr>
            <a:normAutofit lnSpcReduction="10000"/>
          </a:bodyPr>
          <a:lstStyle/>
          <a:p>
            <a:pPr algn="r"/>
            <a:endParaRPr lang="pt-BR" sz="2000" b="1" dirty="0"/>
          </a:p>
          <a:p>
            <a:pPr algn="r"/>
            <a:endParaRPr lang="pt-BR" sz="2000" b="1" dirty="0"/>
          </a:p>
          <a:p>
            <a:pPr algn="r"/>
            <a:r>
              <a:rPr lang="pt-BR" sz="2000" b="1" dirty="0" err="1"/>
              <a:t>Profª</a:t>
            </a:r>
            <a:r>
              <a:rPr lang="pt-BR" sz="2000" b="1" dirty="0"/>
              <a:t> Juliana </a:t>
            </a:r>
            <a:r>
              <a:rPr lang="pt-BR" sz="2000" b="1" dirty="0" err="1"/>
              <a:t>Schivani</a:t>
            </a:r>
            <a:r>
              <a:rPr lang="pt-BR" sz="2000" b="1" dirty="0"/>
              <a:t> </a:t>
            </a:r>
          </a:p>
          <a:p>
            <a:pPr algn="r"/>
            <a:r>
              <a:rPr lang="pt-BR" sz="2000" b="1" dirty="0"/>
              <a:t>docente.ifrn.edu.br/</a:t>
            </a:r>
            <a:r>
              <a:rPr lang="pt-BR" sz="2000" b="1" dirty="0" err="1"/>
              <a:t>julianaschivani</a:t>
            </a:r>
            <a:endParaRPr lang="pt-BR" sz="2000" b="1" dirty="0"/>
          </a:p>
          <a:p>
            <a:pPr algn="r"/>
            <a:r>
              <a:rPr lang="pt-BR" sz="2000" b="1" dirty="0"/>
              <a:t>juliana.schivani@ifrn.edu.br</a:t>
            </a:r>
          </a:p>
          <a:p>
            <a:pPr algn="r"/>
            <a:endParaRPr lang="pt-BR" sz="2000" b="1" dirty="0"/>
          </a:p>
          <a:p>
            <a:pPr algn="r"/>
            <a:endParaRPr lang="pt-BR" sz="2000" b="1" dirty="0"/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AFAFA"/>
              </a:clrFrom>
              <a:clrTo>
                <a:srgbClr val="FAFAFA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169012"/>
            <a:ext cx="3779912" cy="966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450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98AB8-E284-4649-B676-2E295DFD7BF4}" type="slidenum">
              <a:rPr lang="pt-BR" smtClean="0"/>
              <a:t>10</a:t>
            </a:fld>
            <a:endParaRPr lang="pt-BR"/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"/>
            <a:ext cx="9144000" cy="5131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0900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98AB8-E284-4649-B676-2E295DFD7BF4}" type="slidenum">
              <a:rPr lang="pt-BR" smtClean="0"/>
              <a:t>11</a:t>
            </a:fld>
            <a:endParaRPr lang="pt-BR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57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400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98AB8-E284-4649-B676-2E295DFD7BF4}" type="slidenum">
              <a:rPr lang="pt-BR" smtClean="0"/>
              <a:t>12</a:t>
            </a:fld>
            <a:endParaRPr lang="pt-BR"/>
          </a:p>
        </p:txBody>
      </p:sp>
      <p:pic>
        <p:nvPicPr>
          <p:cNvPr id="9" name="Imagem 8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AFAFA"/>
              </a:clrFrom>
              <a:clrTo>
                <a:srgbClr val="FAFAFA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9843" y="169012"/>
            <a:ext cx="2105980" cy="818562"/>
          </a:xfrm>
          <a:prstGeom prst="rect">
            <a:avLst/>
          </a:prstGeom>
        </p:spPr>
      </p:pic>
      <p:sp>
        <p:nvSpPr>
          <p:cNvPr id="4" name="Título 1">
            <a:extLst>
              <a:ext uri="{FF2B5EF4-FFF2-40B4-BE49-F238E27FC236}">
                <a16:creationId xmlns:a16="http://schemas.microsoft.com/office/drawing/2014/main" id="{53C40E73-FA0C-4827-B571-7EF0D55B11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/>
          <a:p>
            <a:pPr algn="l"/>
            <a:r>
              <a:rPr lang="pt-BR" b="1" dirty="0" smtClean="0">
                <a:solidFill>
                  <a:schemeClr val="bg1"/>
                </a:solidFill>
              </a:rPr>
              <a:t>Definição</a:t>
            </a:r>
            <a:endParaRPr lang="pt-BR" b="1" dirty="0">
              <a:solidFill>
                <a:schemeClr val="bg1"/>
              </a:solidFill>
            </a:endParaRPr>
          </a:p>
        </p:txBody>
      </p:sp>
      <p:sp>
        <p:nvSpPr>
          <p:cNvPr id="5" name="Espaço Reservado para Conteúdo 2">
            <a:extLst>
              <a:ext uri="{FF2B5EF4-FFF2-40B4-BE49-F238E27FC236}">
                <a16:creationId xmlns:a16="http://schemas.microsoft.com/office/drawing/2014/main" id="{1A97BE43-341C-43AE-A20E-30D86C49BCD6}"/>
              </a:ext>
            </a:extLst>
          </p:cNvPr>
          <p:cNvSpPr txBox="1">
            <a:spLocks/>
          </p:cNvSpPr>
          <p:nvPr/>
        </p:nvSpPr>
        <p:spPr>
          <a:xfrm>
            <a:off x="35496" y="1128143"/>
            <a:ext cx="8856984" cy="86754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t-BR" sz="2400" dirty="0"/>
              <a:t>Dada uma </a:t>
            </a:r>
            <a:r>
              <a:rPr lang="pt-B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reta </a:t>
            </a:r>
            <a:r>
              <a:rPr lang="pt-BR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</a:t>
            </a:r>
            <a:r>
              <a:rPr lang="pt-BR" sz="2400" dirty="0"/>
              <a:t> e um </a:t>
            </a:r>
            <a:r>
              <a:rPr lang="pt-B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ponto </a:t>
            </a:r>
            <a:r>
              <a:rPr lang="pt-BR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</a:t>
            </a:r>
            <a:r>
              <a:rPr lang="pt-BR" sz="2400" dirty="0"/>
              <a:t> fixos, o conjunto de pontos que estão </a:t>
            </a:r>
            <a:r>
              <a:rPr lang="pt-B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equidistantes da reta e de </a:t>
            </a:r>
            <a:r>
              <a:rPr lang="pt-BR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</a:t>
            </a:r>
            <a:r>
              <a:rPr lang="pt-B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pt-BR" sz="2400" dirty="0"/>
              <a:t>é uma parábola de foco F e diretriz d.</a:t>
            </a:r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2132916"/>
            <a:ext cx="5057775" cy="242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4466616"/>
            <a:ext cx="5400600" cy="522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3265647"/>
            <a:ext cx="295275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2132915"/>
            <a:ext cx="1944216" cy="70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10980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98AB8-E284-4649-B676-2E295DFD7BF4}" type="slidenum">
              <a:rPr lang="pt-BR" smtClean="0"/>
              <a:t>13</a:t>
            </a:fld>
            <a:endParaRPr lang="pt-BR"/>
          </a:p>
        </p:txBody>
      </p:sp>
      <p:pic>
        <p:nvPicPr>
          <p:cNvPr id="9" name="Imagem 8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AFAFA"/>
              </a:clrFrom>
              <a:clrTo>
                <a:srgbClr val="FAFAFA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9843" y="169012"/>
            <a:ext cx="2105980" cy="818562"/>
          </a:xfrm>
          <a:prstGeom prst="rect">
            <a:avLst/>
          </a:prstGeom>
        </p:spPr>
      </p:pic>
      <p:sp>
        <p:nvSpPr>
          <p:cNvPr id="4" name="Título 1">
            <a:extLst>
              <a:ext uri="{FF2B5EF4-FFF2-40B4-BE49-F238E27FC236}">
                <a16:creationId xmlns:a16="http://schemas.microsoft.com/office/drawing/2014/main" id="{53C40E73-FA0C-4827-B571-7EF0D55B11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/>
          <a:p>
            <a:pPr algn="l"/>
            <a:r>
              <a:rPr lang="pt-BR" b="1" dirty="0" smtClean="0">
                <a:solidFill>
                  <a:schemeClr val="bg1"/>
                </a:solidFill>
              </a:rPr>
              <a:t>Elementos</a:t>
            </a:r>
            <a:endParaRPr lang="pt-BR" b="1" dirty="0">
              <a:solidFill>
                <a:schemeClr val="bg1"/>
              </a:solidFill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97"/>
          <a:stretch/>
        </p:blipFill>
        <p:spPr bwMode="auto">
          <a:xfrm>
            <a:off x="608708" y="1315947"/>
            <a:ext cx="5944492" cy="34526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" name="Conector de seta reta 15"/>
          <p:cNvCxnSpPr/>
          <p:nvPr/>
        </p:nvCxnSpPr>
        <p:spPr>
          <a:xfrm flipV="1">
            <a:off x="6578908" y="3867894"/>
            <a:ext cx="363371" cy="237690"/>
          </a:xfrm>
          <a:prstGeom prst="straightConnector1">
            <a:avLst/>
          </a:prstGeom>
          <a:ln>
            <a:solidFill>
              <a:srgbClr val="00B050"/>
            </a:solidFill>
            <a:tailEnd type="arrow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8" name="CaixaDeTexto 7"/>
          <p:cNvSpPr txBox="1"/>
          <p:nvPr/>
        </p:nvSpPr>
        <p:spPr>
          <a:xfrm>
            <a:off x="6866685" y="3463519"/>
            <a:ext cx="15066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 smtClean="0">
                <a:solidFill>
                  <a:srgbClr val="00B050"/>
                </a:solidFill>
              </a:rPr>
              <a:t>diretriz</a:t>
            </a:r>
            <a:endParaRPr lang="pt-BR" sz="2800" b="1" dirty="0">
              <a:solidFill>
                <a:srgbClr val="00B050"/>
              </a:solidFill>
            </a:endParaRPr>
          </a:p>
        </p:txBody>
      </p:sp>
      <p:cxnSp>
        <p:nvCxnSpPr>
          <p:cNvPr id="10" name="Conector de seta reta 15"/>
          <p:cNvCxnSpPr/>
          <p:nvPr/>
        </p:nvCxnSpPr>
        <p:spPr>
          <a:xfrm flipV="1">
            <a:off x="3491880" y="1906839"/>
            <a:ext cx="363371" cy="237690"/>
          </a:xfrm>
          <a:prstGeom prst="straightConnector1">
            <a:avLst/>
          </a:prstGeom>
          <a:ln>
            <a:solidFill>
              <a:srgbClr val="00B050"/>
            </a:solidFill>
            <a:tailEnd type="arrow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11" name="CaixaDeTexto 10"/>
          <p:cNvSpPr txBox="1"/>
          <p:nvPr/>
        </p:nvSpPr>
        <p:spPr>
          <a:xfrm>
            <a:off x="3779657" y="1502464"/>
            <a:ext cx="15066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 smtClean="0">
                <a:solidFill>
                  <a:srgbClr val="00B050"/>
                </a:solidFill>
              </a:rPr>
              <a:t>foco</a:t>
            </a:r>
            <a:endParaRPr lang="pt-BR" sz="2800" b="1" dirty="0">
              <a:solidFill>
                <a:srgbClr val="00B050"/>
              </a:solidFill>
            </a:endParaRPr>
          </a:p>
        </p:txBody>
      </p:sp>
      <p:cxnSp>
        <p:nvCxnSpPr>
          <p:cNvPr id="12" name="Conector de seta reta 15"/>
          <p:cNvCxnSpPr>
            <a:endCxn id="13" idx="1"/>
          </p:cNvCxnSpPr>
          <p:nvPr/>
        </p:nvCxnSpPr>
        <p:spPr>
          <a:xfrm>
            <a:off x="3641673" y="3456547"/>
            <a:ext cx="677681" cy="0"/>
          </a:xfrm>
          <a:prstGeom prst="straightConnector1">
            <a:avLst/>
          </a:prstGeom>
          <a:ln>
            <a:solidFill>
              <a:srgbClr val="00B050"/>
            </a:solidFill>
            <a:tailEnd type="arrow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13" name="CaixaDeTexto 12"/>
          <p:cNvSpPr txBox="1"/>
          <p:nvPr/>
        </p:nvSpPr>
        <p:spPr>
          <a:xfrm>
            <a:off x="4319354" y="3194937"/>
            <a:ext cx="19338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 smtClean="0">
                <a:solidFill>
                  <a:srgbClr val="00B050"/>
                </a:solidFill>
              </a:rPr>
              <a:t>vértice</a:t>
            </a:r>
            <a:endParaRPr lang="pt-BR" sz="2800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6472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/>
      <p:bldP spid="1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98AB8-E284-4649-B676-2E295DFD7BF4}" type="slidenum">
              <a:rPr lang="pt-BR" smtClean="0"/>
              <a:t>14</a:t>
            </a:fld>
            <a:endParaRPr lang="pt-BR"/>
          </a:p>
        </p:txBody>
      </p:sp>
      <p:pic>
        <p:nvPicPr>
          <p:cNvPr id="9" name="Imagem 8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AFAFA"/>
              </a:clrFrom>
              <a:clrTo>
                <a:srgbClr val="FAFAFA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9843" y="169012"/>
            <a:ext cx="2105980" cy="818562"/>
          </a:xfrm>
          <a:prstGeom prst="rect">
            <a:avLst/>
          </a:prstGeom>
        </p:spPr>
      </p:pic>
      <p:sp>
        <p:nvSpPr>
          <p:cNvPr id="4" name="Título 1">
            <a:extLst>
              <a:ext uri="{FF2B5EF4-FFF2-40B4-BE49-F238E27FC236}">
                <a16:creationId xmlns:a16="http://schemas.microsoft.com/office/drawing/2014/main" id="{53C40E73-FA0C-4827-B571-7EF0D55B11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/>
          <a:p>
            <a:pPr algn="l"/>
            <a:r>
              <a:rPr lang="pt-BR" b="1" dirty="0" smtClean="0">
                <a:solidFill>
                  <a:schemeClr val="bg1"/>
                </a:solidFill>
              </a:rPr>
              <a:t>Equação reduzida</a:t>
            </a:r>
            <a:endParaRPr lang="pt-BR" b="1" dirty="0">
              <a:solidFill>
                <a:schemeClr val="bg1"/>
              </a:solidFill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072362"/>
            <a:ext cx="4702690" cy="2952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tângulo 2"/>
              <p:cNvSpPr/>
              <p:nvPr/>
            </p:nvSpPr>
            <p:spPr>
              <a:xfrm>
                <a:off x="158138" y="1125456"/>
                <a:ext cx="4572000" cy="707886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2000" b="1" i="1" dirty="0" smtClean="0">
                          <a:latin typeface="Cambria Math" panose="02040503050406030204" pitchFamily="18" charset="0"/>
                        </a:rPr>
                        <m:t>𝒅</m:t>
                      </m:r>
                      <m:r>
                        <a:rPr lang="pt-BR" sz="2000" b="1" i="1" dirty="0" smtClean="0">
                          <a:latin typeface="Cambria Math" panose="02040503050406030204" pitchFamily="18" charset="0"/>
                        </a:rPr>
                        <m:t>: </m:t>
                      </m:r>
                      <m:r>
                        <a:rPr lang="pt-BR" sz="2000" b="1" i="1" dirty="0" smtClean="0">
                          <a:latin typeface="Cambria Math" panose="02040503050406030204" pitchFamily="18" charset="0"/>
                        </a:rPr>
                        <m:t>𝒚</m:t>
                      </m:r>
                      <m:r>
                        <a:rPr lang="pt-BR" sz="2000" b="1" i="1" dirty="0" smtClean="0">
                          <a:latin typeface="Cambria Math" panose="02040503050406030204" pitchFamily="18" charset="0"/>
                        </a:rPr>
                        <m:t> = – </m:t>
                      </m:r>
                      <m:r>
                        <a:rPr lang="pt-BR" sz="2000" b="1" i="1" dirty="0" smtClean="0">
                          <a:latin typeface="Cambria Math" panose="02040503050406030204" pitchFamily="18" charset="0"/>
                        </a:rPr>
                        <m:t>𝒇</m:t>
                      </m:r>
                      <m:r>
                        <a:rPr lang="pt-BR" sz="2000" b="1" i="1" dirty="0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pt-BR" sz="2000" b="1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2000" b="1" i="1" dirty="0" smtClean="0">
                          <a:latin typeface="Cambria Math" panose="02040503050406030204" pitchFamily="18" charset="0"/>
                        </a:rPr>
                        <m:t>𝑭𝑷</m:t>
                      </m:r>
                      <m:r>
                        <a:rPr lang="pt-BR" sz="2000" b="1" i="1" dirty="0" smtClean="0">
                          <a:latin typeface="Cambria Math" panose="02040503050406030204" pitchFamily="18" charset="0"/>
                        </a:rPr>
                        <m:t> = </m:t>
                      </m:r>
                      <m:r>
                        <a:rPr lang="pt-BR" sz="2000" b="1" i="1" dirty="0" err="1">
                          <a:latin typeface="Cambria Math" panose="02040503050406030204" pitchFamily="18" charset="0"/>
                        </a:rPr>
                        <m:t>𝑷𝒅</m:t>
                      </m:r>
                    </m:oMath>
                  </m:oMathPara>
                </a14:m>
                <a:endParaRPr lang="pt-BR" sz="2000" b="1" dirty="0"/>
              </a:p>
            </p:txBody>
          </p:sp>
        </mc:Choice>
        <mc:Fallback xmlns="">
          <p:sp>
            <p:nvSpPr>
              <p:cNvPr id="3" name="Retângulo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8138" y="1125456"/>
                <a:ext cx="4572000" cy="707886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CaixaDeTexto 6"/>
              <p:cNvSpPr txBox="1"/>
              <p:nvPr/>
            </p:nvSpPr>
            <p:spPr>
              <a:xfrm>
                <a:off x="4977520" y="2040170"/>
                <a:ext cx="4167744" cy="132985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ad>
                        <m:radPr>
                          <m:degHide m:val="on"/>
                          <m:ctrlPr>
                            <a:rPr lang="pt-BR" sz="200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sSup>
                            <m:sSupPr>
                              <m:ctrlPr>
                                <a:rPr lang="pt-BR" sz="200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pt-BR" sz="2000" b="0" i="1" smtClean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pt-BR" sz="20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pt-BR" sz="2000" b="0" i="1" smtClean="0">
                                  <a:latin typeface="Cambria Math" panose="02040503050406030204" pitchFamily="18" charset="0"/>
                                </a:rPr>
                                <m:t>−0)</m:t>
                              </m:r>
                            </m:e>
                            <m:sup>
                              <m:r>
                                <a:rPr lang="pt-BR" sz="20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pt-BR" sz="2000" b="0" i="1" smtClean="0">
                              <a:latin typeface="Cambria Math" panose="02040503050406030204" pitchFamily="18" charset="0"/>
                            </a:rPr>
                            <m:t>+ </m:t>
                          </m:r>
                          <m:sSup>
                            <m:sSupPr>
                              <m:ctrlPr>
                                <a:rPr lang="pt-BR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pt-BR" sz="2000" b="0" i="1" smtClean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pt-BR" sz="2000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  <m:r>
                                <a:rPr lang="pt-BR" sz="20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pt-BR" sz="2000" b="0" i="1" smtClean="0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  <m:r>
                                <a:rPr lang="pt-BR" sz="2000" b="0" i="1" smtClean="0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e>
                            <m:sup>
                              <m:r>
                                <a:rPr lang="pt-BR" sz="20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rad>
                      <m:r>
                        <a:rPr lang="pt-BR" sz="2000" b="0" i="1" smtClean="0"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pt-BR" sz="2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BR" sz="2000" b="0" i="1" smtClean="0">
                              <a:latin typeface="Cambria Math" panose="02040503050406030204" pitchFamily="18" charset="0"/>
                            </a:rPr>
                            <m:t>|</m:t>
                          </m:r>
                          <m:r>
                            <a:rPr lang="pt-BR" sz="20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  <m:r>
                            <a:rPr lang="pt-BR" sz="20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pt-BR" sz="2000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  <m:r>
                            <a:rPr lang="pt-BR" sz="2000" b="0" i="1" smtClean="0">
                              <a:latin typeface="Cambria Math" panose="02040503050406030204" pitchFamily="18" charset="0"/>
                            </a:rPr>
                            <m:t>|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pt-BR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sSup>
                                <m:sSupPr>
                                  <m:ctrlPr>
                                    <a:rPr lang="pt-BR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pt-BR" sz="2000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e>
                                <m:sup>
                                  <m:r>
                                    <a:rPr lang="pt-BR" sz="20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pt-BR" sz="2000" b="0" i="1" smtClean="0">
                                  <a:latin typeface="Cambria Math" panose="02040503050406030204" pitchFamily="18" charset="0"/>
                                </a:rPr>
                                <m:t>+0²</m:t>
                              </m:r>
                            </m:e>
                          </m:rad>
                        </m:den>
                      </m:f>
                    </m:oMath>
                  </m:oMathPara>
                </a14:m>
                <a:endParaRPr lang="pt-BR" sz="2000" b="0" dirty="0" smtClean="0"/>
              </a:p>
              <a:p>
                <a:endParaRPr lang="pt-BR" sz="2000" dirty="0" smtClean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pt-BR" sz="20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pt-BR" sz="20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pt-BR" sz="2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pt-BR" sz="2000" b="0" i="1" smtClean="0"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pt-BR" sz="20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pt-BR" sz="20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p>
                          <m:r>
                            <a:rPr lang="pt-BR" sz="2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pt-BR" sz="2000" b="0" i="1" smtClean="0">
                          <a:latin typeface="Cambria Math" panose="02040503050406030204" pitchFamily="18" charset="0"/>
                        </a:rPr>
                        <m:t>−2</m:t>
                      </m:r>
                      <m:r>
                        <a:rPr lang="pt-BR" sz="2000" b="0" i="1" smtClean="0">
                          <a:latin typeface="Cambria Math" panose="02040503050406030204" pitchFamily="18" charset="0"/>
                        </a:rPr>
                        <m:t>𝑦𝑓</m:t>
                      </m:r>
                      <m:r>
                        <a:rPr lang="pt-BR" sz="2000" b="0" i="1" smtClean="0"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pt-BR" sz="20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pt-BR" sz="2000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p>
                          <m:r>
                            <a:rPr lang="pt-BR" sz="2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pt-BR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pt-BR" sz="20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pt-BR" sz="20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p>
                          <m:r>
                            <a:rPr lang="pt-BR" sz="2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pt-BR" sz="2000" b="0" i="1" smtClean="0">
                          <a:latin typeface="Cambria Math" panose="02040503050406030204" pitchFamily="18" charset="0"/>
                        </a:rPr>
                        <m:t>+2</m:t>
                      </m:r>
                      <m:r>
                        <a:rPr lang="pt-BR" sz="2000" b="0" i="1" smtClean="0">
                          <a:latin typeface="Cambria Math" panose="02040503050406030204" pitchFamily="18" charset="0"/>
                        </a:rPr>
                        <m:t>𝑓𝑦</m:t>
                      </m:r>
                      <m:r>
                        <a:rPr lang="pt-BR" sz="2000" b="0" i="1" smtClean="0"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pt-BR" sz="20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pt-BR" sz="2000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p>
                          <m:r>
                            <a:rPr lang="pt-BR" sz="2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pt-BR" b="0" dirty="0" smtClean="0"/>
              </a:p>
            </p:txBody>
          </p:sp>
        </mc:Choice>
        <mc:Fallback xmlns="">
          <p:sp>
            <p:nvSpPr>
              <p:cNvPr id="7" name="CaixaDeTexto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77520" y="2040170"/>
                <a:ext cx="4167744" cy="1329851"/>
              </a:xfrm>
              <a:prstGeom prst="rect">
                <a:avLst/>
              </a:prstGeom>
              <a:blipFill>
                <a:blip r:embed="rId7"/>
                <a:stretch>
                  <a:fillRect l="-439" r="-146" b="-6881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0" name="Conector reto 9"/>
          <p:cNvCxnSpPr/>
          <p:nvPr/>
        </p:nvCxnSpPr>
        <p:spPr>
          <a:xfrm>
            <a:off x="8620407" y="2926691"/>
            <a:ext cx="471517" cy="648072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ector reto 10"/>
          <p:cNvCxnSpPr/>
          <p:nvPr/>
        </p:nvCxnSpPr>
        <p:spPr>
          <a:xfrm>
            <a:off x="7365078" y="2900454"/>
            <a:ext cx="471517" cy="648072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ector reto 11"/>
          <p:cNvCxnSpPr/>
          <p:nvPr/>
        </p:nvCxnSpPr>
        <p:spPr>
          <a:xfrm>
            <a:off x="5377885" y="2900454"/>
            <a:ext cx="471517" cy="648072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ector reto 12"/>
          <p:cNvCxnSpPr/>
          <p:nvPr/>
        </p:nvCxnSpPr>
        <p:spPr>
          <a:xfrm>
            <a:off x="6684084" y="2900454"/>
            <a:ext cx="471517" cy="648072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tângulo 7"/>
              <p:cNvSpPr/>
              <p:nvPr/>
            </p:nvSpPr>
            <p:spPr>
              <a:xfrm>
                <a:off x="6411598" y="3808849"/>
                <a:ext cx="1299587" cy="4070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pt-BR" sz="2000" b="1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pt-BR" sz="2000" b="1" i="1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𝒙</m:t>
                          </m:r>
                        </m:e>
                        <m:sup>
                          <m:r>
                            <a:rPr lang="pt-BR" sz="2000" b="1" i="1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sup>
                      </m:sSup>
                      <m:r>
                        <a:rPr lang="pt-BR" sz="2000" b="1" i="1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pt-BR" sz="2000" b="1" i="1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𝟒</m:t>
                      </m:r>
                      <m:r>
                        <a:rPr lang="pt-BR" sz="2000" b="1" i="1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𝒇𝒚</m:t>
                      </m:r>
                    </m:oMath>
                  </m:oMathPara>
                </a14:m>
                <a:endParaRPr lang="pt-BR" sz="2000" b="1" dirty="0">
                  <a:solidFill>
                    <a:srgbClr val="00B050"/>
                  </a:solidFill>
                </a:endParaRPr>
              </a:p>
            </p:txBody>
          </p:sp>
        </mc:Choice>
        <mc:Fallback xmlns="">
          <p:sp>
            <p:nvSpPr>
              <p:cNvPr id="8" name="Retângulo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11598" y="3808849"/>
                <a:ext cx="1299587" cy="407099"/>
              </a:xfrm>
              <a:prstGeom prst="rect">
                <a:avLst/>
              </a:prstGeom>
              <a:blipFill>
                <a:blip r:embed="rId8"/>
                <a:stretch>
                  <a:fillRect b="-14925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tângulo 13"/>
              <p:cNvSpPr/>
              <p:nvPr/>
            </p:nvSpPr>
            <p:spPr>
              <a:xfrm>
                <a:off x="6411597" y="4288056"/>
                <a:ext cx="1314014" cy="4070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pt-BR" sz="2000" b="1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pt-BR" sz="2000" b="1" i="1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𝒙</m:t>
                          </m:r>
                        </m:e>
                        <m:sup>
                          <m:r>
                            <a:rPr lang="pt-BR" sz="2000" b="1" i="1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sup>
                      </m:sSup>
                      <m:r>
                        <a:rPr lang="pt-BR" sz="2000" b="1" i="1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pt-BR" sz="2000" b="1" i="1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𝟐</m:t>
                      </m:r>
                      <m:r>
                        <a:rPr lang="pt-BR" sz="2000" b="1" i="1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𝒑𝒚</m:t>
                      </m:r>
                    </m:oMath>
                  </m:oMathPara>
                </a14:m>
                <a:endParaRPr lang="pt-BR" sz="2000" b="1" dirty="0">
                  <a:solidFill>
                    <a:srgbClr val="00B050"/>
                  </a:solidFill>
                </a:endParaRPr>
              </a:p>
            </p:txBody>
          </p:sp>
        </mc:Choice>
        <mc:Fallback xmlns="">
          <p:sp>
            <p:nvSpPr>
              <p:cNvPr id="14" name="Retângulo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11597" y="4288056"/>
                <a:ext cx="1314014" cy="407099"/>
              </a:xfrm>
              <a:prstGeom prst="rect">
                <a:avLst/>
              </a:prstGeom>
              <a:blipFill>
                <a:blip r:embed="rId9"/>
                <a:stretch>
                  <a:fillRect b="-14925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48431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  <p:bldP spid="8" grpId="0"/>
      <p:bldP spid="1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956" y="2040171"/>
            <a:ext cx="4695825" cy="2984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98AB8-E284-4649-B676-2E295DFD7BF4}" type="slidenum">
              <a:rPr lang="pt-BR" smtClean="0"/>
              <a:t>15</a:t>
            </a:fld>
            <a:endParaRPr lang="pt-BR"/>
          </a:p>
        </p:txBody>
      </p:sp>
      <p:pic>
        <p:nvPicPr>
          <p:cNvPr id="9" name="Imagem 8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AFAFA"/>
              </a:clrFrom>
              <a:clrTo>
                <a:srgbClr val="FAFAFA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9843" y="169012"/>
            <a:ext cx="2105980" cy="818562"/>
          </a:xfrm>
          <a:prstGeom prst="rect">
            <a:avLst/>
          </a:prstGeom>
        </p:spPr>
      </p:pic>
      <p:sp>
        <p:nvSpPr>
          <p:cNvPr id="4" name="Título 1">
            <a:extLst>
              <a:ext uri="{FF2B5EF4-FFF2-40B4-BE49-F238E27FC236}">
                <a16:creationId xmlns:a16="http://schemas.microsoft.com/office/drawing/2014/main" id="{53C40E73-FA0C-4827-B571-7EF0D55B11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/>
          <a:p>
            <a:pPr algn="l"/>
            <a:r>
              <a:rPr lang="pt-BR" b="1" dirty="0" smtClean="0">
                <a:solidFill>
                  <a:schemeClr val="bg1"/>
                </a:solidFill>
              </a:rPr>
              <a:t>Equação reduzida</a:t>
            </a:r>
            <a:endParaRPr lang="pt-BR" b="1" dirty="0">
              <a:solidFill>
                <a:schemeClr val="bg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tângulo 2"/>
              <p:cNvSpPr/>
              <p:nvPr/>
            </p:nvSpPr>
            <p:spPr>
              <a:xfrm>
                <a:off x="158138" y="1125456"/>
                <a:ext cx="4572000" cy="707886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2000" b="1" i="1" dirty="0" smtClean="0">
                          <a:latin typeface="Cambria Math" panose="02040503050406030204" pitchFamily="18" charset="0"/>
                        </a:rPr>
                        <m:t>𝒅</m:t>
                      </m:r>
                      <m:r>
                        <a:rPr lang="pt-BR" sz="2000" b="1" i="1" dirty="0" smtClean="0">
                          <a:latin typeface="Cambria Math" panose="02040503050406030204" pitchFamily="18" charset="0"/>
                        </a:rPr>
                        <m:t>: </m:t>
                      </m:r>
                      <m:r>
                        <a:rPr lang="pt-BR" sz="2000" b="1" i="1" dirty="0" smtClean="0">
                          <a:latin typeface="Cambria Math" panose="02040503050406030204" pitchFamily="18" charset="0"/>
                        </a:rPr>
                        <m:t>𝒚</m:t>
                      </m:r>
                      <m:r>
                        <a:rPr lang="pt-BR" sz="2000" b="1" i="1" dirty="0" smtClean="0">
                          <a:latin typeface="Cambria Math" panose="02040503050406030204" pitchFamily="18" charset="0"/>
                        </a:rPr>
                        <m:t> =  </m:t>
                      </m:r>
                      <m:r>
                        <a:rPr lang="pt-BR" sz="2000" b="1" i="1" dirty="0" smtClean="0">
                          <a:latin typeface="Cambria Math" panose="02040503050406030204" pitchFamily="18" charset="0"/>
                        </a:rPr>
                        <m:t>𝒇</m:t>
                      </m:r>
                      <m:r>
                        <a:rPr lang="pt-BR" sz="2000" b="1" i="1" dirty="0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pt-BR" sz="2000" b="1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2000" b="1" i="1" dirty="0" smtClean="0">
                          <a:latin typeface="Cambria Math" panose="02040503050406030204" pitchFamily="18" charset="0"/>
                        </a:rPr>
                        <m:t>𝑭𝑷</m:t>
                      </m:r>
                      <m:r>
                        <a:rPr lang="pt-BR" sz="2000" b="1" i="1" dirty="0" smtClean="0">
                          <a:latin typeface="Cambria Math" panose="02040503050406030204" pitchFamily="18" charset="0"/>
                        </a:rPr>
                        <m:t> = </m:t>
                      </m:r>
                      <m:r>
                        <a:rPr lang="pt-BR" sz="2000" b="1" i="1" dirty="0" err="1">
                          <a:latin typeface="Cambria Math" panose="02040503050406030204" pitchFamily="18" charset="0"/>
                        </a:rPr>
                        <m:t>𝑷𝒅</m:t>
                      </m:r>
                    </m:oMath>
                  </m:oMathPara>
                </a14:m>
                <a:endParaRPr lang="pt-BR" sz="2000" b="1" dirty="0"/>
              </a:p>
            </p:txBody>
          </p:sp>
        </mc:Choice>
        <mc:Fallback xmlns="">
          <p:sp>
            <p:nvSpPr>
              <p:cNvPr id="3" name="Retângulo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8138" y="1125456"/>
                <a:ext cx="4572000" cy="707886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CaixaDeTexto 6"/>
              <p:cNvSpPr txBox="1"/>
              <p:nvPr/>
            </p:nvSpPr>
            <p:spPr>
              <a:xfrm>
                <a:off x="4977520" y="2040170"/>
                <a:ext cx="4216667" cy="132985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ad>
                        <m:radPr>
                          <m:degHide m:val="on"/>
                          <m:ctrlPr>
                            <a:rPr lang="pt-BR" sz="200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sSup>
                            <m:sSupPr>
                              <m:ctrlPr>
                                <a:rPr lang="pt-BR" sz="200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pt-BR" sz="2000" b="0" i="1" smtClean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pt-BR" sz="20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pt-BR" sz="2000" b="0" i="1" smtClean="0">
                                  <a:latin typeface="Cambria Math" panose="02040503050406030204" pitchFamily="18" charset="0"/>
                                </a:rPr>
                                <m:t>−0)</m:t>
                              </m:r>
                            </m:e>
                            <m:sup>
                              <m:r>
                                <a:rPr lang="pt-BR" sz="20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pt-BR" sz="2000" b="0" i="1" smtClean="0">
                              <a:latin typeface="Cambria Math" panose="02040503050406030204" pitchFamily="18" charset="0"/>
                            </a:rPr>
                            <m:t>+ </m:t>
                          </m:r>
                          <m:sSup>
                            <m:sSupPr>
                              <m:ctrlPr>
                                <a:rPr lang="pt-BR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pt-BR" sz="2000" b="0" i="1" smtClean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pt-BR" sz="2000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  <m:r>
                                <a:rPr lang="pt-BR" sz="2000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pt-BR" sz="2000" b="0" i="1" smtClean="0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  <m:r>
                                <a:rPr lang="pt-BR" sz="2000" b="0" i="1" smtClean="0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e>
                            <m:sup>
                              <m:r>
                                <a:rPr lang="pt-BR" sz="20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rad>
                      <m:r>
                        <a:rPr lang="pt-BR" sz="2000" b="0" i="1" smtClean="0"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pt-BR" sz="2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BR" sz="2000" b="0" i="1" smtClean="0">
                              <a:latin typeface="Cambria Math" panose="02040503050406030204" pitchFamily="18" charset="0"/>
                            </a:rPr>
                            <m:t>|</m:t>
                          </m:r>
                          <m:r>
                            <a:rPr lang="pt-BR" sz="20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  <m:r>
                            <a:rPr lang="pt-BR" sz="20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pt-BR" sz="2000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  <m:r>
                            <a:rPr lang="pt-BR" sz="2000" b="0" i="1" smtClean="0">
                              <a:latin typeface="Cambria Math" panose="02040503050406030204" pitchFamily="18" charset="0"/>
                            </a:rPr>
                            <m:t>|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pt-BR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sSup>
                                <m:sSupPr>
                                  <m:ctrlPr>
                                    <a:rPr lang="pt-BR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pt-BR" sz="2000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  <m:sup>
                                  <m:r>
                                    <a:rPr lang="pt-BR" sz="20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pt-BR" sz="2000" b="0" i="1" smtClean="0">
                                  <a:latin typeface="Cambria Math" panose="02040503050406030204" pitchFamily="18" charset="0"/>
                                </a:rPr>
                                <m:t>+1²</m:t>
                              </m:r>
                            </m:e>
                          </m:rad>
                        </m:den>
                      </m:f>
                    </m:oMath>
                  </m:oMathPara>
                </a14:m>
                <a:endParaRPr lang="pt-BR" sz="2000" b="0" dirty="0" smtClean="0"/>
              </a:p>
              <a:p>
                <a:endParaRPr lang="pt-BR" sz="2000" dirty="0" smtClean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pt-BR" sz="20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pt-BR" sz="20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pt-BR" sz="2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pt-BR" sz="2000" b="0" i="1" smtClean="0"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pt-BR" sz="20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pt-BR" sz="20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p>
                          <m:r>
                            <a:rPr lang="pt-BR" sz="2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pt-BR" sz="2000" b="0" i="1" smtClean="0">
                          <a:latin typeface="Cambria Math" panose="02040503050406030204" pitchFamily="18" charset="0"/>
                        </a:rPr>
                        <m:t>+2</m:t>
                      </m:r>
                      <m:r>
                        <a:rPr lang="pt-BR" sz="2000" b="0" i="1" smtClean="0">
                          <a:latin typeface="Cambria Math" panose="02040503050406030204" pitchFamily="18" charset="0"/>
                        </a:rPr>
                        <m:t>𝑦𝑓</m:t>
                      </m:r>
                      <m:r>
                        <a:rPr lang="pt-BR" sz="2000" b="0" i="1" smtClean="0"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pt-BR" sz="20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pt-BR" sz="2000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p>
                          <m:r>
                            <a:rPr lang="pt-BR" sz="2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pt-BR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pt-BR" sz="20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pt-BR" sz="20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p>
                          <m:r>
                            <a:rPr lang="pt-BR" sz="2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pt-BR" sz="2000" b="0" i="1" smtClean="0">
                          <a:latin typeface="Cambria Math" panose="02040503050406030204" pitchFamily="18" charset="0"/>
                        </a:rPr>
                        <m:t>−2</m:t>
                      </m:r>
                      <m:r>
                        <a:rPr lang="pt-BR" sz="2000" b="0" i="1" smtClean="0">
                          <a:latin typeface="Cambria Math" panose="02040503050406030204" pitchFamily="18" charset="0"/>
                        </a:rPr>
                        <m:t>𝑓𝑦</m:t>
                      </m:r>
                      <m:r>
                        <a:rPr lang="pt-BR" sz="2000" b="0" i="1" smtClean="0"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pt-BR" sz="20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pt-BR" sz="2000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p>
                          <m:r>
                            <a:rPr lang="pt-BR" sz="2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pt-BR" b="0" dirty="0" smtClean="0"/>
              </a:p>
            </p:txBody>
          </p:sp>
        </mc:Choice>
        <mc:Fallback xmlns="">
          <p:sp>
            <p:nvSpPr>
              <p:cNvPr id="7" name="CaixaDeTexto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77520" y="2040170"/>
                <a:ext cx="4216667" cy="1329851"/>
              </a:xfrm>
              <a:prstGeom prst="rect">
                <a:avLst/>
              </a:prstGeom>
              <a:blipFill>
                <a:blip r:embed="rId7"/>
                <a:stretch>
                  <a:fillRect b="-6881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0" name="Conector reto 9"/>
          <p:cNvCxnSpPr/>
          <p:nvPr/>
        </p:nvCxnSpPr>
        <p:spPr>
          <a:xfrm>
            <a:off x="8620407" y="2926691"/>
            <a:ext cx="471517" cy="648072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ector reto 10"/>
          <p:cNvCxnSpPr/>
          <p:nvPr/>
        </p:nvCxnSpPr>
        <p:spPr>
          <a:xfrm>
            <a:off x="7365078" y="2900454"/>
            <a:ext cx="471517" cy="648072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ector reto 11"/>
          <p:cNvCxnSpPr/>
          <p:nvPr/>
        </p:nvCxnSpPr>
        <p:spPr>
          <a:xfrm>
            <a:off x="5377885" y="2900454"/>
            <a:ext cx="471517" cy="648072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ector reto 12"/>
          <p:cNvCxnSpPr/>
          <p:nvPr/>
        </p:nvCxnSpPr>
        <p:spPr>
          <a:xfrm>
            <a:off x="6684084" y="2900454"/>
            <a:ext cx="471517" cy="648072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tângulo 7"/>
              <p:cNvSpPr/>
              <p:nvPr/>
            </p:nvSpPr>
            <p:spPr>
              <a:xfrm>
                <a:off x="6411598" y="3808849"/>
                <a:ext cx="1491947" cy="4070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pt-BR" sz="2000" b="1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pt-BR" sz="2000" b="1" i="1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𝒙</m:t>
                          </m:r>
                        </m:e>
                        <m:sup>
                          <m:r>
                            <a:rPr lang="pt-BR" sz="2000" b="1" i="1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sup>
                      </m:sSup>
                      <m:r>
                        <a:rPr lang="pt-BR" sz="2000" b="1" i="1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pt-BR" sz="2000" b="1" i="1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pt-BR" sz="2000" b="1" i="1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𝟒</m:t>
                      </m:r>
                      <m:r>
                        <a:rPr lang="pt-BR" sz="2000" b="1" i="1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𝒇𝒚</m:t>
                      </m:r>
                    </m:oMath>
                  </m:oMathPara>
                </a14:m>
                <a:endParaRPr lang="pt-BR" sz="2000" b="1" dirty="0">
                  <a:solidFill>
                    <a:srgbClr val="00B050"/>
                  </a:solidFill>
                </a:endParaRPr>
              </a:p>
            </p:txBody>
          </p:sp>
        </mc:Choice>
        <mc:Fallback xmlns="">
          <p:sp>
            <p:nvSpPr>
              <p:cNvPr id="8" name="Retângulo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11598" y="3808849"/>
                <a:ext cx="1491947" cy="407099"/>
              </a:xfrm>
              <a:prstGeom prst="rect">
                <a:avLst/>
              </a:prstGeom>
              <a:blipFill>
                <a:blip r:embed="rId8"/>
                <a:stretch>
                  <a:fillRect b="-14925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tângulo 14"/>
              <p:cNvSpPr/>
              <p:nvPr/>
            </p:nvSpPr>
            <p:spPr>
              <a:xfrm>
                <a:off x="6344648" y="4228559"/>
                <a:ext cx="1506374" cy="4070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pt-BR" sz="2000" b="1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pt-BR" sz="2000" b="1" i="1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𝒙</m:t>
                          </m:r>
                        </m:e>
                        <m:sup>
                          <m:r>
                            <a:rPr lang="pt-BR" sz="2000" b="1" i="1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sup>
                      </m:sSup>
                      <m:r>
                        <a:rPr lang="pt-BR" sz="2000" b="1" i="1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pt-BR" sz="2000" b="1" i="1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pt-BR" sz="2000" b="1" i="1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𝟐</m:t>
                      </m:r>
                      <m:r>
                        <a:rPr lang="pt-BR" sz="2000" b="1" i="1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𝒑𝒚</m:t>
                      </m:r>
                    </m:oMath>
                  </m:oMathPara>
                </a14:m>
                <a:endParaRPr lang="pt-BR" sz="2000" b="1" dirty="0">
                  <a:solidFill>
                    <a:srgbClr val="00B050"/>
                  </a:solidFill>
                </a:endParaRPr>
              </a:p>
            </p:txBody>
          </p:sp>
        </mc:Choice>
        <mc:Fallback xmlns="">
          <p:sp>
            <p:nvSpPr>
              <p:cNvPr id="15" name="Retângulo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44648" y="4228559"/>
                <a:ext cx="1506374" cy="407099"/>
              </a:xfrm>
              <a:prstGeom prst="rect">
                <a:avLst/>
              </a:prstGeom>
              <a:blipFill>
                <a:blip r:embed="rId9"/>
                <a:stretch>
                  <a:fillRect b="-15152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26972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  <p:bldP spid="8" grpId="0"/>
      <p:bldP spid="1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98AB8-E284-4649-B676-2E295DFD7BF4}" type="slidenum">
              <a:rPr lang="pt-BR" smtClean="0"/>
              <a:t>16</a:t>
            </a:fld>
            <a:endParaRPr lang="pt-BR"/>
          </a:p>
        </p:txBody>
      </p:sp>
      <p:pic>
        <p:nvPicPr>
          <p:cNvPr id="9" name="Imagem 8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AFAFA"/>
              </a:clrFrom>
              <a:clrTo>
                <a:srgbClr val="FAFAFA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9843" y="169012"/>
            <a:ext cx="2105980" cy="818562"/>
          </a:xfrm>
          <a:prstGeom prst="rect">
            <a:avLst/>
          </a:prstGeom>
        </p:spPr>
      </p:pic>
      <p:sp>
        <p:nvSpPr>
          <p:cNvPr id="4" name="Título 1">
            <a:extLst>
              <a:ext uri="{FF2B5EF4-FFF2-40B4-BE49-F238E27FC236}">
                <a16:creationId xmlns:a16="http://schemas.microsoft.com/office/drawing/2014/main" id="{53C40E73-FA0C-4827-B571-7EF0D55B11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/>
          <a:p>
            <a:pPr algn="l"/>
            <a:r>
              <a:rPr lang="pt-BR" b="1" dirty="0" smtClean="0">
                <a:solidFill>
                  <a:schemeClr val="bg1"/>
                </a:solidFill>
              </a:rPr>
              <a:t>Equação reduzida</a:t>
            </a:r>
            <a:endParaRPr lang="pt-BR" b="1" dirty="0">
              <a:solidFill>
                <a:schemeClr val="bg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tângulo 2"/>
              <p:cNvSpPr/>
              <p:nvPr/>
            </p:nvSpPr>
            <p:spPr>
              <a:xfrm>
                <a:off x="158138" y="1125456"/>
                <a:ext cx="4572000" cy="707886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2000" b="1" i="1" dirty="0" smtClean="0">
                          <a:latin typeface="Cambria Math" panose="02040503050406030204" pitchFamily="18" charset="0"/>
                        </a:rPr>
                        <m:t>𝒅</m:t>
                      </m:r>
                      <m:r>
                        <a:rPr lang="pt-BR" sz="2000" b="1" i="1" dirty="0" smtClean="0">
                          <a:latin typeface="Cambria Math" panose="02040503050406030204" pitchFamily="18" charset="0"/>
                        </a:rPr>
                        <m:t>:</m:t>
                      </m:r>
                      <m:r>
                        <a:rPr lang="pt-BR" sz="2000" b="1" i="1" dirty="0" smtClean="0">
                          <a:latin typeface="Cambria Math" panose="02040503050406030204" pitchFamily="18" charset="0"/>
                        </a:rPr>
                        <m:t>𝒙</m:t>
                      </m:r>
                      <m:r>
                        <a:rPr lang="pt-BR" sz="2000" b="1" i="1" dirty="0" smtClean="0">
                          <a:latin typeface="Cambria Math" panose="02040503050406030204" pitchFamily="18" charset="0"/>
                        </a:rPr>
                        <m:t> =−</m:t>
                      </m:r>
                      <m:r>
                        <a:rPr lang="pt-BR" sz="2000" b="1" i="1" dirty="0" smtClean="0">
                          <a:latin typeface="Cambria Math" panose="02040503050406030204" pitchFamily="18" charset="0"/>
                        </a:rPr>
                        <m:t>𝒇</m:t>
                      </m:r>
                      <m:r>
                        <a:rPr lang="pt-BR" sz="2000" b="1" i="1" dirty="0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pt-BR" sz="2000" b="1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2000" b="1" i="1" dirty="0" smtClean="0">
                          <a:latin typeface="Cambria Math" panose="02040503050406030204" pitchFamily="18" charset="0"/>
                        </a:rPr>
                        <m:t>𝑭𝑷</m:t>
                      </m:r>
                      <m:r>
                        <a:rPr lang="pt-BR" sz="2000" b="1" i="1" dirty="0" smtClean="0">
                          <a:latin typeface="Cambria Math" panose="02040503050406030204" pitchFamily="18" charset="0"/>
                        </a:rPr>
                        <m:t> = </m:t>
                      </m:r>
                      <m:r>
                        <a:rPr lang="pt-BR" sz="2000" b="1" i="1" dirty="0" err="1">
                          <a:latin typeface="Cambria Math" panose="02040503050406030204" pitchFamily="18" charset="0"/>
                        </a:rPr>
                        <m:t>𝑷𝒅</m:t>
                      </m:r>
                    </m:oMath>
                  </m:oMathPara>
                </a14:m>
                <a:endParaRPr lang="pt-BR" sz="2000" b="1" dirty="0"/>
              </a:p>
            </p:txBody>
          </p:sp>
        </mc:Choice>
        <mc:Fallback xmlns="">
          <p:sp>
            <p:nvSpPr>
              <p:cNvPr id="3" name="Retângulo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8138" y="1125456"/>
                <a:ext cx="4572000" cy="707886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CaixaDeTexto 6"/>
              <p:cNvSpPr txBox="1"/>
              <p:nvPr/>
            </p:nvSpPr>
            <p:spPr>
              <a:xfrm>
                <a:off x="4977520" y="2040170"/>
                <a:ext cx="4198201" cy="132985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ad>
                        <m:radPr>
                          <m:degHide m:val="on"/>
                          <m:ctrlPr>
                            <a:rPr lang="pt-BR" sz="200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sSup>
                            <m:sSupPr>
                              <m:ctrlPr>
                                <a:rPr lang="pt-BR" sz="200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pt-BR" sz="2000" b="0" i="1" smtClean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pt-BR" sz="20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pt-BR" sz="20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pt-BR" sz="2000" b="0" i="1" smtClean="0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  <m:r>
                                <a:rPr lang="pt-BR" sz="2000" b="0" i="1" smtClean="0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e>
                            <m:sup>
                              <m:r>
                                <a:rPr lang="pt-BR" sz="20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pt-BR" sz="2000" b="0" i="1" smtClean="0">
                              <a:latin typeface="Cambria Math" panose="02040503050406030204" pitchFamily="18" charset="0"/>
                            </a:rPr>
                            <m:t>+ </m:t>
                          </m:r>
                          <m:sSup>
                            <m:sSupPr>
                              <m:ctrlPr>
                                <a:rPr lang="pt-BR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pt-BR" sz="2000" b="0" i="1" smtClean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pt-BR" sz="2000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  <m:r>
                                <a:rPr lang="pt-BR" sz="2000" b="0" i="1" smtClean="0">
                                  <a:latin typeface="Cambria Math" panose="02040503050406030204" pitchFamily="18" charset="0"/>
                                </a:rPr>
                                <m:t>−0)</m:t>
                              </m:r>
                            </m:e>
                            <m:sup>
                              <m:r>
                                <a:rPr lang="pt-BR" sz="20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rad>
                      <m:r>
                        <a:rPr lang="pt-BR" sz="2000" b="0" i="1" smtClean="0"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pt-BR" sz="2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BR" sz="2000" b="0" i="1" smtClean="0">
                              <a:latin typeface="Cambria Math" panose="02040503050406030204" pitchFamily="18" charset="0"/>
                            </a:rPr>
                            <m:t>|</m:t>
                          </m:r>
                          <m:r>
                            <a:rPr lang="pt-BR" sz="20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pt-BR" sz="20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pt-BR" sz="2000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  <m:r>
                            <a:rPr lang="pt-BR" sz="2000" b="0" i="1" smtClean="0">
                              <a:latin typeface="Cambria Math" panose="02040503050406030204" pitchFamily="18" charset="0"/>
                            </a:rPr>
                            <m:t>|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pt-BR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sSup>
                                <m:sSupPr>
                                  <m:ctrlPr>
                                    <a:rPr lang="pt-BR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pt-BR" sz="2000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e>
                                <m:sup>
                                  <m:r>
                                    <a:rPr lang="pt-BR" sz="20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pt-BR" sz="2000" b="0" i="1" smtClean="0">
                                  <a:latin typeface="Cambria Math" panose="02040503050406030204" pitchFamily="18" charset="0"/>
                                </a:rPr>
                                <m:t>+0²</m:t>
                              </m:r>
                            </m:e>
                          </m:rad>
                        </m:den>
                      </m:f>
                    </m:oMath>
                  </m:oMathPara>
                </a14:m>
                <a:endParaRPr lang="pt-BR" sz="2000" b="0" dirty="0" smtClean="0"/>
              </a:p>
              <a:p>
                <a:endParaRPr lang="pt-BR" sz="2000" dirty="0" smtClean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pt-BR" sz="20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pt-BR" sz="20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pt-BR" sz="2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pt-BR" sz="2000" b="0" i="1" smtClean="0">
                          <a:latin typeface="Cambria Math" panose="02040503050406030204" pitchFamily="18" charset="0"/>
                        </a:rPr>
                        <m:t>−2</m:t>
                      </m:r>
                      <m:r>
                        <a:rPr lang="pt-BR" sz="2000" b="0" i="1" smtClean="0">
                          <a:latin typeface="Cambria Math" panose="02040503050406030204" pitchFamily="18" charset="0"/>
                        </a:rPr>
                        <m:t>𝑥𝑓</m:t>
                      </m:r>
                      <m:r>
                        <a:rPr lang="pt-BR" sz="2000" b="0" i="1" smtClean="0"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pt-BR" sz="20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pt-BR" sz="2000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p>
                          <m:r>
                            <a:rPr lang="pt-BR" sz="2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pt-BR" sz="2000" b="0" i="1" smtClean="0"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pt-BR" sz="20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pt-BR" sz="20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p>
                          <m:r>
                            <a:rPr lang="pt-BR" sz="2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pt-BR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pt-BR" sz="20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pt-BR" sz="20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pt-BR" sz="2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pt-BR" sz="2000" b="0" i="1" smtClean="0">
                          <a:latin typeface="Cambria Math" panose="02040503050406030204" pitchFamily="18" charset="0"/>
                        </a:rPr>
                        <m:t>+2</m:t>
                      </m:r>
                      <m:r>
                        <a:rPr lang="pt-BR" sz="2000" b="0" i="1" smtClean="0">
                          <a:latin typeface="Cambria Math" panose="02040503050406030204" pitchFamily="18" charset="0"/>
                        </a:rPr>
                        <m:t>𝑓𝑥</m:t>
                      </m:r>
                      <m:r>
                        <a:rPr lang="pt-BR" sz="2000" b="0" i="1" smtClean="0"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pt-BR" sz="20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pt-BR" sz="2000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p>
                          <m:r>
                            <a:rPr lang="pt-BR" sz="2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pt-BR" b="0" dirty="0" smtClean="0"/>
              </a:p>
            </p:txBody>
          </p:sp>
        </mc:Choice>
        <mc:Fallback xmlns="">
          <p:sp>
            <p:nvSpPr>
              <p:cNvPr id="7" name="CaixaDeTexto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77520" y="2040170"/>
                <a:ext cx="4198201" cy="1329851"/>
              </a:xfrm>
              <a:prstGeom prst="rect">
                <a:avLst/>
              </a:prstGeom>
              <a:blipFill>
                <a:blip r:embed="rId6"/>
                <a:stretch>
                  <a:fillRect b="-6881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0" name="Conector reto 9"/>
          <p:cNvCxnSpPr/>
          <p:nvPr/>
        </p:nvCxnSpPr>
        <p:spPr>
          <a:xfrm>
            <a:off x="8620407" y="2926691"/>
            <a:ext cx="471517" cy="648072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ector reto 10"/>
          <p:cNvCxnSpPr/>
          <p:nvPr/>
        </p:nvCxnSpPr>
        <p:spPr>
          <a:xfrm>
            <a:off x="7365078" y="2900454"/>
            <a:ext cx="471517" cy="648072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ector reto 11"/>
          <p:cNvCxnSpPr/>
          <p:nvPr/>
        </p:nvCxnSpPr>
        <p:spPr>
          <a:xfrm>
            <a:off x="4967701" y="2923582"/>
            <a:ext cx="471517" cy="648072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ector reto 12"/>
          <p:cNvCxnSpPr/>
          <p:nvPr/>
        </p:nvCxnSpPr>
        <p:spPr>
          <a:xfrm>
            <a:off x="6285348" y="2982272"/>
            <a:ext cx="471517" cy="648072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tângulo 7"/>
              <p:cNvSpPr/>
              <p:nvPr/>
            </p:nvSpPr>
            <p:spPr>
              <a:xfrm>
                <a:off x="6411598" y="3808849"/>
                <a:ext cx="1299587" cy="4070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pt-BR" sz="2000" b="1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pt-BR" sz="2000" b="1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𝒚</m:t>
                          </m:r>
                        </m:e>
                        <m:sup>
                          <m:r>
                            <a:rPr lang="pt-BR" sz="2000" b="1" i="1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sup>
                      </m:sSup>
                      <m:r>
                        <a:rPr lang="pt-BR" sz="2000" b="1" i="1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pt-BR" sz="2000" b="1" i="1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𝟒</m:t>
                      </m:r>
                      <m:r>
                        <a:rPr lang="pt-BR" sz="2000" b="1" i="1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𝒇</m:t>
                      </m:r>
                      <m:r>
                        <a:rPr lang="pt-BR" sz="2000" b="1" i="1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𝒙</m:t>
                      </m:r>
                    </m:oMath>
                  </m:oMathPara>
                </a14:m>
                <a:endParaRPr lang="pt-BR" sz="2000" b="1" dirty="0">
                  <a:solidFill>
                    <a:srgbClr val="00B050"/>
                  </a:solidFill>
                </a:endParaRPr>
              </a:p>
            </p:txBody>
          </p:sp>
        </mc:Choice>
        <mc:Fallback xmlns="">
          <p:sp>
            <p:nvSpPr>
              <p:cNvPr id="8" name="Retângulo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11598" y="3808849"/>
                <a:ext cx="1299587" cy="407099"/>
              </a:xfrm>
              <a:prstGeom prst="rect">
                <a:avLst/>
              </a:prstGeom>
              <a:blipFill>
                <a:blip r:embed="rId7"/>
                <a:stretch>
                  <a:fillRect b="-14925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tângulo 16"/>
              <p:cNvSpPr/>
              <p:nvPr/>
            </p:nvSpPr>
            <p:spPr>
              <a:xfrm>
                <a:off x="6366489" y="4312123"/>
                <a:ext cx="1314014" cy="4070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pt-BR" sz="2000" b="1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pt-BR" sz="2000" b="1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𝒚</m:t>
                          </m:r>
                        </m:e>
                        <m:sup>
                          <m:r>
                            <a:rPr lang="pt-BR" sz="2000" b="1" i="1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sup>
                      </m:sSup>
                      <m:r>
                        <a:rPr lang="pt-BR" sz="2000" b="1" i="1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pt-BR" sz="2000" b="1" i="1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𝟐</m:t>
                      </m:r>
                      <m:r>
                        <a:rPr lang="pt-BR" sz="2000" b="1" i="1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𝒑𝒙</m:t>
                      </m:r>
                    </m:oMath>
                  </m:oMathPara>
                </a14:m>
                <a:endParaRPr lang="pt-BR" sz="2000" b="1" dirty="0">
                  <a:solidFill>
                    <a:srgbClr val="00B050"/>
                  </a:solidFill>
                </a:endParaRPr>
              </a:p>
            </p:txBody>
          </p:sp>
        </mc:Choice>
        <mc:Fallback xmlns="">
          <p:sp>
            <p:nvSpPr>
              <p:cNvPr id="17" name="Retângulo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66489" y="4312123"/>
                <a:ext cx="1314014" cy="407099"/>
              </a:xfrm>
              <a:prstGeom prst="rect">
                <a:avLst/>
              </a:prstGeom>
              <a:blipFill>
                <a:blip r:embed="rId8"/>
                <a:stretch>
                  <a:fillRect b="-14925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859838"/>
            <a:ext cx="3276600" cy="3133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235796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  <p:bldP spid="8" grpId="0"/>
      <p:bldP spid="1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98AB8-E284-4649-B676-2E295DFD7BF4}" type="slidenum">
              <a:rPr lang="pt-BR" smtClean="0"/>
              <a:t>17</a:t>
            </a:fld>
            <a:endParaRPr lang="pt-BR"/>
          </a:p>
        </p:txBody>
      </p:sp>
      <p:pic>
        <p:nvPicPr>
          <p:cNvPr id="9" name="Imagem 8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AFAFA"/>
              </a:clrFrom>
              <a:clrTo>
                <a:srgbClr val="FAFAFA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9843" y="169012"/>
            <a:ext cx="2105980" cy="818562"/>
          </a:xfrm>
          <a:prstGeom prst="rect">
            <a:avLst/>
          </a:prstGeom>
        </p:spPr>
      </p:pic>
      <p:sp>
        <p:nvSpPr>
          <p:cNvPr id="4" name="Título 1">
            <a:extLst>
              <a:ext uri="{FF2B5EF4-FFF2-40B4-BE49-F238E27FC236}">
                <a16:creationId xmlns:a16="http://schemas.microsoft.com/office/drawing/2014/main" id="{53C40E73-FA0C-4827-B571-7EF0D55B11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/>
          <a:p>
            <a:pPr algn="l"/>
            <a:r>
              <a:rPr lang="pt-BR" b="1" dirty="0" smtClean="0">
                <a:solidFill>
                  <a:schemeClr val="bg1"/>
                </a:solidFill>
              </a:rPr>
              <a:t>Equação reduzida</a:t>
            </a:r>
            <a:endParaRPr lang="pt-BR" b="1" dirty="0">
              <a:solidFill>
                <a:schemeClr val="bg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tângulo 2"/>
              <p:cNvSpPr/>
              <p:nvPr/>
            </p:nvSpPr>
            <p:spPr>
              <a:xfrm>
                <a:off x="158138" y="1125456"/>
                <a:ext cx="4572000" cy="707886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2000" b="1" i="1" dirty="0" smtClean="0">
                          <a:latin typeface="Cambria Math" panose="02040503050406030204" pitchFamily="18" charset="0"/>
                        </a:rPr>
                        <m:t>𝒅</m:t>
                      </m:r>
                      <m:r>
                        <a:rPr lang="pt-BR" sz="2000" b="1" i="1" dirty="0" smtClean="0">
                          <a:latin typeface="Cambria Math" panose="02040503050406030204" pitchFamily="18" charset="0"/>
                        </a:rPr>
                        <m:t>:</m:t>
                      </m:r>
                      <m:r>
                        <a:rPr lang="pt-BR" sz="2000" b="1" i="1" dirty="0" smtClean="0">
                          <a:latin typeface="Cambria Math" panose="02040503050406030204" pitchFamily="18" charset="0"/>
                        </a:rPr>
                        <m:t>𝒙</m:t>
                      </m:r>
                      <m:r>
                        <a:rPr lang="pt-BR" sz="2000" b="1" i="1" dirty="0" smtClean="0">
                          <a:latin typeface="Cambria Math" panose="02040503050406030204" pitchFamily="18" charset="0"/>
                        </a:rPr>
                        <m:t> = </m:t>
                      </m:r>
                      <m:r>
                        <a:rPr lang="pt-BR" sz="2000" b="1" i="1" dirty="0" smtClean="0">
                          <a:latin typeface="Cambria Math" panose="02040503050406030204" pitchFamily="18" charset="0"/>
                        </a:rPr>
                        <m:t>𝒇</m:t>
                      </m:r>
                      <m:r>
                        <a:rPr lang="pt-BR" sz="2000" b="1" i="1" dirty="0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pt-BR" sz="2000" b="1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2000" b="1" i="1" dirty="0" smtClean="0">
                          <a:latin typeface="Cambria Math" panose="02040503050406030204" pitchFamily="18" charset="0"/>
                        </a:rPr>
                        <m:t>𝑭𝑷</m:t>
                      </m:r>
                      <m:r>
                        <a:rPr lang="pt-BR" sz="2000" b="1" i="1" dirty="0" smtClean="0">
                          <a:latin typeface="Cambria Math" panose="02040503050406030204" pitchFamily="18" charset="0"/>
                        </a:rPr>
                        <m:t> = </m:t>
                      </m:r>
                      <m:r>
                        <a:rPr lang="pt-BR" sz="2000" b="1" i="1" dirty="0" err="1">
                          <a:latin typeface="Cambria Math" panose="02040503050406030204" pitchFamily="18" charset="0"/>
                        </a:rPr>
                        <m:t>𝑷𝒅</m:t>
                      </m:r>
                    </m:oMath>
                  </m:oMathPara>
                </a14:m>
                <a:endParaRPr lang="pt-BR" sz="2000" b="1" dirty="0"/>
              </a:p>
            </p:txBody>
          </p:sp>
        </mc:Choice>
        <mc:Fallback xmlns="">
          <p:sp>
            <p:nvSpPr>
              <p:cNvPr id="3" name="Retângulo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8138" y="1125456"/>
                <a:ext cx="4572000" cy="707886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CaixaDeTexto 6"/>
              <p:cNvSpPr txBox="1"/>
              <p:nvPr/>
            </p:nvSpPr>
            <p:spPr>
              <a:xfrm>
                <a:off x="4977520" y="2040170"/>
                <a:ext cx="4198201" cy="132985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ad>
                        <m:radPr>
                          <m:degHide m:val="on"/>
                          <m:ctrlPr>
                            <a:rPr lang="pt-BR" sz="200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sSup>
                            <m:sSupPr>
                              <m:ctrlPr>
                                <a:rPr lang="pt-BR" sz="200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pt-BR" sz="2000" b="0" i="1" smtClean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pt-BR" sz="20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pt-BR" sz="2000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pt-BR" sz="2000" b="0" i="1" smtClean="0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  <m:r>
                                <a:rPr lang="pt-BR" sz="2000" b="0" i="1" smtClean="0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e>
                            <m:sup>
                              <m:r>
                                <a:rPr lang="pt-BR" sz="20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pt-BR" sz="2000" b="0" i="1" smtClean="0">
                              <a:latin typeface="Cambria Math" panose="02040503050406030204" pitchFamily="18" charset="0"/>
                            </a:rPr>
                            <m:t>+ </m:t>
                          </m:r>
                          <m:sSup>
                            <m:sSupPr>
                              <m:ctrlPr>
                                <a:rPr lang="pt-BR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pt-BR" sz="2000" b="0" i="1" smtClean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pt-BR" sz="2000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  <m:r>
                                <a:rPr lang="pt-BR" sz="2000" b="0" i="1" smtClean="0">
                                  <a:latin typeface="Cambria Math" panose="02040503050406030204" pitchFamily="18" charset="0"/>
                                </a:rPr>
                                <m:t>−0)</m:t>
                              </m:r>
                            </m:e>
                            <m:sup>
                              <m:r>
                                <a:rPr lang="pt-BR" sz="20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rad>
                      <m:r>
                        <a:rPr lang="pt-BR" sz="2000" b="0" i="1" smtClean="0"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pt-BR" sz="2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BR" sz="2000" b="0" i="1" smtClean="0">
                              <a:latin typeface="Cambria Math" panose="02040503050406030204" pitchFamily="18" charset="0"/>
                            </a:rPr>
                            <m:t>|</m:t>
                          </m:r>
                          <m:r>
                            <a:rPr lang="pt-BR" sz="20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pt-BR" sz="20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pt-BR" sz="2000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  <m:r>
                            <a:rPr lang="pt-BR" sz="2000" b="0" i="1" smtClean="0">
                              <a:latin typeface="Cambria Math" panose="02040503050406030204" pitchFamily="18" charset="0"/>
                            </a:rPr>
                            <m:t>|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pt-BR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sSup>
                                <m:sSupPr>
                                  <m:ctrlPr>
                                    <a:rPr lang="pt-BR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pt-BR" sz="2000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e>
                                <m:sup>
                                  <m:r>
                                    <a:rPr lang="pt-BR" sz="20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pt-BR" sz="2000" b="0" i="1" smtClean="0">
                                  <a:latin typeface="Cambria Math" panose="02040503050406030204" pitchFamily="18" charset="0"/>
                                </a:rPr>
                                <m:t>+0²</m:t>
                              </m:r>
                            </m:e>
                          </m:rad>
                        </m:den>
                      </m:f>
                    </m:oMath>
                  </m:oMathPara>
                </a14:m>
                <a:endParaRPr lang="pt-BR" sz="2000" b="0" dirty="0" smtClean="0"/>
              </a:p>
              <a:p>
                <a:endParaRPr lang="pt-BR" sz="2000" dirty="0" smtClean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pt-BR" sz="20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pt-BR" sz="20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pt-BR" sz="2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pt-BR" sz="2000" b="0" i="1" smtClean="0">
                          <a:latin typeface="Cambria Math" panose="02040503050406030204" pitchFamily="18" charset="0"/>
                        </a:rPr>
                        <m:t>+2</m:t>
                      </m:r>
                      <m:r>
                        <a:rPr lang="pt-BR" sz="2000" b="0" i="1" smtClean="0">
                          <a:latin typeface="Cambria Math" panose="02040503050406030204" pitchFamily="18" charset="0"/>
                        </a:rPr>
                        <m:t>𝑥𝑓</m:t>
                      </m:r>
                      <m:r>
                        <a:rPr lang="pt-BR" sz="2000" b="0" i="1" smtClean="0"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pt-BR" sz="20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pt-BR" sz="2000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p>
                          <m:r>
                            <a:rPr lang="pt-BR" sz="2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pt-BR" sz="2000" b="0" i="1" smtClean="0"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pt-BR" sz="20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pt-BR" sz="20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p>
                          <m:r>
                            <a:rPr lang="pt-BR" sz="2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pt-BR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pt-BR" sz="20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pt-BR" sz="20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pt-BR" sz="2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pt-BR" sz="2000" b="0" i="1" smtClean="0">
                          <a:latin typeface="Cambria Math" panose="02040503050406030204" pitchFamily="18" charset="0"/>
                        </a:rPr>
                        <m:t>−2</m:t>
                      </m:r>
                      <m:r>
                        <a:rPr lang="pt-BR" sz="2000" b="0" i="1" smtClean="0">
                          <a:latin typeface="Cambria Math" panose="02040503050406030204" pitchFamily="18" charset="0"/>
                        </a:rPr>
                        <m:t>𝑓𝑥</m:t>
                      </m:r>
                      <m:r>
                        <a:rPr lang="pt-BR" sz="2000" b="0" i="1" smtClean="0"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pt-BR" sz="20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pt-BR" sz="2000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p>
                          <m:r>
                            <a:rPr lang="pt-BR" sz="2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pt-BR" b="0" dirty="0" smtClean="0"/>
              </a:p>
            </p:txBody>
          </p:sp>
        </mc:Choice>
        <mc:Fallback xmlns="">
          <p:sp>
            <p:nvSpPr>
              <p:cNvPr id="7" name="CaixaDeTexto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77520" y="2040170"/>
                <a:ext cx="4198201" cy="1329851"/>
              </a:xfrm>
              <a:prstGeom prst="rect">
                <a:avLst/>
              </a:prstGeom>
              <a:blipFill>
                <a:blip r:embed="rId6"/>
                <a:stretch>
                  <a:fillRect b="-6881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0" name="Conector reto 9"/>
          <p:cNvCxnSpPr/>
          <p:nvPr/>
        </p:nvCxnSpPr>
        <p:spPr>
          <a:xfrm>
            <a:off x="8620407" y="2926691"/>
            <a:ext cx="471517" cy="648072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ector reto 10"/>
          <p:cNvCxnSpPr/>
          <p:nvPr/>
        </p:nvCxnSpPr>
        <p:spPr>
          <a:xfrm>
            <a:off x="7365078" y="2900454"/>
            <a:ext cx="471517" cy="648072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ector reto 11"/>
          <p:cNvCxnSpPr/>
          <p:nvPr/>
        </p:nvCxnSpPr>
        <p:spPr>
          <a:xfrm>
            <a:off x="4967701" y="2923582"/>
            <a:ext cx="471517" cy="648072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ector reto 12"/>
          <p:cNvCxnSpPr/>
          <p:nvPr/>
        </p:nvCxnSpPr>
        <p:spPr>
          <a:xfrm>
            <a:off x="6285348" y="2982272"/>
            <a:ext cx="471517" cy="648072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tângulo 7"/>
              <p:cNvSpPr/>
              <p:nvPr/>
            </p:nvSpPr>
            <p:spPr>
              <a:xfrm>
                <a:off x="6411598" y="3808849"/>
                <a:ext cx="1491947" cy="4070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pt-BR" sz="2000" b="1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pt-BR" sz="2000" b="1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𝒚</m:t>
                          </m:r>
                        </m:e>
                        <m:sup>
                          <m:r>
                            <a:rPr lang="pt-BR" sz="2000" b="1" i="1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sup>
                      </m:sSup>
                      <m:r>
                        <a:rPr lang="pt-BR" sz="2000" b="1" i="1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pt-BR" sz="2000" b="1" i="1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pt-BR" sz="2000" b="1" i="1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𝟒</m:t>
                      </m:r>
                      <m:r>
                        <a:rPr lang="pt-BR" sz="2000" b="1" i="1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𝒇</m:t>
                      </m:r>
                      <m:r>
                        <a:rPr lang="pt-BR" sz="2000" b="1" i="1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𝒙</m:t>
                      </m:r>
                    </m:oMath>
                  </m:oMathPara>
                </a14:m>
                <a:endParaRPr lang="pt-BR" sz="2000" b="1" dirty="0">
                  <a:solidFill>
                    <a:srgbClr val="00B050"/>
                  </a:solidFill>
                </a:endParaRPr>
              </a:p>
            </p:txBody>
          </p:sp>
        </mc:Choice>
        <mc:Fallback xmlns="">
          <p:sp>
            <p:nvSpPr>
              <p:cNvPr id="8" name="Retângulo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11598" y="3808849"/>
                <a:ext cx="1491947" cy="407099"/>
              </a:xfrm>
              <a:prstGeom prst="rect">
                <a:avLst/>
              </a:prstGeom>
              <a:blipFill>
                <a:blip r:embed="rId7"/>
                <a:stretch>
                  <a:fillRect b="-14925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084" y="1895569"/>
            <a:ext cx="3754623" cy="31898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tângulo 16"/>
              <p:cNvSpPr/>
              <p:nvPr/>
            </p:nvSpPr>
            <p:spPr>
              <a:xfrm>
                <a:off x="6366489" y="4312123"/>
                <a:ext cx="1506374" cy="4070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pt-BR" sz="2000" b="1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pt-BR" sz="2000" b="1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𝒚</m:t>
                          </m:r>
                        </m:e>
                        <m:sup>
                          <m:r>
                            <a:rPr lang="pt-BR" sz="2000" b="1" i="1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sup>
                      </m:sSup>
                      <m:r>
                        <a:rPr lang="pt-BR" sz="2000" b="1" i="1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pt-BR" sz="2000" b="1" i="1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pt-BR" sz="2000" b="1" i="1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𝟐</m:t>
                      </m:r>
                      <m:r>
                        <a:rPr lang="pt-BR" sz="2000" b="1" i="1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𝒑𝒙</m:t>
                      </m:r>
                    </m:oMath>
                  </m:oMathPara>
                </a14:m>
                <a:endParaRPr lang="pt-BR" sz="2000" b="1" dirty="0">
                  <a:solidFill>
                    <a:srgbClr val="00B050"/>
                  </a:solidFill>
                </a:endParaRPr>
              </a:p>
            </p:txBody>
          </p:sp>
        </mc:Choice>
        <mc:Fallback xmlns="">
          <p:sp>
            <p:nvSpPr>
              <p:cNvPr id="17" name="Retângulo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66489" y="4312123"/>
                <a:ext cx="1506374" cy="407099"/>
              </a:xfrm>
              <a:prstGeom prst="rect">
                <a:avLst/>
              </a:prstGeom>
              <a:blipFill>
                <a:blip r:embed="rId9"/>
                <a:stretch>
                  <a:fillRect b="-14925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25643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  <p:bldP spid="8" grpId="0"/>
      <p:bldP spid="1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98AB8-E284-4649-B676-2E295DFD7BF4}" type="slidenum">
              <a:rPr lang="pt-BR" smtClean="0"/>
              <a:t>18</a:t>
            </a:fld>
            <a:endParaRPr lang="pt-BR"/>
          </a:p>
        </p:txBody>
      </p:sp>
      <p:pic>
        <p:nvPicPr>
          <p:cNvPr id="9" name="Imagem 8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AFAFA"/>
              </a:clrFrom>
              <a:clrTo>
                <a:srgbClr val="FAFAFA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9843" y="169012"/>
            <a:ext cx="2105980" cy="818562"/>
          </a:xfrm>
          <a:prstGeom prst="rect">
            <a:avLst/>
          </a:prstGeom>
        </p:spPr>
      </p:pic>
      <p:sp>
        <p:nvSpPr>
          <p:cNvPr id="4" name="Título 1">
            <a:extLst>
              <a:ext uri="{FF2B5EF4-FFF2-40B4-BE49-F238E27FC236}">
                <a16:creationId xmlns:a16="http://schemas.microsoft.com/office/drawing/2014/main" id="{53C40E73-FA0C-4827-B571-7EF0D55B11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/>
          <a:p>
            <a:pPr algn="l"/>
            <a:r>
              <a:rPr lang="pt-BR" b="1" dirty="0" smtClean="0">
                <a:solidFill>
                  <a:schemeClr val="bg1"/>
                </a:solidFill>
              </a:rPr>
              <a:t>Vértice fora da origem</a:t>
            </a:r>
            <a:endParaRPr lang="pt-BR" b="1" dirty="0">
              <a:solidFill>
                <a:schemeClr val="bg1"/>
              </a:solidFill>
            </a:endParaRPr>
          </a:p>
        </p:txBody>
      </p:sp>
      <p:grpSp>
        <p:nvGrpSpPr>
          <p:cNvPr id="5" name="Grupo 1"/>
          <p:cNvGrpSpPr/>
          <p:nvPr/>
        </p:nvGrpSpPr>
        <p:grpSpPr>
          <a:xfrm>
            <a:off x="2627784" y="995251"/>
            <a:ext cx="1841476" cy="1804643"/>
            <a:chOff x="1336083" y="3352549"/>
            <a:chExt cx="1841476" cy="1804643"/>
          </a:xfrm>
        </p:grpSpPr>
        <p:sp>
          <p:nvSpPr>
            <p:cNvPr id="6" name="Arco 5"/>
            <p:cNvSpPr/>
            <p:nvPr/>
          </p:nvSpPr>
          <p:spPr>
            <a:xfrm rot="4346214">
              <a:off x="1336083" y="3352549"/>
              <a:ext cx="1728192" cy="1728192"/>
            </a:xfrm>
            <a:prstGeom prst="arc">
              <a:avLst>
                <a:gd name="adj1" fmla="val 16200000"/>
                <a:gd name="adj2" fmla="val 7097530"/>
              </a:avLst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7" name="Elipse 6"/>
            <p:cNvSpPr/>
            <p:nvPr/>
          </p:nvSpPr>
          <p:spPr>
            <a:xfrm>
              <a:off x="2051720" y="5013176"/>
              <a:ext cx="189735" cy="144016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8" name="Elipse 7"/>
            <p:cNvSpPr/>
            <p:nvPr/>
          </p:nvSpPr>
          <p:spPr>
            <a:xfrm>
              <a:off x="2987824" y="4149080"/>
              <a:ext cx="189735" cy="144016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grpSp>
        <p:nvGrpSpPr>
          <p:cNvPr id="10" name="Grupo 3"/>
          <p:cNvGrpSpPr/>
          <p:nvPr/>
        </p:nvGrpSpPr>
        <p:grpSpPr>
          <a:xfrm>
            <a:off x="323528" y="1110200"/>
            <a:ext cx="4816152" cy="3852000"/>
            <a:chOff x="323528" y="2709192"/>
            <a:chExt cx="4816152" cy="3852000"/>
          </a:xfrm>
        </p:grpSpPr>
        <p:cxnSp>
          <p:nvCxnSpPr>
            <p:cNvPr id="11" name="Conector de seta reta 4"/>
            <p:cNvCxnSpPr/>
            <p:nvPr/>
          </p:nvCxnSpPr>
          <p:spPr>
            <a:xfrm flipV="1">
              <a:off x="2123728" y="2709192"/>
              <a:ext cx="0" cy="385200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2" name="Conector de seta reta 5"/>
            <p:cNvCxnSpPr/>
            <p:nvPr/>
          </p:nvCxnSpPr>
          <p:spPr>
            <a:xfrm>
              <a:off x="323528" y="5085184"/>
              <a:ext cx="4816152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cxnSp>
        <p:nvCxnSpPr>
          <p:cNvPr id="13" name="Conector reto 12"/>
          <p:cNvCxnSpPr/>
          <p:nvPr/>
        </p:nvCxnSpPr>
        <p:spPr>
          <a:xfrm flipV="1">
            <a:off x="3419872" y="2694192"/>
            <a:ext cx="0" cy="792000"/>
          </a:xfrm>
          <a:prstGeom prst="line">
            <a:avLst/>
          </a:prstGeom>
          <a:ln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CaixaDeTexto 13"/>
          <p:cNvSpPr txBox="1"/>
          <p:nvPr/>
        </p:nvSpPr>
        <p:spPr>
          <a:xfrm>
            <a:off x="3285571" y="3558200"/>
            <a:ext cx="11424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x</a:t>
            </a:r>
            <a:r>
              <a:rPr lang="pt-BR" b="1" baseline="-25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</a:t>
            </a:r>
          </a:p>
          <a:p>
            <a:endParaRPr lang="pt-BR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CaixaDeTexto 14"/>
          <p:cNvSpPr txBox="1"/>
          <p:nvPr/>
        </p:nvSpPr>
        <p:spPr>
          <a:xfrm>
            <a:off x="1763688" y="2612804"/>
            <a:ext cx="11424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</a:t>
            </a:r>
            <a:r>
              <a:rPr lang="pt-BR" b="1" baseline="-25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</a:t>
            </a:r>
            <a:endParaRPr lang="pt-BR" b="1" baseline="-250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16" name="Conector reto 15"/>
          <p:cNvCxnSpPr/>
          <p:nvPr/>
        </p:nvCxnSpPr>
        <p:spPr>
          <a:xfrm>
            <a:off x="2123728" y="2766112"/>
            <a:ext cx="1314561" cy="0"/>
          </a:xfrm>
          <a:prstGeom prst="line">
            <a:avLst/>
          </a:prstGeom>
          <a:ln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ector reto 16"/>
          <p:cNvCxnSpPr/>
          <p:nvPr/>
        </p:nvCxnSpPr>
        <p:spPr>
          <a:xfrm flipV="1">
            <a:off x="4374392" y="1902192"/>
            <a:ext cx="0" cy="1584000"/>
          </a:xfrm>
          <a:prstGeom prst="line">
            <a:avLst/>
          </a:prstGeom>
          <a:ln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ector reto 17"/>
          <p:cNvCxnSpPr/>
          <p:nvPr/>
        </p:nvCxnSpPr>
        <p:spPr>
          <a:xfrm flipV="1">
            <a:off x="2123728" y="1904748"/>
            <a:ext cx="2250664" cy="31050"/>
          </a:xfrm>
          <a:prstGeom prst="line">
            <a:avLst/>
          </a:prstGeom>
          <a:ln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CaixaDeTexto 18"/>
          <p:cNvSpPr txBox="1"/>
          <p:nvPr/>
        </p:nvSpPr>
        <p:spPr>
          <a:xfrm>
            <a:off x="4221675" y="3586601"/>
            <a:ext cx="114241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x</a:t>
            </a:r>
            <a:endParaRPr lang="pt-BR" b="1" baseline="-250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pt-BR" b="1" baseline="-250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0" name="CaixaDeTexto 19"/>
          <p:cNvSpPr txBox="1"/>
          <p:nvPr/>
        </p:nvSpPr>
        <p:spPr>
          <a:xfrm>
            <a:off x="1691680" y="1685992"/>
            <a:ext cx="11424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</a:t>
            </a:r>
            <a:endParaRPr lang="pt-BR" b="1" baseline="-250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1" name="Chave esquerda 26"/>
          <p:cNvSpPr/>
          <p:nvPr/>
        </p:nvSpPr>
        <p:spPr>
          <a:xfrm rot="16200000">
            <a:off x="3746129" y="3519976"/>
            <a:ext cx="360041" cy="1156571"/>
          </a:xfrm>
          <a:prstGeom prst="leftBrace">
            <a:avLst>
              <a:gd name="adj1" fmla="val 8333"/>
              <a:gd name="adj2" fmla="val 43918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2" name="CaixaDeTexto 21"/>
          <p:cNvSpPr txBox="1"/>
          <p:nvPr/>
        </p:nvSpPr>
        <p:spPr>
          <a:xfrm>
            <a:off x="3371888" y="4301566"/>
            <a:ext cx="114241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X – </a:t>
            </a:r>
            <a:r>
              <a:rPr lang="pt-BR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X</a:t>
            </a:r>
            <a:r>
              <a:rPr lang="pt-BR" b="1" baseline="-25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</a:t>
            </a:r>
            <a:endParaRPr lang="pt-BR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pt-BR" b="1" baseline="-250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3" name="Chave esquerda 28"/>
          <p:cNvSpPr/>
          <p:nvPr/>
        </p:nvSpPr>
        <p:spPr>
          <a:xfrm>
            <a:off x="1380092" y="1829347"/>
            <a:ext cx="383596" cy="1080781"/>
          </a:xfrm>
          <a:prstGeom prst="leftBrace">
            <a:avLst>
              <a:gd name="adj1" fmla="val 8333"/>
              <a:gd name="adj2" fmla="val 43918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4" name="CaixaDeTexto 23"/>
          <p:cNvSpPr txBox="1"/>
          <p:nvPr/>
        </p:nvSpPr>
        <p:spPr>
          <a:xfrm>
            <a:off x="549267" y="2140106"/>
            <a:ext cx="11424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</a:t>
            </a:r>
            <a:r>
              <a:rPr lang="pt-BR" b="1" baseline="-25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r>
              <a:rPr lang="pt-BR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–  </a:t>
            </a:r>
            <a:r>
              <a:rPr lang="pt-BR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</a:t>
            </a:r>
            <a:r>
              <a:rPr lang="pt-BR" b="1" baseline="-25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</a:t>
            </a:r>
            <a:endParaRPr lang="pt-BR" b="1" baseline="-250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pt-BR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pt-BR" b="1" baseline="-250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Espaço Reservado para Conteúdo 1"/>
              <p:cNvSpPr txBox="1">
                <a:spLocks/>
              </p:cNvSpPr>
              <p:nvPr/>
            </p:nvSpPr>
            <p:spPr>
              <a:xfrm>
                <a:off x="5220661" y="1233394"/>
                <a:ext cx="3658099" cy="3881917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274320" indent="-274320" algn="l" defTabSz="914400" rtl="0" eaLnBrk="1" latinLnBrk="0" hangingPunct="1">
                  <a:spcBef>
                    <a:spcPct val="20000"/>
                  </a:spcBef>
                  <a:buClr>
                    <a:schemeClr val="accent1"/>
                  </a:buClr>
                  <a:buSzPct val="100000"/>
                  <a:buFont typeface="Symbol" pitchFamily="18" charset="2"/>
                  <a:buChar char=""/>
                  <a:defRPr sz="2400" kern="12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1pPr>
                <a:lvl2pPr marL="576263" indent="-274320" algn="l" defTabSz="914400" rtl="0" eaLnBrk="1" latinLnBrk="0" hangingPunct="1">
                  <a:spcBef>
                    <a:spcPct val="20000"/>
                  </a:spcBef>
                  <a:buClr>
                    <a:schemeClr val="accent1"/>
                  </a:buClr>
                  <a:buSzPct val="100000"/>
                  <a:buFont typeface="Symbol" pitchFamily="18" charset="2"/>
                  <a:buChar char=""/>
                  <a:defRPr sz="2200" kern="12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2pPr>
                <a:lvl3pPr marL="855663" indent="-228600" algn="l" defTabSz="914400" rtl="0" eaLnBrk="1" latinLnBrk="0" hangingPunct="1">
                  <a:spcBef>
                    <a:spcPct val="20000"/>
                  </a:spcBef>
                  <a:buClr>
                    <a:schemeClr val="accent1"/>
                  </a:buClr>
                  <a:buSzPct val="100000"/>
                  <a:buFont typeface="Symbol" pitchFamily="18" charset="2"/>
                  <a:buChar char=""/>
                  <a:defRPr sz="2000" kern="12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3pPr>
                <a:lvl4pPr marL="1143000" indent="-228600" algn="l" defTabSz="914400" rtl="0" eaLnBrk="1" latinLnBrk="0" hangingPunct="1">
                  <a:spcBef>
                    <a:spcPct val="20000"/>
                  </a:spcBef>
                  <a:buClr>
                    <a:schemeClr val="accent1"/>
                  </a:buClr>
                  <a:buSzPct val="100000"/>
                  <a:buFont typeface="Symbol" pitchFamily="18" charset="2"/>
                  <a:buChar char=""/>
                  <a:defRPr sz="1800" kern="12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4pPr>
                <a:lvl5pPr marL="1463040" indent="-228600" algn="l" defTabSz="914400" rtl="0" eaLnBrk="1" latinLnBrk="0" hangingPunct="1">
                  <a:spcBef>
                    <a:spcPct val="20000"/>
                  </a:spcBef>
                  <a:buClr>
                    <a:schemeClr val="accent1"/>
                  </a:buClr>
                  <a:buSzPct val="100000"/>
                  <a:buFont typeface="Symbol" pitchFamily="18" charset="2"/>
                  <a:buChar char=""/>
                  <a:defRPr sz="1600" kern="12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5pPr>
                <a:lvl6pPr marL="1783080" indent="-228600" algn="l" defTabSz="914400" rtl="0" eaLnBrk="1" latinLnBrk="0" hangingPunct="1">
                  <a:spcBef>
                    <a:spcPts val="384"/>
                  </a:spcBef>
                  <a:buClr>
                    <a:schemeClr val="accent1"/>
                  </a:buClr>
                  <a:buFont typeface="Symbol" pitchFamily="18" charset="2"/>
                  <a:buChar char="*"/>
                  <a:defRPr sz="1400" kern="12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6pPr>
                <a:lvl7pPr marL="2103120" indent="-228600" algn="l" defTabSz="914400" rtl="0" eaLnBrk="1" latinLnBrk="0" hangingPunct="1">
                  <a:spcBef>
                    <a:spcPts val="384"/>
                  </a:spcBef>
                  <a:buClr>
                    <a:schemeClr val="accent1"/>
                  </a:buClr>
                  <a:buFont typeface="Symbol" pitchFamily="18" charset="2"/>
                  <a:buChar char="*"/>
                  <a:defRPr sz="1400" kern="12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7pPr>
                <a:lvl8pPr marL="2423160" indent="-228600" algn="l" defTabSz="914400" rtl="0" eaLnBrk="1" latinLnBrk="0" hangingPunct="1">
                  <a:spcBef>
                    <a:spcPts val="384"/>
                  </a:spcBef>
                  <a:buClr>
                    <a:schemeClr val="accent1"/>
                  </a:buClr>
                  <a:buFont typeface="Symbol" pitchFamily="18" charset="2"/>
                  <a:buChar char="*"/>
                  <a:defRPr sz="1400" kern="12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8pPr>
                <a:lvl9pPr marL="2743200" indent="-228600" algn="l" defTabSz="914400" rtl="0" eaLnBrk="1" latinLnBrk="0" hangingPunct="1">
                  <a:spcBef>
                    <a:spcPts val="384"/>
                  </a:spcBef>
                  <a:buClr>
                    <a:schemeClr val="accent1"/>
                  </a:buClr>
                  <a:buFont typeface="Symbol" pitchFamily="18" charset="2"/>
                  <a:buChar char="*"/>
                  <a:defRPr sz="1400" kern="12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2500" b="1" i="1" dirty="0" smtClean="0">
                          <a:solidFill>
                            <a:srgbClr val="00B050"/>
                          </a:solidFill>
                          <a:effectLst/>
                          <a:latin typeface="Cambria Math" panose="02040503050406030204" pitchFamily="18" charset="0"/>
                          <a:cs typeface="Arial" pitchFamily="34" charset="0"/>
                        </a:rPr>
                        <m:t>𝒙</m:t>
                      </m:r>
                      <m:r>
                        <a:rPr lang="pt-BR" sz="2500" b="1" i="1" dirty="0" smtClean="0">
                          <a:solidFill>
                            <a:srgbClr val="00B050"/>
                          </a:solidFill>
                          <a:effectLst/>
                          <a:latin typeface="Cambria Math" panose="02040503050406030204" pitchFamily="18" charset="0"/>
                          <a:cs typeface="Arial" pitchFamily="34" charset="0"/>
                        </a:rPr>
                        <m:t>² = </m:t>
                      </m:r>
                      <m:r>
                        <a:rPr lang="pt-BR" sz="2500" b="1" i="1" dirty="0" smtClean="0">
                          <a:solidFill>
                            <a:srgbClr val="00B050"/>
                          </a:solidFill>
                          <a:effectLst/>
                          <a:latin typeface="Cambria Math" panose="02040503050406030204" pitchFamily="18" charset="0"/>
                          <a:cs typeface="Arial" pitchFamily="34" charset="0"/>
                        </a:rPr>
                        <m:t>𝟐</m:t>
                      </m:r>
                      <m:r>
                        <a:rPr lang="pt-BR" sz="2500" b="1" i="1" dirty="0" smtClean="0">
                          <a:solidFill>
                            <a:srgbClr val="00B050"/>
                          </a:solidFill>
                          <a:effectLst/>
                          <a:latin typeface="Cambria Math" panose="02040503050406030204" pitchFamily="18" charset="0"/>
                          <a:cs typeface="Arial" pitchFamily="34" charset="0"/>
                        </a:rPr>
                        <m:t>𝒑𝒚</m:t>
                      </m:r>
                    </m:oMath>
                  </m:oMathPara>
                </a14:m>
                <a:endParaRPr lang="pt-BR" sz="2500" b="1" dirty="0" smtClean="0">
                  <a:solidFill>
                    <a:srgbClr val="00B050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  <a:p>
                <a:pPr marL="0" indent="0" algn="ctr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2500" b="1" i="1" dirty="0" smtClean="0">
                          <a:solidFill>
                            <a:srgbClr val="00B050"/>
                          </a:solidFill>
                          <a:effectLst/>
                          <a:latin typeface="Cambria Math" panose="02040503050406030204" pitchFamily="18" charset="0"/>
                          <a:cs typeface="Arial" pitchFamily="34" charset="0"/>
                        </a:rPr>
                        <m:t> </m:t>
                      </m:r>
                    </m:oMath>
                  </m:oMathPara>
                </a14:m>
                <a:endParaRPr lang="pt-BR" sz="2500" b="1" dirty="0" smtClean="0">
                  <a:solidFill>
                    <a:srgbClr val="00B050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  <a:p>
                <a:pPr marL="0" indent="0" algn="ctr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2500" b="1" i="1" dirty="0" smtClean="0">
                          <a:solidFill>
                            <a:srgbClr val="00B050"/>
                          </a:solidFill>
                          <a:effectLst/>
                          <a:latin typeface="Cambria Math" panose="02040503050406030204" pitchFamily="18" charset="0"/>
                          <a:cs typeface="Arial" pitchFamily="34" charset="0"/>
                        </a:rPr>
                        <m:t>(</m:t>
                      </m:r>
                      <m:r>
                        <a:rPr lang="pt-BR" sz="2500" b="1" i="1" dirty="0" smtClean="0">
                          <a:solidFill>
                            <a:srgbClr val="00B050"/>
                          </a:solidFill>
                          <a:effectLst/>
                          <a:latin typeface="Cambria Math" panose="02040503050406030204" pitchFamily="18" charset="0"/>
                          <a:cs typeface="Arial" pitchFamily="34" charset="0"/>
                        </a:rPr>
                        <m:t>𝒙</m:t>
                      </m:r>
                      <m:r>
                        <a:rPr lang="pt-BR" sz="2500" b="1" i="1" dirty="0" smtClean="0">
                          <a:solidFill>
                            <a:srgbClr val="00B050"/>
                          </a:solidFill>
                          <a:effectLst/>
                          <a:latin typeface="Cambria Math" panose="02040503050406030204" pitchFamily="18" charset="0"/>
                          <a:cs typeface="Arial" pitchFamily="34" charset="0"/>
                        </a:rPr>
                        <m:t> – </m:t>
                      </m:r>
                      <m:r>
                        <a:rPr lang="pt-BR" sz="2500" b="1" i="1" dirty="0" smtClean="0">
                          <a:solidFill>
                            <a:srgbClr val="00B050"/>
                          </a:solidFill>
                          <a:effectLst/>
                          <a:latin typeface="Cambria Math" panose="02040503050406030204" pitchFamily="18" charset="0"/>
                          <a:cs typeface="Arial" pitchFamily="34" charset="0"/>
                        </a:rPr>
                        <m:t>𝒙𝒐</m:t>
                      </m:r>
                      <m:r>
                        <a:rPr lang="pt-BR" sz="2500" b="1" i="1" dirty="0" smtClean="0">
                          <a:solidFill>
                            <a:srgbClr val="00B050"/>
                          </a:solidFill>
                          <a:effectLst/>
                          <a:latin typeface="Cambria Math" panose="02040503050406030204" pitchFamily="18" charset="0"/>
                          <a:cs typeface="Arial" pitchFamily="34" charset="0"/>
                        </a:rPr>
                        <m:t>)² = </m:t>
                      </m:r>
                      <m:r>
                        <a:rPr lang="pt-BR" sz="2500" b="1" i="1" dirty="0" smtClean="0">
                          <a:solidFill>
                            <a:srgbClr val="00B050"/>
                          </a:solidFill>
                          <a:effectLst/>
                          <a:latin typeface="Cambria Math" panose="02040503050406030204" pitchFamily="18" charset="0"/>
                          <a:cs typeface="Arial" pitchFamily="34" charset="0"/>
                        </a:rPr>
                        <m:t>𝟐</m:t>
                      </m:r>
                      <m:r>
                        <a:rPr lang="pt-BR" sz="2500" b="1" i="1" dirty="0" smtClean="0">
                          <a:solidFill>
                            <a:srgbClr val="00B050"/>
                          </a:solidFill>
                          <a:effectLst/>
                          <a:latin typeface="Cambria Math" panose="02040503050406030204" pitchFamily="18" charset="0"/>
                          <a:cs typeface="Arial" pitchFamily="34" charset="0"/>
                        </a:rPr>
                        <m:t>𝒑</m:t>
                      </m:r>
                      <m:r>
                        <a:rPr lang="pt-BR" sz="2500" b="1" i="1" dirty="0" smtClean="0">
                          <a:solidFill>
                            <a:srgbClr val="00B050"/>
                          </a:solidFill>
                          <a:effectLst/>
                          <a:latin typeface="Cambria Math" panose="02040503050406030204" pitchFamily="18" charset="0"/>
                          <a:cs typeface="Arial" pitchFamily="34" charset="0"/>
                        </a:rPr>
                        <m:t> (</m:t>
                      </m:r>
                      <m:r>
                        <a:rPr lang="pt-BR" sz="2500" b="1" i="1" dirty="0" smtClean="0">
                          <a:solidFill>
                            <a:srgbClr val="00B050"/>
                          </a:solidFill>
                          <a:effectLst/>
                          <a:latin typeface="Cambria Math" panose="02040503050406030204" pitchFamily="18" charset="0"/>
                          <a:cs typeface="Arial" pitchFamily="34" charset="0"/>
                        </a:rPr>
                        <m:t>𝒚</m:t>
                      </m:r>
                      <m:r>
                        <a:rPr lang="pt-BR" sz="2500" b="1" i="1" dirty="0" smtClean="0">
                          <a:solidFill>
                            <a:srgbClr val="00B050"/>
                          </a:solidFill>
                          <a:effectLst/>
                          <a:latin typeface="Cambria Math" panose="02040503050406030204" pitchFamily="18" charset="0"/>
                          <a:cs typeface="Arial" pitchFamily="34" charset="0"/>
                        </a:rPr>
                        <m:t> – </m:t>
                      </m:r>
                      <m:r>
                        <a:rPr lang="pt-BR" sz="2500" b="1" i="1" dirty="0" err="1" smtClean="0">
                          <a:solidFill>
                            <a:srgbClr val="00B050"/>
                          </a:solidFill>
                          <a:effectLst/>
                          <a:latin typeface="Cambria Math" panose="02040503050406030204" pitchFamily="18" charset="0"/>
                          <a:cs typeface="Arial" pitchFamily="34" charset="0"/>
                        </a:rPr>
                        <m:t>𝒚</m:t>
                      </m:r>
                      <m:r>
                        <a:rPr lang="pt-BR" sz="2500" b="1" i="1" baseline="-25000" dirty="0" err="1" smtClean="0">
                          <a:solidFill>
                            <a:srgbClr val="00B050"/>
                          </a:solidFill>
                          <a:effectLst/>
                          <a:latin typeface="Cambria Math" panose="02040503050406030204" pitchFamily="18" charset="0"/>
                          <a:cs typeface="Arial" pitchFamily="34" charset="0"/>
                        </a:rPr>
                        <m:t>𝒐</m:t>
                      </m:r>
                      <m:r>
                        <a:rPr lang="pt-BR" sz="2500" b="1" i="1" dirty="0" smtClean="0">
                          <a:solidFill>
                            <a:srgbClr val="00B050"/>
                          </a:solidFill>
                          <a:effectLst/>
                          <a:latin typeface="Cambria Math" panose="02040503050406030204" pitchFamily="18" charset="0"/>
                          <a:cs typeface="Arial" pitchFamily="34" charset="0"/>
                        </a:rPr>
                        <m:t>)</m:t>
                      </m:r>
                    </m:oMath>
                  </m:oMathPara>
                </a14:m>
                <a:endParaRPr lang="pt-BR" sz="2500" b="1" dirty="0" smtClean="0">
                  <a:solidFill>
                    <a:srgbClr val="00B050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  <a:p>
                <a:pPr marL="0" indent="0" algn="ctr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2500" b="1" i="1" dirty="0" smtClean="0">
                          <a:solidFill>
                            <a:srgbClr val="00B050"/>
                          </a:solidFill>
                          <a:effectLst/>
                          <a:latin typeface="Cambria Math" panose="02040503050406030204" pitchFamily="18" charset="0"/>
                          <a:cs typeface="Arial" pitchFamily="34" charset="0"/>
                        </a:rPr>
                        <m:t> </m:t>
                      </m:r>
                    </m:oMath>
                  </m:oMathPara>
                </a14:m>
                <a:endParaRPr lang="pt-BR" sz="2500" b="1" dirty="0" smtClean="0">
                  <a:solidFill>
                    <a:srgbClr val="00B050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  <a:p>
                <a:pPr marL="0" indent="0" algn="ctr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2500" b="1" i="1" dirty="0" smtClean="0">
                          <a:solidFill>
                            <a:srgbClr val="00B050"/>
                          </a:solidFill>
                          <a:effectLst/>
                          <a:latin typeface="Cambria Math" panose="02040503050406030204" pitchFamily="18" charset="0"/>
                          <a:cs typeface="Arial" pitchFamily="34" charset="0"/>
                        </a:rPr>
                        <m:t>𝑽</m:t>
                      </m:r>
                      <m:r>
                        <a:rPr lang="pt-BR" sz="2500" b="1" i="1" dirty="0" smtClean="0">
                          <a:solidFill>
                            <a:srgbClr val="00B050"/>
                          </a:solidFill>
                          <a:effectLst/>
                          <a:latin typeface="Cambria Math" panose="02040503050406030204" pitchFamily="18" charset="0"/>
                          <a:cs typeface="Arial" pitchFamily="34" charset="0"/>
                        </a:rPr>
                        <m:t> (</m:t>
                      </m:r>
                      <m:r>
                        <a:rPr lang="pt-BR" sz="2500" b="1" i="1" dirty="0" smtClean="0">
                          <a:solidFill>
                            <a:srgbClr val="00B050"/>
                          </a:solidFill>
                          <a:effectLst/>
                          <a:latin typeface="Cambria Math" panose="02040503050406030204" pitchFamily="18" charset="0"/>
                          <a:cs typeface="Arial" pitchFamily="34" charset="0"/>
                        </a:rPr>
                        <m:t>𝒙𝒐</m:t>
                      </m:r>
                      <m:r>
                        <a:rPr lang="pt-BR" sz="2500" b="1" i="1" dirty="0" smtClean="0">
                          <a:solidFill>
                            <a:srgbClr val="00B050"/>
                          </a:solidFill>
                          <a:effectLst/>
                          <a:latin typeface="Cambria Math" panose="02040503050406030204" pitchFamily="18" charset="0"/>
                          <a:cs typeface="Arial" pitchFamily="34" charset="0"/>
                        </a:rPr>
                        <m:t>, </m:t>
                      </m:r>
                      <m:r>
                        <a:rPr lang="pt-BR" sz="2500" b="1" i="1" dirty="0" err="1" smtClean="0">
                          <a:solidFill>
                            <a:srgbClr val="00B050"/>
                          </a:solidFill>
                          <a:effectLst/>
                          <a:latin typeface="Cambria Math" panose="02040503050406030204" pitchFamily="18" charset="0"/>
                          <a:cs typeface="Arial" pitchFamily="34" charset="0"/>
                        </a:rPr>
                        <m:t>𝒚</m:t>
                      </m:r>
                      <m:r>
                        <a:rPr lang="pt-BR" sz="2500" b="1" i="1" baseline="-25000" dirty="0" err="1" smtClean="0">
                          <a:solidFill>
                            <a:srgbClr val="00B050"/>
                          </a:solidFill>
                          <a:effectLst/>
                          <a:latin typeface="Cambria Math" panose="02040503050406030204" pitchFamily="18" charset="0"/>
                          <a:cs typeface="Arial" pitchFamily="34" charset="0"/>
                        </a:rPr>
                        <m:t>𝒐</m:t>
                      </m:r>
                      <m:r>
                        <a:rPr lang="pt-BR" sz="2500" b="1" i="1" dirty="0" smtClean="0">
                          <a:solidFill>
                            <a:srgbClr val="00B050"/>
                          </a:solidFill>
                          <a:effectLst/>
                          <a:latin typeface="Cambria Math" panose="02040503050406030204" pitchFamily="18" charset="0"/>
                          <a:cs typeface="Arial" pitchFamily="34" charset="0"/>
                        </a:rPr>
                        <m:t>)</m:t>
                      </m:r>
                    </m:oMath>
                  </m:oMathPara>
                </a14:m>
                <a:endParaRPr lang="pt-BR" sz="2500" b="1" dirty="0" smtClean="0">
                  <a:solidFill>
                    <a:srgbClr val="00B050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</mc:Choice>
        <mc:Fallback xmlns="">
          <p:sp>
            <p:nvSpPr>
              <p:cNvPr id="25" name="Espaço Reservado para Conteúdo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20661" y="1233394"/>
                <a:ext cx="3658099" cy="388191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8900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2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2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3" grpId="0" animBg="1"/>
      <p:bldP spid="25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98AB8-E284-4649-B676-2E295DFD7BF4}" type="slidenum">
              <a:rPr lang="pt-BR" smtClean="0"/>
              <a:t>19</a:t>
            </a:fld>
            <a:endParaRPr lang="pt-BR"/>
          </a:p>
        </p:txBody>
      </p:sp>
      <p:pic>
        <p:nvPicPr>
          <p:cNvPr id="9" name="Imagem 8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AFAFA"/>
              </a:clrFrom>
              <a:clrTo>
                <a:srgbClr val="FAFAFA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9843" y="169012"/>
            <a:ext cx="2105980" cy="818562"/>
          </a:xfrm>
          <a:prstGeom prst="rect">
            <a:avLst/>
          </a:prstGeom>
        </p:spPr>
      </p:pic>
      <p:sp>
        <p:nvSpPr>
          <p:cNvPr id="4" name="Título 1">
            <a:extLst>
              <a:ext uri="{FF2B5EF4-FFF2-40B4-BE49-F238E27FC236}">
                <a16:creationId xmlns:a16="http://schemas.microsoft.com/office/drawing/2014/main" id="{53C40E73-FA0C-4827-B571-7EF0D55B11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/>
          <a:p>
            <a:pPr algn="l"/>
            <a:r>
              <a:rPr lang="pt-BR" b="1" dirty="0" smtClean="0">
                <a:solidFill>
                  <a:schemeClr val="bg1"/>
                </a:solidFill>
              </a:rPr>
              <a:t>Equação geral</a:t>
            </a:r>
            <a:endParaRPr lang="pt-BR" b="1" dirty="0">
              <a:solidFill>
                <a:schemeClr val="bg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Espaço Reservado para Conteúdo 1"/>
              <p:cNvSpPr txBox="1">
                <a:spLocks/>
              </p:cNvSpPr>
              <p:nvPr/>
            </p:nvSpPr>
            <p:spPr>
              <a:xfrm>
                <a:off x="75566" y="1100196"/>
                <a:ext cx="8592387" cy="4161343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274320" indent="-274320" algn="l" defTabSz="914400" rtl="0" eaLnBrk="1" latinLnBrk="0" hangingPunct="1">
                  <a:spcBef>
                    <a:spcPct val="20000"/>
                  </a:spcBef>
                  <a:buClr>
                    <a:schemeClr val="accent1"/>
                  </a:buClr>
                  <a:buSzPct val="100000"/>
                  <a:buFont typeface="Symbol" pitchFamily="18" charset="2"/>
                  <a:buChar char=""/>
                  <a:defRPr sz="2400" kern="12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1pPr>
                <a:lvl2pPr marL="576263" indent="-274320" algn="l" defTabSz="914400" rtl="0" eaLnBrk="1" latinLnBrk="0" hangingPunct="1">
                  <a:spcBef>
                    <a:spcPct val="20000"/>
                  </a:spcBef>
                  <a:buClr>
                    <a:schemeClr val="accent1"/>
                  </a:buClr>
                  <a:buSzPct val="100000"/>
                  <a:buFont typeface="Symbol" pitchFamily="18" charset="2"/>
                  <a:buChar char=""/>
                  <a:defRPr sz="2200" kern="12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2pPr>
                <a:lvl3pPr marL="855663" indent="-228600" algn="l" defTabSz="914400" rtl="0" eaLnBrk="1" latinLnBrk="0" hangingPunct="1">
                  <a:spcBef>
                    <a:spcPct val="20000"/>
                  </a:spcBef>
                  <a:buClr>
                    <a:schemeClr val="accent1"/>
                  </a:buClr>
                  <a:buSzPct val="100000"/>
                  <a:buFont typeface="Symbol" pitchFamily="18" charset="2"/>
                  <a:buChar char=""/>
                  <a:defRPr sz="2000" kern="12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3pPr>
                <a:lvl4pPr marL="1143000" indent="-228600" algn="l" defTabSz="914400" rtl="0" eaLnBrk="1" latinLnBrk="0" hangingPunct="1">
                  <a:spcBef>
                    <a:spcPct val="20000"/>
                  </a:spcBef>
                  <a:buClr>
                    <a:schemeClr val="accent1"/>
                  </a:buClr>
                  <a:buSzPct val="100000"/>
                  <a:buFont typeface="Symbol" pitchFamily="18" charset="2"/>
                  <a:buChar char=""/>
                  <a:defRPr sz="1800" kern="12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4pPr>
                <a:lvl5pPr marL="1463040" indent="-228600" algn="l" defTabSz="914400" rtl="0" eaLnBrk="1" latinLnBrk="0" hangingPunct="1">
                  <a:spcBef>
                    <a:spcPct val="20000"/>
                  </a:spcBef>
                  <a:buClr>
                    <a:schemeClr val="accent1"/>
                  </a:buClr>
                  <a:buSzPct val="100000"/>
                  <a:buFont typeface="Symbol" pitchFamily="18" charset="2"/>
                  <a:buChar char=""/>
                  <a:defRPr sz="1600" kern="12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5pPr>
                <a:lvl6pPr marL="1783080" indent="-228600" algn="l" defTabSz="914400" rtl="0" eaLnBrk="1" latinLnBrk="0" hangingPunct="1">
                  <a:spcBef>
                    <a:spcPts val="384"/>
                  </a:spcBef>
                  <a:buClr>
                    <a:schemeClr val="accent1"/>
                  </a:buClr>
                  <a:buFont typeface="Symbol" pitchFamily="18" charset="2"/>
                  <a:buChar char="*"/>
                  <a:defRPr sz="1400" kern="12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6pPr>
                <a:lvl7pPr marL="2103120" indent="-228600" algn="l" defTabSz="914400" rtl="0" eaLnBrk="1" latinLnBrk="0" hangingPunct="1">
                  <a:spcBef>
                    <a:spcPts val="384"/>
                  </a:spcBef>
                  <a:buClr>
                    <a:schemeClr val="accent1"/>
                  </a:buClr>
                  <a:buFont typeface="Symbol" pitchFamily="18" charset="2"/>
                  <a:buChar char="*"/>
                  <a:defRPr sz="1400" kern="12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7pPr>
                <a:lvl8pPr marL="2423160" indent="-228600" algn="l" defTabSz="914400" rtl="0" eaLnBrk="1" latinLnBrk="0" hangingPunct="1">
                  <a:spcBef>
                    <a:spcPts val="384"/>
                  </a:spcBef>
                  <a:buClr>
                    <a:schemeClr val="accent1"/>
                  </a:buClr>
                  <a:buFont typeface="Symbol" pitchFamily="18" charset="2"/>
                  <a:buChar char="*"/>
                  <a:defRPr sz="1400" kern="12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8pPr>
                <a:lvl9pPr marL="2743200" indent="-228600" algn="l" defTabSz="914400" rtl="0" eaLnBrk="1" latinLnBrk="0" hangingPunct="1">
                  <a:spcBef>
                    <a:spcPts val="384"/>
                  </a:spcBef>
                  <a:buClr>
                    <a:schemeClr val="accent1"/>
                  </a:buClr>
                  <a:buFont typeface="Symbol" pitchFamily="18" charset="2"/>
                  <a:buChar char="*"/>
                  <a:defRPr sz="1400" kern="12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5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2500" b="1" i="1" dirty="0" smtClean="0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  <a:cs typeface="Arial" pitchFamily="34" charset="0"/>
                        </a:rPr>
                        <m:t>(</m:t>
                      </m:r>
                      <m:r>
                        <a:rPr lang="pt-BR" sz="2500" b="1" i="1" dirty="0" smtClean="0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  <a:cs typeface="Arial" pitchFamily="34" charset="0"/>
                        </a:rPr>
                        <m:t>𝒙</m:t>
                      </m:r>
                      <m:r>
                        <a:rPr lang="pt-BR" sz="2500" b="1" i="1" dirty="0" smtClean="0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  <a:cs typeface="Arial" pitchFamily="34" charset="0"/>
                        </a:rPr>
                        <m:t> – </m:t>
                      </m:r>
                      <m:r>
                        <a:rPr lang="pt-BR" sz="2500" b="1" i="1" dirty="0" smtClean="0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  <a:cs typeface="Arial" pitchFamily="34" charset="0"/>
                        </a:rPr>
                        <m:t>𝒙𝒐</m:t>
                      </m:r>
                      <m:r>
                        <a:rPr lang="pt-BR" sz="2500" b="1" i="1" dirty="0" smtClean="0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  <a:cs typeface="Arial" pitchFamily="34" charset="0"/>
                        </a:rPr>
                        <m:t>)² = </m:t>
                      </m:r>
                      <m:r>
                        <a:rPr lang="pt-BR" sz="2500" b="1" i="1" dirty="0" smtClean="0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  <a:cs typeface="Arial" pitchFamily="34" charset="0"/>
                        </a:rPr>
                        <m:t>𝟐</m:t>
                      </m:r>
                      <m:r>
                        <a:rPr lang="pt-BR" sz="2500" b="1" i="1" dirty="0" smtClean="0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  <a:cs typeface="Arial" pitchFamily="34" charset="0"/>
                        </a:rPr>
                        <m:t>𝒑</m:t>
                      </m:r>
                      <m:r>
                        <a:rPr lang="pt-BR" sz="2500" b="1" i="1" dirty="0" smtClean="0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  <a:cs typeface="Arial" pitchFamily="34" charset="0"/>
                        </a:rPr>
                        <m:t> (</m:t>
                      </m:r>
                      <m:r>
                        <a:rPr lang="pt-BR" sz="2500" b="1" i="1" dirty="0" smtClean="0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  <a:cs typeface="Arial" pitchFamily="34" charset="0"/>
                        </a:rPr>
                        <m:t>𝒚</m:t>
                      </m:r>
                      <m:r>
                        <a:rPr lang="pt-BR" sz="2500" b="1" i="1" dirty="0" smtClean="0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  <a:cs typeface="Arial" pitchFamily="34" charset="0"/>
                        </a:rPr>
                        <m:t> – </m:t>
                      </m:r>
                      <m:r>
                        <a:rPr lang="pt-BR" sz="2500" b="1" i="1" dirty="0" err="1" smtClean="0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  <a:cs typeface="Arial" pitchFamily="34" charset="0"/>
                        </a:rPr>
                        <m:t>𝒚</m:t>
                      </m:r>
                      <m:r>
                        <a:rPr lang="pt-BR" sz="2500" b="1" i="1" baseline="-25000" dirty="0" err="1" smtClean="0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  <a:cs typeface="Arial" pitchFamily="34" charset="0"/>
                        </a:rPr>
                        <m:t>𝒐</m:t>
                      </m:r>
                      <m:r>
                        <a:rPr lang="pt-BR" sz="2500" b="1" i="1" dirty="0" smtClean="0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  <a:cs typeface="Arial" pitchFamily="34" charset="0"/>
                        </a:rPr>
                        <m:t>)</m:t>
                      </m:r>
                    </m:oMath>
                  </m:oMathPara>
                </a14:m>
                <a:endParaRPr lang="pt-BR" sz="2500" b="1" dirty="0" smtClean="0"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  <a:p>
                <a:pPr marL="0" indent="0" algn="ctr">
                  <a:lnSpc>
                    <a:spcPct val="15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pt-BR" sz="2500" b="1" i="1" dirty="0" smtClean="0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  <a:cs typeface="Arial" pitchFamily="34" charset="0"/>
                            </a:rPr>
                          </m:ctrlPr>
                        </m:sSupPr>
                        <m:e>
                          <m:r>
                            <a:rPr lang="pt-BR" sz="2500" b="1" i="1" dirty="0" smtClean="0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  <a:cs typeface="Arial" pitchFamily="34" charset="0"/>
                            </a:rPr>
                            <m:t>𝒙</m:t>
                          </m:r>
                        </m:e>
                        <m:sup>
                          <m:r>
                            <a:rPr lang="pt-BR" sz="2500" b="1" i="1" dirty="0" smtClean="0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  <a:cs typeface="Arial" pitchFamily="34" charset="0"/>
                            </a:rPr>
                            <m:t>2</m:t>
                          </m:r>
                        </m:sup>
                      </m:sSup>
                      <m:r>
                        <a:rPr lang="pt-BR" sz="2500" b="1" i="1" dirty="0" smtClean="0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  <a:cs typeface="Arial" pitchFamily="34" charset="0"/>
                        </a:rPr>
                        <m:t> – </m:t>
                      </m:r>
                      <m:r>
                        <a:rPr lang="pt-BR" sz="2500" b="1" i="1" dirty="0" smtClean="0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  <a:cs typeface="Arial" pitchFamily="34" charset="0"/>
                        </a:rPr>
                        <m:t>𝟐</m:t>
                      </m:r>
                      <m:r>
                        <a:rPr lang="pt-BR" sz="2500" b="1" i="1" dirty="0" smtClean="0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  <a:cs typeface="Arial" pitchFamily="34" charset="0"/>
                        </a:rPr>
                        <m:t>𝒙𝒙𝒐</m:t>
                      </m:r>
                      <m:r>
                        <a:rPr lang="pt-BR" sz="2500" b="1" i="1" baseline="-25000" dirty="0" smtClean="0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  <a:cs typeface="Arial" pitchFamily="34" charset="0"/>
                        </a:rPr>
                        <m:t>  +</m:t>
                      </m:r>
                      <m:r>
                        <a:rPr lang="pt-BR" sz="2500" b="1" i="1" dirty="0" smtClean="0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  <a:cs typeface="Arial" pitchFamily="34" charset="0"/>
                        </a:rPr>
                        <m:t>𝒙𝒐</m:t>
                      </m:r>
                      <m:r>
                        <a:rPr lang="pt-BR" sz="2500" b="1" i="1" dirty="0" smtClean="0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  <a:cs typeface="Arial" pitchFamily="34" charset="0"/>
                        </a:rPr>
                        <m:t>² = </m:t>
                      </m:r>
                      <m:r>
                        <a:rPr lang="pt-BR" sz="2500" b="1" i="1" dirty="0" smtClean="0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  <a:cs typeface="Arial" pitchFamily="34" charset="0"/>
                        </a:rPr>
                        <m:t>𝟐</m:t>
                      </m:r>
                      <m:r>
                        <a:rPr lang="pt-BR" sz="2500" b="1" i="1" dirty="0" smtClean="0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  <a:cs typeface="Arial" pitchFamily="34" charset="0"/>
                        </a:rPr>
                        <m:t>𝒑𝒚</m:t>
                      </m:r>
                      <m:r>
                        <a:rPr lang="pt-BR" sz="2500" b="1" i="1" dirty="0" smtClean="0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  <a:cs typeface="Arial" pitchFamily="34" charset="0"/>
                        </a:rPr>
                        <m:t> – </m:t>
                      </m:r>
                      <m:r>
                        <a:rPr lang="pt-BR" sz="2500" b="1" i="1" dirty="0" smtClean="0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  <a:cs typeface="Arial" pitchFamily="34" charset="0"/>
                        </a:rPr>
                        <m:t>𝟐</m:t>
                      </m:r>
                      <m:r>
                        <a:rPr lang="pt-BR" sz="2500" b="1" i="1" dirty="0" smtClean="0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  <a:cs typeface="Arial" pitchFamily="34" charset="0"/>
                        </a:rPr>
                        <m:t>𝒑𝒚𝒐</m:t>
                      </m:r>
                    </m:oMath>
                  </m:oMathPara>
                </a14:m>
                <a:endParaRPr lang="pt-BR" sz="2500" b="1" baseline="-25000" dirty="0" smtClean="0"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  <a:p>
                <a:pPr marL="0" indent="0" algn="ctr">
                  <a:lnSpc>
                    <a:spcPct val="15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2500" b="1" i="1" dirty="0" smtClean="0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  <a:cs typeface="Arial" pitchFamily="34" charset="0"/>
                        </a:rPr>
                        <m:t> </m:t>
                      </m:r>
                      <m:r>
                        <a:rPr lang="pt-BR" sz="2500" b="1" i="1" dirty="0" smtClean="0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  <a:cs typeface="Arial" pitchFamily="34" charset="0"/>
                        </a:rPr>
                        <m:t>𝒙</m:t>
                      </m:r>
                      <m:r>
                        <a:rPr lang="pt-BR" sz="2500" b="1" i="1" dirty="0" smtClean="0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  <a:cs typeface="Arial" pitchFamily="34" charset="0"/>
                        </a:rPr>
                        <m:t>²  + (– </m:t>
                      </m:r>
                      <m:r>
                        <a:rPr lang="pt-BR" sz="2500" b="1" i="1" dirty="0" smtClean="0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  <a:cs typeface="Arial" pitchFamily="34" charset="0"/>
                        </a:rPr>
                        <m:t>𝟐</m:t>
                      </m:r>
                      <m:r>
                        <a:rPr lang="pt-BR" sz="2500" b="1" i="1" dirty="0" smtClean="0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  <a:cs typeface="Arial" pitchFamily="34" charset="0"/>
                        </a:rPr>
                        <m:t>𝒙𝒐</m:t>
                      </m:r>
                      <m:r>
                        <a:rPr lang="pt-BR" sz="2500" b="1" i="1" dirty="0" smtClean="0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  <a:cs typeface="Arial" pitchFamily="34" charset="0"/>
                        </a:rPr>
                        <m:t>)</m:t>
                      </m:r>
                      <m:r>
                        <a:rPr lang="pt-BR" sz="2500" b="1" i="1" dirty="0" smtClean="0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  <a:cs typeface="Arial" pitchFamily="34" charset="0"/>
                        </a:rPr>
                        <m:t>𝒙</m:t>
                      </m:r>
                      <m:r>
                        <a:rPr lang="pt-BR" sz="2500" b="1" i="1" dirty="0" smtClean="0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  <a:cs typeface="Arial" pitchFamily="34" charset="0"/>
                        </a:rPr>
                        <m:t> + (</m:t>
                      </m:r>
                      <m:r>
                        <a:rPr lang="pt-BR" sz="2500" b="1" i="1" dirty="0" smtClean="0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  <a:cs typeface="Arial" pitchFamily="34" charset="0"/>
                        </a:rPr>
                        <m:t>𝒙𝒐</m:t>
                      </m:r>
                      <m:r>
                        <a:rPr lang="pt-BR" sz="2500" b="1" i="1" dirty="0" smtClean="0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  <a:cs typeface="Arial" pitchFamily="34" charset="0"/>
                        </a:rPr>
                        <m:t>² + </m:t>
                      </m:r>
                      <m:r>
                        <a:rPr lang="pt-BR" sz="2500" b="1" i="1" dirty="0" smtClean="0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  <a:cs typeface="Arial" pitchFamily="34" charset="0"/>
                        </a:rPr>
                        <m:t>𝟐</m:t>
                      </m:r>
                      <m:r>
                        <a:rPr lang="pt-BR" sz="2500" b="1" i="1" dirty="0" smtClean="0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  <a:cs typeface="Arial" pitchFamily="34" charset="0"/>
                        </a:rPr>
                        <m:t>𝒑𝒚𝒐</m:t>
                      </m:r>
                      <m:r>
                        <a:rPr lang="pt-BR" sz="2500" b="1" i="1" dirty="0" smtClean="0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  <a:cs typeface="Arial" pitchFamily="34" charset="0"/>
                        </a:rPr>
                        <m:t>) = </m:t>
                      </m:r>
                      <m:r>
                        <a:rPr lang="pt-BR" sz="2500" b="1" i="1" dirty="0" smtClean="0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  <a:cs typeface="Arial" pitchFamily="34" charset="0"/>
                        </a:rPr>
                        <m:t>𝟐</m:t>
                      </m:r>
                      <m:r>
                        <a:rPr lang="pt-BR" sz="2500" b="1" i="1" dirty="0" smtClean="0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  <a:cs typeface="Arial" pitchFamily="34" charset="0"/>
                        </a:rPr>
                        <m:t>𝒑𝒚</m:t>
                      </m:r>
                    </m:oMath>
                  </m:oMathPara>
                </a14:m>
                <a:endParaRPr lang="pt-BR" sz="2500" b="1" baseline="-25000" dirty="0" smtClean="0"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  <a:p>
                <a:pPr marL="0" indent="0" algn="ctr">
                  <a:lnSpc>
                    <a:spcPct val="150000"/>
                  </a:lnSpc>
                  <a:buNone/>
                </a:pPr>
                <a:endParaRPr lang="pt-BR" sz="25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cs typeface="Arial" pitchFamily="34" charset="0"/>
                </a:endParaRPr>
              </a:p>
            </p:txBody>
          </p:sp>
        </mc:Choice>
        <mc:Fallback xmlns="">
          <p:sp>
            <p:nvSpPr>
              <p:cNvPr id="6" name="Espaço Reservado para Conteúdo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566" y="1100196"/>
                <a:ext cx="8592387" cy="4161343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" name="Conector reto 4"/>
          <p:cNvCxnSpPr/>
          <p:nvPr/>
        </p:nvCxnSpPr>
        <p:spPr>
          <a:xfrm>
            <a:off x="1475656" y="2859782"/>
            <a:ext cx="4608512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tângulo 6"/>
              <p:cNvSpPr/>
              <p:nvPr/>
            </p:nvSpPr>
            <p:spPr>
              <a:xfrm>
                <a:off x="252441" y="3502013"/>
                <a:ext cx="8424936" cy="124649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2500" b="1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Arial" pitchFamily="34" charset="0"/>
                        </a:rPr>
                        <m:t>(</m:t>
                      </m:r>
                      <m:r>
                        <a:rPr lang="pt-BR" sz="2500" b="1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Arial" pitchFamily="34" charset="0"/>
                        </a:rPr>
                        <m:t>𝟏</m:t>
                      </m:r>
                      <m:r>
                        <a:rPr lang="pt-BR" sz="2500" b="1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Arial" pitchFamily="34" charset="0"/>
                        </a:rPr>
                        <m:t>/</m:t>
                      </m:r>
                      <m:r>
                        <a:rPr lang="pt-BR" sz="2500" b="1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Arial" pitchFamily="34" charset="0"/>
                        </a:rPr>
                        <m:t>𝟐</m:t>
                      </m:r>
                      <m:r>
                        <a:rPr lang="pt-BR" sz="2500" b="1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Arial" pitchFamily="34" charset="0"/>
                        </a:rPr>
                        <m:t>𝒑</m:t>
                      </m:r>
                      <m:r>
                        <a:rPr lang="pt-BR" sz="2500" b="1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Arial" pitchFamily="34" charset="0"/>
                        </a:rPr>
                        <m:t>) </m:t>
                      </m:r>
                      <m:r>
                        <a:rPr lang="pt-BR" sz="2500" b="1" i="1" dirty="0">
                          <a:latin typeface="Cambria Math" panose="02040503050406030204" pitchFamily="18" charset="0"/>
                          <a:cs typeface="Arial" pitchFamily="34" charset="0"/>
                        </a:rPr>
                        <m:t>𝒙</m:t>
                      </m:r>
                      <m:r>
                        <a:rPr lang="pt-BR" sz="2500" b="1" i="1" dirty="0">
                          <a:latin typeface="Cambria Math" panose="02040503050406030204" pitchFamily="18" charset="0"/>
                          <a:cs typeface="Arial" pitchFamily="34" charset="0"/>
                        </a:rPr>
                        <m:t>²  + [– </m:t>
                      </m:r>
                      <m:r>
                        <a:rPr lang="pt-BR" sz="2500" b="1" i="1" dirty="0" err="1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  <a:cs typeface="Arial" pitchFamily="34" charset="0"/>
                        </a:rPr>
                        <m:t>𝒙</m:t>
                      </m:r>
                      <m:r>
                        <a:rPr lang="pt-BR" sz="2500" b="1" i="1" baseline="-25000" dirty="0" err="1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  <a:cs typeface="Arial" pitchFamily="34" charset="0"/>
                        </a:rPr>
                        <m:t>𝒐</m:t>
                      </m:r>
                      <m:r>
                        <a:rPr lang="pt-BR" sz="2500" b="1" i="1" dirty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  <a:cs typeface="Arial" pitchFamily="34" charset="0"/>
                        </a:rPr>
                        <m:t>/</m:t>
                      </m:r>
                      <m:r>
                        <a:rPr lang="pt-BR" sz="2500" b="1" i="1" dirty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  <a:cs typeface="Arial" pitchFamily="34" charset="0"/>
                        </a:rPr>
                        <m:t>𝒑</m:t>
                      </m:r>
                      <m:r>
                        <a:rPr lang="pt-BR" sz="2500" b="1" i="1" dirty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  <a:cs typeface="Arial" pitchFamily="34" charset="0"/>
                        </a:rPr>
                        <m:t>] </m:t>
                      </m:r>
                      <m:r>
                        <a:rPr lang="pt-BR" sz="2500" b="1" i="1" dirty="0">
                          <a:latin typeface="Cambria Math" panose="02040503050406030204" pitchFamily="18" charset="0"/>
                          <a:cs typeface="Arial" pitchFamily="34" charset="0"/>
                        </a:rPr>
                        <m:t>𝒙</m:t>
                      </m:r>
                      <m:r>
                        <a:rPr lang="pt-BR" sz="2500" b="1" i="1" dirty="0">
                          <a:latin typeface="Cambria Math" panose="02040503050406030204" pitchFamily="18" charset="0"/>
                          <a:cs typeface="Arial" pitchFamily="34" charset="0"/>
                        </a:rPr>
                        <m:t> + (</m:t>
                      </m:r>
                      <m:r>
                        <a:rPr lang="pt-BR" sz="2500" b="1" i="1" dirty="0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cs typeface="Arial" pitchFamily="34" charset="0"/>
                        </a:rPr>
                        <m:t>𝒙𝒐</m:t>
                      </m:r>
                      <m:r>
                        <a:rPr lang="pt-BR" sz="2500" b="1" i="1" dirty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cs typeface="Arial" pitchFamily="34" charset="0"/>
                        </a:rPr>
                        <m:t>² + </m:t>
                      </m:r>
                      <m:r>
                        <a:rPr lang="pt-BR" sz="2500" b="1" i="1" dirty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cs typeface="Arial" pitchFamily="34" charset="0"/>
                        </a:rPr>
                        <m:t>𝟐</m:t>
                      </m:r>
                      <m:r>
                        <a:rPr lang="pt-BR" sz="2500" b="1" i="1" dirty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cs typeface="Arial" pitchFamily="34" charset="0"/>
                        </a:rPr>
                        <m:t>𝒑𝒚𝒐</m:t>
                      </m:r>
                      <m:r>
                        <a:rPr lang="pt-BR" sz="2500" b="1" i="1" dirty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cs typeface="Arial" pitchFamily="34" charset="0"/>
                        </a:rPr>
                        <m:t>)/ </m:t>
                      </m:r>
                      <m:r>
                        <a:rPr lang="pt-BR" sz="2500" b="1" i="1" dirty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cs typeface="Arial" pitchFamily="34" charset="0"/>
                        </a:rPr>
                        <m:t>𝟐</m:t>
                      </m:r>
                      <m:r>
                        <a:rPr lang="pt-BR" sz="2500" b="1" i="1" dirty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cs typeface="Arial" pitchFamily="34" charset="0"/>
                        </a:rPr>
                        <m:t>𝒑</m:t>
                      </m:r>
                      <m:r>
                        <a:rPr lang="pt-BR" sz="2500" b="1" i="1" dirty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cs typeface="Arial" pitchFamily="34" charset="0"/>
                        </a:rPr>
                        <m:t> = </m:t>
                      </m:r>
                      <m:r>
                        <a:rPr lang="pt-BR" sz="2500" b="1" i="1" dirty="0">
                          <a:latin typeface="Cambria Math" panose="02040503050406030204" pitchFamily="18" charset="0"/>
                          <a:cs typeface="Arial" pitchFamily="34" charset="0"/>
                        </a:rPr>
                        <m:t>𝒚</m:t>
                      </m:r>
                    </m:oMath>
                  </m:oMathPara>
                </a14:m>
                <a:endParaRPr lang="pt-BR" sz="2500" b="1" dirty="0">
                  <a:latin typeface="Arial" pitchFamily="34" charset="0"/>
                  <a:cs typeface="Arial" pitchFamily="34" charset="0"/>
                </a:endParaRPr>
              </a:p>
              <a:p>
                <a:pPr algn="ctr"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2500" b="1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Arial" pitchFamily="34" charset="0"/>
                        </a:rPr>
                        <m:t>𝒂</m:t>
                      </m:r>
                      <m:r>
                        <a:rPr lang="pt-BR" sz="2500" b="1" i="1" dirty="0">
                          <a:latin typeface="Cambria Math" panose="02040503050406030204" pitchFamily="18" charset="0"/>
                          <a:cs typeface="Arial" pitchFamily="34" charset="0"/>
                        </a:rPr>
                        <m:t>𝒙</m:t>
                      </m:r>
                      <m:r>
                        <a:rPr lang="pt-BR" sz="2500" b="1" i="1" dirty="0">
                          <a:latin typeface="Cambria Math" panose="02040503050406030204" pitchFamily="18" charset="0"/>
                          <a:cs typeface="Arial" pitchFamily="34" charset="0"/>
                        </a:rPr>
                        <m:t>² + </m:t>
                      </m:r>
                      <m:r>
                        <a:rPr lang="pt-BR" sz="2500" b="1" i="1" dirty="0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  <a:cs typeface="Arial" pitchFamily="34" charset="0"/>
                        </a:rPr>
                        <m:t>𝒃</m:t>
                      </m:r>
                      <m:r>
                        <a:rPr lang="pt-BR" sz="2500" b="1" i="1" dirty="0" err="1">
                          <a:latin typeface="Cambria Math" panose="02040503050406030204" pitchFamily="18" charset="0"/>
                          <a:cs typeface="Arial" pitchFamily="34" charset="0"/>
                        </a:rPr>
                        <m:t>𝒙</m:t>
                      </m:r>
                      <m:r>
                        <a:rPr lang="pt-BR" sz="2500" b="1" i="1" dirty="0">
                          <a:latin typeface="Cambria Math" panose="02040503050406030204" pitchFamily="18" charset="0"/>
                          <a:cs typeface="Arial" pitchFamily="34" charset="0"/>
                        </a:rPr>
                        <m:t> + </m:t>
                      </m:r>
                      <m:r>
                        <a:rPr lang="pt-BR" sz="2500" b="1" i="1" dirty="0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cs typeface="Arial" pitchFamily="34" charset="0"/>
                        </a:rPr>
                        <m:t>𝒄</m:t>
                      </m:r>
                      <m:r>
                        <a:rPr lang="pt-BR" sz="2500" b="1" i="1" dirty="0">
                          <a:latin typeface="Cambria Math" panose="02040503050406030204" pitchFamily="18" charset="0"/>
                          <a:cs typeface="Arial" pitchFamily="34" charset="0"/>
                        </a:rPr>
                        <m:t> = </m:t>
                      </m:r>
                      <m:r>
                        <a:rPr lang="pt-BR" sz="2500" b="1" i="1" dirty="0">
                          <a:latin typeface="Cambria Math" panose="02040503050406030204" pitchFamily="18" charset="0"/>
                          <a:cs typeface="Arial" pitchFamily="34" charset="0"/>
                        </a:rPr>
                        <m:t>𝒚</m:t>
                      </m:r>
                    </m:oMath>
                  </m:oMathPara>
                </a14:m>
                <a:endParaRPr lang="pt-BR" sz="2500" b="1" dirty="0">
                  <a:latin typeface="Arial" pitchFamily="34" charset="0"/>
                  <a:cs typeface="Arial" pitchFamily="34" charset="0"/>
                </a:endParaRPr>
              </a:p>
            </p:txBody>
          </p:sp>
        </mc:Choice>
        <mc:Fallback xmlns="">
          <p:sp>
            <p:nvSpPr>
              <p:cNvPr id="7" name="Retângulo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2441" y="3502013"/>
                <a:ext cx="8424936" cy="124649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0" name="Conector reto 9"/>
          <p:cNvCxnSpPr/>
          <p:nvPr/>
        </p:nvCxnSpPr>
        <p:spPr>
          <a:xfrm>
            <a:off x="6553200" y="2859782"/>
            <a:ext cx="6840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tângulo 7"/>
              <p:cNvSpPr/>
              <p:nvPr/>
            </p:nvSpPr>
            <p:spPr>
              <a:xfrm>
                <a:off x="6553200" y="2896750"/>
                <a:ext cx="647934" cy="4770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2500" b="1" i="1" dirty="0">
                          <a:latin typeface="Cambria Math" panose="02040503050406030204" pitchFamily="18" charset="0"/>
                          <a:cs typeface="Arial" pitchFamily="34" charset="0"/>
                        </a:rPr>
                        <m:t>𝟐</m:t>
                      </m:r>
                      <m:r>
                        <a:rPr lang="pt-BR" sz="2500" b="1" i="1" dirty="0">
                          <a:latin typeface="Cambria Math" panose="02040503050406030204" pitchFamily="18" charset="0"/>
                          <a:cs typeface="Arial" pitchFamily="34" charset="0"/>
                        </a:rPr>
                        <m:t>𝒑</m:t>
                      </m:r>
                    </m:oMath>
                  </m:oMathPara>
                </a14:m>
                <a:endParaRPr lang="pt-BR" sz="2500" dirty="0"/>
              </a:p>
            </p:txBody>
          </p:sp>
        </mc:Choice>
        <mc:Fallback xmlns="">
          <p:sp>
            <p:nvSpPr>
              <p:cNvPr id="8" name="Retângulo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53200" y="2896750"/>
                <a:ext cx="647934" cy="477054"/>
              </a:xfrm>
              <a:prstGeom prst="rect">
                <a:avLst/>
              </a:prstGeom>
              <a:blipFill>
                <a:blip r:embed="rId6"/>
                <a:stretch>
                  <a:fillRect l="-1887" r="-943" b="-16667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tângulo 10"/>
              <p:cNvSpPr/>
              <p:nvPr/>
            </p:nvSpPr>
            <p:spPr>
              <a:xfrm>
                <a:off x="3722943" y="2824396"/>
                <a:ext cx="647934" cy="4770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2500" b="1" i="1" dirty="0">
                          <a:latin typeface="Cambria Math" panose="02040503050406030204" pitchFamily="18" charset="0"/>
                          <a:cs typeface="Arial" pitchFamily="34" charset="0"/>
                        </a:rPr>
                        <m:t>𝟐</m:t>
                      </m:r>
                      <m:r>
                        <a:rPr lang="pt-BR" sz="2500" b="1" i="1" dirty="0">
                          <a:latin typeface="Cambria Math" panose="02040503050406030204" pitchFamily="18" charset="0"/>
                          <a:cs typeface="Arial" pitchFamily="34" charset="0"/>
                        </a:rPr>
                        <m:t>𝒑</m:t>
                      </m:r>
                    </m:oMath>
                  </m:oMathPara>
                </a14:m>
                <a:endParaRPr lang="pt-BR" sz="2500" dirty="0"/>
              </a:p>
            </p:txBody>
          </p:sp>
        </mc:Choice>
        <mc:Fallback xmlns="">
          <p:sp>
            <p:nvSpPr>
              <p:cNvPr id="11" name="Retângulo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22943" y="2824396"/>
                <a:ext cx="647934" cy="477054"/>
              </a:xfrm>
              <a:prstGeom prst="rect">
                <a:avLst/>
              </a:prstGeom>
              <a:blipFill>
                <a:blip r:embed="rId7"/>
                <a:stretch>
                  <a:fillRect l="-2830" r="-943" b="-15190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159481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  <p:bldP spid="7" grpId="0" build="p"/>
      <p:bldP spid="8" grpId="0"/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98AB8-E284-4649-B676-2E295DFD7BF4}" type="slidenum">
              <a:rPr lang="pt-BR" smtClean="0"/>
              <a:t>2</a:t>
            </a:fld>
            <a:endParaRPr lang="pt-BR"/>
          </a:p>
        </p:txBody>
      </p:sp>
      <p:pic>
        <p:nvPicPr>
          <p:cNvPr id="9" name="Imagem 8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AFAFA"/>
              </a:clrFrom>
              <a:clrTo>
                <a:srgbClr val="FAFAFA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9843" y="169012"/>
            <a:ext cx="2105980" cy="818562"/>
          </a:xfrm>
          <a:prstGeom prst="rect">
            <a:avLst/>
          </a:prstGeom>
        </p:spPr>
      </p:pic>
      <p:sp>
        <p:nvSpPr>
          <p:cNvPr id="4" name="Título 1">
            <a:extLst>
              <a:ext uri="{FF2B5EF4-FFF2-40B4-BE49-F238E27FC236}">
                <a16:creationId xmlns:a16="http://schemas.microsoft.com/office/drawing/2014/main" id="{53C40E73-FA0C-4827-B571-7EF0D55B11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05979"/>
            <a:ext cx="8686800" cy="857250"/>
          </a:xfrm>
        </p:spPr>
        <p:txBody>
          <a:bodyPr>
            <a:normAutofit/>
          </a:bodyPr>
          <a:lstStyle/>
          <a:p>
            <a:pPr algn="l"/>
            <a:r>
              <a:rPr lang="pt-BR" sz="4000" b="1" dirty="0" smtClean="0">
                <a:solidFill>
                  <a:schemeClr val="bg1"/>
                </a:solidFill>
              </a:rPr>
              <a:t>Como construir uma parábola?</a:t>
            </a:r>
            <a:endParaRPr lang="pt-BR" sz="4000" b="1" dirty="0">
              <a:solidFill>
                <a:schemeClr val="bg1"/>
              </a:solidFill>
            </a:endParaRP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200746"/>
            <a:ext cx="7416824" cy="3888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042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98AB8-E284-4649-B676-2E295DFD7BF4}" type="slidenum">
              <a:rPr lang="pt-BR" smtClean="0"/>
              <a:t>20</a:t>
            </a:fld>
            <a:endParaRPr lang="pt-BR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322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14874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1"/>
          <p:cNvSpPr>
            <a:spLocks noGrp="1"/>
          </p:cNvSpPr>
          <p:nvPr>
            <p:ph type="ctrTitle"/>
          </p:nvPr>
        </p:nvSpPr>
        <p:spPr>
          <a:xfrm>
            <a:off x="1886746" y="1995686"/>
            <a:ext cx="6933726" cy="1102519"/>
          </a:xfrm>
        </p:spPr>
        <p:txBody>
          <a:bodyPr>
            <a:normAutofit fontScale="90000"/>
          </a:bodyPr>
          <a:lstStyle/>
          <a:p>
            <a:r>
              <a:rPr lang="pt-BR" b="1" dirty="0" smtClean="0"/>
              <a:t>GEOMETRIA ANALÍTICA</a:t>
            </a:r>
            <a:r>
              <a:rPr lang="pt-BR" b="1" dirty="0"/>
              <a:t/>
            </a:r>
            <a:br>
              <a:rPr lang="pt-BR" b="1" dirty="0"/>
            </a:br>
            <a:r>
              <a:rPr lang="pt-BR" sz="3600" b="1" dirty="0" smtClean="0"/>
              <a:t>Parábolas</a:t>
            </a:r>
            <a:endParaRPr lang="pt-BR" sz="3600" b="1" dirty="0"/>
          </a:p>
        </p:txBody>
      </p:sp>
      <p:sp>
        <p:nvSpPr>
          <p:cNvPr id="6" name="Subtítulo 2"/>
          <p:cNvSpPr>
            <a:spLocks noGrp="1"/>
          </p:cNvSpPr>
          <p:nvPr>
            <p:ph type="subTitle" idx="1"/>
          </p:nvPr>
        </p:nvSpPr>
        <p:spPr>
          <a:xfrm>
            <a:off x="2527176" y="3219822"/>
            <a:ext cx="6400800" cy="1779662"/>
          </a:xfrm>
        </p:spPr>
        <p:txBody>
          <a:bodyPr>
            <a:normAutofit lnSpcReduction="10000"/>
          </a:bodyPr>
          <a:lstStyle/>
          <a:p>
            <a:pPr algn="r"/>
            <a:endParaRPr lang="pt-BR" sz="2000" b="1" dirty="0"/>
          </a:p>
          <a:p>
            <a:pPr algn="r"/>
            <a:endParaRPr lang="pt-BR" sz="2000" b="1" dirty="0"/>
          </a:p>
          <a:p>
            <a:pPr algn="r"/>
            <a:r>
              <a:rPr lang="pt-BR" sz="2000" b="1" dirty="0" err="1"/>
              <a:t>Profª</a:t>
            </a:r>
            <a:r>
              <a:rPr lang="pt-BR" sz="2000" b="1" dirty="0"/>
              <a:t> Juliana </a:t>
            </a:r>
            <a:r>
              <a:rPr lang="pt-BR" sz="2000" b="1" dirty="0" err="1"/>
              <a:t>Schivani</a:t>
            </a:r>
            <a:r>
              <a:rPr lang="pt-BR" sz="2000" b="1" dirty="0"/>
              <a:t> </a:t>
            </a:r>
          </a:p>
          <a:p>
            <a:pPr algn="r"/>
            <a:r>
              <a:rPr lang="pt-BR" sz="2000" b="1" dirty="0"/>
              <a:t>docente.ifrn.edu.br/</a:t>
            </a:r>
            <a:r>
              <a:rPr lang="pt-BR" sz="2000" b="1" dirty="0" err="1"/>
              <a:t>julianaschivani</a:t>
            </a:r>
            <a:endParaRPr lang="pt-BR" sz="2000" b="1" dirty="0"/>
          </a:p>
          <a:p>
            <a:pPr algn="r"/>
            <a:r>
              <a:rPr lang="pt-BR" sz="2000" b="1" dirty="0"/>
              <a:t>juliana.schivani@ifrn.edu.br</a:t>
            </a:r>
          </a:p>
          <a:p>
            <a:pPr algn="r"/>
            <a:endParaRPr lang="pt-BR" sz="2000" b="1" dirty="0"/>
          </a:p>
          <a:p>
            <a:pPr algn="r"/>
            <a:endParaRPr lang="pt-BR" sz="2000" b="1" dirty="0"/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AFAFA"/>
              </a:clrFrom>
              <a:clrTo>
                <a:srgbClr val="FAFAFA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169012"/>
            <a:ext cx="3779912" cy="966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5099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98AB8-E284-4649-B676-2E295DFD7BF4}" type="slidenum">
              <a:rPr lang="pt-BR" smtClean="0"/>
              <a:t>3</a:t>
            </a:fld>
            <a:endParaRPr lang="pt-BR"/>
          </a:p>
        </p:txBody>
      </p:sp>
      <p:pic>
        <p:nvPicPr>
          <p:cNvPr id="9" name="Imagem 8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AFAFA"/>
              </a:clrFrom>
              <a:clrTo>
                <a:srgbClr val="FAFAFA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9843" y="169012"/>
            <a:ext cx="2105980" cy="818562"/>
          </a:xfrm>
          <a:prstGeom prst="rect">
            <a:avLst/>
          </a:prstGeom>
        </p:spPr>
      </p:pic>
      <p:sp>
        <p:nvSpPr>
          <p:cNvPr id="4" name="Título 1">
            <a:extLst>
              <a:ext uri="{FF2B5EF4-FFF2-40B4-BE49-F238E27FC236}">
                <a16:creationId xmlns:a16="http://schemas.microsoft.com/office/drawing/2014/main" id="{53C40E73-FA0C-4827-B571-7EF0D55B11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528" y="205979"/>
            <a:ext cx="8363272" cy="857250"/>
          </a:xfrm>
        </p:spPr>
        <p:txBody>
          <a:bodyPr>
            <a:normAutofit/>
          </a:bodyPr>
          <a:lstStyle/>
          <a:p>
            <a:pPr algn="l"/>
            <a:r>
              <a:rPr lang="pt-BR" b="1" dirty="0" smtClean="0">
                <a:solidFill>
                  <a:schemeClr val="bg1"/>
                </a:solidFill>
              </a:rPr>
              <a:t>Onde estão as parábolas?</a:t>
            </a:r>
            <a:endParaRPr lang="pt-BR" b="1" dirty="0">
              <a:solidFill>
                <a:schemeClr val="bg1"/>
              </a:solidFill>
            </a:endParaRP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67544" y="1275606"/>
            <a:ext cx="3744416" cy="3744416"/>
          </a:xfrm>
          <a:prstGeom prst="rect">
            <a:avLst/>
          </a:prstGeom>
        </p:spPr>
      </p:pic>
      <p:sp>
        <p:nvSpPr>
          <p:cNvPr id="7" name="Retângulo 6"/>
          <p:cNvSpPr/>
          <p:nvPr/>
        </p:nvSpPr>
        <p:spPr>
          <a:xfrm>
            <a:off x="4572000" y="2686149"/>
            <a:ext cx="244304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5400" b="1" cap="none" spc="0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CÔNICA</a:t>
            </a:r>
            <a:endParaRPr lang="pt-BR" sz="5400" b="1" cap="none" spc="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43472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98AB8-E284-4649-B676-2E295DFD7BF4}" type="slidenum">
              <a:rPr lang="pt-BR" smtClean="0"/>
              <a:t>4</a:t>
            </a:fld>
            <a:endParaRPr lang="pt-BR"/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231" y="0"/>
            <a:ext cx="9153231" cy="5218122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97867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98AB8-E284-4649-B676-2E295DFD7BF4}" type="slidenum">
              <a:rPr lang="pt-BR" smtClean="0"/>
              <a:t>5</a:t>
            </a:fld>
            <a:endParaRPr lang="pt-BR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7880DA8C-408A-4E07-B86D-58C9DFA194A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4231"/>
          <a:stretch/>
        </p:blipFill>
        <p:spPr>
          <a:xfrm>
            <a:off x="0" y="-5538"/>
            <a:ext cx="9144000" cy="5147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6597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98AB8-E284-4649-B676-2E295DFD7BF4}" type="slidenum">
              <a:rPr lang="pt-BR" smtClean="0"/>
              <a:t>6</a:t>
            </a:fld>
            <a:endParaRPr lang="pt-BR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78" y="-1"/>
            <a:ext cx="9134822" cy="5154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733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98AB8-E284-4649-B676-2E295DFD7BF4}" type="slidenum">
              <a:rPr lang="pt-BR" smtClean="0"/>
              <a:t>7</a:t>
            </a:fld>
            <a:endParaRPr lang="pt-BR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433" t="24461" r="14664" b="32872"/>
          <a:stretch/>
        </p:blipFill>
        <p:spPr bwMode="auto">
          <a:xfrm>
            <a:off x="3517" y="0"/>
            <a:ext cx="9140483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33973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98AB8-E284-4649-B676-2E295DFD7BF4}" type="slidenum">
              <a:rPr lang="pt-BR" smtClean="0"/>
              <a:t>8</a:t>
            </a:fld>
            <a:endParaRPr lang="pt-BR"/>
          </a:p>
        </p:txBody>
      </p:sp>
      <p:pic>
        <p:nvPicPr>
          <p:cNvPr id="1026" name="Picture 2" descr="Resultado de imagem para farol de carr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578" y="0"/>
            <a:ext cx="9175945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1789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98AB8-E284-4649-B676-2E295DFD7BF4}" type="slidenum">
              <a:rPr lang="pt-BR" smtClean="0"/>
              <a:t>9</a:t>
            </a:fld>
            <a:endParaRPr lang="pt-BR"/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4473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95</TotalTime>
  <Words>234</Words>
  <Application>Microsoft Office PowerPoint</Application>
  <PresentationFormat>Apresentação na tela (16:9)</PresentationFormat>
  <Paragraphs>96</Paragraphs>
  <Slides>21</Slides>
  <Notes>2</Notes>
  <HiddenSlides>0</HiddenSlides>
  <MMClips>0</MMClips>
  <ScaleCrop>false</ScaleCrop>
  <HeadingPairs>
    <vt:vector size="6" baseType="variant">
      <vt:variant>
        <vt:lpstr>Fontes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21</vt:i4>
      </vt:variant>
    </vt:vector>
  </HeadingPairs>
  <TitlesOfParts>
    <vt:vector size="26" baseType="lpstr">
      <vt:lpstr>Arial</vt:lpstr>
      <vt:lpstr>Calibri</vt:lpstr>
      <vt:lpstr>Cambria Math</vt:lpstr>
      <vt:lpstr>Symbol</vt:lpstr>
      <vt:lpstr>Tema do Office</vt:lpstr>
      <vt:lpstr>GEOMETRIA ANALÍTICA Parábolas</vt:lpstr>
      <vt:lpstr>Como construir uma parábola?</vt:lpstr>
      <vt:lpstr>Onde estão as parábolas?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Definição</vt:lpstr>
      <vt:lpstr>Elementos</vt:lpstr>
      <vt:lpstr>Equação reduzida</vt:lpstr>
      <vt:lpstr>Equação reduzida</vt:lpstr>
      <vt:lpstr>Equação reduzida</vt:lpstr>
      <vt:lpstr>Equação reduzida</vt:lpstr>
      <vt:lpstr>Vértice fora da origem</vt:lpstr>
      <vt:lpstr>Equação geral</vt:lpstr>
      <vt:lpstr>Apresentação do PowerPoint</vt:lpstr>
      <vt:lpstr>GEOMETRIA ANALÍTICA Parábolas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Usuario</dc:creator>
  <cp:lastModifiedBy>Juliana Schivani</cp:lastModifiedBy>
  <cp:revision>14</cp:revision>
  <dcterms:created xsi:type="dcterms:W3CDTF">2017-01-08T19:00:04Z</dcterms:created>
  <dcterms:modified xsi:type="dcterms:W3CDTF">2018-11-18T23:27:17Z</dcterms:modified>
</cp:coreProperties>
</file>