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326" r:id="rId3"/>
    <p:sldId id="290" r:id="rId4"/>
    <p:sldId id="296" r:id="rId5"/>
    <p:sldId id="295" r:id="rId6"/>
    <p:sldId id="276" r:id="rId7"/>
    <p:sldId id="277" r:id="rId8"/>
    <p:sldId id="291" r:id="rId9"/>
    <p:sldId id="272" r:id="rId10"/>
    <p:sldId id="292" r:id="rId11"/>
    <p:sldId id="273" r:id="rId12"/>
    <p:sldId id="293" r:id="rId13"/>
    <p:sldId id="274" r:id="rId14"/>
    <p:sldId id="275" r:id="rId15"/>
    <p:sldId id="294" r:id="rId16"/>
    <p:sldId id="267" r:id="rId17"/>
    <p:sldId id="278" r:id="rId18"/>
    <p:sldId id="297" r:id="rId19"/>
    <p:sldId id="280" r:id="rId20"/>
    <p:sldId id="306" r:id="rId21"/>
    <p:sldId id="281" r:id="rId22"/>
    <p:sldId id="304" r:id="rId23"/>
    <p:sldId id="305" r:id="rId24"/>
    <p:sldId id="282" r:id="rId25"/>
    <p:sldId id="309" r:id="rId26"/>
    <p:sldId id="308" r:id="rId27"/>
    <p:sldId id="312" r:id="rId28"/>
    <p:sldId id="314" r:id="rId29"/>
    <p:sldId id="313" r:id="rId30"/>
    <p:sldId id="319" r:id="rId31"/>
    <p:sldId id="284" r:id="rId32"/>
    <p:sldId id="327" r:id="rId33"/>
    <p:sldId id="285" r:id="rId34"/>
    <p:sldId id="311" r:id="rId35"/>
    <p:sldId id="310" r:id="rId36"/>
    <p:sldId id="286" r:id="rId37"/>
    <p:sldId id="287" r:id="rId38"/>
    <p:sldId id="320" r:id="rId39"/>
    <p:sldId id="321" r:id="rId40"/>
    <p:sldId id="288" r:id="rId41"/>
    <p:sldId id="322" r:id="rId42"/>
    <p:sldId id="323" r:id="rId43"/>
    <p:sldId id="324" r:id="rId44"/>
    <p:sldId id="325" r:id="rId45"/>
    <p:sldId id="328" r:id="rId46"/>
    <p:sldId id="315" r:id="rId47"/>
    <p:sldId id="329" r:id="rId48"/>
    <p:sldId id="289" r:id="rId49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660"/>
  </p:normalViewPr>
  <p:slideViewPr>
    <p:cSldViewPr>
      <p:cViewPr varScale="1">
        <p:scale>
          <a:sx n="92" d="100"/>
          <a:sy n="92" d="100"/>
        </p:scale>
        <p:origin x="73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EE10D-715A-453B-AA40-FE6FB7C92390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C6F15-EF50-4FA6-807B-7D8EA1573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19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1/(4^15)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083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Um estudante do IFRN é selecionado ao acaso, qual a probabilidade dele ser de são </a:t>
            </a:r>
            <a:r>
              <a:rPr lang="pt-BR" dirty="0" err="1"/>
              <a:t>tomé</a:t>
            </a:r>
            <a:r>
              <a:rPr lang="pt-BR" dirty="0"/>
              <a:t>, dado que ele não é de SPP?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544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23/106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31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>
                <a:effectLst/>
              </a:rPr>
              <a:t>39.577 / 48.249 = 0,82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31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/>
              <a:t>P(D|A) = 2% = 0,02 e P(D|B) = 3% = 0,03. PASSO 1: </a:t>
            </a:r>
            <a:r>
              <a:rPr lang="pt-BR" sz="1200" b="1" dirty="0">
                <a:effectLst/>
              </a:rPr>
              <a:t>D = (D∩A) U (D</a:t>
            </a:r>
            <a:r>
              <a:rPr lang="pt-BR" sz="1200" b="1" dirty="0"/>
              <a:t> ∩B) =&gt; </a:t>
            </a:r>
            <a:r>
              <a:rPr lang="pt-BR" sz="1200" b="1" dirty="0">
                <a:effectLst/>
              </a:rPr>
              <a:t>P(D) = P</a:t>
            </a:r>
            <a:r>
              <a:rPr lang="pt-BR" sz="1200" b="1" dirty="0"/>
              <a:t> (D∩A) + P(D ∩B) =&gt; </a:t>
            </a:r>
            <a:r>
              <a:rPr lang="pt-BR" sz="1200" b="1" dirty="0">
                <a:effectLst/>
              </a:rPr>
              <a:t>P(D) = P(D|A) </a:t>
            </a:r>
            <a:r>
              <a:rPr lang="pt-BR" sz="1200" b="1" dirty="0">
                <a:effectLst/>
                <a:latin typeface="Arial"/>
                <a:cs typeface="Arial"/>
              </a:rPr>
              <a:t>· </a:t>
            </a:r>
            <a:r>
              <a:rPr lang="pt-BR" sz="1200" b="1" dirty="0"/>
              <a:t>P(A) + P(D|B) </a:t>
            </a:r>
            <a:r>
              <a:rPr lang="pt-BR" sz="1200" b="1" dirty="0">
                <a:latin typeface="Arial"/>
                <a:cs typeface="Arial"/>
              </a:rPr>
              <a:t>· </a:t>
            </a:r>
            <a:r>
              <a:rPr lang="pt-BR" sz="1200" b="1" dirty="0">
                <a:cs typeface="Arial"/>
              </a:rPr>
              <a:t>P(B).</a:t>
            </a:r>
            <a:r>
              <a:rPr lang="pt-BR" sz="1200" b="1" baseline="0" dirty="0">
                <a:cs typeface="Arial"/>
              </a:rPr>
              <a:t> </a:t>
            </a:r>
            <a:r>
              <a:rPr lang="pt-BR" sz="1200" b="0" baseline="0" dirty="0">
                <a:cs typeface="Arial"/>
              </a:rPr>
              <a:t>PASSO 2:</a:t>
            </a:r>
            <a:r>
              <a:rPr lang="pt-BR" sz="1200" b="1" baseline="0" dirty="0">
                <a:cs typeface="Arial"/>
              </a:rPr>
              <a:t> </a:t>
            </a:r>
            <a:r>
              <a:rPr lang="pt-BR" sz="1200" b="1" dirty="0">
                <a:effectLst/>
              </a:rPr>
              <a:t>P</a:t>
            </a:r>
            <a:r>
              <a:rPr lang="pt-BR" sz="1200" b="1" dirty="0"/>
              <a:t> (A∩D) = P (D∩A) = P(D|A) </a:t>
            </a:r>
            <a:r>
              <a:rPr lang="pt-BR" sz="1200" b="1" dirty="0">
                <a:latin typeface="Arial"/>
                <a:cs typeface="Arial"/>
              </a:rPr>
              <a:t>· </a:t>
            </a:r>
            <a:r>
              <a:rPr lang="pt-BR" sz="1200" b="1" dirty="0"/>
              <a:t>P(A)</a:t>
            </a:r>
            <a:r>
              <a:rPr lang="pt-BR" sz="1200" b="1" baseline="0" dirty="0"/>
              <a:t> =&gt; </a:t>
            </a:r>
            <a:r>
              <a:rPr lang="pt-BR" sz="1200" b="1" dirty="0"/>
              <a:t>P (A∩D) = 0,02 </a:t>
            </a:r>
            <a:r>
              <a:rPr lang="pt-BR" sz="1200" b="1" dirty="0">
                <a:latin typeface="Arial"/>
                <a:cs typeface="Arial"/>
              </a:rPr>
              <a:t>· </a:t>
            </a:r>
            <a:r>
              <a:rPr lang="pt-BR" sz="1200" b="1" dirty="0"/>
              <a:t>0,4 = 0,008 =&gt; </a:t>
            </a:r>
            <a:r>
              <a:rPr lang="pt-BR" sz="1200" b="1" dirty="0">
                <a:effectLst/>
                <a:cs typeface="Arial"/>
              </a:rPr>
              <a:t>P(D) = 0,02 </a:t>
            </a:r>
            <a:r>
              <a:rPr lang="pt-BR" sz="1200" b="1" dirty="0">
                <a:latin typeface="Arial"/>
                <a:cs typeface="Arial"/>
              </a:rPr>
              <a:t>· </a:t>
            </a:r>
            <a:r>
              <a:rPr lang="pt-BR" sz="1200" b="1" dirty="0">
                <a:cs typeface="Arial"/>
              </a:rPr>
              <a:t>0,4 + 0,03 </a:t>
            </a:r>
            <a:r>
              <a:rPr lang="pt-BR" sz="1200" b="1" dirty="0">
                <a:latin typeface="Arial"/>
                <a:cs typeface="Arial"/>
              </a:rPr>
              <a:t>· </a:t>
            </a:r>
            <a:r>
              <a:rPr lang="pt-BR" sz="1200" b="1" dirty="0">
                <a:cs typeface="Arial"/>
              </a:rPr>
              <a:t>0,6 = 0,026</a:t>
            </a:r>
          </a:p>
          <a:p>
            <a:r>
              <a:rPr lang="pt-BR" sz="1200" b="0" dirty="0">
                <a:cs typeface="Arial"/>
              </a:rPr>
              <a:t>PASSO 3: 0,008/0.026=0,308=30,8%</a:t>
            </a:r>
            <a:endParaRPr lang="pt-BR" sz="1200" b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141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C10,2 = 45 todos os casos possíveis. C6,2 = 15 bolas vermelhas 15/45=33%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505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A4,2=12 etiquetas</a:t>
            </a:r>
            <a:r>
              <a:rPr lang="pt-BR" baseline="0" dirty="0"/>
              <a:t> com 2 letras de 4. A10,2=90 todas as etiquetas possíveis. 12/90=13%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91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ultimo item (4) tem demonstração.</a:t>
            </a:r>
            <a:r>
              <a:rPr lang="pt-BR" baseline="0" dirty="0"/>
              <a:t> É só fazer s – a / s = s/s – a/s = 1 – a/s = 1 – P(a). O </a:t>
            </a:r>
            <a:r>
              <a:rPr lang="pt-BR" baseline="0"/>
              <a:t>que sobra/resta de 100%.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8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1200" b="1" dirty="0"/>
              <a:t>Probabilidade de sair soma 4 é:</a:t>
            </a:r>
          </a:p>
          <a:p>
            <a:pPr marL="0" indent="0" algn="just">
              <a:buNone/>
            </a:pPr>
            <a:r>
              <a:rPr lang="pt-BR" sz="1200" b="1" dirty="0">
                <a:solidFill>
                  <a:schemeClr val="accent2">
                    <a:lumMod val="75000"/>
                  </a:schemeClr>
                </a:solidFill>
              </a:rPr>
              <a:t>3/36 = 1/12 = 0,08 = 8%.</a:t>
            </a:r>
            <a:r>
              <a:rPr lang="pt-BR" sz="1200" b="1" dirty="0"/>
              <a:t> </a:t>
            </a:r>
          </a:p>
          <a:p>
            <a:pPr marL="0" indent="0" algn="just">
              <a:buNone/>
            </a:pPr>
            <a:r>
              <a:rPr lang="pt-BR" sz="1200" b="1" dirty="0"/>
              <a:t>A probabilidade de não sair soma 4 é:</a:t>
            </a:r>
          </a:p>
          <a:p>
            <a:pPr marL="0" indent="0" algn="just">
              <a:buNone/>
            </a:pPr>
            <a:r>
              <a:rPr lang="pt-BR" sz="1200" b="1" dirty="0">
                <a:solidFill>
                  <a:schemeClr val="accent2">
                    <a:lumMod val="75000"/>
                  </a:schemeClr>
                </a:solidFill>
              </a:rPr>
              <a:t>1 – 1/12 = 11/12 = 0,92 = 92%.</a:t>
            </a:r>
            <a:endParaRPr lang="pt-BR" sz="1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229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30 pessoas = 71%   60 ou 70 pessoas = 99%                Fórmula geral: 1 - (365!/ (365</a:t>
            </a:r>
            <a:r>
              <a:rPr lang="pt-BR" baseline="30000" dirty="0"/>
              <a:t>n</a:t>
            </a:r>
            <a:r>
              <a:rPr lang="pt-BR" dirty="0"/>
              <a:t> . (365 – n)!) provém de:</a:t>
            </a:r>
          </a:p>
          <a:p>
            <a:r>
              <a:rPr lang="pt-BR" dirty="0"/>
              <a:t>Passo</a:t>
            </a:r>
            <a:r>
              <a:rPr lang="pt-BR" baseline="0" dirty="0"/>
              <a:t> 1: 30 pessoas que não fazem aniversário no mesmo dia: (365 x 364 x ... x 336) possibilidades de aniversários</a:t>
            </a:r>
          </a:p>
          <a:p>
            <a:r>
              <a:rPr lang="pt-BR" baseline="0" dirty="0"/>
              <a:t>Passo 2: Todas as possibilidades possíveis de aniversários de 30 pessoas: 365 x 365 x ... x 365 = 365^30</a:t>
            </a:r>
            <a:br>
              <a:rPr lang="pt-BR" baseline="0" dirty="0"/>
            </a:br>
            <a:r>
              <a:rPr lang="pt-BR" baseline="0" dirty="0"/>
              <a:t>Passo 3: Probabilidade de 30 pessoas não fazerem aniversário no mesmo dia: (365 x 364 x ... x 336) / 365^30</a:t>
            </a:r>
          </a:p>
          <a:p>
            <a:r>
              <a:rPr lang="pt-BR" baseline="0" dirty="0"/>
              <a:t>Passo 4: Como multiplicar 365 x 364 x ... x 336 irá dar um trabalho condenado, transformamos isto em 365! e, para não alterar o resultado, multiplicamos em baixo (no denominador) por 335! (que foi o que colocamos em cima, isto é, no numerador).</a:t>
            </a:r>
            <a:br>
              <a:rPr lang="pt-BR" baseline="0" dirty="0"/>
            </a:br>
            <a:r>
              <a:rPr lang="pt-BR" baseline="0" dirty="0"/>
              <a:t>Passo 5: A probabilidade de ao menos uma pessoa fazer aniversário no mesmo dia é o complementar do passo 4.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229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30 pessoas = 71%   60 ou 70 pessoas = 99%                Fórmula geral: 1 - (365!/ (365</a:t>
            </a:r>
            <a:r>
              <a:rPr lang="pt-BR" baseline="30000" dirty="0"/>
              <a:t>n</a:t>
            </a:r>
            <a:r>
              <a:rPr lang="pt-BR" dirty="0"/>
              <a:t> . (365 – n)!) provém de:</a:t>
            </a:r>
          </a:p>
          <a:p>
            <a:r>
              <a:rPr lang="pt-BR" dirty="0"/>
              <a:t>Passo</a:t>
            </a:r>
            <a:r>
              <a:rPr lang="pt-BR" baseline="0" dirty="0"/>
              <a:t> 1: 30 pessoas que não fazem aniversário no mesmo dia: (365 x 364 x ... x 336) possibilidades de aniversários</a:t>
            </a:r>
          </a:p>
          <a:p>
            <a:r>
              <a:rPr lang="pt-BR" baseline="0" dirty="0"/>
              <a:t>Passo 2: Todas as possibilidades possíveis de aniversários de 30 pessoas: 365 x 365 x ... x 365 = 365^30</a:t>
            </a:r>
            <a:br>
              <a:rPr lang="pt-BR" baseline="0" dirty="0"/>
            </a:br>
            <a:r>
              <a:rPr lang="pt-BR" baseline="0" dirty="0"/>
              <a:t>Passo 3: Probabilidade de 30 pessoas não fazerem aniversário no mesmo dia: (365 x 364 x ... x 336) / 365^30</a:t>
            </a:r>
          </a:p>
          <a:p>
            <a:r>
              <a:rPr lang="pt-BR" baseline="0" dirty="0"/>
              <a:t>Passo 4: Como multiplicar 365 x 364 x ... x 336 irá dar um trabalho condenado, transformamos isto em 365! e, para não alterar o resultado, multiplicamos em baixo (no denominador) por 335! (que foi o que colocamos em cima, isto é, no numerador).</a:t>
            </a:r>
            <a:br>
              <a:rPr lang="pt-BR" baseline="0" dirty="0"/>
            </a:br>
            <a:r>
              <a:rPr lang="pt-BR" baseline="0" dirty="0"/>
              <a:t>Passo 5: A probabilidade de ao menos uma pessoa fazer aniversário no mesmo dia é o complementar do passo 4.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229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30 pessoas = 71%   60 ou 70 pessoas = 99%                Fórmula geral: 1 - (365!/ (365</a:t>
            </a:r>
            <a:r>
              <a:rPr lang="pt-BR" baseline="30000" dirty="0"/>
              <a:t>n</a:t>
            </a:r>
            <a:r>
              <a:rPr lang="pt-BR" dirty="0"/>
              <a:t> . (365 – n)!) provém de:</a:t>
            </a:r>
          </a:p>
          <a:p>
            <a:r>
              <a:rPr lang="pt-BR" dirty="0"/>
              <a:t>Passo</a:t>
            </a:r>
            <a:r>
              <a:rPr lang="pt-BR" baseline="0" dirty="0"/>
              <a:t> 1: 30 pessoas que não fazem aniversário no mesmo dia: (365 x 364 x ... x 336) possibilidades de aniversários</a:t>
            </a:r>
          </a:p>
          <a:p>
            <a:r>
              <a:rPr lang="pt-BR" baseline="0" dirty="0"/>
              <a:t>Passo 2: Todas as possibilidades possíveis de aniversários de 30 pessoas: 365 x 365 x ... x 365 = 365^30</a:t>
            </a:r>
            <a:br>
              <a:rPr lang="pt-BR" baseline="0" dirty="0"/>
            </a:br>
            <a:r>
              <a:rPr lang="pt-BR" baseline="0" dirty="0"/>
              <a:t>Passo 3: Probabilidade de 30 pessoas não fazerem aniversário no mesmo dia: (365 x 364 x ... x 336) / 365^30</a:t>
            </a:r>
          </a:p>
          <a:p>
            <a:r>
              <a:rPr lang="pt-BR" baseline="0" dirty="0"/>
              <a:t>Passo 4: Como multiplicar 365 x 364 x ... x 336 irá dar um trabalho condenado, transformamos isto em 365! e, para não alterar o resultado, multiplicamos em baixo (no denominador) por 335! (que foi o que colocamos em cima, isto é, no numerador).</a:t>
            </a:r>
            <a:br>
              <a:rPr lang="pt-BR" baseline="0" dirty="0"/>
            </a:br>
            <a:r>
              <a:rPr lang="pt-BR" baseline="0" dirty="0"/>
              <a:t>Passo 5: A probabilidade de ao menos uma pessoa fazer aniversário no mesmo dia é o complementar do passo 4.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22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 = 0,5 = </a:t>
            </a:r>
            <a:r>
              <a:rPr lang="pt-BR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097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490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72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778A-FC2A-4F4C-84D1-5FCD181DC607}" type="datetime1">
              <a:rPr lang="pt-BR" smtClean="0"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4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FDB7-363D-462C-8B0A-0E7EA08C0F59}" type="datetime1">
              <a:rPr lang="pt-BR" smtClean="0"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1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903E-DE2A-404E-97AE-45E238E2BD7D}" type="datetime1">
              <a:rPr lang="pt-BR" smtClean="0"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8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1A-9A91-48A1-B701-50F74EB26A0B}" type="datetime1">
              <a:rPr lang="pt-BR" smtClean="0"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6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8DBB-3B60-4BA2-96F5-63032532BB96}" type="datetime1">
              <a:rPr lang="pt-BR" smtClean="0"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4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55B6-8058-40F0-8B40-B981E0C08112}" type="datetime1">
              <a:rPr lang="pt-BR" smtClean="0"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EF83-D66B-45F3-8A93-CAA109D24342}" type="datetime1">
              <a:rPr lang="pt-BR" smtClean="0"/>
              <a:t>03/04/2018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2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3F69-FCE1-42C3-BAFE-FF4FED743698}" type="datetime1">
              <a:rPr lang="pt-BR" smtClean="0"/>
              <a:t>03/04/2018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BB-F756-462F-969E-2B9606931E5A}" type="datetime1">
              <a:rPr lang="pt-BR" smtClean="0"/>
              <a:t>03/04/2018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5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BACD-E8A7-4336-8E91-92967370EA02}" type="datetime1">
              <a:rPr lang="pt-BR" smtClean="0"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19CD-1819-471E-A7D5-8E740636B577}" type="datetime1">
              <a:rPr lang="pt-BR" smtClean="0"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0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FED1-2EF8-474B-9EC7-4BEB33C4B7E8}" type="datetime1">
              <a:rPr lang="pt-BR" smtClean="0"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23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4" Type="http://schemas.microsoft.com/office/2007/relationships/hdphoto" Target="../media/hdphoto2.wdp"/><Relationship Id="rId9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9.gif"/><Relationship Id="rId9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2.png"/><Relationship Id="rId7" Type="http://schemas.openxmlformats.org/officeDocument/2006/relationships/image" Target="../media/image3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8.png"/><Relationship Id="rId4" Type="http://schemas.openxmlformats.org/officeDocument/2006/relationships/image" Target="../media/image2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3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12" Type="http://schemas.openxmlformats.org/officeDocument/2006/relationships/image" Target="../media/image49.png"/><Relationship Id="rId2" Type="http://schemas.openxmlformats.org/officeDocument/2006/relationships/image" Target="../media/image5.png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37.gif"/><Relationship Id="rId9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1.gif"/><Relationship Id="rId5" Type="http://schemas.microsoft.com/office/2007/relationships/hdphoto" Target="../media/hdphoto2.wdp"/><Relationship Id="rId10" Type="http://schemas.openxmlformats.org/officeDocument/2006/relationships/image" Target="../media/image40.gif"/><Relationship Id="rId4" Type="http://schemas.openxmlformats.org/officeDocument/2006/relationships/image" Target="../media/image18.png"/><Relationship Id="rId9" Type="http://schemas.openxmlformats.org/officeDocument/2006/relationships/image" Target="../media/image39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867064" y="1563638"/>
            <a:ext cx="8280920" cy="1678583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PROBABILIDADE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483768" y="3363838"/>
            <a:ext cx="6400800" cy="1584176"/>
          </a:xfrm>
        </p:spPr>
        <p:txBody>
          <a:bodyPr>
            <a:normAutofit fontScale="92500" lnSpcReduction="20000"/>
          </a:bodyPr>
          <a:lstStyle/>
          <a:p>
            <a:pPr algn="r"/>
            <a:endParaRPr lang="pt-BR" sz="2000" b="1" dirty="0"/>
          </a:p>
          <a:p>
            <a:pPr algn="r"/>
            <a:endParaRPr lang="pt-BR" sz="2000" b="1" dirty="0"/>
          </a:p>
          <a:p>
            <a:pPr algn="r"/>
            <a:r>
              <a:rPr lang="pt-BR" sz="2000" b="1" dirty="0" err="1"/>
              <a:t>Profª</a:t>
            </a:r>
            <a:r>
              <a:rPr lang="pt-BR" sz="2000" b="1" dirty="0"/>
              <a:t> Juliana </a:t>
            </a:r>
            <a:r>
              <a:rPr lang="pt-BR" sz="2000" b="1" dirty="0" err="1"/>
              <a:t>Schivani</a:t>
            </a:r>
            <a:r>
              <a:rPr lang="pt-BR" sz="2000" b="1" dirty="0"/>
              <a:t> </a:t>
            </a:r>
          </a:p>
          <a:p>
            <a:pPr algn="r"/>
            <a:r>
              <a:rPr lang="pt-BR" sz="2000" b="1" dirty="0"/>
              <a:t>juliana.schivani@ifrn.edu.br</a:t>
            </a:r>
          </a:p>
          <a:p>
            <a:pPr algn="r"/>
            <a:r>
              <a:rPr lang="pt-BR" sz="2000" b="1" dirty="0"/>
              <a:t>docente.ifrn.edu.br/</a:t>
            </a:r>
            <a:r>
              <a:rPr lang="pt-BR" sz="2000" b="1" dirty="0" err="1"/>
              <a:t>julianaschivani</a:t>
            </a:r>
            <a:endParaRPr lang="pt-BR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975" y1="37019" x2="42975" y2="37019"/>
                        <a14:foregroundMark x1="36364" y1="28846" x2="36364" y2="28846"/>
                        <a14:foregroundMark x1="31405" y1="34615" x2="31405" y2="34615"/>
                        <a14:foregroundMark x1="41322" y1="34615" x2="41322" y2="34615"/>
                        <a14:foregroundMark x1="49587" y1="38942" x2="49587" y2="38942"/>
                        <a14:foregroundMark x1="45041" y1="28846" x2="45041" y2="28846"/>
                        <a14:foregroundMark x1="81405" y1="28846" x2="81405" y2="28846"/>
                        <a14:foregroundMark x1="74380" y1="20673" x2="74380" y2="20673"/>
                        <a14:foregroundMark x1="67355" y1="18750" x2="67355" y2="18750"/>
                        <a14:foregroundMark x1="72314" y1="14423" x2="72314" y2="14423"/>
                        <a14:foregroundMark x1="81405" y1="18750" x2="81405" y2="18750"/>
                        <a14:foregroundMark x1="70248" y1="26442" x2="70248" y2="26442"/>
                        <a14:foregroundMark x1="72314" y1="24038" x2="72314" y2="24038"/>
                        <a14:foregroundMark x1="78926" y1="20673" x2="78926" y2="20673"/>
                        <a14:foregroundMark x1="61570" y1="20673" x2="61570" y2="20673"/>
                        <a14:foregroundMark x1="59917" y1="17308" x2="59917" y2="17308"/>
                        <a14:foregroundMark x1="64463" y1="13942" x2="64463" y2="13942"/>
                        <a14:foregroundMark x1="48760" y1="67788" x2="48760" y2="67788"/>
                        <a14:foregroundMark x1="53719" y1="71154" x2="53719" y2="71154"/>
                        <a14:foregroundMark x1="58678" y1="62019" x2="58678" y2="62019"/>
                        <a14:foregroundMark x1="79339" y1="60577" x2="79339" y2="60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3275856" cy="281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0E1B4FE-FE21-4473-B7AC-6D5E2F57D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9012"/>
            <a:ext cx="3779912" cy="9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Evento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6840760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endParaRPr lang="pt-BR" sz="2200" dirty="0"/>
          </a:p>
          <a:p>
            <a:pPr marL="0" lvl="1" indent="0" algn="ctr">
              <a:buNone/>
            </a:pPr>
            <a:endParaRPr lang="pt-BR" sz="2200" dirty="0"/>
          </a:p>
          <a:p>
            <a:pPr marL="0" lvl="1" indent="0" algn="ctr">
              <a:buNone/>
            </a:pPr>
            <a:endParaRPr lang="pt-BR" sz="2200" dirty="0"/>
          </a:p>
          <a:p>
            <a:pPr marL="0" lvl="1" indent="0" algn="ctr">
              <a:buNone/>
            </a:pPr>
            <a:r>
              <a:rPr lang="pt-BR" sz="2400" dirty="0"/>
              <a:t>No lançamento de um dado, deseja-se que saia valores menores que 4. Qual o evento desse experimento?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10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6" y="2067694"/>
            <a:ext cx="1935826" cy="3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1B8B4CC-DB7F-494D-9E00-DE3CF5512D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Tipos de eventos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8424936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1600" dirty="0"/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Muito provável;</a:t>
            </a:r>
          </a:p>
          <a:p>
            <a:pPr lvl="1"/>
            <a:r>
              <a:rPr lang="pt-BR" sz="2400" dirty="0"/>
              <a:t>Pouco provável;</a:t>
            </a:r>
          </a:p>
          <a:p>
            <a:pPr lvl="1"/>
            <a:r>
              <a:rPr lang="pt-BR" sz="2400" dirty="0"/>
              <a:t>Certo;</a:t>
            </a:r>
          </a:p>
          <a:p>
            <a:pPr lvl="1"/>
            <a:r>
              <a:rPr lang="pt-BR" sz="2400" dirty="0"/>
              <a:t>Impossível;</a:t>
            </a:r>
          </a:p>
          <a:p>
            <a:pPr lvl="1"/>
            <a:r>
              <a:rPr lang="pt-BR" sz="2400" dirty="0"/>
              <a:t>Simples.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11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8A52EBC-2E0C-47D3-9C74-2EC11600D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4D0B347-7DD5-4A5D-B275-2AC5335BB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2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Tipos de eventos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7128792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1600" dirty="0"/>
          </a:p>
          <a:p>
            <a:pPr marL="0" lvl="1" indent="0" algn="ctr">
              <a:buNone/>
            </a:pPr>
            <a:endParaRPr lang="pt-BR" sz="2400" dirty="0"/>
          </a:p>
          <a:p>
            <a:pPr marL="0" lvl="1" indent="0" algn="ctr">
              <a:buNone/>
            </a:pPr>
            <a:r>
              <a:rPr lang="pt-BR" sz="2400" dirty="0"/>
              <a:t>Obter um número menor que 7 no lançamento de um dado representa que tipo de evento?</a:t>
            </a:r>
          </a:p>
          <a:p>
            <a:pPr marL="0" lvl="1" indent="0" algn="ctr">
              <a:buNone/>
            </a:pPr>
            <a:endParaRPr lang="pt-BR" sz="2400" dirty="0"/>
          </a:p>
          <a:p>
            <a:pPr marL="0" lvl="1" indent="0" algn="ctr">
              <a:buNone/>
            </a:pPr>
            <a:r>
              <a:rPr lang="pt-BR" sz="2400" dirty="0"/>
              <a:t>E um resultado igual a zero?</a:t>
            </a:r>
          </a:p>
          <a:p>
            <a:pPr marL="0" lvl="1" indent="0" algn="ctr">
              <a:buNone/>
            </a:pPr>
            <a:endParaRPr lang="pt-BR" sz="2400" dirty="0"/>
          </a:p>
          <a:p>
            <a:pPr marL="0" lvl="1" indent="0" algn="ctr">
              <a:buNone/>
            </a:pPr>
            <a:r>
              <a:rPr lang="pt-BR" sz="2400" dirty="0"/>
              <a:t>E um resultado maior que 5?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12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6" y="2067694"/>
            <a:ext cx="1935826" cy="3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B4AD3FB1-E884-49F5-92F6-80657943A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F3B7BA1-2488-41A9-B1AE-28C4F76D15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O que é probabilidade?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8424936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1600" dirty="0"/>
          </a:p>
          <a:p>
            <a:pPr marL="0" lvl="1" indent="0" algn="ctr">
              <a:buNone/>
            </a:pPr>
            <a:endParaRPr lang="pt-BR" sz="2200" dirty="0"/>
          </a:p>
          <a:p>
            <a:pPr marL="0" lvl="1" indent="0" algn="ctr">
              <a:buNone/>
            </a:pPr>
            <a:endParaRPr lang="pt-BR" sz="2200" dirty="0"/>
          </a:p>
          <a:p>
            <a:pPr marL="0" lvl="1" indent="0" algn="ctr">
              <a:buNone/>
            </a:pPr>
            <a:endParaRPr lang="pt-BR" sz="2200" dirty="0"/>
          </a:p>
          <a:p>
            <a:pPr marL="0" lvl="1" indent="0" algn="ctr">
              <a:buNone/>
            </a:pPr>
            <a:r>
              <a:rPr lang="pt-BR" sz="2400" dirty="0"/>
              <a:t>São as chances de um ou mais eventos ocorrerem ou não.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13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54F11ED8-148B-46DE-BF65-6185E0BA5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4832E7D-102E-4456-8401-886A400EB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simples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347614"/>
                <a:ext cx="8424936" cy="34563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>
                  <a:buNone/>
                </a:pPr>
                <a:r>
                  <a:rPr lang="pt-BR" sz="2400" dirty="0"/>
                  <a:t>Seja um evento A de espaço amostral S, a probabilidade de ocorrer A é:</a:t>
                </a:r>
              </a:p>
              <a:p>
                <a:pPr marL="0" lvl="1" indent="0" algn="ctr">
                  <a:buNone/>
                </a:pPr>
                <a:endParaRPr lang="pt-BR" sz="2400" dirty="0"/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pt-BR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sz="24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𝑺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400" b="1" dirty="0"/>
              </a:p>
              <a:p>
                <a:pPr marL="0" lvl="1" indent="0" algn="ctr">
                  <a:buNone/>
                </a:pPr>
                <a:endParaRPr lang="pt-BR" sz="2400" dirty="0"/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/>
                      </a:rPr>
                      <m:t>𝑃</m:t>
                    </m:r>
                    <m:r>
                      <a:rPr lang="pt-BR" sz="2400" i="1" dirty="0" smtClean="0">
                        <a:latin typeface="Cambria Math"/>
                      </a:rPr>
                      <m:t>(</m:t>
                    </m:r>
                    <m:r>
                      <a:rPr lang="pt-BR" sz="2400" i="1" dirty="0" smtClean="0">
                        <a:latin typeface="Cambria Math"/>
                      </a:rPr>
                      <m:t>𝐴</m:t>
                    </m:r>
                    <m:r>
                      <a:rPr lang="pt-BR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sz="2400" dirty="0"/>
                  <a:t> é um número entre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pt-BR" sz="2400" dirty="0"/>
                  <a:t> 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pt-BR" sz="2400" dirty="0"/>
                  <a:t> ou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/>
                      </a:rPr>
                      <m:t>0%</m:t>
                    </m:r>
                  </m:oMath>
                </a14:m>
                <a:r>
                  <a:rPr lang="pt-BR" sz="2400" dirty="0"/>
                  <a:t> 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/>
                      </a:rPr>
                      <m:t>100%</m:t>
                    </m:r>
                  </m:oMath>
                </a14:m>
                <a:r>
                  <a:rPr lang="pt-BR" sz="2400" dirty="0"/>
                  <a:t>.</a:t>
                </a:r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47614"/>
                <a:ext cx="8424936" cy="3456383"/>
              </a:xfrm>
              <a:prstGeom prst="rect">
                <a:avLst/>
              </a:prstGeom>
              <a:blipFill rotWithShape="1">
                <a:blip r:embed="rId4"/>
                <a:stretch>
                  <a:fillRect t="-14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14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4C210B7-F4BF-4577-8568-EE245114E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3BF6C5D-EA82-43FC-8147-1EC4AC6D7D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simples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347614"/>
                <a:ext cx="8424936" cy="34563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>
                  <a:buNone/>
                </a:pPr>
                <a:endParaRPr lang="pt-BR" sz="2400" dirty="0"/>
              </a:p>
              <a:p>
                <a:pPr marL="0" lvl="1" indent="0" algn="ctr">
                  <a:buNone/>
                </a:pPr>
                <a:endParaRPr lang="pt-BR" sz="2400" b="1" i="1" dirty="0">
                  <a:latin typeface="Cambria Math"/>
                </a:endParaRP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pt-BR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ú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𝒎𝒆𝒓𝒐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𝒅𝒆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𝒄𝒂𝒔𝒐𝒔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𝒇𝒂𝒗𝒐𝒓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á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𝒗𝒆𝒊𝒔</m:t>
                          </m:r>
                        </m:num>
                        <m:den>
                          <m:r>
                            <a:rPr lang="pt-BR" sz="2400" b="1" i="1" smtClean="0">
                              <a:latin typeface="Cambria Math"/>
                            </a:rPr>
                            <m:t>𝒕𝒐𝒕𝒂𝒍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𝒅𝒆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𝒄𝒂𝒔𝒐𝒔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𝒑𝒐𝒔𝒔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í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𝒗𝒆𝒊𝒔</m:t>
                          </m:r>
                        </m:den>
                      </m:f>
                    </m:oMath>
                  </m:oMathPara>
                </a14:m>
                <a:endParaRPr lang="pt-BR" sz="2400" b="1" dirty="0"/>
              </a:p>
              <a:p>
                <a:pPr marL="0" lvl="1" indent="0" algn="ctr">
                  <a:buNone/>
                </a:pPr>
                <a:endParaRPr lang="pt-BR" sz="24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47614"/>
                <a:ext cx="8424936" cy="34563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15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E38C5DA0-D611-4E9C-8510-00101CA15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82B4695-ED94-45AF-93E0-390FDB247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Tipos de probabilidade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8424936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2200" dirty="0"/>
          </a:p>
          <a:p>
            <a:pPr lvl="1"/>
            <a:r>
              <a:rPr lang="pt-BR" sz="2400" dirty="0"/>
              <a:t>Probabilidade simples;</a:t>
            </a:r>
          </a:p>
          <a:p>
            <a:pPr lvl="1"/>
            <a:r>
              <a:rPr lang="pt-BR" sz="2400" dirty="0"/>
              <a:t>Probabilidade complementar;</a:t>
            </a:r>
          </a:p>
          <a:p>
            <a:pPr lvl="1"/>
            <a:r>
              <a:rPr lang="pt-BR" sz="2400" dirty="0"/>
              <a:t>Probabilidade composta;</a:t>
            </a:r>
          </a:p>
          <a:p>
            <a:pPr lvl="1"/>
            <a:r>
              <a:rPr lang="pt-BR" sz="2400" dirty="0"/>
              <a:t>Probabilidades independentes;</a:t>
            </a:r>
          </a:p>
          <a:p>
            <a:pPr lvl="1"/>
            <a:r>
              <a:rPr lang="pt-BR" sz="2400" dirty="0"/>
              <a:t>Probabilidade condicional;</a:t>
            </a:r>
          </a:p>
          <a:p>
            <a:pPr lvl="1"/>
            <a:r>
              <a:rPr lang="pt-BR" sz="2400" dirty="0"/>
              <a:t>Probabilidade binomial.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16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55726"/>
            <a:ext cx="3146603" cy="2038644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A46316E-8297-498F-B5B0-DB9B80223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56C0928-6217-4715-A2BF-D88908AB5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6" y="2067694"/>
            <a:ext cx="1935826" cy="3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195486"/>
            <a:ext cx="8337104" cy="857250"/>
          </a:xfrm>
        </p:spPr>
        <p:txBody>
          <a:bodyPr>
            <a:normAutofit/>
          </a:bodyPr>
          <a:lstStyle/>
          <a:p>
            <a:pPr algn="l"/>
            <a:r>
              <a:rPr lang="pt-BR" sz="2900" b="1" dirty="0">
                <a:solidFill>
                  <a:schemeClr val="bg1"/>
                </a:solidFill>
              </a:rPr>
              <a:t>Ganhar na loteria ou passar no vestibular?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7128792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endParaRPr lang="pt-BR" sz="2400" dirty="0"/>
          </a:p>
          <a:p>
            <a:pPr marL="0" lvl="1" indent="0" algn="ctr">
              <a:buNone/>
            </a:pPr>
            <a:endParaRPr lang="pt-BR" sz="2400" dirty="0"/>
          </a:p>
          <a:p>
            <a:pPr marL="0" lvl="1" indent="0" algn="ctr">
              <a:buNone/>
            </a:pPr>
            <a:r>
              <a:rPr lang="pt-BR" sz="2400" dirty="0"/>
              <a:t>Antigo vestibular da UFRN: 15 questões com 4 alternativas. Qual era a probabilidade de um aluno acertar todas as questões no chute?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17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933A0B5-A7EA-4D82-9757-2D5AD930B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9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6" y="2067694"/>
            <a:ext cx="1935826" cy="3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195486"/>
            <a:ext cx="8337104" cy="857250"/>
          </a:xfrm>
        </p:spPr>
        <p:txBody>
          <a:bodyPr>
            <a:normAutofit/>
          </a:bodyPr>
          <a:lstStyle/>
          <a:p>
            <a:pPr algn="l"/>
            <a:r>
              <a:rPr lang="pt-BR" sz="2900" b="1" dirty="0">
                <a:solidFill>
                  <a:schemeClr val="bg1"/>
                </a:solidFill>
              </a:rPr>
              <a:t>Ganhar na loteria ou passar no vestibular?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7128792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pt-BR" sz="2400" dirty="0"/>
              <a:t>É mais fácil acertar um jogo simples da </a:t>
            </a:r>
            <a:r>
              <a:rPr lang="pt-BR" sz="2400" dirty="0" err="1"/>
              <a:t>Mega</a:t>
            </a:r>
            <a:r>
              <a:rPr lang="pt-BR" sz="2400" dirty="0"/>
              <a:t> Sena ou acertar 15 questões, no chute, no vestibular antigo da UFRN?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18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60245" y="2427734"/>
                <a:ext cx="4903843" cy="995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𝑷</m:t>
                    </m:r>
                    <m:r>
                      <a:rPr lang="pt-BR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pt-BR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𝟔</m:t>
                    </m:r>
                    <m:r>
                      <a:rPr lang="pt-BR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𝟓𝟎</m:t>
                        </m:r>
                        <m: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𝟎𝟔𝟑</m:t>
                        </m:r>
                        <m: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𝟖𝟔𝟎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srgbClr val="00B05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pt-BR" sz="2400" b="1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  <m:r>
                      <a:rPr lang="pt-BR" sz="2400" b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pt-BR" sz="2400" b="1">
                        <a:solidFill>
                          <a:srgbClr val="00B050"/>
                        </a:solidFill>
                        <a:latin typeface="Cambria Math"/>
                      </a:rPr>
                      <m:t>𝟎𝟎𝟎𝟎𝟎𝟏𝟗𝟗</m:t>
                    </m:r>
                    <m:r>
                      <a:rPr lang="pt-BR" sz="2400" b="1">
                        <a:solidFill>
                          <a:srgbClr val="00B050"/>
                        </a:solidFill>
                        <a:latin typeface="Cambria Math"/>
                      </a:rPr>
                      <m:t>%</m:t>
                    </m:r>
                  </m:oMath>
                </a14:m>
                <a:endParaRPr lang="pt-BR" sz="2400" b="1" dirty="0">
                  <a:solidFill>
                    <a:srgbClr val="00B050"/>
                  </a:solidFill>
                  <a:latin typeface="Cambria Math"/>
                </a:endParaRPr>
              </a:p>
              <a:p>
                <a:endParaRPr lang="pt-B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45" y="2427734"/>
                <a:ext cx="4903843" cy="9952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51520" y="3423006"/>
                <a:ext cx="5772671" cy="995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𝑷</m:t>
                    </m:r>
                    <m:r>
                      <a:rPr lang="pt-BR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pt-BR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𝟏𝟓</m:t>
                    </m:r>
                    <m:r>
                      <a:rPr lang="pt-BR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𝟎𝟕𝟑</m:t>
                        </m:r>
                        <m: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𝟕𝟒𝟏</m:t>
                        </m:r>
                        <m: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𝟖𝟐𝟒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srgbClr val="00B05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pt-BR" sz="2400" b="1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  <m:r>
                      <a:rPr lang="pt-BR" sz="2400" b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pt-BR" sz="2400" b="1">
                        <a:solidFill>
                          <a:srgbClr val="00B050"/>
                        </a:solidFill>
                        <a:latin typeface="Cambria Math"/>
                      </a:rPr>
                      <m:t>𝟎𝟎𝟎𝟎𝟎𝟎𝟎𝟗𝟑𝟏</m:t>
                    </m:r>
                    <m:r>
                      <a:rPr lang="pt-BR" sz="2400" b="1">
                        <a:solidFill>
                          <a:srgbClr val="00B050"/>
                        </a:solidFill>
                        <a:latin typeface="Cambria Math"/>
                      </a:rPr>
                      <m:t>%</m:t>
                    </m:r>
                  </m:oMath>
                </a14:m>
                <a:endParaRPr lang="pt-BR" sz="2400" b="1" dirty="0">
                  <a:solidFill>
                    <a:srgbClr val="00B050"/>
                  </a:solidFill>
                  <a:latin typeface="Cambria Math"/>
                </a:endParaRPr>
              </a:p>
              <a:p>
                <a:endParaRPr lang="pt-B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23006"/>
                <a:ext cx="5772671" cy="9952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12147" y="4486349"/>
                <a:ext cx="62760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pt-B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𝑴𝒆𝒈𝒂</m:t>
                          </m:r>
                          <m:r>
                            <a:rPr lang="pt-BR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𝑺𝒆𝒏𝒂</m:t>
                          </m:r>
                        </m:e>
                      </m:d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𝟐𝟏</m:t>
                      </m:r>
                      <m:r>
                        <a:rPr lang="pt-BR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r>
                        <a:rPr lang="pt-BR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𝟑𝟕</m:t>
                      </m:r>
                      <m:r>
                        <a:rPr lang="pt-BR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pt-BR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𝑷</m:t>
                      </m:r>
                      <m:r>
                        <a:rPr lang="pt-BR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pt-BR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𝑽𝒆𝒔𝒕𝒊𝒃𝒖𝒍𝒂𝒓</m:t>
                      </m:r>
                      <m:r>
                        <a:rPr lang="pt-BR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47" y="4486349"/>
                <a:ext cx="6276077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4580CF40-BABB-4C2D-B513-29B8242FB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F566B8C-8A11-497D-ACA1-0F957DA324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complementar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24936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pt-BR" sz="1600" dirty="0"/>
              </a:p>
              <a:p>
                <a:pPr lvl="1"/>
                <a:r>
                  <a:rPr lang="pt-BR" sz="2400" dirty="0"/>
                  <a:t>Probabilidade de um determinado evento A </a:t>
                </a:r>
                <a:r>
                  <a:rPr lang="pt-BR" sz="2400" b="1" dirty="0">
                    <a:solidFill>
                      <a:srgbClr val="00B050"/>
                    </a:solidFill>
                  </a:rPr>
                  <a:t>não </a:t>
                </a:r>
                <a:r>
                  <a:rPr lang="pt-BR" sz="2400" dirty="0"/>
                  <a:t>ocorrer.</a:t>
                </a:r>
              </a:p>
              <a:p>
                <a:pPr lvl="1"/>
                <a:endParaRPr lang="pt-BR" sz="2400" dirty="0"/>
              </a:p>
              <a:p>
                <a:pPr lvl="1"/>
                <a:r>
                  <a:rPr lang="pt-BR" sz="2400" dirty="0"/>
                  <a:t>Denota-se por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/>
                      </a:rPr>
                      <m:t>𝑃</m:t>
                    </m:r>
                    <m:r>
                      <a:rPr lang="pt-BR" sz="2400" i="1" baseline="30000" dirty="0" smtClean="0">
                        <a:latin typeface="Cambria Math"/>
                      </a:rPr>
                      <m:t>𝑐</m:t>
                    </m:r>
                    <m:r>
                      <a:rPr lang="pt-BR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sz="2400" dirty="0"/>
                  <a:t>ou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/>
                      </a:rPr>
                      <m:t>𝑃</m:t>
                    </m:r>
                    <m:r>
                      <a:rPr lang="pt-BR" sz="2400" i="1" dirty="0" smtClean="0">
                        <a:latin typeface="Cambria Math"/>
                      </a:rPr>
                      <m:t>(</m:t>
                    </m:r>
                    <m:r>
                      <a:rPr lang="pt-BR" sz="2400" i="1" dirty="0" smtClean="0">
                        <a:latin typeface="Cambria Math"/>
                      </a:rPr>
                      <m:t>𝐴𝑐</m:t>
                    </m:r>
                    <m:r>
                      <a:rPr lang="pt-BR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sz="2400" dirty="0"/>
                  <a:t>.</a:t>
                </a:r>
              </a:p>
              <a:p>
                <a:pPr lvl="1"/>
                <a:endParaRPr lang="pt-BR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/>
                      </a:rPr>
                      <m:t>𝐴</m:t>
                    </m:r>
                    <m:r>
                      <a:rPr lang="pt-BR" sz="2400" i="1" baseline="30000" dirty="0" smtClean="0">
                        <a:latin typeface="Cambria Math"/>
                      </a:rPr>
                      <m:t>𝑐</m:t>
                    </m:r>
                    <m:r>
                      <a:rPr lang="pt-BR" sz="2400" i="1" dirty="0" smtClean="0">
                        <a:latin typeface="Cambria Math"/>
                      </a:rPr>
                      <m:t> = </m:t>
                    </m:r>
                    <m:r>
                      <a:rPr lang="pt-BR" sz="2400" i="1" dirty="0" smtClean="0">
                        <a:latin typeface="Cambria Math"/>
                      </a:rPr>
                      <m:t>𝑆</m:t>
                    </m:r>
                    <m:r>
                      <a:rPr lang="pt-BR" sz="2400" i="1" dirty="0" smtClean="0">
                        <a:latin typeface="Cambria Math"/>
                      </a:rPr>
                      <m:t> – </m:t>
                    </m:r>
                    <m:r>
                      <a:rPr lang="pt-BR" sz="2400" i="1" dirty="0" smtClean="0">
                        <a:latin typeface="Cambria Math"/>
                      </a:rPr>
                      <m:t>𝐴</m:t>
                    </m:r>
                    <m:r>
                      <a:rPr lang="pt-BR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sz="2400" dirty="0"/>
                  <a:t>.</a:t>
                </a:r>
              </a:p>
              <a:p>
                <a:pPr lvl="1"/>
                <a:endParaRPr lang="pt-BR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/>
                      </a:rPr>
                      <m:t>𝑃</m:t>
                    </m:r>
                    <m:r>
                      <a:rPr lang="pt-BR" sz="2400" i="1" dirty="0" smtClean="0">
                        <a:latin typeface="Cambria Math"/>
                      </a:rPr>
                      <m:t>(</m:t>
                    </m:r>
                    <m:r>
                      <a:rPr lang="pt-BR" sz="2400" i="1" dirty="0" smtClean="0">
                        <a:latin typeface="Cambria Math"/>
                      </a:rPr>
                      <m:t>𝐴𝑐</m:t>
                    </m:r>
                    <m:r>
                      <a:rPr lang="pt-BR" sz="2400" i="1" dirty="0" smtClean="0">
                        <a:latin typeface="Cambria Math"/>
                      </a:rPr>
                      <m:t>) = 1 – </m:t>
                    </m:r>
                    <m:r>
                      <a:rPr lang="pt-BR" sz="2400" i="1" dirty="0" smtClean="0">
                        <a:latin typeface="Cambria Math"/>
                      </a:rPr>
                      <m:t>𝑃</m:t>
                    </m:r>
                    <m:r>
                      <a:rPr lang="pt-BR" sz="2400" i="1" dirty="0" smtClean="0">
                        <a:latin typeface="Cambria Math"/>
                      </a:rPr>
                      <m:t>(</m:t>
                    </m:r>
                    <m:r>
                      <a:rPr lang="pt-BR" sz="2400" i="1" dirty="0" smtClean="0">
                        <a:latin typeface="Cambria Math"/>
                      </a:rPr>
                      <m:t>𝐴</m:t>
                    </m:r>
                    <m:r>
                      <a:rPr lang="pt-BR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sz="2400" dirty="0"/>
                  <a:t>. </a:t>
                </a:r>
              </a:p>
              <a:p>
                <a:pPr lvl="1"/>
                <a:endParaRPr lang="pt-BR" sz="2400" dirty="0"/>
              </a:p>
              <a:p>
                <a:pPr lvl="1"/>
                <a:endParaRPr lang="pt-BR" sz="24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24936" cy="3603847"/>
              </a:xfrm>
              <a:prstGeom prst="rect">
                <a:avLst/>
              </a:prstGeom>
              <a:blipFill rotWithShape="1">
                <a:blip r:embed="rId5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19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E16E1FDA-8E26-4C64-B4D9-325E72A70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83EB575-A915-41E9-BCA5-330C9E74A6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Quantos caminhos?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</a:t>
            </a:fld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7B80558-7C12-4C24-A5B1-FB45C2113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C23E5F3-1F32-4037-9403-93B7556E2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102169"/>
            <a:ext cx="5075737" cy="396093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A31383B-7B51-4843-9EA5-DB0D25B31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48" y="2502363"/>
            <a:ext cx="2651504" cy="264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complementar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7488832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1600" dirty="0"/>
          </a:p>
          <a:p>
            <a:pPr marL="0" lvl="1" indent="0" algn="ctr">
              <a:buNone/>
            </a:pPr>
            <a:endParaRPr lang="pt-BR" sz="2400" dirty="0">
              <a:cs typeface="Andalus" panose="02020603050405020304" pitchFamily="18" charset="-78"/>
            </a:endParaRPr>
          </a:p>
          <a:p>
            <a:pPr marL="0" indent="0" algn="ctr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2400" dirty="0"/>
              <a:t>No lançamento simultâneo de dois dados, qual é a probabilidade de não sair soma 4?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20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6" y="2067694"/>
            <a:ext cx="1935826" cy="3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1EFFB479-6629-41E8-BE6A-1B63B3EEB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C8F9400-4477-4FE9-8F10-E5DA3423E3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8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73258"/>
            <a:ext cx="2175135" cy="351877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Fazer aniversário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6768752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1600" dirty="0"/>
          </a:p>
          <a:p>
            <a:pPr marL="0" lvl="1" indent="0" algn="ctr">
              <a:buNone/>
            </a:pPr>
            <a:endParaRPr lang="pt-BR" sz="2400" dirty="0">
              <a:cs typeface="Andalus" panose="02020603050405020304" pitchFamily="18" charset="-78"/>
            </a:endParaRPr>
          </a:p>
          <a:p>
            <a:pPr marL="0" lvl="1" indent="0" algn="ctr">
              <a:buNone/>
            </a:pPr>
            <a:endParaRPr lang="pt-BR" sz="2400" dirty="0">
              <a:cs typeface="Andalus" panose="02020603050405020304" pitchFamily="18" charset="-78"/>
            </a:endParaRPr>
          </a:p>
          <a:p>
            <a:pPr marL="0" lvl="1" indent="0" algn="ctr">
              <a:buNone/>
            </a:pPr>
            <a:r>
              <a:rPr lang="pt-BR" sz="2400" dirty="0">
                <a:cs typeface="Andalus" panose="02020603050405020304" pitchFamily="18" charset="-78"/>
              </a:rPr>
              <a:t>Em um grupo de 30 pessoas, qual a probabilidade de pelo menos duas delas fazerem aniversário na mesma data (dia e mês)?</a:t>
            </a: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21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6" y="2067694"/>
            <a:ext cx="1935826" cy="3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B7CA60AE-1FDB-4FBA-868B-FD7281772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13363FE-0AB8-4619-BD3C-9C6B9E70DA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73258"/>
            <a:ext cx="2175135" cy="351877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Fazer aniversário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22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6" y="2067694"/>
            <a:ext cx="1935826" cy="3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524255" y="2283718"/>
                <a:ext cx="4529445" cy="845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 smtClean="0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𝟏</m:t>
                      </m:r>
                      <m:r>
                        <a:rPr lang="pt-BR" sz="2400" b="1" i="1" smtClean="0">
                          <a:latin typeface="Cambria Math"/>
                        </a:rPr>
                        <m:t> − </m:t>
                      </m:r>
                      <m:f>
                        <m:f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latin typeface="Cambria Math"/>
                            </a:rPr>
                            <m:t>𝟑𝟔𝟓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sSup>
                            <m:sSupPr>
                              <m:ctrlPr>
                                <a:rPr lang="pt-B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 smtClean="0">
                                  <a:latin typeface="Cambria Math"/>
                                </a:rPr>
                                <m:t>𝟑𝟔𝟓</m:t>
                              </m:r>
                            </m:e>
                            <m:sup>
                              <m:r>
                                <a:rPr lang="pt-BR" sz="2400" b="1" i="1" smtClean="0"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pt-BR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pt-BR" sz="2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BR" sz="2400" b="1" i="1" smtClean="0">
                                  <a:latin typeface="Cambria Math"/>
                                  <a:ea typeface="Cambria Math"/>
                                </a:rPr>
                                <m:t>𝟑𝟔𝟓</m:t>
                              </m:r>
                              <m:r>
                                <a:rPr lang="pt-BR" sz="2400" b="1" i="1" smtClean="0">
                                  <a:latin typeface="Cambria Math"/>
                                  <a:ea typeface="Cambria Math"/>
                                </a:rPr>
                                <m:t> −</m:t>
                              </m:r>
                              <m:r>
                                <a:rPr lang="pt-BR" sz="2400" b="1" i="1" smtClean="0"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e>
                          </m:d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BR" sz="2400" b="1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255" y="2283718"/>
                <a:ext cx="4529445" cy="84593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37A451B0-87A6-4650-9135-C8074623F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052F9CE-7375-4B0B-A2D0-ECEF039AC8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2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73258"/>
            <a:ext cx="2175135" cy="351877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Fazer aniversário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23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6" y="2067694"/>
            <a:ext cx="1935826" cy="3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7348"/>
            <a:ext cx="6444457" cy="4004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CF3DFB26-2F6A-42F0-A419-0B018B84C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BE4A1F5-7D3B-4E49-8BFF-61E80D0D56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composta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24</a:t>
            </a:fld>
            <a:endParaRPr lang="pt-BR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98897"/>
            <a:ext cx="28575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27447"/>
            <a:ext cx="28670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78" y="1964856"/>
            <a:ext cx="4705200" cy="297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2415278" y="1133331"/>
                <a:ext cx="40455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𝑨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∪</m:t>
                      </m:r>
                      <m:r>
                        <a:rPr lang="pt-BR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pt-BR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𝑩</m:t>
                      </m:r>
                    </m:oMath>
                  </m:oMathPara>
                </a14:m>
                <a:endParaRPr lang="pt-BR" sz="1400" b="1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278" y="1133331"/>
                <a:ext cx="404559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1A207D0A-FAA4-4C6C-B56F-BA55A9D0E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D22C67E-ECF1-4EE7-BE48-D3524C4D40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23264E-7 L 0.20608 -0.003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9.00956E-7 L -0.1882 -0.000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composta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25</a:t>
            </a:fld>
            <a:endParaRPr lang="pt-BR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78" y="1964856"/>
            <a:ext cx="4705200" cy="297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259632" y="1203598"/>
                <a:ext cx="62256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𝑷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𝑨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∪</m:t>
                      </m:r>
                      <m:r>
                        <a:rPr lang="pt-BR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pt-BR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𝑷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)+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𝑷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 −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𝑷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pt-BR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pt-BR" sz="1400" b="1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203598"/>
                <a:ext cx="622567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6815042-80F3-4646-A153-84864334B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5A6EDBF-1096-4D20-AB71-274AAFC92D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3383868" y="3002072"/>
            <a:ext cx="396044" cy="4337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composta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7128792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endParaRPr lang="pt-BR" sz="2200" dirty="0"/>
          </a:p>
          <a:p>
            <a:pPr marL="0" lvl="1" indent="0" algn="ctr">
              <a:buNone/>
            </a:pPr>
            <a:endParaRPr lang="pt-BR" sz="2200" dirty="0"/>
          </a:p>
          <a:p>
            <a:pPr marL="0" lvl="1" indent="0" algn="ctr">
              <a:buNone/>
            </a:pPr>
            <a:r>
              <a:rPr lang="pt-BR" sz="2200" dirty="0"/>
              <a:t>Em uma comunidade de 1000 habitantes, 400 são sócios do clube </a:t>
            </a:r>
            <a:r>
              <a:rPr lang="pt-BR" sz="2200" i="1" dirty="0"/>
              <a:t>A</a:t>
            </a:r>
            <a:r>
              <a:rPr lang="pt-BR" sz="2200" dirty="0"/>
              <a:t>, 300 de um clube </a:t>
            </a:r>
            <a:r>
              <a:rPr lang="pt-BR" sz="2200" i="1" dirty="0"/>
              <a:t>B</a:t>
            </a:r>
            <a:r>
              <a:rPr lang="pt-BR" sz="2200" dirty="0"/>
              <a:t> e 200 de ambos. Qual a probabilidade de uma pessoa escolhida ao acaso ser sócia de </a:t>
            </a:r>
            <a:r>
              <a:rPr lang="pt-BR" sz="2200" i="1" dirty="0"/>
              <a:t>A</a:t>
            </a:r>
            <a:r>
              <a:rPr lang="pt-BR" sz="2200" dirty="0"/>
              <a:t> ou de </a:t>
            </a:r>
            <a:r>
              <a:rPr lang="pt-BR" sz="2200" i="1" dirty="0"/>
              <a:t>B</a:t>
            </a:r>
            <a:r>
              <a:rPr lang="pt-BR" sz="2200" dirty="0"/>
              <a:t>?</a:t>
            </a: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26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6" y="2067694"/>
            <a:ext cx="1935826" cy="3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7D63F3E4-D816-4A5F-9DF4-9AB774965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6C0E52F-EF01-487E-B92B-87B8164529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0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chemeClr val="bg1"/>
                </a:solidFill>
              </a:rPr>
              <a:t>Probabilidades independentes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8424936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1600" dirty="0"/>
          </a:p>
          <a:p>
            <a:pPr marL="457200" lvl="1" indent="0" algn="ctr">
              <a:buNone/>
            </a:pPr>
            <a:endParaRPr lang="pt-BR" sz="2400" dirty="0"/>
          </a:p>
          <a:p>
            <a:pPr marL="457200" lvl="1" indent="0" algn="ctr">
              <a:buNone/>
            </a:pPr>
            <a:endParaRPr lang="pt-BR" sz="2400" dirty="0"/>
          </a:p>
          <a:p>
            <a:pPr marL="457200" lvl="1" indent="0" algn="ctr">
              <a:buNone/>
            </a:pPr>
            <a:r>
              <a:rPr lang="pt-BR" sz="2400" dirty="0"/>
              <a:t>Quando os resultados do evento A não interferem nem influenciaram os resultados do evento B.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27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2E01F24-FC61-4555-BD67-A100FCFA8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086106A-5C12-4C2C-BC33-30E1C667D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chemeClr val="bg1"/>
                </a:solidFill>
              </a:rPr>
              <a:t>Probabilidades independentes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24936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pt-BR" sz="1600" dirty="0"/>
              </a:p>
              <a:p>
                <a:pPr marL="457200" lvl="1" indent="0" algn="ctr">
                  <a:buNone/>
                </a:pPr>
                <a:endParaRPr lang="pt-BR" sz="2400" dirty="0"/>
              </a:p>
              <a:p>
                <a:pPr marL="457200" lvl="1" indent="0" algn="ctr">
                  <a:buNone/>
                </a:pPr>
                <a:endParaRPr lang="pt-BR" b="1" i="1" dirty="0">
                  <a:latin typeface="Cambria Math"/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</m:d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𝑷</m:t>
                      </m:r>
                      <m:d>
                        <m:dPr>
                          <m:ctrlPr>
                            <a:rPr lang="pt-BR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</m:d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𝑷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24936" cy="36038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28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D5BDA62-4426-41F1-AB89-CC1F2216B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E452104-9B46-44A3-9412-85E0252969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6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2073"/>
            <a:ext cx="246281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chemeClr val="bg1"/>
                </a:solidFill>
              </a:rPr>
              <a:t>Probabilidades independentes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7416824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1600" dirty="0"/>
          </a:p>
          <a:p>
            <a:pPr marL="0" indent="0" algn="ctr">
              <a:buNone/>
            </a:pPr>
            <a:r>
              <a:rPr lang="pt-BR" sz="2400" dirty="0"/>
              <a:t>Numa caixa há 4 bolas pretas e 6 vermelhas. Qual é a probabilidade de tirarmos uma bola preta e uma vermelha, com reposição?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29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6" y="2067694"/>
            <a:ext cx="1935826" cy="3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e 7"/>
          <p:cNvSpPr/>
          <p:nvPr/>
        </p:nvSpPr>
        <p:spPr>
          <a:xfrm>
            <a:off x="5616116" y="2347115"/>
            <a:ext cx="792088" cy="8755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526924" y="2347115"/>
            <a:ext cx="855712" cy="116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0" name="Elipse 9"/>
          <p:cNvSpPr/>
          <p:nvPr/>
        </p:nvSpPr>
        <p:spPr>
          <a:xfrm>
            <a:off x="6516216" y="2352856"/>
            <a:ext cx="792088" cy="87557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427024" y="2352856"/>
            <a:ext cx="855712" cy="116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5954780" y="3444457"/>
            <a:ext cx="0" cy="3485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/>
        </p:nvGrpSpPr>
        <p:grpSpPr>
          <a:xfrm>
            <a:off x="5600909" y="3793016"/>
            <a:ext cx="627275" cy="1227006"/>
            <a:chOff x="2792597" y="4221088"/>
            <a:chExt cx="627275" cy="1227006"/>
          </a:xfrm>
        </p:grpSpPr>
        <p:sp>
          <p:nvSpPr>
            <p:cNvPr id="14" name="Espaço Reservado para Conteúdo 2"/>
            <p:cNvSpPr txBox="1">
              <a:spLocks/>
            </p:cNvSpPr>
            <p:nvPr/>
          </p:nvSpPr>
          <p:spPr>
            <a:xfrm>
              <a:off x="2792597" y="4221088"/>
              <a:ext cx="627275" cy="12270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pt-BR" b="1" dirty="0"/>
                <a:t>4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pt-BR" b="1" dirty="0"/>
                <a:t>10</a:t>
              </a:r>
              <a:endParaRPr lang="pt-BR" sz="2800" b="1" dirty="0"/>
            </a:p>
          </p:txBody>
        </p:sp>
        <p:cxnSp>
          <p:nvCxnSpPr>
            <p:cNvPr id="15" name="Conector reto 14"/>
            <p:cNvCxnSpPr>
              <a:stCxn id="14" idx="1"/>
              <a:endCxn id="14" idx="3"/>
            </p:cNvCxnSpPr>
            <p:nvPr/>
          </p:nvCxnSpPr>
          <p:spPr>
            <a:xfrm>
              <a:off x="2792597" y="4834591"/>
              <a:ext cx="62727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Conector de seta reta 15"/>
          <p:cNvCxnSpPr/>
          <p:nvPr/>
        </p:nvCxnSpPr>
        <p:spPr>
          <a:xfrm>
            <a:off x="6890884" y="3432976"/>
            <a:ext cx="0" cy="3485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7" name="Grupo 16"/>
          <p:cNvGrpSpPr/>
          <p:nvPr/>
        </p:nvGrpSpPr>
        <p:grpSpPr>
          <a:xfrm>
            <a:off x="6537013" y="3781535"/>
            <a:ext cx="627275" cy="1227006"/>
            <a:chOff x="2792597" y="4221088"/>
            <a:chExt cx="627275" cy="1227006"/>
          </a:xfrm>
        </p:grpSpPr>
        <p:sp>
          <p:nvSpPr>
            <p:cNvPr id="18" name="Espaço Reservado para Conteúdo 2"/>
            <p:cNvSpPr txBox="1">
              <a:spLocks/>
            </p:cNvSpPr>
            <p:nvPr/>
          </p:nvSpPr>
          <p:spPr>
            <a:xfrm>
              <a:off x="2792597" y="4221088"/>
              <a:ext cx="627275" cy="12270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pt-BR" b="1" dirty="0">
                  <a:solidFill>
                    <a:srgbClr val="FF0000"/>
                  </a:solidFill>
                </a:rPr>
                <a:t>6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pt-BR" b="1" dirty="0">
                  <a:solidFill>
                    <a:srgbClr val="FF0000"/>
                  </a:solidFill>
                </a:rPr>
                <a:t>10</a:t>
              </a:r>
              <a:endParaRPr lang="pt-BR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Conector reto 18"/>
            <p:cNvCxnSpPr>
              <a:stCxn id="18" idx="1"/>
              <a:endCxn id="18" idx="3"/>
            </p:cNvCxnSpPr>
            <p:nvPr/>
          </p:nvCxnSpPr>
          <p:spPr>
            <a:xfrm>
              <a:off x="2792597" y="4834591"/>
              <a:ext cx="627275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6058600" y="3793016"/>
            <a:ext cx="648072" cy="796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Espaço Reservado para Conteúdo 21">
            <a:extLst>
              <a:ext uri="{FF2B5EF4-FFF2-40B4-BE49-F238E27FC236}">
                <a16:creationId xmlns:a16="http://schemas.microsoft.com/office/drawing/2014/main" id="{5B7470CE-C896-471E-87DA-9BCD098E0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E445E91A-9E57-461B-A96D-4DEC5586E9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  <p:bldP spid="10" grpId="0" animBg="1"/>
      <p:bldP spid="11" grpId="0" build="p"/>
      <p:bldP spid="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>
                    <a:solidFill>
                      <a:schemeClr val="bg1"/>
                    </a:solidFill>
                  </a:rPr>
                  <a:t>Probabilidade </a:t>
                </a:r>
                <a14:m>
                  <m:oMath xmlns:m="http://schemas.openxmlformats.org/officeDocument/2006/math">
                    <m:r>
                      <a:rPr lang="pt-BR" sz="40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pt-BR" sz="4000" b="1" dirty="0">
                    <a:solidFill>
                      <a:schemeClr val="bg1"/>
                    </a:solidFill>
                  </a:rPr>
                  <a:t> Combinatória</a:t>
                </a: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95486"/>
                <a:ext cx="8229600" cy="857250"/>
              </a:xfrm>
              <a:blipFill rotWithShape="1">
                <a:blip r:embed="rId4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2880320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1600" dirty="0"/>
          </a:p>
          <a:p>
            <a:pPr marL="0" lvl="1" indent="0" algn="ctr">
              <a:buNone/>
            </a:pPr>
            <a:r>
              <a:rPr lang="pt-BR" sz="2400" dirty="0"/>
              <a:t>Calcula </a:t>
            </a:r>
            <a:r>
              <a:rPr lang="pt-BR" sz="2400" b="1" dirty="0">
                <a:solidFill>
                  <a:srgbClr val="00B050"/>
                </a:solidFill>
              </a:rPr>
              <a:t>a chance </a:t>
            </a:r>
            <a:r>
              <a:rPr lang="pt-BR" sz="2400" dirty="0"/>
              <a:t>de um determinado </a:t>
            </a:r>
            <a:r>
              <a:rPr lang="pt-BR" sz="2400" i="1" dirty="0"/>
              <a:t>evento</a:t>
            </a:r>
            <a:r>
              <a:rPr lang="pt-BR" sz="2400" dirty="0"/>
              <a:t> ocorrer em meio a todas as possibilidades.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419872" y="1488183"/>
            <a:ext cx="2880320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pt-BR" sz="2400" dirty="0"/>
              <a:t>Determina a </a:t>
            </a:r>
            <a:r>
              <a:rPr lang="pt-BR" sz="2400" b="1" dirty="0">
                <a:solidFill>
                  <a:srgbClr val="00B050"/>
                </a:solidFill>
              </a:rPr>
              <a:t>quantidade de possibilidades </a:t>
            </a:r>
            <a:r>
              <a:rPr lang="pt-BR" sz="2400" dirty="0"/>
              <a:t>de algum </a:t>
            </a:r>
            <a:r>
              <a:rPr lang="pt-BR" sz="2400" i="1" dirty="0"/>
              <a:t>evento</a:t>
            </a:r>
            <a:r>
              <a:rPr lang="pt-BR" sz="2400" dirty="0"/>
              <a:t>, sem descrever todas as possibilidades.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08112"/>
            <a:ext cx="2817667" cy="4011910"/>
          </a:xfrm>
          <a:prstGeom prst="rect">
            <a:avLst/>
          </a:prstGeom>
          <a:noFill/>
          <a:ln>
            <a:noFill/>
          </a:ln>
          <a:effectLst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9C760EC-198C-4BEB-B933-2A0C907B07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4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chemeClr val="bg1"/>
                </a:solidFill>
              </a:rPr>
              <a:t>Probabilidades independentes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7200800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1600" dirty="0"/>
          </a:p>
          <a:p>
            <a:pPr marL="0" indent="0" algn="ctr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2400" dirty="0"/>
              <a:t>A probabilidade de Paulo Adriano tirar dez na prova de Matemática é 1/3 e a probabilidade de Paulo Lucas tirar dez na mesma prova é 2/3. Qual a  probabilidade de ambos tirarem dez nesta prova?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30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6" y="2067694"/>
            <a:ext cx="1935826" cy="3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F4EAB7C9-845C-4ADA-909D-17BFD338A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9C6CA82-BF2D-4F45-8C68-CFFBCED05B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3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condicional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75606"/>
            <a:ext cx="8424936" cy="3528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1" indent="274638" algn="just"/>
            <a:r>
              <a:rPr lang="pt-BR" sz="2400" dirty="0"/>
              <a:t>É quando um evento só acontece quando o outro evento do mesmo espaço amostral aconteceu (</a:t>
            </a:r>
            <a:r>
              <a:rPr lang="pt-BR" sz="2400" b="1" dirty="0">
                <a:solidFill>
                  <a:srgbClr val="00B050"/>
                </a:solidFill>
              </a:rPr>
              <a:t>condição de ocorrência</a:t>
            </a:r>
            <a:r>
              <a:rPr lang="pt-BR" sz="2400" dirty="0"/>
              <a:t>).</a:t>
            </a:r>
          </a:p>
          <a:p>
            <a:pPr marL="88900" lvl="1" indent="274638"/>
            <a:endParaRPr lang="pt-BR" sz="2400" dirty="0"/>
          </a:p>
          <a:p>
            <a:pPr marL="88900" lvl="1" indent="274638" algn="just"/>
            <a:r>
              <a:rPr lang="pt-BR" sz="2400" dirty="0"/>
              <a:t>A probabilidade de “A dado B” é a probabilidade de ocorrer A, quando o evento B ocorreu.</a:t>
            </a:r>
          </a:p>
          <a:p>
            <a:pPr marL="88900" lvl="1" indent="274638"/>
            <a:endParaRPr lang="pt-BR" sz="2400" dirty="0"/>
          </a:p>
          <a:p>
            <a:pPr marL="88900" lvl="1" indent="274638" algn="just"/>
            <a:r>
              <a:rPr lang="pt-BR" sz="2400" dirty="0"/>
              <a:t>O </a:t>
            </a:r>
            <a:r>
              <a:rPr lang="pt-BR" sz="2400" b="1" dirty="0">
                <a:solidFill>
                  <a:srgbClr val="00B050"/>
                </a:solidFill>
              </a:rPr>
              <a:t>espaço amostral </a:t>
            </a:r>
            <a:r>
              <a:rPr lang="pt-BR" sz="2400" dirty="0"/>
              <a:t>dos eventos A e B se </a:t>
            </a:r>
            <a:r>
              <a:rPr lang="pt-BR" sz="2400" b="1" dirty="0">
                <a:solidFill>
                  <a:srgbClr val="00B050"/>
                </a:solidFill>
              </a:rPr>
              <a:t>reduz</a:t>
            </a:r>
            <a:r>
              <a:rPr lang="pt-BR" sz="2400" dirty="0"/>
              <a:t> com a condição de ocorrência.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31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2EFDDF2-6221-4100-8D3C-DA352CC3AD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Quantos caminhos?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32</a:t>
            </a:fld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7B80558-7C12-4C24-A5B1-FB45C2113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C23E5F3-1F32-4037-9403-93B7556E2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1102169"/>
            <a:ext cx="5075737" cy="396093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A31383B-7B51-4843-9EA5-DB0D25B317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48" y="2502363"/>
            <a:ext cx="2651504" cy="2641137"/>
          </a:xfrm>
          <a:prstGeom prst="rect">
            <a:avLst/>
          </a:prstGeom>
        </p:spPr>
      </p:pic>
      <p:sp>
        <p:nvSpPr>
          <p:cNvPr id="5" name="Sinal de Multiplicação 4">
            <a:extLst>
              <a:ext uri="{FF2B5EF4-FFF2-40B4-BE49-F238E27FC236}">
                <a16:creationId xmlns:a16="http://schemas.microsoft.com/office/drawing/2014/main" id="{AD4A19C9-CDB8-47E7-AB0E-03E4C2E4A62B}"/>
              </a:ext>
            </a:extLst>
          </p:cNvPr>
          <p:cNvSpPr/>
          <p:nvPr/>
        </p:nvSpPr>
        <p:spPr>
          <a:xfrm>
            <a:off x="3779912" y="2571750"/>
            <a:ext cx="1224136" cy="129614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0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condicional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771800" y="1200150"/>
            <a:ext cx="5904656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pt-BR" sz="2200" dirty="0"/>
              <a:t>Cada turista do voo respondeu a duas perguntas: </a:t>
            </a:r>
          </a:p>
          <a:p>
            <a:pPr marL="0" lvl="1" indent="0" algn="ctr">
              <a:buNone/>
            </a:pPr>
            <a:r>
              <a:rPr lang="pt-BR" sz="2200" dirty="0"/>
              <a:t>1. Já voo antes? </a:t>
            </a:r>
          </a:p>
          <a:p>
            <a:pPr marL="0" lvl="1" indent="0" algn="ctr">
              <a:buNone/>
            </a:pPr>
            <a:r>
              <a:rPr lang="pt-BR" sz="2200" dirty="0"/>
              <a:t>2. Já conhecia a cidade de destino?</a:t>
            </a:r>
          </a:p>
          <a:p>
            <a:pPr marL="0" lvl="1" indent="0" algn="ctr">
              <a:buNone/>
            </a:pPr>
            <a:endParaRPr lang="pt-BR" sz="2200" dirty="0"/>
          </a:p>
          <a:p>
            <a:pPr marL="0" lvl="1" indent="0" algn="ctr">
              <a:buNone/>
            </a:pPr>
            <a:r>
              <a:rPr lang="pt-BR" sz="2200" dirty="0"/>
              <a:t>Selecionando-se um respondendo ao caso, verifica-se que ele nunca voo antes. </a:t>
            </a:r>
          </a:p>
          <a:p>
            <a:pPr marL="0" lvl="1" indent="0" algn="ctr">
              <a:buNone/>
            </a:pPr>
            <a:endParaRPr lang="pt-BR" sz="2200" dirty="0"/>
          </a:p>
          <a:p>
            <a:pPr marL="0" lvl="1" indent="0" algn="ctr">
              <a:buNone/>
            </a:pPr>
            <a:r>
              <a:rPr lang="pt-BR" sz="2200" dirty="0"/>
              <a:t>Qual a probabilidade dele conhecer a cidade de destino?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33</a:t>
            </a:fld>
            <a:endParaRPr lang="pt-BR"/>
          </a:p>
        </p:txBody>
      </p:sp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1590"/>
            <a:ext cx="2448272" cy="16768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1789"/>
            <a:ext cx="244827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B9680E63-C3A2-4F92-9051-40496985B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56E7FB1-DFAE-42DD-A971-D9AB744DF9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condicional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4" y="3363838"/>
            <a:ext cx="8568952" cy="1440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endParaRPr lang="pt-BR" sz="2200" dirty="0"/>
          </a:p>
          <a:p>
            <a:pPr marL="0" lvl="1" indent="0" algn="ctr">
              <a:buNone/>
            </a:pPr>
            <a:r>
              <a:rPr lang="pt-BR" sz="2400" dirty="0"/>
              <a:t>Qual a probabilidade de um jovem escolhido ao caso ser alfabetizado, sabendo que ele é do sexo feminino?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34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428" y="1347614"/>
            <a:ext cx="4297363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604AA3F-1F26-4AFB-8CAC-239232051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60EAAE5-7B53-49A0-8117-9E4F9DC8B6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7200800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pt-BR" sz="1600" dirty="0"/>
              </a:p>
              <a:p>
                <a:pPr marL="457200" lvl="1" indent="0">
                  <a:buNone/>
                </a:pPr>
                <a:endParaRPr lang="pt-BR" sz="2400" b="1" i="1" dirty="0">
                  <a:latin typeface="Cambria Math"/>
                </a:endParaRP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pt-BR" sz="2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1" i="1">
                            <a:latin typeface="Cambria Math"/>
                          </a:rPr>
                          <m:t>𝑨</m:t>
                        </m:r>
                      </m:e>
                      <m:e>
                        <m:r>
                          <a:rPr lang="pt-BR" sz="2400" b="1" i="1">
                            <a:latin typeface="Cambria Math"/>
                          </a:rPr>
                          <m:t>𝑩</m:t>
                        </m:r>
                      </m:e>
                    </m:d>
                  </m:oMath>
                </a14:m>
                <a:r>
                  <a:rPr lang="pt-BR" sz="2400" b="1" i="1" dirty="0">
                    <a:latin typeface="Cambria Math"/>
                  </a:rPr>
                  <a:t> </a:t>
                </a:r>
                <a:r>
                  <a:rPr lang="pt-BR" sz="2400" b="1" dirty="0">
                    <a:latin typeface="Cambria Math"/>
                  </a:rPr>
                  <a:t>=</a:t>
                </a:r>
                <a:r>
                  <a:rPr lang="pt-BR" sz="2400" b="1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1" i="1">
                            <a:latin typeface="Cambria Math"/>
                          </a:rPr>
                          <m:t>𝑩</m:t>
                        </m:r>
                      </m:e>
                      <m:e>
                        <m:r>
                          <a:rPr lang="pt-BR" sz="2400" b="1" i="1">
                            <a:latin typeface="Cambria Math"/>
                          </a:rPr>
                          <m:t>𝑨</m:t>
                        </m:r>
                      </m:e>
                    </m:d>
                  </m:oMath>
                </a14:m>
                <a:r>
                  <a:rPr lang="pt-BR" sz="2400" b="1" dirty="0">
                    <a:latin typeface="Cambria Math"/>
                  </a:rPr>
                  <a:t>?</a:t>
                </a:r>
              </a:p>
              <a:p>
                <a:pPr marL="457200" lvl="1" indent="0" algn="ctr">
                  <a:buNone/>
                </a:pPr>
                <a:endParaRPr lang="pt-BR" sz="2400" b="1" i="1" dirty="0">
                  <a:latin typeface="Cambria Math"/>
                </a:endParaRPr>
              </a:p>
              <a:p>
                <a:pPr marL="457200" lvl="1" indent="0" algn="ctr">
                  <a:buNone/>
                </a:pPr>
                <a:endParaRPr lang="pt-BR" sz="2400" b="1" i="1" dirty="0">
                  <a:latin typeface="Cambria Math"/>
                </a:endParaRP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pt-BR" sz="2400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1" i="1" smtClean="0">
                            <a:latin typeface="Cambria Math"/>
                          </a:rPr>
                          <m:t>𝑨</m:t>
                        </m:r>
                      </m:e>
                      <m:e>
                        <m:r>
                          <a:rPr lang="pt-BR" sz="2400" b="1" i="1" smtClean="0">
                            <a:latin typeface="Cambria Math"/>
                          </a:rPr>
                          <m:t>𝑩</m:t>
                        </m:r>
                      </m:e>
                    </m:d>
                    <m:r>
                      <a:rPr lang="pt-BR" sz="2400" b="1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 smtClean="0">
                            <a:latin typeface="Cambria Math"/>
                          </a:rPr>
                          <m:t>𝑷</m:t>
                        </m:r>
                        <m:r>
                          <a:rPr lang="pt-BR" sz="2400" b="1" i="1" smtClean="0">
                            <a:latin typeface="Cambria Math"/>
                          </a:rPr>
                          <m:t>(</m:t>
                        </m:r>
                        <m:r>
                          <a:rPr lang="pt-BR" sz="2400" b="1" i="1" smtClean="0">
                            <a:latin typeface="Cambria Math"/>
                          </a:rPr>
                          <m:t>𝑨</m:t>
                        </m:r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𝑩</m:t>
                        </m:r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pt-BR" sz="2400" b="1" i="1" smtClean="0">
                            <a:latin typeface="Cambria Math"/>
                          </a:rPr>
                          <m:t>𝑷</m:t>
                        </m:r>
                        <m:r>
                          <a:rPr lang="pt-BR" sz="2400" b="1" i="1" smtClean="0">
                            <a:latin typeface="Cambria Math"/>
                          </a:rPr>
                          <m:t>(</m:t>
                        </m:r>
                        <m:r>
                          <a:rPr lang="pt-BR" sz="2400" b="1" i="1" smtClean="0">
                            <a:latin typeface="Cambria Math"/>
                          </a:rPr>
                          <m:t>𝑩</m:t>
                        </m:r>
                        <m:r>
                          <a:rPr lang="pt-BR" sz="2400" b="1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2400" b="1" dirty="0"/>
                  <a:t> ≠ </a:t>
                </a:r>
                <a14:m>
                  <m:oMath xmlns:m="http://schemas.openxmlformats.org/officeDocument/2006/math">
                    <m:r>
                      <a:rPr lang="pt-BR" sz="2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1" i="1" smtClean="0">
                            <a:latin typeface="Cambria Math"/>
                          </a:rPr>
                          <m:t>𝑩</m:t>
                        </m:r>
                      </m:e>
                      <m:e>
                        <m:r>
                          <a:rPr lang="pt-BR" sz="2400" b="1" i="1" smtClean="0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pt-BR" sz="2400" b="1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latin typeface="Cambria Math"/>
                          </a:rPr>
                          <m:t>𝑷</m:t>
                        </m:r>
                        <m:r>
                          <a:rPr lang="pt-BR" sz="2400" b="1" i="1">
                            <a:latin typeface="Cambria Math"/>
                          </a:rPr>
                          <m:t>(</m:t>
                        </m:r>
                        <m:r>
                          <a:rPr lang="pt-BR" sz="2400" b="1" i="1">
                            <a:latin typeface="Cambria Math"/>
                          </a:rPr>
                          <m:t>𝑨</m:t>
                        </m:r>
                        <m:r>
                          <a:rPr lang="pt-BR" sz="2400" b="1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pt-BR" sz="2400" b="1" i="1">
                            <a:latin typeface="Cambria Math"/>
                            <a:ea typeface="Cambria Math"/>
                          </a:rPr>
                          <m:t>𝑩</m:t>
                        </m:r>
                        <m:r>
                          <a:rPr lang="pt-BR" sz="2400" b="1" i="1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pt-BR" sz="2400" b="1" i="1">
                            <a:latin typeface="Cambria Math"/>
                          </a:rPr>
                          <m:t>𝑷</m:t>
                        </m:r>
                        <m:r>
                          <a:rPr lang="pt-BR" sz="2400" b="1" i="1">
                            <a:latin typeface="Cambria Math"/>
                          </a:rPr>
                          <m:t>(</m:t>
                        </m:r>
                        <m:r>
                          <a:rPr lang="pt-BR" sz="2400" b="1" i="1" smtClean="0">
                            <a:latin typeface="Cambria Math"/>
                          </a:rPr>
                          <m:t>𝑨</m:t>
                        </m:r>
                        <m:r>
                          <a:rPr lang="pt-BR" sz="2400" b="1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t-BR" sz="2400" b="1" dirty="0"/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457200" lvl="1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7200800" cy="36038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35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condicional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6" y="2067694"/>
            <a:ext cx="1935826" cy="3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777A62-151D-4A67-9EE2-5EBCB0362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D1D8D3C-EC43-40FB-B629-09DFE4E02A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chemeClr val="bg1"/>
                </a:solidFill>
              </a:rPr>
              <a:t>Probabilidade condicional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8424936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1600" dirty="0"/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36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7652">
            <a:off x="6618738" y="1644326"/>
            <a:ext cx="2903984" cy="151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79512" y="1210410"/>
            <a:ext cx="6696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Uma empresa fabrica motores nas fábricas A e B. Um motor é escolhido ao acaso de um lote de produção. Nota-se que </a:t>
            </a:r>
            <a:r>
              <a:rPr lang="pt-BR" sz="2400" b="1" dirty="0">
                <a:solidFill>
                  <a:srgbClr val="00B050"/>
                </a:solidFill>
              </a:rPr>
              <a:t>ele apresenta defeitos</a:t>
            </a:r>
            <a:r>
              <a:rPr lang="pt-BR" sz="2400" dirty="0">
                <a:solidFill>
                  <a:srgbClr val="00B050"/>
                </a:solidFill>
              </a:rPr>
              <a:t>.</a:t>
            </a:r>
            <a:r>
              <a:rPr lang="pt-BR" sz="2400" dirty="0"/>
              <a:t> A empresa sabe que 2% e 3% são as taxas de motores fabricados com algum defeito em A e B, respectivamente. </a:t>
            </a:r>
          </a:p>
          <a:p>
            <a:pPr algn="just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79512" y="350785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Sabendo-se que a fábrica A é responsável por 40% da produção, qual a </a:t>
            </a:r>
            <a:r>
              <a:rPr lang="pt-BR" sz="2400" b="1" dirty="0">
                <a:solidFill>
                  <a:srgbClr val="00B050"/>
                </a:solidFill>
              </a:rPr>
              <a:t>probabilidade de que o motor escolhido tenha sido fabricado em A</a:t>
            </a:r>
            <a:r>
              <a:rPr lang="pt-BR" sz="2400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789D0408-2F52-492E-9AFF-058E977C8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D0B43A-6B5C-42ED-B957-40184D8C3F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Relembrando combinatória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37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11710"/>
            <a:ext cx="2439461" cy="107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25465"/>
            <a:ext cx="2454659" cy="116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D55361D-8C66-4589-A704-F75242C1F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6332791-5EA0-4471-8FEE-08FEF0C648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Probabilidade-combinatória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7128792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endParaRPr lang="pt-BR" sz="2400" dirty="0"/>
          </a:p>
          <a:p>
            <a:pPr marL="0" lvl="1" indent="0" algn="ctr">
              <a:buNone/>
            </a:pPr>
            <a:endParaRPr lang="pt-BR" sz="2400" dirty="0"/>
          </a:p>
          <a:p>
            <a:pPr marL="0" lvl="1" indent="0" algn="ctr">
              <a:buNone/>
            </a:pPr>
            <a:r>
              <a:rPr lang="pt-BR" sz="2400" dirty="0"/>
              <a:t>Numa urna há seis bolas numeradas de 1 a 6, de cor vermelha e quatro numeradas de 7 a 10, de cor preta. Retirando-se, simultaneamente, duas bolas, calcule a probabilidade de ambas serem vermelhas.</a:t>
            </a:r>
          </a:p>
          <a:p>
            <a:pPr lvl="1"/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38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6" y="2067694"/>
            <a:ext cx="1935826" cy="3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38E5E3F7-25C0-487B-9A50-F60E5C5BF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BF07764-835B-4026-8660-7270D749AE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Probabilidade-combinatória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7128792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endParaRPr lang="pt-BR" sz="2400" dirty="0"/>
          </a:p>
          <a:p>
            <a:pPr marL="0" lvl="1" indent="0" algn="ctr">
              <a:buNone/>
            </a:pPr>
            <a:r>
              <a:rPr lang="pt-BR" sz="2400" dirty="0"/>
              <a:t>Em uma caixa contém 10 etiquetas diferentes, sendo 4 com uma letra em cada e 6 com um algarismo em cada. Novas etiquetas serão formadas agrupando-se as 10 etiquetas de 2 em 2. Qual a probabilidade de uma etiqueta nova ter 2 letras?</a:t>
            </a:r>
          </a:p>
          <a:p>
            <a:pPr lvl="1"/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39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6" y="2067694"/>
            <a:ext cx="1935826" cy="3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3"/>
          <a:stretch/>
        </p:blipFill>
        <p:spPr bwMode="auto">
          <a:xfrm>
            <a:off x="2275728" y="3675067"/>
            <a:ext cx="2970984" cy="1269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6B8AF295-D322-4270-9479-28553653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CD394D5-89E1-4CB4-BA7C-EE55D5A54F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1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3" b="50000"/>
          <a:stretch/>
        </p:blipFill>
        <p:spPr bwMode="auto">
          <a:xfrm>
            <a:off x="251520" y="2139702"/>
            <a:ext cx="842493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Chances de ser milionário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7614"/>
            <a:ext cx="8784976" cy="161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76AC6D0-AA0C-44D9-B36D-DAC0177AD5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binomial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8424936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1600" dirty="0"/>
          </a:p>
          <a:p>
            <a:pPr marL="0" lvl="1" indent="457200"/>
            <a:r>
              <a:rPr lang="pt-BR" sz="2400" dirty="0"/>
              <a:t>É usado quando um experimento aleatório é repetido </a:t>
            </a:r>
            <a:r>
              <a:rPr lang="pt-BR" sz="2400" i="1" dirty="0"/>
              <a:t>n</a:t>
            </a:r>
            <a:r>
              <a:rPr lang="pt-BR" sz="2400" dirty="0"/>
              <a:t> vezes e desejamos calcular a probabilidade de um evento ocorrer em </a:t>
            </a:r>
            <a:r>
              <a:rPr lang="pt-BR" sz="2400" i="1" dirty="0"/>
              <a:t>k</a:t>
            </a:r>
            <a:r>
              <a:rPr lang="pt-BR" sz="2400" dirty="0"/>
              <a:t> repetições.</a:t>
            </a:r>
          </a:p>
          <a:p>
            <a:pPr marL="0" lvl="1" indent="457200"/>
            <a:endParaRPr lang="pt-BR" sz="2400" dirty="0"/>
          </a:p>
          <a:p>
            <a:pPr marL="0" lvl="1" indent="457200"/>
            <a:r>
              <a:rPr lang="pt-BR" sz="2400" dirty="0"/>
              <a:t>Acertos em uma prova por chute; acertos em um tiro ao alvo por tentativas; etc.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40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89B6FED-EE3D-438F-AE6C-217A1A689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D1B4C40-6AEF-4571-B832-BB28614EB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3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32382" r="8754" b="1"/>
          <a:stretch/>
        </p:blipFill>
        <p:spPr bwMode="auto">
          <a:xfrm>
            <a:off x="93027" y="3188082"/>
            <a:ext cx="2520280" cy="195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binomial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419621"/>
            <a:ext cx="7128792" cy="2808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pt-BR" sz="2400" dirty="0"/>
              <a:t>Cansado, João Guilherme decide “chutar” as 8 últimas questões da prova de Matemática. Cada questão continha 4 alternativas, das quais, apenas uma estava correta. Qual a probabilidade de Sandro acertar 5 questões?</a:t>
            </a:r>
          </a:p>
          <a:p>
            <a:pPr marL="457200" lvl="1" indent="0">
              <a:buNone/>
            </a:pPr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41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6" y="2067694"/>
            <a:ext cx="1935826" cy="3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D9A23240-2454-4405-A8B1-8312F5FD2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023CC68-64C1-46F4-AD43-5E465A8FB5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32382" r="8754" b="1"/>
          <a:stretch/>
        </p:blipFill>
        <p:spPr bwMode="auto">
          <a:xfrm>
            <a:off x="93027" y="3188082"/>
            <a:ext cx="2520280" cy="195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binomial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42</a:t>
            </a:fld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627784" y="1419622"/>
            <a:ext cx="5832648" cy="74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rgbClr val="00B050"/>
                </a:solidFill>
              </a:rPr>
              <a:t>A </a:t>
            </a:r>
            <a:r>
              <a:rPr lang="pt-BR" sz="4400" b="1" dirty="0" err="1">
                <a:solidFill>
                  <a:srgbClr val="00B050"/>
                </a:solidFill>
              </a:rPr>
              <a:t>A</a:t>
            </a:r>
            <a:r>
              <a:rPr lang="pt-BR" sz="4400" b="1" dirty="0">
                <a:solidFill>
                  <a:srgbClr val="00B050"/>
                </a:solidFill>
              </a:rPr>
              <a:t> </a:t>
            </a:r>
            <a:r>
              <a:rPr lang="pt-BR" sz="4400" b="1" dirty="0" err="1">
                <a:solidFill>
                  <a:srgbClr val="00B050"/>
                </a:solidFill>
              </a:rPr>
              <a:t>A</a:t>
            </a:r>
            <a:r>
              <a:rPr lang="pt-BR" sz="4400" b="1" dirty="0">
                <a:solidFill>
                  <a:srgbClr val="00B050"/>
                </a:solidFill>
              </a:rPr>
              <a:t> </a:t>
            </a:r>
            <a:r>
              <a:rPr lang="pt-BR" sz="4400" b="1" dirty="0" err="1">
                <a:solidFill>
                  <a:srgbClr val="00B050"/>
                </a:solidFill>
              </a:rPr>
              <a:t>A</a:t>
            </a:r>
            <a:r>
              <a:rPr lang="pt-BR" sz="4400" b="1" dirty="0">
                <a:solidFill>
                  <a:srgbClr val="00B050"/>
                </a:solidFill>
              </a:rPr>
              <a:t> </a:t>
            </a:r>
            <a:r>
              <a:rPr lang="pt-BR" sz="4400" b="1" dirty="0" err="1">
                <a:solidFill>
                  <a:srgbClr val="00B050"/>
                </a:solidFill>
              </a:rPr>
              <a:t>A</a:t>
            </a:r>
            <a:r>
              <a:rPr lang="pt-BR" sz="4400" b="1" dirty="0">
                <a:solidFill>
                  <a:srgbClr val="00B050"/>
                </a:solidFill>
              </a:rPr>
              <a:t> </a:t>
            </a:r>
            <a:r>
              <a:rPr lang="pt-BR" sz="4400" b="1" dirty="0">
                <a:solidFill>
                  <a:srgbClr val="FF0000"/>
                </a:solidFill>
              </a:rPr>
              <a:t>A</a:t>
            </a:r>
            <a:r>
              <a:rPr lang="pt-BR" sz="4400" b="1" baseline="30000" dirty="0">
                <a:solidFill>
                  <a:srgbClr val="FF0000"/>
                </a:solidFill>
              </a:rPr>
              <a:t>c </a:t>
            </a:r>
            <a:r>
              <a:rPr lang="pt-BR" sz="4400" b="1" dirty="0" err="1">
                <a:solidFill>
                  <a:srgbClr val="FF0000"/>
                </a:solidFill>
              </a:rPr>
              <a:t>A</a:t>
            </a:r>
            <a:r>
              <a:rPr lang="pt-BR" sz="4400" b="1" baseline="30000" dirty="0" err="1">
                <a:solidFill>
                  <a:srgbClr val="FF0000"/>
                </a:solidFill>
              </a:rPr>
              <a:t>c</a:t>
            </a:r>
            <a:r>
              <a:rPr lang="pt-BR" sz="4400" b="1" baseline="30000" dirty="0">
                <a:solidFill>
                  <a:srgbClr val="FF0000"/>
                </a:solidFill>
              </a:rPr>
              <a:t> </a:t>
            </a:r>
            <a:r>
              <a:rPr lang="pt-BR" sz="4400" b="1" dirty="0" err="1">
                <a:solidFill>
                  <a:srgbClr val="FF0000"/>
                </a:solidFill>
              </a:rPr>
              <a:t>A</a:t>
            </a:r>
            <a:r>
              <a:rPr lang="pt-BR" sz="4400" b="1" baseline="30000" dirty="0" err="1">
                <a:solidFill>
                  <a:srgbClr val="FF0000"/>
                </a:solidFill>
              </a:rPr>
              <a:t>c</a:t>
            </a:r>
            <a:endParaRPr lang="pt-BR" sz="4400" b="1" baseline="30000" dirty="0">
              <a:solidFill>
                <a:srgbClr val="FF0000"/>
              </a:solidFill>
            </a:endParaRPr>
          </a:p>
        </p:txBody>
      </p:sp>
      <p:cxnSp>
        <p:nvCxnSpPr>
          <p:cNvPr id="9" name="Conector de seta reta 9"/>
          <p:cNvCxnSpPr/>
          <p:nvPr/>
        </p:nvCxnSpPr>
        <p:spPr>
          <a:xfrm>
            <a:off x="3765435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433632" y="2109838"/>
            <a:ext cx="763851" cy="74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/>
              <a:t>q</a:t>
            </a:r>
            <a:r>
              <a:rPr lang="pt-BR" sz="2800" b="1" baseline="-25000" dirty="0"/>
              <a:t>1</a:t>
            </a:r>
            <a:endParaRPr lang="pt-BR" sz="3600" b="1" baseline="-25000" dirty="0"/>
          </a:p>
        </p:txBody>
      </p:sp>
      <p:cxnSp>
        <p:nvCxnSpPr>
          <p:cNvPr id="11" name="Conector de seta reta 12"/>
          <p:cNvCxnSpPr/>
          <p:nvPr/>
        </p:nvCxnSpPr>
        <p:spPr>
          <a:xfrm>
            <a:off x="4197483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865680" y="2109838"/>
            <a:ext cx="763851" cy="74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/>
              <a:t>q</a:t>
            </a:r>
            <a:r>
              <a:rPr lang="pt-BR" sz="2800" b="1" baseline="-25000" dirty="0"/>
              <a:t>2</a:t>
            </a: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341499" y="2109838"/>
            <a:ext cx="763851" cy="74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/>
              <a:t>q</a:t>
            </a:r>
            <a:r>
              <a:rPr lang="pt-BR" sz="2800" b="1" baseline="-25000" dirty="0"/>
              <a:t>3</a:t>
            </a:r>
          </a:p>
        </p:txBody>
      </p:sp>
      <p:cxnSp>
        <p:nvCxnSpPr>
          <p:cNvPr id="14" name="Conector de seta reta 16"/>
          <p:cNvCxnSpPr/>
          <p:nvPr/>
        </p:nvCxnSpPr>
        <p:spPr>
          <a:xfrm>
            <a:off x="5133587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801784" y="2109838"/>
            <a:ext cx="763851" cy="74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/>
              <a:t>q</a:t>
            </a:r>
            <a:r>
              <a:rPr lang="pt-BR" sz="2800" b="1" baseline="-25000" dirty="0"/>
              <a:t>4</a:t>
            </a:r>
            <a:endParaRPr lang="pt-BR" sz="3600" b="1" baseline="-25000" dirty="0"/>
          </a:p>
        </p:txBody>
      </p:sp>
      <p:cxnSp>
        <p:nvCxnSpPr>
          <p:cNvPr id="16" name="Conector de seta reta 18"/>
          <p:cNvCxnSpPr/>
          <p:nvPr/>
        </p:nvCxnSpPr>
        <p:spPr>
          <a:xfrm>
            <a:off x="5637643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5305840" y="2109838"/>
            <a:ext cx="763851" cy="74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/>
              <a:t>q</a:t>
            </a:r>
            <a:r>
              <a:rPr lang="pt-BR" sz="2800" b="1" baseline="-25000" dirty="0"/>
              <a:t>5</a:t>
            </a:r>
          </a:p>
        </p:txBody>
      </p:sp>
      <p:cxnSp>
        <p:nvCxnSpPr>
          <p:cNvPr id="18" name="Conector de seta reta 20"/>
          <p:cNvCxnSpPr/>
          <p:nvPr/>
        </p:nvCxnSpPr>
        <p:spPr>
          <a:xfrm>
            <a:off x="6069691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5809896" y="2109838"/>
            <a:ext cx="763851" cy="74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/>
              <a:t>q</a:t>
            </a:r>
            <a:r>
              <a:rPr lang="pt-BR" sz="2800" b="1" baseline="-25000" dirty="0"/>
              <a:t>6</a:t>
            </a:r>
          </a:p>
        </p:txBody>
      </p:sp>
      <p:cxnSp>
        <p:nvCxnSpPr>
          <p:cNvPr id="20" name="Conector de seta reta 22"/>
          <p:cNvCxnSpPr/>
          <p:nvPr/>
        </p:nvCxnSpPr>
        <p:spPr>
          <a:xfrm>
            <a:off x="6645755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6313952" y="2109838"/>
            <a:ext cx="763851" cy="74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/>
              <a:t>q</a:t>
            </a:r>
            <a:r>
              <a:rPr lang="pt-BR" sz="2800" b="1" baseline="-25000" dirty="0"/>
              <a:t>7</a:t>
            </a:r>
          </a:p>
        </p:txBody>
      </p:sp>
      <p:cxnSp>
        <p:nvCxnSpPr>
          <p:cNvPr id="22" name="Conector de seta reta 24"/>
          <p:cNvCxnSpPr/>
          <p:nvPr/>
        </p:nvCxnSpPr>
        <p:spPr>
          <a:xfrm>
            <a:off x="7193582" y="1997967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Espaço Reservado para Conteúdo 2"/>
          <p:cNvSpPr txBox="1">
            <a:spLocks/>
          </p:cNvSpPr>
          <p:nvPr/>
        </p:nvSpPr>
        <p:spPr>
          <a:xfrm>
            <a:off x="6861779" y="2118620"/>
            <a:ext cx="763851" cy="74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/>
              <a:t>q</a:t>
            </a:r>
            <a:r>
              <a:rPr lang="pt-BR" sz="2800" b="1" baseline="-25000" dirty="0"/>
              <a:t>8</a:t>
            </a:r>
          </a:p>
        </p:txBody>
      </p:sp>
      <p:cxnSp>
        <p:nvCxnSpPr>
          <p:cNvPr id="24" name="Conector de seta reta 14"/>
          <p:cNvCxnSpPr/>
          <p:nvPr/>
        </p:nvCxnSpPr>
        <p:spPr>
          <a:xfrm>
            <a:off x="4644008" y="1981159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833575" y="3190339"/>
                <a:ext cx="1196866" cy="532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5,3</m:t>
                        </m:r>
                      </m:sup>
                    </m:sSubSup>
                  </m:oMath>
                </a14:m>
                <a:r>
                  <a:rPr lang="pt-BR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8!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5!3!</m:t>
                        </m:r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575" y="3190339"/>
                <a:ext cx="1196866" cy="532262"/>
              </a:xfrm>
              <a:prstGeom prst="rect">
                <a:avLst/>
              </a:prstGeom>
              <a:blipFill>
                <a:blip r:embed="rId5"/>
                <a:stretch>
                  <a:fillRect t="-1136" b="-193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139952" y="3216304"/>
                <a:ext cx="3227568" cy="579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pt-BR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8!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5!((8−3)!</m:t>
                        </m:r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8!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5!3!</m:t>
                        </m:r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216304"/>
                <a:ext cx="3227568" cy="579582"/>
              </a:xfrm>
              <a:prstGeom prst="rect">
                <a:avLst/>
              </a:prstGeom>
              <a:blipFill>
                <a:blip r:embed="rId6"/>
                <a:stretch>
                  <a:fillRect t="-2105" b="-94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ixaDeTexto 26"/>
          <p:cNvSpPr txBox="1"/>
          <p:nvPr/>
        </p:nvSpPr>
        <p:spPr>
          <a:xfrm>
            <a:off x="2678571" y="3980855"/>
            <a:ext cx="644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= 56 formas diferentes de chutar 5 questões de 8.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3A94F77-8241-4BB4-91A5-664FC2168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1C1326AC-F563-402D-89CA-0DF284399D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6" grpId="0"/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32382" r="8754" b="1"/>
          <a:stretch/>
        </p:blipFill>
        <p:spPr bwMode="auto">
          <a:xfrm>
            <a:off x="93027" y="3188082"/>
            <a:ext cx="2520280" cy="195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binomial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43</a:t>
            </a:fld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627784" y="1419622"/>
            <a:ext cx="5832648" cy="74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rgbClr val="00B050"/>
                </a:solidFill>
              </a:rPr>
              <a:t>A </a:t>
            </a:r>
            <a:r>
              <a:rPr lang="pt-BR" sz="4400" b="1" dirty="0" err="1">
                <a:solidFill>
                  <a:srgbClr val="00B050"/>
                </a:solidFill>
              </a:rPr>
              <a:t>A</a:t>
            </a:r>
            <a:r>
              <a:rPr lang="pt-BR" sz="4400" b="1" dirty="0">
                <a:solidFill>
                  <a:srgbClr val="00B050"/>
                </a:solidFill>
              </a:rPr>
              <a:t> </a:t>
            </a:r>
            <a:r>
              <a:rPr lang="pt-BR" sz="4400" b="1" dirty="0" err="1">
                <a:solidFill>
                  <a:srgbClr val="00B050"/>
                </a:solidFill>
              </a:rPr>
              <a:t>A</a:t>
            </a:r>
            <a:r>
              <a:rPr lang="pt-BR" sz="4400" b="1" dirty="0">
                <a:solidFill>
                  <a:srgbClr val="00B050"/>
                </a:solidFill>
              </a:rPr>
              <a:t> </a:t>
            </a:r>
            <a:r>
              <a:rPr lang="pt-BR" sz="4400" b="1" dirty="0" err="1">
                <a:solidFill>
                  <a:srgbClr val="00B050"/>
                </a:solidFill>
              </a:rPr>
              <a:t>A</a:t>
            </a:r>
            <a:r>
              <a:rPr lang="pt-BR" sz="4400" b="1" dirty="0">
                <a:solidFill>
                  <a:srgbClr val="00B050"/>
                </a:solidFill>
              </a:rPr>
              <a:t> </a:t>
            </a:r>
            <a:r>
              <a:rPr lang="pt-BR" sz="4400" b="1" dirty="0" err="1">
                <a:solidFill>
                  <a:srgbClr val="00B050"/>
                </a:solidFill>
              </a:rPr>
              <a:t>A</a:t>
            </a:r>
            <a:r>
              <a:rPr lang="pt-BR" sz="4400" b="1" dirty="0">
                <a:solidFill>
                  <a:srgbClr val="00B050"/>
                </a:solidFill>
              </a:rPr>
              <a:t> </a:t>
            </a:r>
            <a:r>
              <a:rPr lang="pt-BR" sz="4400" b="1" dirty="0">
                <a:solidFill>
                  <a:srgbClr val="FF0000"/>
                </a:solidFill>
              </a:rPr>
              <a:t>A</a:t>
            </a:r>
            <a:r>
              <a:rPr lang="pt-BR" sz="4400" b="1" baseline="30000" dirty="0">
                <a:solidFill>
                  <a:srgbClr val="FF0000"/>
                </a:solidFill>
              </a:rPr>
              <a:t>c </a:t>
            </a:r>
            <a:r>
              <a:rPr lang="pt-BR" sz="4400" b="1" dirty="0" err="1">
                <a:solidFill>
                  <a:srgbClr val="FF0000"/>
                </a:solidFill>
              </a:rPr>
              <a:t>A</a:t>
            </a:r>
            <a:r>
              <a:rPr lang="pt-BR" sz="4400" b="1" baseline="30000" dirty="0" err="1">
                <a:solidFill>
                  <a:srgbClr val="FF0000"/>
                </a:solidFill>
              </a:rPr>
              <a:t>c</a:t>
            </a:r>
            <a:r>
              <a:rPr lang="pt-BR" sz="4400" b="1" baseline="30000" dirty="0">
                <a:solidFill>
                  <a:srgbClr val="FF0000"/>
                </a:solidFill>
              </a:rPr>
              <a:t> </a:t>
            </a:r>
            <a:r>
              <a:rPr lang="pt-BR" sz="4400" b="1" dirty="0" err="1">
                <a:solidFill>
                  <a:srgbClr val="FF0000"/>
                </a:solidFill>
              </a:rPr>
              <a:t>A</a:t>
            </a:r>
            <a:r>
              <a:rPr lang="pt-BR" sz="4400" b="1" baseline="30000" dirty="0" err="1">
                <a:solidFill>
                  <a:srgbClr val="FF0000"/>
                </a:solidFill>
              </a:rPr>
              <a:t>c</a:t>
            </a:r>
            <a:endParaRPr lang="pt-BR" sz="4400" b="1" baseline="30000" dirty="0">
              <a:solidFill>
                <a:srgbClr val="FF0000"/>
              </a:solidFill>
            </a:endParaRPr>
          </a:p>
        </p:txBody>
      </p:sp>
      <p:cxnSp>
        <p:nvCxnSpPr>
          <p:cNvPr id="9" name="Conector de seta reta 9"/>
          <p:cNvCxnSpPr/>
          <p:nvPr/>
        </p:nvCxnSpPr>
        <p:spPr>
          <a:xfrm>
            <a:off x="3765435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ço Reservado para Conteúdo 2"/>
              <p:cNvSpPr txBox="1">
                <a:spLocks/>
              </p:cNvSpPr>
              <p:nvPr/>
            </p:nvSpPr>
            <p:spPr>
              <a:xfrm>
                <a:off x="3433632" y="2188347"/>
                <a:ext cx="763851" cy="743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BR" sz="3600" b="1" baseline="-25000" dirty="0"/>
              </a:p>
            </p:txBody>
          </p:sp>
        </mc:Choice>
        <mc:Fallback xmlns="">
          <p:sp>
            <p:nvSpPr>
              <p:cNvPr id="10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632" y="2188347"/>
                <a:ext cx="763851" cy="743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de seta reta 12"/>
          <p:cNvCxnSpPr/>
          <p:nvPr/>
        </p:nvCxnSpPr>
        <p:spPr>
          <a:xfrm>
            <a:off x="4197483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ector de seta reta 16"/>
          <p:cNvCxnSpPr/>
          <p:nvPr/>
        </p:nvCxnSpPr>
        <p:spPr>
          <a:xfrm>
            <a:off x="5133587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Conector de seta reta 18"/>
          <p:cNvCxnSpPr/>
          <p:nvPr/>
        </p:nvCxnSpPr>
        <p:spPr>
          <a:xfrm>
            <a:off x="5637643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Conector de seta reta 20"/>
          <p:cNvCxnSpPr/>
          <p:nvPr/>
        </p:nvCxnSpPr>
        <p:spPr>
          <a:xfrm>
            <a:off x="6069691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de seta reta 22"/>
          <p:cNvCxnSpPr/>
          <p:nvPr/>
        </p:nvCxnSpPr>
        <p:spPr>
          <a:xfrm>
            <a:off x="6645755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de seta reta 24"/>
          <p:cNvCxnSpPr/>
          <p:nvPr/>
        </p:nvCxnSpPr>
        <p:spPr>
          <a:xfrm>
            <a:off x="7193582" y="1997967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ector de seta reta 14"/>
          <p:cNvCxnSpPr/>
          <p:nvPr/>
        </p:nvCxnSpPr>
        <p:spPr>
          <a:xfrm>
            <a:off x="4644008" y="1981159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833575" y="3190339"/>
                <a:ext cx="1196866" cy="532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5,3</m:t>
                        </m:r>
                      </m:sup>
                    </m:sSubSup>
                  </m:oMath>
                </a14:m>
                <a:r>
                  <a:rPr lang="pt-BR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8!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5!3!</m:t>
                        </m:r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575" y="3190339"/>
                <a:ext cx="1196866" cy="532262"/>
              </a:xfrm>
              <a:prstGeom prst="rect">
                <a:avLst/>
              </a:prstGeom>
              <a:blipFill>
                <a:blip r:embed="rId6"/>
                <a:stretch>
                  <a:fillRect t="-1136" b="-193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139952" y="3216304"/>
                <a:ext cx="3227568" cy="579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pt-BR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8!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5!((8−3)!</m:t>
                        </m:r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8!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5!3!</m:t>
                        </m:r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216304"/>
                <a:ext cx="3227568" cy="579582"/>
              </a:xfrm>
              <a:prstGeom prst="rect">
                <a:avLst/>
              </a:prstGeom>
              <a:blipFill>
                <a:blip r:embed="rId7"/>
                <a:stretch>
                  <a:fillRect t="-2105" b="-94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ixaDeTexto 26"/>
          <p:cNvSpPr txBox="1"/>
          <p:nvPr/>
        </p:nvSpPr>
        <p:spPr>
          <a:xfrm>
            <a:off x="2678571" y="3980855"/>
            <a:ext cx="644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= 0,25%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Espaço Reservado para Conteúdo 2"/>
              <p:cNvSpPr txBox="1">
                <a:spLocks/>
              </p:cNvSpPr>
              <p:nvPr/>
            </p:nvSpPr>
            <p:spPr>
              <a:xfrm>
                <a:off x="3880157" y="2188347"/>
                <a:ext cx="763851" cy="743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BR" sz="3600" b="1" baseline="-25000" dirty="0"/>
              </a:p>
            </p:txBody>
          </p:sp>
        </mc:Choice>
        <mc:Fallback xmlns="">
          <p:sp>
            <p:nvSpPr>
              <p:cNvPr id="28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157" y="2188347"/>
                <a:ext cx="763851" cy="743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Espaço Reservado para Conteúdo 2"/>
              <p:cNvSpPr txBox="1">
                <a:spLocks/>
              </p:cNvSpPr>
              <p:nvPr/>
            </p:nvSpPr>
            <p:spPr>
              <a:xfrm>
                <a:off x="4297728" y="2188347"/>
                <a:ext cx="763851" cy="743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BR" sz="3600" b="1" baseline="-25000" dirty="0"/>
              </a:p>
            </p:txBody>
          </p:sp>
        </mc:Choice>
        <mc:Fallback xmlns="">
          <p:sp>
            <p:nvSpPr>
              <p:cNvPr id="29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728" y="2188347"/>
                <a:ext cx="763851" cy="743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Espaço Reservado para Conteúdo 2"/>
              <p:cNvSpPr txBox="1">
                <a:spLocks/>
              </p:cNvSpPr>
              <p:nvPr/>
            </p:nvSpPr>
            <p:spPr>
              <a:xfrm>
                <a:off x="4744253" y="2188347"/>
                <a:ext cx="763851" cy="743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BR" sz="3600" b="1" baseline="-25000" dirty="0"/>
              </a:p>
            </p:txBody>
          </p:sp>
        </mc:Choice>
        <mc:Fallback xmlns="">
          <p:sp>
            <p:nvSpPr>
              <p:cNvPr id="30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253" y="2188347"/>
                <a:ext cx="763851" cy="743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Espaço Reservado para Conteúdo 2"/>
              <p:cNvSpPr txBox="1">
                <a:spLocks/>
              </p:cNvSpPr>
              <p:nvPr/>
            </p:nvSpPr>
            <p:spPr>
              <a:xfrm>
                <a:off x="5305840" y="2188347"/>
                <a:ext cx="763851" cy="743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BR" sz="3600" b="1" baseline="-25000" dirty="0"/>
              </a:p>
            </p:txBody>
          </p:sp>
        </mc:Choice>
        <mc:Fallback xmlns="">
          <p:sp>
            <p:nvSpPr>
              <p:cNvPr id="31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840" y="2188347"/>
                <a:ext cx="763851" cy="743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Espaço Reservado para Conteúdo 2"/>
              <p:cNvSpPr txBox="1">
                <a:spLocks/>
              </p:cNvSpPr>
              <p:nvPr/>
            </p:nvSpPr>
            <p:spPr>
              <a:xfrm>
                <a:off x="5752365" y="2188347"/>
                <a:ext cx="763851" cy="743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BR" sz="3600" b="1" baseline="-25000" dirty="0"/>
              </a:p>
            </p:txBody>
          </p:sp>
        </mc:Choice>
        <mc:Fallback xmlns="">
          <p:sp>
            <p:nvSpPr>
              <p:cNvPr id="32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65" y="2188347"/>
                <a:ext cx="763851" cy="743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Espaço Reservado para Conteúdo 2"/>
              <p:cNvSpPr txBox="1">
                <a:spLocks/>
              </p:cNvSpPr>
              <p:nvPr/>
            </p:nvSpPr>
            <p:spPr>
              <a:xfrm>
                <a:off x="6300192" y="2188347"/>
                <a:ext cx="763851" cy="743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BR" sz="3600" b="1" baseline="-25000" dirty="0"/>
              </a:p>
            </p:txBody>
          </p:sp>
        </mc:Choice>
        <mc:Fallback xmlns="">
          <p:sp>
            <p:nvSpPr>
              <p:cNvPr id="33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188347"/>
                <a:ext cx="763851" cy="743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Espaço Reservado para Conteúdo 2"/>
              <p:cNvSpPr txBox="1">
                <a:spLocks/>
              </p:cNvSpPr>
              <p:nvPr/>
            </p:nvSpPr>
            <p:spPr>
              <a:xfrm>
                <a:off x="6832485" y="2188347"/>
                <a:ext cx="763851" cy="743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BR" sz="3600" b="1" baseline="-25000" dirty="0"/>
              </a:p>
            </p:txBody>
          </p:sp>
        </mc:Choice>
        <mc:Fallback xmlns="">
          <p:sp>
            <p:nvSpPr>
              <p:cNvPr id="3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485" y="2188347"/>
                <a:ext cx="763851" cy="743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6849733" y="3136870"/>
                <a:ext cx="1538691" cy="937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BR" sz="2000" b="0" i="1" baseline="98000" smtClean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BR" sz="2000" b="0" i="1" baseline="9800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BR" sz="2000" baseline="98000" dirty="0"/>
              </a:p>
              <a:p>
                <a:endParaRPr lang="pt-BR" sz="2400" baseline="980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733" y="3136870"/>
                <a:ext cx="1538691" cy="93775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5072762-409B-4F08-947F-33BF185C0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4D7B128A-6225-4C88-A570-5018593BC3F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9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715766"/>
            <a:ext cx="2325341" cy="232534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binomial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75943" y="1106450"/>
            <a:ext cx="7128792" cy="2808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endParaRPr lang="pt-BR" sz="2400" dirty="0"/>
          </a:p>
          <a:p>
            <a:pPr marL="0" lvl="1" indent="0" algn="ctr">
              <a:buNone/>
            </a:pPr>
            <a:r>
              <a:rPr lang="pt-BR" sz="2400" dirty="0"/>
              <a:t>A probabilidade de um atirador acertar um alvo com um tiro é 60%. Fazendo 7 tentativas, qual é a probabilidade de acertar o alvo três vezes?</a:t>
            </a:r>
          </a:p>
          <a:p>
            <a:pPr marL="457200" lvl="1" indent="0">
              <a:buNone/>
            </a:pPr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44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6" y="2067694"/>
            <a:ext cx="1935826" cy="3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581732"/>
              </p:ext>
            </p:extLst>
          </p:nvPr>
        </p:nvGraphicFramePr>
        <p:xfrm>
          <a:off x="2699792" y="3338504"/>
          <a:ext cx="410845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ção" r:id="rId7" imgW="1422360" imgH="279360" progId="Equation.3">
                  <p:embed/>
                </p:oleObj>
              </mc:Choice>
              <mc:Fallback>
                <p:oleObj name="Equação" r:id="rId7" imgW="1422360" imgH="279360" progId="Equation.3">
                  <p:embed/>
                  <p:pic>
                    <p:nvPicPr>
                      <p:cNvPr id="8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338504"/>
                        <a:ext cx="410845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001FD089-A065-4365-AE18-6B7551962D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3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binomial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10491" y="1950814"/>
            <a:ext cx="7128792" cy="2808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endParaRPr lang="pt-BR" sz="2400" dirty="0"/>
          </a:p>
          <a:p>
            <a:pPr marL="0" lvl="1" indent="0" algn="ctr">
              <a:buNone/>
            </a:pPr>
            <a:r>
              <a:rPr lang="pt-BR" sz="2400" dirty="0"/>
              <a:t>A probabilidade de </a:t>
            </a:r>
            <a:r>
              <a:rPr lang="pt-BR" sz="2400" dirty="0" smtClean="0"/>
              <a:t>nascer 3 meninas e 2 meninos de uma gr</a:t>
            </a:r>
            <a:r>
              <a:rPr lang="pt-BR" sz="2400" dirty="0" smtClean="0"/>
              <a:t>ávida de quíntuplos</a:t>
            </a:r>
            <a:r>
              <a:rPr lang="pt-BR" sz="2400" dirty="0" smtClean="0"/>
              <a:t>?</a:t>
            </a:r>
            <a:endParaRPr lang="pt-BR" sz="2400" dirty="0"/>
          </a:p>
          <a:p>
            <a:pPr marL="457200" lvl="1" indent="0">
              <a:buNone/>
            </a:pPr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45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6" y="2067694"/>
            <a:ext cx="1935826" cy="3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136551"/>
              </p:ext>
            </p:extLst>
          </p:nvPr>
        </p:nvGraphicFramePr>
        <p:xfrm>
          <a:off x="1763688" y="3429215"/>
          <a:ext cx="443865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ção" r:id="rId6" imgW="1536480" imgH="482400" progId="Equation.3">
                  <p:embed/>
                </p:oleObj>
              </mc:Choice>
              <mc:Fallback>
                <p:oleObj name="Equação" r:id="rId6" imgW="1536480" imgH="482400" progId="Equation.3">
                  <p:embed/>
                  <p:pic>
                    <p:nvPicPr>
                      <p:cNvPr id="9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429215"/>
                        <a:ext cx="443865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001FD089-A065-4365-AE18-6B7551962D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37" y="1268303"/>
            <a:ext cx="764739" cy="91768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22" y="1343477"/>
            <a:ext cx="932730" cy="98342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54" y="1347614"/>
            <a:ext cx="907715" cy="83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binomial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46</a:t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2672141" y="2211710"/>
                <a:ext cx="3866700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  <m:sSup>
                      <m:sSupPr>
                        <m:ctrlP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pt-BR" sz="2400" dirty="0"/>
                  <a:t> </a:t>
                </a:r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141" y="2211710"/>
                <a:ext cx="3866700" cy="5012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761140" y="3429549"/>
                <a:ext cx="3636124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∙(1−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pt-BR" sz="2400" dirty="0"/>
                  <a:t> </a:t>
                </a: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140" y="3429549"/>
                <a:ext cx="3636124" cy="5012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ta em Curva para Baixo 5"/>
          <p:cNvSpPr/>
          <p:nvPr/>
        </p:nvSpPr>
        <p:spPr>
          <a:xfrm rot="2413207" flipV="1">
            <a:off x="3176712" y="4160967"/>
            <a:ext cx="1152128" cy="560834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5576" y="2211710"/>
            <a:ext cx="172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B050"/>
                </a:solidFill>
              </a:rPr>
              <a:t>Total de combinações possíveis do evento acontecer</a:t>
            </a:r>
          </a:p>
        </p:txBody>
      </p:sp>
      <p:sp>
        <p:nvSpPr>
          <p:cNvPr id="10" name="Seta em Curva para Baixo 9"/>
          <p:cNvSpPr/>
          <p:nvPr/>
        </p:nvSpPr>
        <p:spPr>
          <a:xfrm flipH="1">
            <a:off x="1763688" y="1833675"/>
            <a:ext cx="1152128" cy="432048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95936" y="4231889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B050"/>
                </a:solidFill>
              </a:rPr>
              <a:t>Probabilidade do evento acontecer em k repetições</a:t>
            </a:r>
          </a:p>
        </p:txBody>
      </p:sp>
      <p:sp>
        <p:nvSpPr>
          <p:cNvPr id="12" name="Seta em Curva para Baixo 11"/>
          <p:cNvSpPr/>
          <p:nvPr/>
        </p:nvSpPr>
        <p:spPr>
          <a:xfrm>
            <a:off x="5724128" y="1757883"/>
            <a:ext cx="1152128" cy="432048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784000" y="1833675"/>
            <a:ext cx="22145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B050"/>
                </a:solidFill>
              </a:rPr>
              <a:t>Probabilidade do evento NÃO acontecer nas repetições restantes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349207D-86A1-4559-85E2-AEA5205C38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 animBg="1"/>
      <p:bldP spid="10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Tipos de probabilidade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8424936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2200" dirty="0"/>
          </a:p>
          <a:p>
            <a:pPr lvl="1"/>
            <a:r>
              <a:rPr lang="pt-BR" sz="2400" dirty="0"/>
              <a:t>Probabilidade simples;</a:t>
            </a:r>
          </a:p>
          <a:p>
            <a:pPr lvl="1"/>
            <a:r>
              <a:rPr lang="pt-BR" sz="2400" dirty="0"/>
              <a:t>Probabilidade complementar;</a:t>
            </a:r>
          </a:p>
          <a:p>
            <a:pPr lvl="1"/>
            <a:r>
              <a:rPr lang="pt-BR" sz="2400" dirty="0"/>
              <a:t>Probabilidade composta;</a:t>
            </a:r>
          </a:p>
          <a:p>
            <a:pPr lvl="1"/>
            <a:r>
              <a:rPr lang="pt-BR" sz="2400" dirty="0"/>
              <a:t>Probabilidades independentes;</a:t>
            </a:r>
          </a:p>
          <a:p>
            <a:pPr lvl="1"/>
            <a:r>
              <a:rPr lang="pt-BR" sz="2400" dirty="0"/>
              <a:t>Probabilidade condicional;</a:t>
            </a:r>
          </a:p>
          <a:p>
            <a:pPr lvl="1"/>
            <a:r>
              <a:rPr lang="pt-BR" sz="2400" dirty="0"/>
              <a:t>Probabilidade binomial.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47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55726"/>
            <a:ext cx="3146603" cy="203864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56C0928-6217-4715-A2BF-D88908AB5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867064" y="1563638"/>
            <a:ext cx="8280920" cy="1678583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PROBABILIDADE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483768" y="3363838"/>
            <a:ext cx="6400800" cy="1584176"/>
          </a:xfrm>
        </p:spPr>
        <p:txBody>
          <a:bodyPr>
            <a:normAutofit fontScale="92500" lnSpcReduction="20000"/>
          </a:bodyPr>
          <a:lstStyle/>
          <a:p>
            <a:pPr algn="r"/>
            <a:endParaRPr lang="pt-BR" sz="2000" b="1" dirty="0"/>
          </a:p>
          <a:p>
            <a:pPr algn="r"/>
            <a:endParaRPr lang="pt-BR" sz="2000" b="1" dirty="0"/>
          </a:p>
          <a:p>
            <a:pPr algn="r"/>
            <a:r>
              <a:rPr lang="pt-BR" sz="2000" b="1" dirty="0" err="1"/>
              <a:t>Profª</a:t>
            </a:r>
            <a:r>
              <a:rPr lang="pt-BR" sz="2000" b="1" dirty="0"/>
              <a:t> Juliana </a:t>
            </a:r>
            <a:r>
              <a:rPr lang="pt-BR" sz="2000" b="1" dirty="0" err="1"/>
              <a:t>Schivani</a:t>
            </a:r>
            <a:r>
              <a:rPr lang="pt-BR" sz="2000" b="1" dirty="0"/>
              <a:t> </a:t>
            </a:r>
          </a:p>
          <a:p>
            <a:pPr algn="r"/>
            <a:r>
              <a:rPr lang="pt-BR" sz="2000" b="1" dirty="0"/>
              <a:t>juliana.schivani@ifrn.edu.br</a:t>
            </a:r>
          </a:p>
          <a:p>
            <a:pPr algn="r"/>
            <a:r>
              <a:rPr lang="pt-BR" sz="2000" b="1" dirty="0"/>
              <a:t>docente.ifrn.edu.br/</a:t>
            </a:r>
            <a:r>
              <a:rPr lang="pt-BR" sz="2000" b="1" dirty="0" err="1"/>
              <a:t>julianaschivani</a:t>
            </a:r>
            <a:endParaRPr lang="pt-BR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975" y1="37019" x2="42975" y2="37019"/>
                        <a14:foregroundMark x1="36364" y1="28846" x2="36364" y2="28846"/>
                        <a14:foregroundMark x1="31405" y1="34615" x2="31405" y2="34615"/>
                        <a14:foregroundMark x1="41322" y1="34615" x2="41322" y2="34615"/>
                        <a14:foregroundMark x1="49587" y1="38942" x2="49587" y2="38942"/>
                        <a14:foregroundMark x1="45041" y1="28846" x2="45041" y2="28846"/>
                        <a14:foregroundMark x1="81405" y1="28846" x2="81405" y2="28846"/>
                        <a14:foregroundMark x1="74380" y1="20673" x2="74380" y2="20673"/>
                        <a14:foregroundMark x1="67355" y1="18750" x2="67355" y2="18750"/>
                        <a14:foregroundMark x1="72314" y1="14423" x2="72314" y2="14423"/>
                        <a14:foregroundMark x1="81405" y1="18750" x2="81405" y2="18750"/>
                        <a14:foregroundMark x1="70248" y1="26442" x2="70248" y2="26442"/>
                        <a14:foregroundMark x1="72314" y1="24038" x2="72314" y2="24038"/>
                        <a14:foregroundMark x1="78926" y1="20673" x2="78926" y2="20673"/>
                        <a14:foregroundMark x1="61570" y1="20673" x2="61570" y2="20673"/>
                        <a14:foregroundMark x1="59917" y1="17308" x2="59917" y2="17308"/>
                        <a14:foregroundMark x1="64463" y1="13942" x2="64463" y2="13942"/>
                        <a14:foregroundMark x1="48760" y1="67788" x2="48760" y2="67788"/>
                        <a14:foregroundMark x1="53719" y1="71154" x2="53719" y2="71154"/>
                        <a14:foregroundMark x1="58678" y1="62019" x2="58678" y2="62019"/>
                        <a14:foregroundMark x1="79339" y1="60577" x2="79339" y2="60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3275856" cy="281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6EF11A6-4409-4DE4-B2A0-CB5411F89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9012"/>
            <a:ext cx="3779912" cy="9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6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37" y="1080120"/>
            <a:ext cx="2817667" cy="401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Chances de ser milionário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</a:t>
            </a:fld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307908" y="1347614"/>
            <a:ext cx="936104" cy="936104"/>
          </a:xfrm>
          <a:prstGeom prst="ellipse">
            <a:avLst/>
          </a:prstGeom>
          <a:gradFill>
            <a:gsLst>
              <a:gs pos="6000">
                <a:srgbClr val="8488C4"/>
              </a:gs>
              <a:gs pos="42000">
                <a:schemeClr val="bg1">
                  <a:lumMod val="85000"/>
                  <a:alpha val="0"/>
                </a:schemeClr>
              </a:gs>
              <a:gs pos="82000">
                <a:schemeClr val="bg1">
                  <a:lumMod val="85000"/>
                </a:schemeClr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165100" dist="127000" dir="1434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16" name="Elipse 15"/>
          <p:cNvSpPr/>
          <p:nvPr/>
        </p:nvSpPr>
        <p:spPr>
          <a:xfrm>
            <a:off x="1280016" y="1324860"/>
            <a:ext cx="936104" cy="936104"/>
          </a:xfrm>
          <a:prstGeom prst="ellipse">
            <a:avLst/>
          </a:prstGeom>
          <a:gradFill>
            <a:gsLst>
              <a:gs pos="6000">
                <a:srgbClr val="8488C4"/>
              </a:gs>
              <a:gs pos="42000">
                <a:schemeClr val="bg1">
                  <a:lumMod val="85000"/>
                  <a:alpha val="0"/>
                </a:schemeClr>
              </a:gs>
              <a:gs pos="82000">
                <a:schemeClr val="bg1">
                  <a:lumMod val="85000"/>
                </a:schemeClr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165100" dist="127000" dir="1434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7" name="Elipse 16"/>
          <p:cNvSpPr/>
          <p:nvPr/>
        </p:nvSpPr>
        <p:spPr>
          <a:xfrm>
            <a:off x="2224694" y="1324860"/>
            <a:ext cx="936104" cy="936104"/>
          </a:xfrm>
          <a:prstGeom prst="ellipse">
            <a:avLst/>
          </a:prstGeom>
          <a:gradFill>
            <a:gsLst>
              <a:gs pos="6000">
                <a:srgbClr val="8488C4"/>
              </a:gs>
              <a:gs pos="42000">
                <a:schemeClr val="bg1">
                  <a:lumMod val="85000"/>
                  <a:alpha val="0"/>
                </a:schemeClr>
              </a:gs>
              <a:gs pos="82000">
                <a:schemeClr val="bg1">
                  <a:lumMod val="85000"/>
                </a:schemeClr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165100" dist="127000" dir="1434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18" name="Elipse 17"/>
          <p:cNvSpPr/>
          <p:nvPr/>
        </p:nvSpPr>
        <p:spPr>
          <a:xfrm>
            <a:off x="3219542" y="1324860"/>
            <a:ext cx="936104" cy="936104"/>
          </a:xfrm>
          <a:prstGeom prst="ellipse">
            <a:avLst/>
          </a:prstGeom>
          <a:gradFill>
            <a:gsLst>
              <a:gs pos="6000">
                <a:srgbClr val="8488C4"/>
              </a:gs>
              <a:gs pos="42000">
                <a:schemeClr val="bg1">
                  <a:lumMod val="85000"/>
                  <a:alpha val="0"/>
                </a:schemeClr>
              </a:gs>
              <a:gs pos="82000">
                <a:schemeClr val="bg1">
                  <a:lumMod val="85000"/>
                </a:schemeClr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165100" dist="127000" dir="1434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53</a:t>
            </a:r>
          </a:p>
        </p:txBody>
      </p:sp>
      <p:sp>
        <p:nvSpPr>
          <p:cNvPr id="19" name="Elipse 18"/>
          <p:cNvSpPr/>
          <p:nvPr/>
        </p:nvSpPr>
        <p:spPr>
          <a:xfrm>
            <a:off x="4239604" y="1347614"/>
            <a:ext cx="936104" cy="936104"/>
          </a:xfrm>
          <a:prstGeom prst="ellipse">
            <a:avLst/>
          </a:prstGeom>
          <a:gradFill>
            <a:gsLst>
              <a:gs pos="6000">
                <a:srgbClr val="8488C4"/>
              </a:gs>
              <a:gs pos="42000">
                <a:schemeClr val="bg1">
                  <a:lumMod val="85000"/>
                  <a:alpha val="0"/>
                </a:schemeClr>
              </a:gs>
              <a:gs pos="82000">
                <a:schemeClr val="bg1">
                  <a:lumMod val="85000"/>
                </a:schemeClr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165100" dist="127000" dir="1434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0" name="Elipse 19"/>
          <p:cNvSpPr/>
          <p:nvPr/>
        </p:nvSpPr>
        <p:spPr>
          <a:xfrm>
            <a:off x="5204452" y="1347614"/>
            <a:ext cx="936104" cy="936104"/>
          </a:xfrm>
          <a:prstGeom prst="ellipse">
            <a:avLst/>
          </a:prstGeom>
          <a:gradFill>
            <a:gsLst>
              <a:gs pos="6000">
                <a:srgbClr val="8488C4"/>
              </a:gs>
              <a:gs pos="42000">
                <a:schemeClr val="bg1">
                  <a:lumMod val="85000"/>
                  <a:alpha val="0"/>
                </a:schemeClr>
              </a:gs>
              <a:gs pos="82000">
                <a:schemeClr val="bg1">
                  <a:lumMod val="85000"/>
                </a:schemeClr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165100" dist="127000" dir="1434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07504" y="2754061"/>
                <a:ext cx="5325882" cy="664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𝟔𝟎</m:t>
                        </m:r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𝟔𝟎</m:t>
                        </m:r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pt-BR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𝟔𝟎</m:t>
                            </m:r>
                            <m:r>
                              <a:rPr lang="pt-BR" sz="24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−</m:t>
                            </m:r>
                            <m:r>
                              <a:rPr lang="pt-BR" sz="24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</m:d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srgbClr val="00B05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𝟓𝟎</m:t>
                    </m:r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𝟎𝟔𝟑</m:t>
                    </m:r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𝟖𝟔𝟎</m:t>
                    </m:r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𝐣𝐨𝐠𝐨𝐬</m:t>
                    </m:r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pt-B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54061"/>
                <a:ext cx="5325882" cy="6640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99014" y="3795886"/>
                <a:ext cx="4810869" cy="995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𝑷</m:t>
                    </m:r>
                    <m:r>
                      <a:rPr lang="pt-BR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pt-BR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𝟔</m:t>
                    </m:r>
                    <m:r>
                      <a:rPr lang="pt-BR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𝟓𝟎𝟎𝟔𝟑𝟖𝟔𝟎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srgbClr val="00B05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pt-BR" sz="2400" b="1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  <m:r>
                      <a:rPr lang="pt-BR" sz="2400" b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pt-BR" sz="2400" b="1">
                        <a:solidFill>
                          <a:srgbClr val="00B050"/>
                        </a:solidFill>
                        <a:latin typeface="Cambria Math"/>
                      </a:rPr>
                      <m:t>𝟎𝟎𝟎𝟎𝟎𝟏𝟗𝟗</m:t>
                    </m:r>
                    <m:r>
                      <a:rPr lang="pt-BR" sz="2400" b="1">
                        <a:solidFill>
                          <a:srgbClr val="00B050"/>
                        </a:solidFill>
                        <a:latin typeface="Cambria Math"/>
                      </a:rPr>
                      <m:t>%</m:t>
                    </m:r>
                  </m:oMath>
                </a14:m>
                <a:endParaRPr lang="pt-BR" sz="2400" b="1" dirty="0">
                  <a:solidFill>
                    <a:srgbClr val="00B050"/>
                  </a:solidFill>
                  <a:latin typeface="Cambria Math"/>
                </a:endParaRPr>
              </a:p>
              <a:p>
                <a:endParaRPr lang="pt-B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14" y="3795886"/>
                <a:ext cx="4810869" cy="9952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m 22">
            <a:extLst>
              <a:ext uri="{FF2B5EF4-FFF2-40B4-BE49-F238E27FC236}">
                <a16:creationId xmlns:a16="http://schemas.microsoft.com/office/drawing/2014/main" id="{4E5E0548-0D11-476C-82E4-D7489077DF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0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678 C 0.00747 0.00185 0.01407 0.00803 0.02118 0.01759 C 0.02553 0.02314 0.02813 0.02962 0.03316 0.03271 C 0.03507 0.03579 0.03698 0.03919 0.03907 0.04197 C 0.04098 0.04443 0.04323 0.04536 0.04497 0.04814 C 0.05105 0.05678 0.05573 0.06727 0.06303 0.07251 C 0.07987 0.1083 0.0974 0.11417 0.12101 0.11818 C 0.13021 0.12466 0.13976 0.12527 0.14931 0.12743 C 0.19358 0.15551 0.38282 0.13021 0.46216 0.11818 C 0.47362 0.11386 0.48664 0.11262 0.49792 0.10614 C 0.50747 0.1009 0.51667 0.09288 0.52622 0.08763 C 0.5323 0.0685 0.52553 0.08578 0.53368 0.0756 C 0.53941 0.0685 0.54653 0.04999 0.54723 0.03579 C 0.54757 0.02777 0.54723 0.01975 0.54723 0.01142 " pathEditMode="relative" rAng="0" ptsTypes="fffffffffffff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8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13823E-6 C -0.00538 0.02622 -0.02743 0.03795 -0.04462 0.05122 C -0.07222 0.07251 -0.09653 0.08855 -0.12865 0.09873 C -0.13889 0.10213 -0.15608 0.11138 -0.16771 0.11354 C -0.18299 0.1157 -0.19861 0.11725 -0.21389 0.11971 C -0.28663 0.14255 -0.31545 0.11293 -0.37136 0.08855 C -0.37691 0.07899 -0.38004 0.08176 -0.38837 0.07837 C -0.39219 0.07343 -0.39688 0.07096 -0.40035 0.06603 C -0.40764 0.05584 -0.41077 0.04289 -0.41754 0.0327 C -0.42084 0.02777 -0.42396 0.02406 -0.42587 0.0182 " pathEditMode="relative" rAng="0" ptsTypes="fffffffff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7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59 0.02561 -0.02795 0.03301 -0.04462 0.03702 C -0.06284 0.03456 -0.07413 0.03054 -0.09097 0.02129 C -0.09844 0.01265 -0.09427 0.0182 -0.10295 0.00278 C -0.10399 0.00092 -0.1059 -0.00278 -0.1059 -0.00278 " pathEditMode="relative" ptsTypes="ffff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build="p"/>
      <p:bldP spid="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197372"/>
            <a:ext cx="2095500" cy="20955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048"/>
            <a:ext cx="1389534" cy="394645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Experimento aleatório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419622"/>
            <a:ext cx="8424936" cy="338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pt-BR" sz="2400" dirty="0"/>
              <a:t>É todo experimento que, mesmo repetido várias vezes, sob condições semelhantes, apresenta resultados imprevisíveis, dentre os resultados possíveis.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87202"/>
            <a:ext cx="2199423" cy="14249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37" y="3613372"/>
            <a:ext cx="1896802" cy="11906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0E25A50-6B92-499A-B43F-E2E04E17E3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241020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Espaço amostral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8424936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1600" dirty="0"/>
          </a:p>
          <a:p>
            <a:pPr marL="0" lvl="1" indent="457200"/>
            <a:endParaRPr lang="pt-BR" sz="2200" dirty="0"/>
          </a:p>
          <a:p>
            <a:pPr marL="0" lvl="1" indent="457200"/>
            <a:r>
              <a:rPr lang="pt-BR" sz="2400" dirty="0"/>
              <a:t>É o conjunto de todos os resultados possíveis do experimento. </a:t>
            </a:r>
          </a:p>
          <a:p>
            <a:pPr marL="0" lvl="1" indent="457200"/>
            <a:endParaRPr lang="pt-BR" sz="2200" dirty="0"/>
          </a:p>
          <a:p>
            <a:pPr marL="0" lvl="1" indent="457200"/>
            <a:r>
              <a:rPr lang="pt-BR" sz="2400" dirty="0"/>
              <a:t>Representa-se por S ou </a:t>
            </a:r>
            <a:r>
              <a:rPr lang="el-GR" sz="2400" dirty="0"/>
              <a:t>Ω</a:t>
            </a:r>
            <a:r>
              <a:rPr lang="pt-BR" sz="2400" dirty="0"/>
              <a:t>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640DEE0-8B10-4687-A765-2E1F31D36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837495A-2A45-4A55-892A-040CAD093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241020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1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6" y="2067694"/>
            <a:ext cx="1935826" cy="3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Espaço amostral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7128792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1600" dirty="0"/>
          </a:p>
          <a:p>
            <a:pPr marL="0" lvl="1" indent="0" algn="ctr">
              <a:buNone/>
            </a:pPr>
            <a:endParaRPr lang="pt-BR" sz="2400" dirty="0"/>
          </a:p>
          <a:p>
            <a:pPr marL="0" lvl="1" indent="0" algn="ctr">
              <a:buNone/>
            </a:pPr>
            <a:r>
              <a:rPr lang="pt-BR" sz="2400" dirty="0"/>
              <a:t>Qual o espaço amostral da </a:t>
            </a:r>
            <a:r>
              <a:rPr lang="pt-BR" sz="2400" dirty="0" err="1"/>
              <a:t>Mega</a:t>
            </a:r>
            <a:r>
              <a:rPr lang="pt-BR" sz="2400" dirty="0"/>
              <a:t> Sena?</a:t>
            </a:r>
          </a:p>
          <a:p>
            <a:pPr marL="0" lvl="1" indent="0" algn="ctr">
              <a:buNone/>
            </a:pPr>
            <a:endParaRPr lang="pt-BR" sz="2400" dirty="0"/>
          </a:p>
          <a:p>
            <a:pPr marL="0" lvl="1" indent="0" algn="ctr">
              <a:buNone/>
            </a:pPr>
            <a:r>
              <a:rPr lang="pt-BR" sz="2400" dirty="0"/>
              <a:t>Qual o espaço amostral de um dado?</a:t>
            </a:r>
          </a:p>
          <a:p>
            <a:pPr marL="0" lvl="1" indent="0" algn="ctr">
              <a:buNone/>
            </a:pPr>
            <a:endParaRPr lang="pt-BR" sz="2400" dirty="0"/>
          </a:p>
          <a:p>
            <a:pPr marL="0" lvl="1" indent="0" algn="ctr">
              <a:buNone/>
            </a:pPr>
            <a:r>
              <a:rPr lang="pt-BR" sz="2400" dirty="0"/>
              <a:t>Qual o espaço amostral de uma moeda?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8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D837592-AE47-4D2A-A46C-67FC58B1C3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Evento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8424936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endParaRPr lang="pt-BR" sz="2200" dirty="0"/>
          </a:p>
          <a:p>
            <a:pPr marL="0" lvl="1" indent="0" algn="ctr">
              <a:buNone/>
            </a:pPr>
            <a:endParaRPr lang="pt-BR" sz="2200" dirty="0"/>
          </a:p>
          <a:p>
            <a:pPr marL="0" lvl="1" indent="0" algn="ctr">
              <a:buNone/>
            </a:pPr>
            <a:endParaRPr lang="pt-BR" sz="2200" dirty="0"/>
          </a:p>
          <a:p>
            <a:pPr marL="0" lvl="1" indent="0" algn="ctr">
              <a:buNone/>
            </a:pPr>
            <a:r>
              <a:rPr lang="pt-BR" sz="2400" dirty="0"/>
              <a:t>É todo subconjunto de um espaço amostral S de um experimento aleatório.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9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2563D9F-4661-41E1-8F7A-A16869DC7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1587</Words>
  <Application>Microsoft Office PowerPoint</Application>
  <PresentationFormat>Apresentação na tela (16:9)</PresentationFormat>
  <Paragraphs>334</Paragraphs>
  <Slides>48</Slides>
  <Notes>15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4" baseType="lpstr">
      <vt:lpstr>Andalus</vt:lpstr>
      <vt:lpstr>Arial</vt:lpstr>
      <vt:lpstr>Calibri</vt:lpstr>
      <vt:lpstr>Cambria Math</vt:lpstr>
      <vt:lpstr>Tema do Office</vt:lpstr>
      <vt:lpstr>Microsoft Equation 3.0</vt:lpstr>
      <vt:lpstr>PROBABILIDADE</vt:lpstr>
      <vt:lpstr>Quantos caminhos?</vt:lpstr>
      <vt:lpstr>Probabilidade × Combinatória</vt:lpstr>
      <vt:lpstr>Chances de ser milionário</vt:lpstr>
      <vt:lpstr>Chances de ser milionário</vt:lpstr>
      <vt:lpstr>Experimento aleatório</vt:lpstr>
      <vt:lpstr>Espaço amostral</vt:lpstr>
      <vt:lpstr>Espaço amostral</vt:lpstr>
      <vt:lpstr>Evento</vt:lpstr>
      <vt:lpstr>Evento</vt:lpstr>
      <vt:lpstr>Tipos de eventos</vt:lpstr>
      <vt:lpstr>Tipos de eventos</vt:lpstr>
      <vt:lpstr>O que é probabilidade?</vt:lpstr>
      <vt:lpstr>Probabilidade simples</vt:lpstr>
      <vt:lpstr>Probabilidade simples</vt:lpstr>
      <vt:lpstr>Tipos de probabilidade</vt:lpstr>
      <vt:lpstr>Ganhar na loteria ou passar no vestibular?</vt:lpstr>
      <vt:lpstr>Ganhar na loteria ou passar no vestibular?</vt:lpstr>
      <vt:lpstr>Probabilidade complementar</vt:lpstr>
      <vt:lpstr>Probabilidade complementar</vt:lpstr>
      <vt:lpstr>Fazer aniversário</vt:lpstr>
      <vt:lpstr>Fazer aniversário</vt:lpstr>
      <vt:lpstr>Fazer aniversário</vt:lpstr>
      <vt:lpstr>Probabilidade composta</vt:lpstr>
      <vt:lpstr>Probabilidade composta</vt:lpstr>
      <vt:lpstr>Probabilidade composta</vt:lpstr>
      <vt:lpstr>Probabilidades independentes</vt:lpstr>
      <vt:lpstr>Probabilidades independentes</vt:lpstr>
      <vt:lpstr>Probabilidades independentes</vt:lpstr>
      <vt:lpstr>Probabilidades independentes</vt:lpstr>
      <vt:lpstr>Probabilidade condicional</vt:lpstr>
      <vt:lpstr>Quantos caminhos?</vt:lpstr>
      <vt:lpstr>Probabilidade condicional</vt:lpstr>
      <vt:lpstr>Probabilidade condicional</vt:lpstr>
      <vt:lpstr>Probabilidade condicional</vt:lpstr>
      <vt:lpstr>Probabilidade condicional</vt:lpstr>
      <vt:lpstr>Relembrando combinatória</vt:lpstr>
      <vt:lpstr>Probabilidade-combinatória</vt:lpstr>
      <vt:lpstr>Probabilidade-combinatória</vt:lpstr>
      <vt:lpstr>Probabilidade binomial</vt:lpstr>
      <vt:lpstr>Probabilidade binomial</vt:lpstr>
      <vt:lpstr>Probabilidade binomial</vt:lpstr>
      <vt:lpstr>Probabilidade binomial</vt:lpstr>
      <vt:lpstr>Probabilidade binomial</vt:lpstr>
      <vt:lpstr>Probabilidade binomial</vt:lpstr>
      <vt:lpstr>Probabilidade binomial</vt:lpstr>
      <vt:lpstr>Tipos de probabilidade</vt:lpstr>
      <vt:lpstr>PROBABILIDADE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Schivani</cp:lastModifiedBy>
  <cp:revision>74</cp:revision>
  <dcterms:created xsi:type="dcterms:W3CDTF">2017-01-08T19:00:04Z</dcterms:created>
  <dcterms:modified xsi:type="dcterms:W3CDTF">2018-04-03T16:19:15Z</dcterms:modified>
</cp:coreProperties>
</file>