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61" r:id="rId4"/>
    <p:sldId id="262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360" r:id="rId14"/>
    <p:sldId id="276" r:id="rId15"/>
    <p:sldId id="277" r:id="rId16"/>
    <p:sldId id="278" r:id="rId17"/>
    <p:sldId id="279" r:id="rId18"/>
    <p:sldId id="280" r:id="rId19"/>
    <p:sldId id="281" r:id="rId20"/>
    <p:sldId id="275" r:id="rId21"/>
    <p:sldId id="274" r:id="rId22"/>
    <p:sldId id="283" r:id="rId23"/>
    <p:sldId id="282" r:id="rId24"/>
    <p:sldId id="285" r:id="rId25"/>
    <p:sldId id="287" r:id="rId26"/>
    <p:sldId id="270" r:id="rId27"/>
    <p:sldId id="288" r:id="rId28"/>
    <p:sldId id="271" r:id="rId29"/>
    <p:sldId id="289" r:id="rId30"/>
    <p:sldId id="291" r:id="rId31"/>
    <p:sldId id="292" r:id="rId32"/>
    <p:sldId id="359" r:id="rId33"/>
    <p:sldId id="273" r:id="rId34"/>
    <p:sldId id="294" r:id="rId35"/>
    <p:sldId id="296" r:id="rId36"/>
    <p:sldId id="295" r:id="rId37"/>
    <p:sldId id="324" r:id="rId38"/>
    <p:sldId id="290" r:id="rId39"/>
    <p:sldId id="293" r:id="rId40"/>
    <p:sldId id="361" r:id="rId41"/>
    <p:sldId id="358" r:id="rId42"/>
    <p:sldId id="286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00"/>
    <a:srgbClr val="4D9406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931" autoAdjust="0"/>
  </p:normalViewPr>
  <p:slideViewPr>
    <p:cSldViewPr snapToGrid="0">
      <p:cViewPr varScale="1">
        <p:scale>
          <a:sx n="56" d="100"/>
          <a:sy n="56" d="100"/>
        </p:scale>
        <p:origin x="12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A2C09-DA77-4AFC-A8D5-5710AC71F25E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0657C-ABF2-41F4-B156-F7FD13D04E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325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aprendizado se dar por meio da ETNODIDÁTICA (OLIVERAS, 1995 apud D’AMBROSIO, 2020)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878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703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436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que quer dizer com subordinação: “Na educação, a realidade é substituída por uma situação falsa, idealizada e desenhada para satisfazer os objetivos do dominador. A experiência educacional falseia situações com o objetivo de subordinar.” (D’AMBROSIO, 2020, p.78)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541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ali, ele estava produzindo matemática conscientemente?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560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55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PROJETO DE PESQUISA: procurar em sua comunidade exemplos de PRESENÇA MATEMÁTICA (nas feiras, nas construções civil, no jogo do bicho, no comércio local, nas fazendas e sítios com portões, criação de animais e cultivo e venda de hortaliças....)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982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ALGUÉM SABE POR QUE?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Os calendários sintetizam o conhecimento e o comportamento necessários para o sucesso das etapas de plantio, colheita e armazenamento. (</a:t>
            </a:r>
            <a:r>
              <a:rPr lang="pt-BR" dirty="0" err="1"/>
              <a:t>Ubi</a:t>
            </a:r>
            <a:r>
              <a:rPr lang="pt-BR" dirty="0"/>
              <a:t>, 2020, p.23)</a:t>
            </a:r>
          </a:p>
          <a:p>
            <a:r>
              <a:rPr lang="pt-BR" dirty="0"/>
              <a:t>------------------------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397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...as maneiras como vendedores de suco de frutas decidem, por um modelo probabilístico, a quantidade de suco de cada fruta que devem ter disponíveis na sua barraca para atender, satisfatoriamente, as demandas da freguesia. (pesquisa de Maria do Carmo Villa, tese de 1993).  </a:t>
            </a:r>
          </a:p>
          <a:p>
            <a:r>
              <a:rPr lang="pt-BR" dirty="0"/>
              <a:t>-------------</a:t>
            </a:r>
          </a:p>
          <a:p>
            <a:r>
              <a:rPr lang="pt-BR" dirty="0"/>
              <a:t>Análise comparativa de preços, de orçamento, proporcionam excelente material pedagógico.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63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...para construir um esquema de apostas atrativo e compensador. (dissertação de N. M. Acioly de 1985)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85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“Assistindo inúmeras cirurgias, </a:t>
            </a:r>
            <a:r>
              <a:rPr lang="pt-BR" dirty="0" err="1"/>
              <a:t>Tod</a:t>
            </a:r>
            <a:r>
              <a:rPr lang="pt-BR" dirty="0"/>
              <a:t> L. </a:t>
            </a:r>
            <a:r>
              <a:rPr lang="pt-BR" dirty="0" err="1"/>
              <a:t>Shockey</a:t>
            </a:r>
            <a:r>
              <a:rPr lang="pt-BR" dirty="0"/>
              <a:t> identificou, na sua tese de doutorado, práticas matemáticas de cirurgiões cardíacos, focalizando critérios para tomadas de decisão sobre tempo e risco e noções topológicas na manipulação de nós de sutura.” em 1999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50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Esses e outros termos foram aos poucos sendo englobados pela </a:t>
            </a:r>
            <a:r>
              <a:rPr lang="pt-BR" dirty="0" err="1"/>
              <a:t>Etnomatemática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831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Livro 21 + Livro 36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0657C-ABF2-41F4-B156-F7FD13D04E8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118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Inserir como atividade avaliativa ou, dependendo do tempo, inserir quadro já com tópicos de semelhanças e diferentes entre RP, MM, ETNO E ENSINO TRADICIONAL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012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Alunos do 5° ano da Escola Municipal </a:t>
            </a:r>
            <a:r>
              <a:rPr lang="pt-BR" sz="1200" dirty="0" err="1"/>
              <a:t>Profª</a:t>
            </a:r>
            <a:r>
              <a:rPr lang="pt-BR" sz="1200" dirty="0"/>
              <a:t> Lourdes </a:t>
            </a:r>
            <a:r>
              <a:rPr lang="pt-BR" sz="1200" dirty="0" err="1"/>
              <a:t>Godeiro</a:t>
            </a:r>
            <a:r>
              <a:rPr lang="pt-BR" sz="1200" dirty="0"/>
              <a:t> entrevistando um dos horticultores da comunidade de </a:t>
            </a:r>
            <a:r>
              <a:rPr lang="pt-BR" sz="1200" dirty="0" err="1"/>
              <a:t>Gramorezinho</a:t>
            </a:r>
            <a:r>
              <a:rPr lang="pt-BR" sz="1200" dirty="0"/>
              <a:t> em Natal/RN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5538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Alunos do 5° ano da Escola Municipal </a:t>
            </a:r>
            <a:r>
              <a:rPr lang="pt-BR" sz="1200" dirty="0" err="1"/>
              <a:t>Profª</a:t>
            </a:r>
            <a:r>
              <a:rPr lang="pt-BR" sz="1200" dirty="0"/>
              <a:t> Lourdes </a:t>
            </a:r>
            <a:r>
              <a:rPr lang="pt-BR" sz="1200" dirty="0" err="1"/>
              <a:t>Godeiro</a:t>
            </a:r>
            <a:r>
              <a:rPr lang="pt-BR" sz="1200" dirty="0"/>
              <a:t> entrevistando um dos horticultores da comunidade de </a:t>
            </a:r>
            <a:r>
              <a:rPr lang="pt-BR" sz="1200" dirty="0" err="1"/>
              <a:t>Gramorezinho</a:t>
            </a:r>
            <a:r>
              <a:rPr lang="pt-BR" sz="1200" dirty="0"/>
              <a:t> em Natal/RN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443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26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8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3806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058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0657C-ABF2-41F4-B156-F7FD13D04E8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39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FA40-BB03-4DDA-A150-E3658BCEB5FD}" type="datetimeFigureOut">
              <a:rPr lang="pt-BR" smtClean="0"/>
              <a:t>20/07/2022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4.wdp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19" Type="http://schemas.microsoft.com/office/2007/relationships/hdphoto" Target="../media/hdphoto10.wdp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3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5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microsoft.com/office/2007/relationships/hdphoto" Target="../media/hdphoto1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6.wdp"/><Relationship Id="rId4" Type="http://schemas.openxmlformats.org/officeDocument/2006/relationships/image" Target="../media/image43.pn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31" name="Título 30">
            <a:extLst>
              <a:ext uri="{FF2B5EF4-FFF2-40B4-BE49-F238E27FC236}">
                <a16:creationId xmlns:a16="http://schemas.microsoft.com/office/drawing/2014/main" id="{E7E4C73F-5555-4227-BEEB-CE483046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035" y="2114620"/>
            <a:ext cx="9906000" cy="1609241"/>
          </a:xfrm>
        </p:spPr>
        <p:txBody>
          <a:bodyPr>
            <a:norm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  <a:t>ETNOMATEMÁTICA</a:t>
            </a:r>
          </a:p>
        </p:txBody>
      </p:sp>
      <p:sp>
        <p:nvSpPr>
          <p:cNvPr id="32" name="Subtítulo 31">
            <a:extLst>
              <a:ext uri="{FF2B5EF4-FFF2-40B4-BE49-F238E27FC236}">
                <a16:creationId xmlns:a16="http://schemas.microsoft.com/office/drawing/2014/main" id="{8D5FFF45-2BC5-46CE-9B0E-8612F6DF5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5735" y="5761383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grpSp>
        <p:nvGrpSpPr>
          <p:cNvPr id="7" name="Grupo 22">
            <a:extLst>
              <a:ext uri="{FF2B5EF4-FFF2-40B4-BE49-F238E27FC236}">
                <a16:creationId xmlns:a16="http://schemas.microsoft.com/office/drawing/2014/main" id="{9F93BA8C-CBEE-4908-BF51-EBCCB3D65769}"/>
              </a:ext>
            </a:extLst>
          </p:cNvPr>
          <p:cNvGrpSpPr>
            <a:grpSpLocks/>
          </p:cNvGrpSpPr>
          <p:nvPr/>
        </p:nvGrpSpPr>
        <p:grpSpPr bwMode="auto">
          <a:xfrm>
            <a:off x="0" y="1082466"/>
            <a:ext cx="7700211" cy="1429369"/>
            <a:chOff x="14641760" y="8647977"/>
            <a:chExt cx="14124581" cy="3605214"/>
          </a:xfrm>
        </p:grpSpPr>
        <p:pic>
          <p:nvPicPr>
            <p:cNvPr id="12" name="Imagem 18" descr="estivadores.jpg">
              <a:extLst>
                <a:ext uri="{FF2B5EF4-FFF2-40B4-BE49-F238E27FC236}">
                  <a16:creationId xmlns:a16="http://schemas.microsoft.com/office/drawing/2014/main" id="{23CF926E-9251-4E72-AE98-26DE60ECC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1760" y="8655027"/>
              <a:ext cx="5399532" cy="35981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m 21" descr="horta.jpg">
              <a:extLst>
                <a:ext uri="{FF2B5EF4-FFF2-40B4-BE49-F238E27FC236}">
                  <a16:creationId xmlns:a16="http://schemas.microsoft.com/office/drawing/2014/main" id="{22B7EF24-79EF-49DD-A72B-EEEACC4F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1292" y="8647977"/>
              <a:ext cx="5460000" cy="3600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m 20" descr="pedreiro.gif">
              <a:extLst>
                <a:ext uri="{FF2B5EF4-FFF2-40B4-BE49-F238E27FC236}">
                  <a16:creationId xmlns:a16="http://schemas.microsoft.com/office/drawing/2014/main" id="{A8BB9393-D128-4832-8639-F2FAD57EF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96"/>
            <a:stretch/>
          </p:blipFill>
          <p:spPr bwMode="auto">
            <a:xfrm>
              <a:off x="25411124" y="8653190"/>
              <a:ext cx="3355217" cy="3600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m 23" descr="bolo09.jpg">
            <a:extLst>
              <a:ext uri="{FF2B5EF4-FFF2-40B4-BE49-F238E27FC236}">
                <a16:creationId xmlns:a16="http://schemas.microsoft.com/office/drawing/2014/main" id="{ACD04908-FB18-4D09-9312-6E8E2D82D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76" y="3571609"/>
            <a:ext cx="1728169" cy="1427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4" descr="cofrinho3.jpg">
            <a:extLst>
              <a:ext uri="{FF2B5EF4-FFF2-40B4-BE49-F238E27FC236}">
                <a16:creationId xmlns:a16="http://schemas.microsoft.com/office/drawing/2014/main" id="{DA0CD296-D34B-4034-9AEE-B6F17BAB7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32" y="3568579"/>
            <a:ext cx="2938078" cy="1427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5" descr="doceiro.jpg">
            <a:extLst>
              <a:ext uri="{FF2B5EF4-FFF2-40B4-BE49-F238E27FC236}">
                <a16:creationId xmlns:a16="http://schemas.microsoft.com/office/drawing/2014/main" id="{8C33F7F9-26FF-40F7-8578-7D3FF4913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06" y="3568579"/>
            <a:ext cx="2873574" cy="1427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E77A9C-335B-47C2-8DB4-D914EC70FF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0149" y="3537530"/>
            <a:ext cx="2101850" cy="140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4506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OUTROS TERMOS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p.10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E404BC2-8493-4EE5-9280-C0DC20DF3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4" b="90182" l="3279" r="97268">
                        <a14:foregroundMark x1="54645" y1="16000" x2="88525" y2="51636"/>
                        <a14:foregroundMark x1="88525" y1="51636" x2="81967" y2="69818"/>
                        <a14:foregroundMark x1="12022" y1="40364" x2="18033" y2="66545"/>
                        <a14:foregroundMark x1="18033" y1="66545" x2="19672" y2="68000"/>
                        <a14:foregroundMark x1="90710" y1="38545" x2="92350" y2="56727"/>
                        <a14:foregroundMark x1="46448" y1="12364" x2="46448" y2="12364"/>
                        <a14:foregroundMark x1="3279" y1="48364" x2="3279" y2="48364"/>
                        <a14:foregroundMark x1="49180" y1="8727" x2="49180" y2="8727"/>
                        <a14:foregroundMark x1="97268" y1="49455" x2="97268" y2="49455"/>
                        <a14:foregroundMark x1="54645" y1="90182" x2="54645" y2="90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47648">
            <a:off x="54924" y="1303662"/>
            <a:ext cx="1743075" cy="2619375"/>
          </a:xfrm>
          <a:prstGeom prst="rect">
            <a:avLst/>
          </a:prstGeom>
        </p:spPr>
      </p:pic>
      <p:grpSp>
        <p:nvGrpSpPr>
          <p:cNvPr id="13" name="Shape 98">
            <a:extLst>
              <a:ext uri="{FF2B5EF4-FFF2-40B4-BE49-F238E27FC236}">
                <a16:creationId xmlns:a16="http://schemas.microsoft.com/office/drawing/2014/main" id="{6D824278-C983-4F95-A936-A7BBAC1747E6}"/>
              </a:ext>
            </a:extLst>
          </p:cNvPr>
          <p:cNvGrpSpPr/>
          <p:nvPr/>
        </p:nvGrpSpPr>
        <p:grpSpPr>
          <a:xfrm rot="20679045">
            <a:off x="1278309" y="2972523"/>
            <a:ext cx="1553299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14" name="Shape 99">
              <a:extLst>
                <a:ext uri="{FF2B5EF4-FFF2-40B4-BE49-F238E27FC236}">
                  <a16:creationId xmlns:a16="http://schemas.microsoft.com/office/drawing/2014/main" id="{81D7FC00-7DC9-40A1-9BEE-4B3FA6199D7F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00">
              <a:extLst>
                <a:ext uri="{FF2B5EF4-FFF2-40B4-BE49-F238E27FC236}">
                  <a16:creationId xmlns:a16="http://schemas.microsoft.com/office/drawing/2014/main" id="{75CEF216-48EC-4376-ADDC-69DE8938D49D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" name="Shape 297">
            <a:extLst>
              <a:ext uri="{FF2B5EF4-FFF2-40B4-BE49-F238E27FC236}">
                <a16:creationId xmlns:a16="http://schemas.microsoft.com/office/drawing/2014/main" id="{40AC0288-7300-462B-8F91-E6BCD477EBD4}"/>
              </a:ext>
            </a:extLst>
          </p:cNvPr>
          <p:cNvSpPr/>
          <p:nvPr/>
        </p:nvSpPr>
        <p:spPr>
          <a:xfrm>
            <a:off x="1020902" y="3854797"/>
            <a:ext cx="468000" cy="468000"/>
          </a:xfrm>
          <a:custGeom>
            <a:avLst/>
            <a:gdLst/>
            <a:ahLst/>
            <a:cxnLst/>
            <a:rect l="0" t="0" r="0" b="0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4D9406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4549A827-139C-479A-BC5A-9F75437F3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61" y="4296927"/>
            <a:ext cx="2438400" cy="17151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1973</a:t>
            </a:r>
          </a:p>
          <a:p>
            <a:pPr marL="0" indent="0" algn="ctr"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Cláudia </a:t>
            </a:r>
            <a:r>
              <a:rPr lang="pt-BR" sz="24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Zaslavski</a:t>
            </a:r>
            <a:endParaRPr lang="pt-BR" sz="24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24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Sociomatemática</a:t>
            </a:r>
            <a:endParaRPr lang="pt-BR" sz="24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9" name="Shape 297">
            <a:extLst>
              <a:ext uri="{FF2B5EF4-FFF2-40B4-BE49-F238E27FC236}">
                <a16:creationId xmlns:a16="http://schemas.microsoft.com/office/drawing/2014/main" id="{24CF1612-DB7F-4DB8-A3B5-01D29E67D637}"/>
              </a:ext>
            </a:extLst>
          </p:cNvPr>
          <p:cNvSpPr/>
          <p:nvPr/>
        </p:nvSpPr>
        <p:spPr>
          <a:xfrm>
            <a:off x="2908598" y="2949683"/>
            <a:ext cx="468000" cy="468000"/>
          </a:xfrm>
          <a:custGeom>
            <a:avLst/>
            <a:gdLst/>
            <a:ahLst/>
            <a:cxnLst/>
            <a:rect l="0" t="0" r="0" b="0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4D9406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5DEDF56C-450B-44B0-A360-7F61EDB1B9E6}"/>
              </a:ext>
            </a:extLst>
          </p:cNvPr>
          <p:cNvSpPr txBox="1">
            <a:spLocks/>
          </p:cNvSpPr>
          <p:nvPr/>
        </p:nvSpPr>
        <p:spPr>
          <a:xfrm>
            <a:off x="2652901" y="3518901"/>
            <a:ext cx="886056" cy="621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1982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1AC8D01-B1F8-45E8-B933-AE436E90C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42" b="97078" l="2308" r="91538">
                        <a14:foregroundMark x1="66154" y1="16883" x2="45385" y2="11688"/>
                        <a14:foregroundMark x1="45385" y1="11688" x2="35000" y2="13636"/>
                        <a14:foregroundMark x1="74615" y1="63961" x2="86923" y2="82143"/>
                        <a14:foregroundMark x1="86923" y1="82143" x2="87692" y2="85714"/>
                        <a14:foregroundMark x1="28077" y1="65584" x2="40769" y2="87338"/>
                        <a14:foregroundMark x1="40769" y1="87338" x2="40769" y2="87338"/>
                        <a14:foregroundMark x1="3846" y1="72078" x2="41923" y2="86364"/>
                        <a14:foregroundMark x1="41923" y1="86364" x2="15000" y2="78896"/>
                        <a14:foregroundMark x1="15000" y1="78896" x2="47692" y2="92208"/>
                        <a14:foregroundMark x1="47692" y1="92208" x2="50000" y2="91234"/>
                        <a14:foregroundMark x1="29231" y1="62662" x2="3846" y2="72078"/>
                        <a14:foregroundMark x1="3846" y1="72078" x2="32308" y2="93182"/>
                        <a14:foregroundMark x1="32308" y1="93182" x2="91538" y2="97078"/>
                        <a14:foregroundMark x1="8077" y1="88961" x2="8077" y2="88961"/>
                        <a14:foregroundMark x1="2692" y1="72403" x2="8077" y2="92208"/>
                        <a14:foregroundMark x1="8077" y1="67532" x2="8077" y2="67532"/>
                        <a14:foregroundMark x1="33846" y1="24351" x2="33846" y2="24351"/>
                        <a14:foregroundMark x1="33846" y1="29870" x2="33846" y2="29870"/>
                        <a14:foregroundMark x1="91923" y1="97078" x2="91923" y2="97078"/>
                        <a14:foregroundMark x1="56154" y1="66883" x2="70000" y2="87013"/>
                        <a14:foregroundMark x1="65385" y1="70779" x2="74615" y2="90584"/>
                        <a14:foregroundMark x1="46154" y1="8442" x2="46154" y2="8442"/>
                        <a14:backgroundMark x1="21154" y1="43831" x2="18846" y2="18506"/>
                        <a14:backgroundMark x1="18846" y1="18506" x2="6923" y2="39935"/>
                        <a14:backgroundMark x1="22692" y1="48701" x2="2308" y2="30195"/>
                        <a14:backgroundMark x1="2308" y1="30195" x2="1538" y2="26299"/>
                        <a14:backgroundMark x1="2692" y1="52597" x2="2692" y2="52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2472" y="1092522"/>
            <a:ext cx="1020222" cy="1208570"/>
          </a:xfrm>
          <a:prstGeom prst="rect">
            <a:avLst/>
          </a:prstGeom>
        </p:spPr>
      </p:pic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id="{4A7AC713-1375-485D-9AD2-2446819EA689}"/>
              </a:ext>
            </a:extLst>
          </p:cNvPr>
          <p:cNvSpPr txBox="1">
            <a:spLocks/>
          </p:cNvSpPr>
          <p:nvPr/>
        </p:nvSpPr>
        <p:spPr>
          <a:xfrm>
            <a:off x="4274489" y="1402053"/>
            <a:ext cx="4116440" cy="102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D’Ambrósio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Matemática Espontânea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CE6019A5-5968-46CE-BB20-5B505BBCF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97266" l="9766" r="89844">
                        <a14:foregroundMark x1="57813" y1="8594" x2="57813" y2="8594"/>
                        <a14:foregroundMark x1="51172" y1="91016" x2="51172" y2="91016"/>
                        <a14:foregroundMark x1="52734" y1="97656" x2="52734" y2="97656"/>
                        <a14:foregroundMark x1="49219" y1="4297" x2="49219" y2="4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3109" y="2420455"/>
            <a:ext cx="1082700" cy="1082700"/>
          </a:xfrm>
          <a:prstGeom prst="rect">
            <a:avLst/>
          </a:prstGeom>
        </p:spPr>
      </p:pic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2AB50639-5EAE-4175-8CFF-11055D84CA11}"/>
              </a:ext>
            </a:extLst>
          </p:cNvPr>
          <p:cNvSpPr txBox="1">
            <a:spLocks/>
          </p:cNvSpPr>
          <p:nvPr/>
        </p:nvSpPr>
        <p:spPr>
          <a:xfrm>
            <a:off x="4358319" y="2577067"/>
            <a:ext cx="4116440" cy="102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Posner</a:t>
            </a:r>
            <a:endParaRPr lang="pt-BR" sz="24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Matemática Informal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8F67884-CABC-41B9-BDEC-31B5F8C272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1" b="4152"/>
          <a:stretch/>
        </p:blipFill>
        <p:spPr>
          <a:xfrm>
            <a:off x="3542348" y="3614136"/>
            <a:ext cx="964785" cy="1341627"/>
          </a:xfrm>
          <a:prstGeom prst="rect">
            <a:avLst/>
          </a:prstGeom>
        </p:spPr>
      </p:pic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F34DE766-6017-4718-9668-606D48C56BF8}"/>
              </a:ext>
            </a:extLst>
          </p:cNvPr>
          <p:cNvSpPr txBox="1">
            <a:spLocks/>
          </p:cNvSpPr>
          <p:nvPr/>
        </p:nvSpPr>
        <p:spPr>
          <a:xfrm>
            <a:off x="4489985" y="4003773"/>
            <a:ext cx="4116440" cy="102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Terezinha Nunes et 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Matemática Oral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2AFC22D0-E02C-48D4-BAC9-7C8DB686B3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59" b="97059" l="9730" r="96216">
                        <a14:foregroundMark x1="31892" y1="79412" x2="58378" y2="94118"/>
                        <a14:foregroundMark x1="58378" y1="94118" x2="76216" y2="76103"/>
                        <a14:foregroundMark x1="76216" y1="76103" x2="76216" y2="76103"/>
                        <a14:foregroundMark x1="80000" y1="61765" x2="89189" y2="90074"/>
                        <a14:foregroundMark x1="82703" y1="57721" x2="95135" y2="84926"/>
                        <a14:foregroundMark x1="95135" y1="84926" x2="91351" y2="94485"/>
                        <a14:foregroundMark x1="36216" y1="73897" x2="17297" y2="88971"/>
                        <a14:foregroundMark x1="17297" y1="88971" x2="39459" y2="94485"/>
                        <a14:foregroundMark x1="36216" y1="70588" x2="14595" y2="81985"/>
                        <a14:foregroundMark x1="14595" y1="81985" x2="32973" y2="96691"/>
                        <a14:foregroundMark x1="32973" y1="96691" x2="32973" y2="96691"/>
                        <a14:foregroundMark x1="9730" y1="90074" x2="56216" y2="97059"/>
                        <a14:foregroundMark x1="56216" y1="97059" x2="96216" y2="94853"/>
                        <a14:foregroundMark x1="76216" y1="25000" x2="76216" y2="25000"/>
                        <a14:foregroundMark x1="16757" y1="26838" x2="16757" y2="26838"/>
                        <a14:backgroundMark x1="20000" y1="63971" x2="20000" y2="63971"/>
                        <a14:backgroundMark x1="16757" y1="69485" x2="16757" y2="69485"/>
                        <a14:backgroundMark x1="13514" y1="77574" x2="13514" y2="7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8414" y="4756412"/>
            <a:ext cx="1165730" cy="1713938"/>
          </a:xfrm>
          <a:prstGeom prst="rect">
            <a:avLst/>
          </a:prstGeom>
        </p:spPr>
      </p:pic>
      <p:sp>
        <p:nvSpPr>
          <p:cNvPr id="28" name="Espaço Reservado para Conteúdo 2">
            <a:extLst>
              <a:ext uri="{FF2B5EF4-FFF2-40B4-BE49-F238E27FC236}">
                <a16:creationId xmlns:a16="http://schemas.microsoft.com/office/drawing/2014/main" id="{98F90CDA-6E81-4790-9BF3-764C24AEACB8}"/>
              </a:ext>
            </a:extLst>
          </p:cNvPr>
          <p:cNvSpPr txBox="1">
            <a:spLocks/>
          </p:cNvSpPr>
          <p:nvPr/>
        </p:nvSpPr>
        <p:spPr>
          <a:xfrm>
            <a:off x="4477317" y="5309362"/>
            <a:ext cx="4116440" cy="102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Paulus </a:t>
            </a:r>
            <a:r>
              <a:rPr lang="pt-BR" sz="24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Gerdes</a:t>
            </a:r>
            <a:endParaRPr lang="pt-BR" sz="24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Matemática Oprimida</a:t>
            </a:r>
          </a:p>
        </p:txBody>
      </p:sp>
      <p:grpSp>
        <p:nvGrpSpPr>
          <p:cNvPr id="29" name="Shape 98">
            <a:extLst>
              <a:ext uri="{FF2B5EF4-FFF2-40B4-BE49-F238E27FC236}">
                <a16:creationId xmlns:a16="http://schemas.microsoft.com/office/drawing/2014/main" id="{0A6601D2-0FC9-4C8D-8C37-47B0ACDF0F3E}"/>
              </a:ext>
            </a:extLst>
          </p:cNvPr>
          <p:cNvGrpSpPr/>
          <p:nvPr/>
        </p:nvGrpSpPr>
        <p:grpSpPr>
          <a:xfrm rot="430846">
            <a:off x="8294547" y="1392233"/>
            <a:ext cx="1553299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30" name="Shape 99">
              <a:extLst>
                <a:ext uri="{FF2B5EF4-FFF2-40B4-BE49-F238E27FC236}">
                  <a16:creationId xmlns:a16="http://schemas.microsoft.com/office/drawing/2014/main" id="{89577445-40BA-4D4C-A663-B7BFB87411CB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100">
              <a:extLst>
                <a:ext uri="{FF2B5EF4-FFF2-40B4-BE49-F238E27FC236}">
                  <a16:creationId xmlns:a16="http://schemas.microsoft.com/office/drawing/2014/main" id="{5202F2F7-4669-4F8B-9322-E1CCC36847B1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" name="Shape 297">
            <a:extLst>
              <a:ext uri="{FF2B5EF4-FFF2-40B4-BE49-F238E27FC236}">
                <a16:creationId xmlns:a16="http://schemas.microsoft.com/office/drawing/2014/main" id="{19D25918-B668-430B-AC67-8C7EB018F2FD}"/>
              </a:ext>
            </a:extLst>
          </p:cNvPr>
          <p:cNvSpPr/>
          <p:nvPr/>
        </p:nvSpPr>
        <p:spPr>
          <a:xfrm>
            <a:off x="10117552" y="1760427"/>
            <a:ext cx="468000" cy="468000"/>
          </a:xfrm>
          <a:custGeom>
            <a:avLst/>
            <a:gdLst/>
            <a:ahLst/>
            <a:cxnLst/>
            <a:rect l="0" t="0" r="0" b="0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4D9406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88A044D3-0DF9-4A1B-9BA0-2017DB3FBD94}"/>
              </a:ext>
            </a:extLst>
          </p:cNvPr>
          <p:cNvSpPr txBox="1">
            <a:spLocks/>
          </p:cNvSpPr>
          <p:nvPr/>
        </p:nvSpPr>
        <p:spPr>
          <a:xfrm>
            <a:off x="6641042" y="2242004"/>
            <a:ext cx="4116440" cy="13109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1986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24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Mellin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-Olsen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Matemática Popular</a:t>
            </a:r>
          </a:p>
        </p:txBody>
      </p:sp>
      <p:sp>
        <p:nvSpPr>
          <p:cNvPr id="35" name="Espaço Reservado para Conteúdo 2">
            <a:extLst>
              <a:ext uri="{FF2B5EF4-FFF2-40B4-BE49-F238E27FC236}">
                <a16:creationId xmlns:a16="http://schemas.microsoft.com/office/drawing/2014/main" id="{59AE206C-9A90-4EAE-8BEA-05C608AE8567}"/>
              </a:ext>
            </a:extLst>
          </p:cNvPr>
          <p:cNvSpPr txBox="1">
            <a:spLocks/>
          </p:cNvSpPr>
          <p:nvPr/>
        </p:nvSpPr>
        <p:spPr>
          <a:xfrm>
            <a:off x="10483642" y="4075702"/>
            <a:ext cx="4116440" cy="102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pt-BR" sz="26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9EEEFA97-0060-430F-AFB7-8042EB352F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22" b="99662" l="8434" r="89960">
                        <a14:foregroundMark x1="20482" y1="97297" x2="57430" y2="91216"/>
                        <a14:foregroundMark x1="57430" y1="91216" x2="67068" y2="94932"/>
                        <a14:foregroundMark x1="34940" y1="63514" x2="44980" y2="64865"/>
                        <a14:foregroundMark x1="93173" y1="54054" x2="87952" y2="28041"/>
                        <a14:foregroundMark x1="87952" y1="28041" x2="76707" y2="15541"/>
                        <a14:foregroundMark x1="76707" y1="15541" x2="60241" y2="9122"/>
                        <a14:foregroundMark x1="60241" y1="9122" x2="44578" y2="8108"/>
                        <a14:foregroundMark x1="44578" y1="8108" x2="27711" y2="15203"/>
                        <a14:foregroundMark x1="27711" y1="15203" x2="8434" y2="43581"/>
                        <a14:foregroundMark x1="16867" y1="50000" x2="16867" y2="50000"/>
                        <a14:foregroundMark x1="15663" y1="47635" x2="18072" y2="59797"/>
                        <a14:foregroundMark x1="18072" y1="59797" x2="17193" y2="61553"/>
                        <a14:foregroundMark x1="18474" y1="99324" x2="58635" y2="99324"/>
                        <a14:foregroundMark x1="58635" y1="99324" x2="65060" y2="92568"/>
                        <a14:foregroundMark x1="80723" y1="99662" x2="80723" y2="99662"/>
                        <a14:backgroundMark x1="22490" y1="86486" x2="22490" y2="86486"/>
                        <a14:backgroundMark x1="74297" y1="80405" x2="74297" y2="80405"/>
                        <a14:backgroundMark x1="15663" y1="65203" x2="15663" y2="65203"/>
                        <a14:backgroundMark x1="15261" y1="65878" x2="16867" y2="68919"/>
                        <a14:backgroundMark x1="14458" y1="62838" x2="18474" y2="6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3642" y="1012578"/>
            <a:ext cx="1784150" cy="2120917"/>
          </a:xfrm>
          <a:prstGeom prst="rect">
            <a:avLst/>
          </a:prstGeom>
        </p:spPr>
      </p:pic>
      <p:grpSp>
        <p:nvGrpSpPr>
          <p:cNvPr id="37" name="Shape 98">
            <a:extLst>
              <a:ext uri="{FF2B5EF4-FFF2-40B4-BE49-F238E27FC236}">
                <a16:creationId xmlns:a16="http://schemas.microsoft.com/office/drawing/2014/main" id="{6084C5ED-7DAE-49E2-BA98-C43881650F16}"/>
              </a:ext>
            </a:extLst>
          </p:cNvPr>
          <p:cNvGrpSpPr/>
          <p:nvPr/>
        </p:nvGrpSpPr>
        <p:grpSpPr>
          <a:xfrm rot="10209984">
            <a:off x="9353991" y="5085311"/>
            <a:ext cx="1995121" cy="727042"/>
            <a:chOff x="271125" y="812725"/>
            <a:chExt cx="766525" cy="221725"/>
          </a:xfrm>
          <a:solidFill>
            <a:srgbClr val="92D050"/>
          </a:solidFill>
        </p:grpSpPr>
        <p:sp>
          <p:nvSpPr>
            <p:cNvPr id="38" name="Shape 99">
              <a:extLst>
                <a:ext uri="{FF2B5EF4-FFF2-40B4-BE49-F238E27FC236}">
                  <a16:creationId xmlns:a16="http://schemas.microsoft.com/office/drawing/2014/main" id="{ECC1143D-EF1A-40F8-BCF9-4B11582FE9EE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100">
              <a:extLst>
                <a:ext uri="{FF2B5EF4-FFF2-40B4-BE49-F238E27FC236}">
                  <a16:creationId xmlns:a16="http://schemas.microsoft.com/office/drawing/2014/main" id="{0E8AFCA6-65A5-41F0-ADC9-EB1B59B414BE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4D9406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0" name="Shape 297">
            <a:extLst>
              <a:ext uri="{FF2B5EF4-FFF2-40B4-BE49-F238E27FC236}">
                <a16:creationId xmlns:a16="http://schemas.microsoft.com/office/drawing/2014/main" id="{E7B29C0A-50BB-4B8A-A5AF-575961CA3021}"/>
              </a:ext>
            </a:extLst>
          </p:cNvPr>
          <p:cNvSpPr/>
          <p:nvPr/>
        </p:nvSpPr>
        <p:spPr>
          <a:xfrm>
            <a:off x="8767265" y="5323080"/>
            <a:ext cx="468000" cy="468000"/>
          </a:xfrm>
          <a:custGeom>
            <a:avLst/>
            <a:gdLst/>
            <a:ahLst/>
            <a:cxnLst/>
            <a:rect l="0" t="0" r="0" b="0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4D9406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51132CB1-DA50-40F5-9333-B100D192FF24}"/>
              </a:ext>
            </a:extLst>
          </p:cNvPr>
          <p:cNvSpPr txBox="1">
            <a:spLocks/>
          </p:cNvSpPr>
          <p:nvPr/>
        </p:nvSpPr>
        <p:spPr>
          <a:xfrm>
            <a:off x="6761542" y="5761372"/>
            <a:ext cx="5091998" cy="719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/ Matemática </a:t>
            </a:r>
            <a:r>
              <a:rPr lang="pt-BR" sz="24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Estandarlizada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/ Matemática Escondida ou congelada</a:t>
            </a: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C62540A6-DA01-4114-A6AF-1E87A94DE2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0105" y="3538134"/>
            <a:ext cx="1663537" cy="1598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Espaço Reservado para Conteúdo 2">
            <a:extLst>
              <a:ext uri="{FF2B5EF4-FFF2-40B4-BE49-F238E27FC236}">
                <a16:creationId xmlns:a16="http://schemas.microsoft.com/office/drawing/2014/main" id="{225C1E40-3D19-47A1-B113-6129C13021FF}"/>
              </a:ext>
            </a:extLst>
          </p:cNvPr>
          <p:cNvSpPr txBox="1">
            <a:spLocks/>
          </p:cNvSpPr>
          <p:nvPr/>
        </p:nvSpPr>
        <p:spPr>
          <a:xfrm>
            <a:off x="10307584" y="3681736"/>
            <a:ext cx="1784150" cy="13109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t-BR" sz="24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Sebastiani</a:t>
            </a:r>
            <a:endParaRPr lang="pt-BR" sz="24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Matemática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Codificada</a:t>
            </a:r>
          </a:p>
        </p:txBody>
      </p:sp>
      <p:sp>
        <p:nvSpPr>
          <p:cNvPr id="44" name="Espaço Reservado para Conteúdo 2">
            <a:extLst>
              <a:ext uri="{FF2B5EF4-FFF2-40B4-BE49-F238E27FC236}">
                <a16:creationId xmlns:a16="http://schemas.microsoft.com/office/drawing/2014/main" id="{A64B3EC7-1819-4ED3-9868-F4E1F1653411}"/>
              </a:ext>
            </a:extLst>
          </p:cNvPr>
          <p:cNvSpPr txBox="1">
            <a:spLocks/>
          </p:cNvSpPr>
          <p:nvPr/>
        </p:nvSpPr>
        <p:spPr>
          <a:xfrm>
            <a:off x="7926240" y="5340584"/>
            <a:ext cx="886056" cy="621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1987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47722DC4-41EE-4AB4-A790-E948423D694D}"/>
              </a:ext>
            </a:extLst>
          </p:cNvPr>
          <p:cNvSpPr/>
          <p:nvPr/>
        </p:nvSpPr>
        <p:spPr>
          <a:xfrm>
            <a:off x="0" y="-33568"/>
            <a:ext cx="12192000" cy="6857216"/>
          </a:xfrm>
          <a:prstGeom prst="rect">
            <a:avLst/>
          </a:prstGeom>
          <a:solidFill>
            <a:srgbClr val="00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600" dirty="0">
                <a:solidFill>
                  <a:schemeClr val="accent5"/>
                </a:solidFill>
                <a:latin typeface="Modern Love" panose="04090805081005020601" pitchFamily="82" charset="0"/>
              </a:rPr>
              <a:t>ETNO</a:t>
            </a:r>
            <a:r>
              <a:rPr lang="pt-BR" sz="9600" dirty="0">
                <a:solidFill>
                  <a:srgbClr val="FFC000"/>
                </a:solidFill>
                <a:latin typeface="Modern Love" panose="04090805081005020601" pitchFamily="82" charset="0"/>
              </a:rPr>
              <a:t>MATEMÁ</a:t>
            </a:r>
            <a:r>
              <a:rPr lang="pt-BR" sz="9600" dirty="0">
                <a:solidFill>
                  <a:srgbClr val="FF0000"/>
                </a:solidFill>
                <a:latin typeface="Modern Love" panose="04090805081005020601" pitchFamily="82" charset="0"/>
              </a:rPr>
              <a:t>TICA</a:t>
            </a:r>
            <a:endParaRPr lang="pt-BR" sz="9600" dirty="0">
              <a:solidFill>
                <a:srgbClr val="FF0000"/>
              </a:solidFill>
            </a:endParaRPr>
          </a:p>
        </p:txBody>
      </p:sp>
      <p:sp>
        <p:nvSpPr>
          <p:cNvPr id="46" name="Shape 269">
            <a:extLst>
              <a:ext uri="{FF2B5EF4-FFF2-40B4-BE49-F238E27FC236}">
                <a16:creationId xmlns:a16="http://schemas.microsoft.com/office/drawing/2014/main" id="{792817F2-468E-4F9C-B455-63E08AF64406}"/>
              </a:ext>
            </a:extLst>
          </p:cNvPr>
          <p:cNvSpPr/>
          <p:nvPr/>
        </p:nvSpPr>
        <p:spPr>
          <a:xfrm>
            <a:off x="705853" y="4009064"/>
            <a:ext cx="11004884" cy="40031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2B12310C-915E-4E69-B5B3-ADD48D80A25E}"/>
              </a:ext>
            </a:extLst>
          </p:cNvPr>
          <p:cNvGrpSpPr/>
          <p:nvPr/>
        </p:nvGrpSpPr>
        <p:grpSpPr>
          <a:xfrm>
            <a:off x="332530" y="3688162"/>
            <a:ext cx="3431982" cy="3266764"/>
            <a:chOff x="332781" y="4280613"/>
            <a:chExt cx="3002920" cy="2741240"/>
          </a:xfrm>
        </p:grpSpPr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E9B725AD-32B2-4CA3-8560-8E770BF02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641" b="94531" l="6250" r="92188">
                          <a14:foregroundMark x1="6250" y1="30273" x2="6250" y2="30273"/>
                          <a14:foregroundMark x1="32617" y1="6641" x2="32617" y2="6641"/>
                          <a14:foregroundMark x1="92188" y1="32227" x2="92188" y2="32227"/>
                          <a14:foregroundMark x1="32813" y1="94531" x2="32813" y2="945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12002">
              <a:off x="594461" y="4280613"/>
              <a:ext cx="2741240" cy="2741240"/>
            </a:xfrm>
            <a:prstGeom prst="rect">
              <a:avLst/>
            </a:prstGeom>
          </p:spPr>
        </p:pic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83B829F1-B82A-42E9-9369-309E3652B989}"/>
                </a:ext>
              </a:extLst>
            </p:cNvPr>
            <p:cNvSpPr txBox="1"/>
            <p:nvPr/>
          </p:nvSpPr>
          <p:spPr>
            <a:xfrm rot="21308804">
              <a:off x="332781" y="4701278"/>
              <a:ext cx="29763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7200" dirty="0">
                  <a:solidFill>
                    <a:schemeClr val="bg1"/>
                  </a:solidFill>
                  <a:latin typeface="Modern Love" panose="04090805081005020601" pitchFamily="82" charset="0"/>
                </a:rPr>
                <a:t>1984</a:t>
              </a:r>
              <a:endParaRPr lang="pt-BR" sz="1200" dirty="0"/>
            </a:p>
          </p:txBody>
        </p:sp>
      </p:grpSp>
      <p:pic>
        <p:nvPicPr>
          <p:cNvPr id="53" name="Imagem 52">
            <a:extLst>
              <a:ext uri="{FF2B5EF4-FFF2-40B4-BE49-F238E27FC236}">
                <a16:creationId xmlns:a16="http://schemas.microsoft.com/office/drawing/2014/main" id="{C6039234-5D3C-490A-BC60-0CB6C45A83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39" b="97073" l="417" r="97000">
                        <a14:foregroundMark x1="47333" y1="10954" x2="35000" y2="9821"/>
                        <a14:foregroundMark x1="35000" y1="9821" x2="24083" y2="18602"/>
                        <a14:foregroundMark x1="24083" y1="18602" x2="22750" y2="29367"/>
                        <a14:foregroundMark x1="22750" y1="29367" x2="21750" y2="30689"/>
                        <a14:foregroundMark x1="33917" y1="5382" x2="49583" y2="5194"/>
                        <a14:foregroundMark x1="49583" y1="5194" x2="60417" y2="11992"/>
                        <a14:foregroundMark x1="60417" y1="11992" x2="65333" y2="18697"/>
                        <a14:foregroundMark x1="65333" y1="18697" x2="64833" y2="19924"/>
                        <a14:foregroundMark x1="32833" y1="1133" x2="47333" y2="1133"/>
                        <a14:foregroundMark x1="2083" y1="74127" x2="65667" y2="87158"/>
                        <a14:foregroundMark x1="65667" y1="87158" x2="74000" y2="92068"/>
                        <a14:foregroundMark x1="74000" y1="92068" x2="15333" y2="92823"/>
                        <a14:foregroundMark x1="15333" y1="92823" x2="15333" y2="92823"/>
                        <a14:foregroundMark x1="5167" y1="67611" x2="4250" y2="79603"/>
                        <a14:foregroundMark x1="4250" y1="79603" x2="18250" y2="95184"/>
                        <a14:foregroundMark x1="18250" y1="95184" x2="28750" y2="99622"/>
                        <a14:foregroundMark x1="28750" y1="99622" x2="84250" y2="96601"/>
                        <a14:foregroundMark x1="84250" y1="96601" x2="71250" y2="91218"/>
                        <a14:foregroundMark x1="71250" y1="91218" x2="70667" y2="91218"/>
                        <a14:foregroundMark x1="65917" y1="73938" x2="90667" y2="93768"/>
                        <a14:foregroundMark x1="91083" y1="90274" x2="97083" y2="97073"/>
                        <a14:foregroundMark x1="97083" y1="97073" x2="97083" y2="97073"/>
                        <a14:foregroundMark x1="15917" y1="68555" x2="3333" y2="74221"/>
                        <a14:foregroundMark x1="3333" y1="74221" x2="417" y2="94995"/>
                        <a14:foregroundMark x1="1917" y1="65534" x2="1667" y2="76298"/>
                        <a14:foregroundMark x1="30167" y1="9821" x2="23000" y2="15770"/>
                        <a14:foregroundMark x1="23000" y1="15770" x2="20250" y2="22191"/>
                        <a14:foregroundMark x1="29750" y1="6043" x2="22167" y2="13220"/>
                        <a14:foregroundMark x1="22167" y1="13220" x2="22167" y2="13314"/>
                        <a14:backgroundMark x1="17167" y1="44004" x2="19000" y2="57129"/>
                        <a14:backgroundMark x1="19000" y1="57129" x2="15500" y2="59679"/>
                        <a14:backgroundMark x1="25250" y1="1416" x2="25250" y2="1416"/>
                        <a14:backgroundMark x1="26083" y1="1889" x2="26083" y2="1889"/>
                        <a14:backgroundMark x1="27667" y1="1889" x2="27667" y2="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58260" y="-14664"/>
            <a:ext cx="3133740" cy="276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8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uiExpand="1" build="p"/>
      <p:bldP spid="19" grpId="0" animBg="1"/>
      <p:bldP spid="20" grpId="0"/>
      <p:bldP spid="22" grpId="0" build="p"/>
      <p:bldP spid="24" grpId="0" build="p"/>
      <p:bldP spid="26" grpId="0" build="p"/>
      <p:bldP spid="28" grpId="0" build="p"/>
      <p:bldP spid="32" grpId="0" animBg="1"/>
      <p:bldP spid="34" grpId="0" build="p"/>
      <p:bldP spid="40" grpId="0" animBg="1"/>
      <p:bldP spid="41" grpId="0" build="p"/>
      <p:bldP spid="43" grpId="0" uiExpand="1" build="p"/>
      <p:bldP spid="44" grpId="0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p.11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DD70234-75E6-4463-B362-53190ED1F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421148"/>
            <a:ext cx="12001500" cy="4995694"/>
          </a:xfrm>
          <a:custGeom>
            <a:avLst/>
            <a:gdLst>
              <a:gd name="connsiteX0" fmla="*/ 0 w 12001500"/>
              <a:gd name="connsiteY0" fmla="*/ 0 h 4995694"/>
              <a:gd name="connsiteX1" fmla="*/ 571500 w 12001500"/>
              <a:gd name="connsiteY1" fmla="*/ 0 h 4995694"/>
              <a:gd name="connsiteX2" fmla="*/ 902970 w 12001500"/>
              <a:gd name="connsiteY2" fmla="*/ 0 h 4995694"/>
              <a:gd name="connsiteX3" fmla="*/ 1594485 w 12001500"/>
              <a:gd name="connsiteY3" fmla="*/ 0 h 4995694"/>
              <a:gd name="connsiteX4" fmla="*/ 1925955 w 12001500"/>
              <a:gd name="connsiteY4" fmla="*/ 0 h 4995694"/>
              <a:gd name="connsiteX5" fmla="*/ 2737485 w 12001500"/>
              <a:gd name="connsiteY5" fmla="*/ 0 h 4995694"/>
              <a:gd name="connsiteX6" fmla="*/ 3429000 w 12001500"/>
              <a:gd name="connsiteY6" fmla="*/ 0 h 4995694"/>
              <a:gd name="connsiteX7" fmla="*/ 4000500 w 12001500"/>
              <a:gd name="connsiteY7" fmla="*/ 0 h 4995694"/>
              <a:gd name="connsiteX8" fmla="*/ 4451985 w 12001500"/>
              <a:gd name="connsiteY8" fmla="*/ 0 h 4995694"/>
              <a:gd name="connsiteX9" fmla="*/ 5023485 w 12001500"/>
              <a:gd name="connsiteY9" fmla="*/ 0 h 4995694"/>
              <a:gd name="connsiteX10" fmla="*/ 5354955 w 12001500"/>
              <a:gd name="connsiteY10" fmla="*/ 0 h 4995694"/>
              <a:gd name="connsiteX11" fmla="*/ 6166485 w 12001500"/>
              <a:gd name="connsiteY11" fmla="*/ 0 h 4995694"/>
              <a:gd name="connsiteX12" fmla="*/ 6737985 w 12001500"/>
              <a:gd name="connsiteY12" fmla="*/ 0 h 4995694"/>
              <a:gd name="connsiteX13" fmla="*/ 7429500 w 12001500"/>
              <a:gd name="connsiteY13" fmla="*/ 0 h 4995694"/>
              <a:gd name="connsiteX14" fmla="*/ 7880985 w 12001500"/>
              <a:gd name="connsiteY14" fmla="*/ 0 h 4995694"/>
              <a:gd name="connsiteX15" fmla="*/ 8692515 w 12001500"/>
              <a:gd name="connsiteY15" fmla="*/ 0 h 4995694"/>
              <a:gd name="connsiteX16" fmla="*/ 9144000 w 12001500"/>
              <a:gd name="connsiteY16" fmla="*/ 0 h 4995694"/>
              <a:gd name="connsiteX17" fmla="*/ 9595485 w 12001500"/>
              <a:gd name="connsiteY17" fmla="*/ 0 h 4995694"/>
              <a:gd name="connsiteX18" fmla="*/ 10407015 w 12001500"/>
              <a:gd name="connsiteY18" fmla="*/ 0 h 4995694"/>
              <a:gd name="connsiteX19" fmla="*/ 10978515 w 12001500"/>
              <a:gd name="connsiteY19" fmla="*/ 0 h 4995694"/>
              <a:gd name="connsiteX20" fmla="*/ 12001500 w 12001500"/>
              <a:gd name="connsiteY20" fmla="*/ 0 h 4995694"/>
              <a:gd name="connsiteX21" fmla="*/ 12001500 w 12001500"/>
              <a:gd name="connsiteY21" fmla="*/ 555077 h 4995694"/>
              <a:gd name="connsiteX22" fmla="*/ 12001500 w 12001500"/>
              <a:gd name="connsiteY22" fmla="*/ 1010240 h 4995694"/>
              <a:gd name="connsiteX23" fmla="*/ 12001500 w 12001500"/>
              <a:gd name="connsiteY23" fmla="*/ 1465404 h 4995694"/>
              <a:gd name="connsiteX24" fmla="*/ 12001500 w 12001500"/>
              <a:gd name="connsiteY24" fmla="*/ 1870610 h 4995694"/>
              <a:gd name="connsiteX25" fmla="*/ 12001500 w 12001500"/>
              <a:gd name="connsiteY25" fmla="*/ 2475644 h 4995694"/>
              <a:gd name="connsiteX26" fmla="*/ 12001500 w 12001500"/>
              <a:gd name="connsiteY26" fmla="*/ 3130635 h 4995694"/>
              <a:gd name="connsiteX27" fmla="*/ 12001500 w 12001500"/>
              <a:gd name="connsiteY27" fmla="*/ 3535841 h 4995694"/>
              <a:gd name="connsiteX28" fmla="*/ 12001500 w 12001500"/>
              <a:gd name="connsiteY28" fmla="*/ 4090918 h 4995694"/>
              <a:gd name="connsiteX29" fmla="*/ 12001500 w 12001500"/>
              <a:gd name="connsiteY29" fmla="*/ 4995694 h 4995694"/>
              <a:gd name="connsiteX30" fmla="*/ 11790045 w 12001500"/>
              <a:gd name="connsiteY30" fmla="*/ 4995694 h 4995694"/>
              <a:gd name="connsiteX31" fmla="*/ 11218545 w 12001500"/>
              <a:gd name="connsiteY31" fmla="*/ 4995694 h 4995694"/>
              <a:gd name="connsiteX32" fmla="*/ 10767060 w 12001500"/>
              <a:gd name="connsiteY32" fmla="*/ 4995694 h 4995694"/>
              <a:gd name="connsiteX33" fmla="*/ 9955530 w 12001500"/>
              <a:gd name="connsiteY33" fmla="*/ 4995694 h 4995694"/>
              <a:gd name="connsiteX34" fmla="*/ 9384030 w 12001500"/>
              <a:gd name="connsiteY34" fmla="*/ 4995694 h 4995694"/>
              <a:gd name="connsiteX35" fmla="*/ 9052560 w 12001500"/>
              <a:gd name="connsiteY35" fmla="*/ 4995694 h 4995694"/>
              <a:gd name="connsiteX36" fmla="*/ 8481060 w 12001500"/>
              <a:gd name="connsiteY36" fmla="*/ 4995694 h 4995694"/>
              <a:gd name="connsiteX37" fmla="*/ 8149590 w 12001500"/>
              <a:gd name="connsiteY37" fmla="*/ 4995694 h 4995694"/>
              <a:gd name="connsiteX38" fmla="*/ 7818120 w 12001500"/>
              <a:gd name="connsiteY38" fmla="*/ 4995694 h 4995694"/>
              <a:gd name="connsiteX39" fmla="*/ 7246620 w 12001500"/>
              <a:gd name="connsiteY39" fmla="*/ 4995694 h 4995694"/>
              <a:gd name="connsiteX40" fmla="*/ 6555105 w 12001500"/>
              <a:gd name="connsiteY40" fmla="*/ 4995694 h 4995694"/>
              <a:gd name="connsiteX41" fmla="*/ 5743575 w 12001500"/>
              <a:gd name="connsiteY41" fmla="*/ 4995694 h 4995694"/>
              <a:gd name="connsiteX42" fmla="*/ 5532120 w 12001500"/>
              <a:gd name="connsiteY42" fmla="*/ 4995694 h 4995694"/>
              <a:gd name="connsiteX43" fmla="*/ 5320665 w 12001500"/>
              <a:gd name="connsiteY43" fmla="*/ 4995694 h 4995694"/>
              <a:gd name="connsiteX44" fmla="*/ 4509135 w 12001500"/>
              <a:gd name="connsiteY44" fmla="*/ 4995694 h 4995694"/>
              <a:gd name="connsiteX45" fmla="*/ 3817620 w 12001500"/>
              <a:gd name="connsiteY45" fmla="*/ 4995694 h 4995694"/>
              <a:gd name="connsiteX46" fmla="*/ 3006090 w 12001500"/>
              <a:gd name="connsiteY46" fmla="*/ 4995694 h 4995694"/>
              <a:gd name="connsiteX47" fmla="*/ 2314575 w 12001500"/>
              <a:gd name="connsiteY47" fmla="*/ 4995694 h 4995694"/>
              <a:gd name="connsiteX48" fmla="*/ 1743075 w 12001500"/>
              <a:gd name="connsiteY48" fmla="*/ 4995694 h 4995694"/>
              <a:gd name="connsiteX49" fmla="*/ 1531620 w 12001500"/>
              <a:gd name="connsiteY49" fmla="*/ 4995694 h 4995694"/>
              <a:gd name="connsiteX50" fmla="*/ 840105 w 12001500"/>
              <a:gd name="connsiteY50" fmla="*/ 4995694 h 4995694"/>
              <a:gd name="connsiteX51" fmla="*/ 628650 w 12001500"/>
              <a:gd name="connsiteY51" fmla="*/ 4995694 h 4995694"/>
              <a:gd name="connsiteX52" fmla="*/ 0 w 12001500"/>
              <a:gd name="connsiteY52" fmla="*/ 4995694 h 4995694"/>
              <a:gd name="connsiteX53" fmla="*/ 0 w 12001500"/>
              <a:gd name="connsiteY53" fmla="*/ 4490574 h 4995694"/>
              <a:gd name="connsiteX54" fmla="*/ 0 w 12001500"/>
              <a:gd name="connsiteY54" fmla="*/ 3985454 h 4995694"/>
              <a:gd name="connsiteX55" fmla="*/ 0 w 12001500"/>
              <a:gd name="connsiteY55" fmla="*/ 3330463 h 4995694"/>
              <a:gd name="connsiteX56" fmla="*/ 0 w 12001500"/>
              <a:gd name="connsiteY56" fmla="*/ 2825342 h 4995694"/>
              <a:gd name="connsiteX57" fmla="*/ 0 w 12001500"/>
              <a:gd name="connsiteY57" fmla="*/ 2220308 h 4995694"/>
              <a:gd name="connsiteX58" fmla="*/ 0 w 12001500"/>
              <a:gd name="connsiteY58" fmla="*/ 1615274 h 4995694"/>
              <a:gd name="connsiteX59" fmla="*/ 0 w 12001500"/>
              <a:gd name="connsiteY59" fmla="*/ 1210068 h 4995694"/>
              <a:gd name="connsiteX60" fmla="*/ 0 w 12001500"/>
              <a:gd name="connsiteY60" fmla="*/ 654991 h 4995694"/>
              <a:gd name="connsiteX61" fmla="*/ 0 w 12001500"/>
              <a:gd name="connsiteY61" fmla="*/ 0 h 499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001500" h="4995694" fill="none" extrusionOk="0">
                <a:moveTo>
                  <a:pt x="0" y="0"/>
                </a:moveTo>
                <a:cubicBezTo>
                  <a:pt x="119384" y="-11286"/>
                  <a:pt x="339203" y="66293"/>
                  <a:pt x="571500" y="0"/>
                </a:cubicBezTo>
                <a:cubicBezTo>
                  <a:pt x="803797" y="-66293"/>
                  <a:pt x="784669" y="8659"/>
                  <a:pt x="902970" y="0"/>
                </a:cubicBezTo>
                <a:cubicBezTo>
                  <a:pt x="1021271" y="-8659"/>
                  <a:pt x="1387422" y="78795"/>
                  <a:pt x="1594485" y="0"/>
                </a:cubicBezTo>
                <a:cubicBezTo>
                  <a:pt x="1801549" y="-78795"/>
                  <a:pt x="1852036" y="37398"/>
                  <a:pt x="1925955" y="0"/>
                </a:cubicBezTo>
                <a:cubicBezTo>
                  <a:pt x="1999874" y="-37398"/>
                  <a:pt x="2482524" y="21041"/>
                  <a:pt x="2737485" y="0"/>
                </a:cubicBezTo>
                <a:cubicBezTo>
                  <a:pt x="2992446" y="-21041"/>
                  <a:pt x="3153390" y="44716"/>
                  <a:pt x="3429000" y="0"/>
                </a:cubicBezTo>
                <a:cubicBezTo>
                  <a:pt x="3704610" y="-44716"/>
                  <a:pt x="3747126" y="23362"/>
                  <a:pt x="4000500" y="0"/>
                </a:cubicBezTo>
                <a:cubicBezTo>
                  <a:pt x="4253874" y="-23362"/>
                  <a:pt x="4262864" y="49138"/>
                  <a:pt x="4451985" y="0"/>
                </a:cubicBezTo>
                <a:cubicBezTo>
                  <a:pt x="4641107" y="-49138"/>
                  <a:pt x="4840101" y="49687"/>
                  <a:pt x="5023485" y="0"/>
                </a:cubicBezTo>
                <a:cubicBezTo>
                  <a:pt x="5206869" y="-49687"/>
                  <a:pt x="5265043" y="9876"/>
                  <a:pt x="5354955" y="0"/>
                </a:cubicBezTo>
                <a:cubicBezTo>
                  <a:pt x="5444867" y="-9876"/>
                  <a:pt x="5841205" y="13696"/>
                  <a:pt x="6166485" y="0"/>
                </a:cubicBezTo>
                <a:cubicBezTo>
                  <a:pt x="6491765" y="-13696"/>
                  <a:pt x="6552966" y="26019"/>
                  <a:pt x="6737985" y="0"/>
                </a:cubicBezTo>
                <a:cubicBezTo>
                  <a:pt x="6923004" y="-26019"/>
                  <a:pt x="7137543" y="27825"/>
                  <a:pt x="7429500" y="0"/>
                </a:cubicBezTo>
                <a:cubicBezTo>
                  <a:pt x="7721458" y="-27825"/>
                  <a:pt x="7733773" y="49490"/>
                  <a:pt x="7880985" y="0"/>
                </a:cubicBezTo>
                <a:cubicBezTo>
                  <a:pt x="8028197" y="-49490"/>
                  <a:pt x="8465463" y="94468"/>
                  <a:pt x="8692515" y="0"/>
                </a:cubicBezTo>
                <a:cubicBezTo>
                  <a:pt x="8919567" y="-94468"/>
                  <a:pt x="9019929" y="40447"/>
                  <a:pt x="9144000" y="0"/>
                </a:cubicBezTo>
                <a:cubicBezTo>
                  <a:pt x="9268072" y="-40447"/>
                  <a:pt x="9402284" y="42818"/>
                  <a:pt x="9595485" y="0"/>
                </a:cubicBezTo>
                <a:cubicBezTo>
                  <a:pt x="9788687" y="-42818"/>
                  <a:pt x="10016950" y="64557"/>
                  <a:pt x="10407015" y="0"/>
                </a:cubicBezTo>
                <a:cubicBezTo>
                  <a:pt x="10797080" y="-64557"/>
                  <a:pt x="10699105" y="42541"/>
                  <a:pt x="10978515" y="0"/>
                </a:cubicBezTo>
                <a:cubicBezTo>
                  <a:pt x="11257925" y="-42541"/>
                  <a:pt x="11593632" y="106452"/>
                  <a:pt x="12001500" y="0"/>
                </a:cubicBezTo>
                <a:cubicBezTo>
                  <a:pt x="12059407" y="144106"/>
                  <a:pt x="11974614" y="415041"/>
                  <a:pt x="12001500" y="555077"/>
                </a:cubicBezTo>
                <a:cubicBezTo>
                  <a:pt x="12028386" y="695113"/>
                  <a:pt x="11953848" y="842976"/>
                  <a:pt x="12001500" y="1010240"/>
                </a:cubicBezTo>
                <a:cubicBezTo>
                  <a:pt x="12049152" y="1177504"/>
                  <a:pt x="11961300" y="1309712"/>
                  <a:pt x="12001500" y="1465404"/>
                </a:cubicBezTo>
                <a:cubicBezTo>
                  <a:pt x="12041700" y="1621096"/>
                  <a:pt x="11970817" y="1732012"/>
                  <a:pt x="12001500" y="1870610"/>
                </a:cubicBezTo>
                <a:cubicBezTo>
                  <a:pt x="12032183" y="2009208"/>
                  <a:pt x="11931961" y="2248980"/>
                  <a:pt x="12001500" y="2475644"/>
                </a:cubicBezTo>
                <a:cubicBezTo>
                  <a:pt x="12071039" y="2702308"/>
                  <a:pt x="11940620" y="2825225"/>
                  <a:pt x="12001500" y="3130635"/>
                </a:cubicBezTo>
                <a:cubicBezTo>
                  <a:pt x="12062380" y="3436045"/>
                  <a:pt x="11975527" y="3437696"/>
                  <a:pt x="12001500" y="3535841"/>
                </a:cubicBezTo>
                <a:cubicBezTo>
                  <a:pt x="12027473" y="3633986"/>
                  <a:pt x="11997890" y="3971103"/>
                  <a:pt x="12001500" y="4090918"/>
                </a:cubicBezTo>
                <a:cubicBezTo>
                  <a:pt x="12005110" y="4210733"/>
                  <a:pt x="11950926" y="4619193"/>
                  <a:pt x="12001500" y="4995694"/>
                </a:cubicBezTo>
                <a:cubicBezTo>
                  <a:pt x="11948531" y="5017847"/>
                  <a:pt x="11858890" y="4971064"/>
                  <a:pt x="11790045" y="4995694"/>
                </a:cubicBezTo>
                <a:cubicBezTo>
                  <a:pt x="11721201" y="5020324"/>
                  <a:pt x="11463365" y="4942625"/>
                  <a:pt x="11218545" y="4995694"/>
                </a:cubicBezTo>
                <a:cubicBezTo>
                  <a:pt x="10973725" y="5048763"/>
                  <a:pt x="10861431" y="4941816"/>
                  <a:pt x="10767060" y="4995694"/>
                </a:cubicBezTo>
                <a:cubicBezTo>
                  <a:pt x="10672689" y="5049572"/>
                  <a:pt x="10249251" y="4951304"/>
                  <a:pt x="9955530" y="4995694"/>
                </a:cubicBezTo>
                <a:cubicBezTo>
                  <a:pt x="9661809" y="5040084"/>
                  <a:pt x="9590243" y="4942938"/>
                  <a:pt x="9384030" y="4995694"/>
                </a:cubicBezTo>
                <a:cubicBezTo>
                  <a:pt x="9177817" y="5048450"/>
                  <a:pt x="9131630" y="4976966"/>
                  <a:pt x="9052560" y="4995694"/>
                </a:cubicBezTo>
                <a:cubicBezTo>
                  <a:pt x="8973490" y="5014422"/>
                  <a:pt x="8654533" y="4930985"/>
                  <a:pt x="8481060" y="4995694"/>
                </a:cubicBezTo>
                <a:cubicBezTo>
                  <a:pt x="8307587" y="5060403"/>
                  <a:pt x="8229262" y="4982762"/>
                  <a:pt x="8149590" y="4995694"/>
                </a:cubicBezTo>
                <a:cubicBezTo>
                  <a:pt x="8069918" y="5008626"/>
                  <a:pt x="7961873" y="4994910"/>
                  <a:pt x="7818120" y="4995694"/>
                </a:cubicBezTo>
                <a:cubicBezTo>
                  <a:pt x="7674367" y="4996478"/>
                  <a:pt x="7499979" y="4956683"/>
                  <a:pt x="7246620" y="4995694"/>
                </a:cubicBezTo>
                <a:cubicBezTo>
                  <a:pt x="6993261" y="5034705"/>
                  <a:pt x="6886082" y="4945726"/>
                  <a:pt x="6555105" y="4995694"/>
                </a:cubicBezTo>
                <a:cubicBezTo>
                  <a:pt x="6224128" y="5045662"/>
                  <a:pt x="5972549" y="4908573"/>
                  <a:pt x="5743575" y="4995694"/>
                </a:cubicBezTo>
                <a:cubicBezTo>
                  <a:pt x="5514601" y="5082815"/>
                  <a:pt x="5624024" y="4973236"/>
                  <a:pt x="5532120" y="4995694"/>
                </a:cubicBezTo>
                <a:cubicBezTo>
                  <a:pt x="5440216" y="5018152"/>
                  <a:pt x="5416866" y="4985032"/>
                  <a:pt x="5320665" y="4995694"/>
                </a:cubicBezTo>
                <a:cubicBezTo>
                  <a:pt x="5224465" y="5006356"/>
                  <a:pt x="4759007" y="4956033"/>
                  <a:pt x="4509135" y="4995694"/>
                </a:cubicBezTo>
                <a:cubicBezTo>
                  <a:pt x="4259263" y="5035355"/>
                  <a:pt x="4132037" y="4975654"/>
                  <a:pt x="3817620" y="4995694"/>
                </a:cubicBezTo>
                <a:cubicBezTo>
                  <a:pt x="3503203" y="5015734"/>
                  <a:pt x="3297282" y="4977656"/>
                  <a:pt x="3006090" y="4995694"/>
                </a:cubicBezTo>
                <a:cubicBezTo>
                  <a:pt x="2714898" y="5013732"/>
                  <a:pt x="2498815" y="4971819"/>
                  <a:pt x="2314575" y="4995694"/>
                </a:cubicBezTo>
                <a:cubicBezTo>
                  <a:pt x="2130335" y="5019569"/>
                  <a:pt x="1866069" y="4938348"/>
                  <a:pt x="1743075" y="4995694"/>
                </a:cubicBezTo>
                <a:cubicBezTo>
                  <a:pt x="1620081" y="5053040"/>
                  <a:pt x="1632590" y="4977912"/>
                  <a:pt x="1531620" y="4995694"/>
                </a:cubicBezTo>
                <a:cubicBezTo>
                  <a:pt x="1430651" y="5013476"/>
                  <a:pt x="998795" y="4925511"/>
                  <a:pt x="840105" y="4995694"/>
                </a:cubicBezTo>
                <a:cubicBezTo>
                  <a:pt x="681416" y="5065877"/>
                  <a:pt x="719316" y="4992142"/>
                  <a:pt x="628650" y="4995694"/>
                </a:cubicBezTo>
                <a:cubicBezTo>
                  <a:pt x="537984" y="4999246"/>
                  <a:pt x="172855" y="4935640"/>
                  <a:pt x="0" y="4995694"/>
                </a:cubicBezTo>
                <a:cubicBezTo>
                  <a:pt x="-17999" y="4821863"/>
                  <a:pt x="55059" y="4658705"/>
                  <a:pt x="0" y="4490574"/>
                </a:cubicBezTo>
                <a:cubicBezTo>
                  <a:pt x="-55059" y="4322443"/>
                  <a:pt x="38198" y="4092179"/>
                  <a:pt x="0" y="3985454"/>
                </a:cubicBezTo>
                <a:cubicBezTo>
                  <a:pt x="-38198" y="3878729"/>
                  <a:pt x="3855" y="3550725"/>
                  <a:pt x="0" y="3330463"/>
                </a:cubicBezTo>
                <a:cubicBezTo>
                  <a:pt x="-3855" y="3110201"/>
                  <a:pt x="1387" y="3050534"/>
                  <a:pt x="0" y="2825342"/>
                </a:cubicBezTo>
                <a:cubicBezTo>
                  <a:pt x="-1387" y="2600150"/>
                  <a:pt x="10744" y="2456042"/>
                  <a:pt x="0" y="2220308"/>
                </a:cubicBezTo>
                <a:cubicBezTo>
                  <a:pt x="-10744" y="1984574"/>
                  <a:pt x="62073" y="1802451"/>
                  <a:pt x="0" y="1615274"/>
                </a:cubicBezTo>
                <a:cubicBezTo>
                  <a:pt x="-62073" y="1428097"/>
                  <a:pt x="28840" y="1363595"/>
                  <a:pt x="0" y="1210068"/>
                </a:cubicBezTo>
                <a:cubicBezTo>
                  <a:pt x="-28840" y="1056541"/>
                  <a:pt x="26242" y="810175"/>
                  <a:pt x="0" y="654991"/>
                </a:cubicBezTo>
                <a:cubicBezTo>
                  <a:pt x="-26242" y="499807"/>
                  <a:pt x="28698" y="178280"/>
                  <a:pt x="0" y="0"/>
                </a:cubicBezTo>
                <a:close/>
              </a:path>
              <a:path w="12001500" h="4995694" stroke="0" extrusionOk="0">
                <a:moveTo>
                  <a:pt x="0" y="0"/>
                </a:moveTo>
                <a:cubicBezTo>
                  <a:pt x="104619" y="-16975"/>
                  <a:pt x="206114" y="34356"/>
                  <a:pt x="331470" y="0"/>
                </a:cubicBezTo>
                <a:cubicBezTo>
                  <a:pt x="456826" y="-34356"/>
                  <a:pt x="578639" y="19135"/>
                  <a:pt x="782955" y="0"/>
                </a:cubicBezTo>
                <a:cubicBezTo>
                  <a:pt x="987272" y="-19135"/>
                  <a:pt x="951539" y="7975"/>
                  <a:pt x="1114425" y="0"/>
                </a:cubicBezTo>
                <a:cubicBezTo>
                  <a:pt x="1277311" y="-7975"/>
                  <a:pt x="1612918" y="74561"/>
                  <a:pt x="1805940" y="0"/>
                </a:cubicBezTo>
                <a:cubicBezTo>
                  <a:pt x="1998962" y="-74561"/>
                  <a:pt x="2224935" y="22000"/>
                  <a:pt x="2497455" y="0"/>
                </a:cubicBezTo>
                <a:cubicBezTo>
                  <a:pt x="2769975" y="-22000"/>
                  <a:pt x="3030932" y="5121"/>
                  <a:pt x="3308985" y="0"/>
                </a:cubicBezTo>
                <a:cubicBezTo>
                  <a:pt x="3587038" y="-5121"/>
                  <a:pt x="3570459" y="22037"/>
                  <a:pt x="3640455" y="0"/>
                </a:cubicBezTo>
                <a:cubicBezTo>
                  <a:pt x="3710451" y="-22037"/>
                  <a:pt x="3774951" y="24614"/>
                  <a:pt x="3851910" y="0"/>
                </a:cubicBezTo>
                <a:cubicBezTo>
                  <a:pt x="3928869" y="-24614"/>
                  <a:pt x="4164258" y="66000"/>
                  <a:pt x="4423410" y="0"/>
                </a:cubicBezTo>
                <a:cubicBezTo>
                  <a:pt x="4682562" y="-66000"/>
                  <a:pt x="4660735" y="31282"/>
                  <a:pt x="4754880" y="0"/>
                </a:cubicBezTo>
                <a:cubicBezTo>
                  <a:pt x="4849025" y="-31282"/>
                  <a:pt x="5367438" y="59968"/>
                  <a:pt x="5566410" y="0"/>
                </a:cubicBezTo>
                <a:cubicBezTo>
                  <a:pt x="5765382" y="-59968"/>
                  <a:pt x="5997981" y="62005"/>
                  <a:pt x="6137910" y="0"/>
                </a:cubicBezTo>
                <a:cubicBezTo>
                  <a:pt x="6277839" y="-62005"/>
                  <a:pt x="6290107" y="13017"/>
                  <a:pt x="6349365" y="0"/>
                </a:cubicBezTo>
                <a:cubicBezTo>
                  <a:pt x="6408624" y="-13017"/>
                  <a:pt x="6545368" y="14052"/>
                  <a:pt x="6680835" y="0"/>
                </a:cubicBezTo>
                <a:cubicBezTo>
                  <a:pt x="6816302" y="-14052"/>
                  <a:pt x="7035013" y="22926"/>
                  <a:pt x="7132320" y="0"/>
                </a:cubicBezTo>
                <a:cubicBezTo>
                  <a:pt x="7229628" y="-22926"/>
                  <a:pt x="7352014" y="27967"/>
                  <a:pt x="7463790" y="0"/>
                </a:cubicBezTo>
                <a:cubicBezTo>
                  <a:pt x="7575566" y="-27967"/>
                  <a:pt x="7978899" y="77429"/>
                  <a:pt x="8275320" y="0"/>
                </a:cubicBezTo>
                <a:cubicBezTo>
                  <a:pt x="8571741" y="-77429"/>
                  <a:pt x="8722064" y="62306"/>
                  <a:pt x="9086850" y="0"/>
                </a:cubicBezTo>
                <a:cubicBezTo>
                  <a:pt x="9451636" y="-62306"/>
                  <a:pt x="9704073" y="76104"/>
                  <a:pt x="9898380" y="0"/>
                </a:cubicBezTo>
                <a:cubicBezTo>
                  <a:pt x="10092687" y="-76104"/>
                  <a:pt x="10351087" y="49582"/>
                  <a:pt x="10709910" y="0"/>
                </a:cubicBezTo>
                <a:cubicBezTo>
                  <a:pt x="11068733" y="-49582"/>
                  <a:pt x="11127845" y="16805"/>
                  <a:pt x="11401425" y="0"/>
                </a:cubicBezTo>
                <a:cubicBezTo>
                  <a:pt x="11675005" y="-16805"/>
                  <a:pt x="11797996" y="55951"/>
                  <a:pt x="12001500" y="0"/>
                </a:cubicBezTo>
                <a:cubicBezTo>
                  <a:pt x="12022932" y="216157"/>
                  <a:pt x="11954243" y="400986"/>
                  <a:pt x="12001500" y="505120"/>
                </a:cubicBezTo>
                <a:cubicBezTo>
                  <a:pt x="12048757" y="609254"/>
                  <a:pt x="11964704" y="785906"/>
                  <a:pt x="12001500" y="960283"/>
                </a:cubicBezTo>
                <a:cubicBezTo>
                  <a:pt x="12038296" y="1134660"/>
                  <a:pt x="11956822" y="1223506"/>
                  <a:pt x="12001500" y="1365490"/>
                </a:cubicBezTo>
                <a:cubicBezTo>
                  <a:pt x="12046178" y="1507474"/>
                  <a:pt x="11936905" y="1723130"/>
                  <a:pt x="12001500" y="1920567"/>
                </a:cubicBezTo>
                <a:cubicBezTo>
                  <a:pt x="12066095" y="2118004"/>
                  <a:pt x="11990866" y="2307295"/>
                  <a:pt x="12001500" y="2475644"/>
                </a:cubicBezTo>
                <a:cubicBezTo>
                  <a:pt x="12012134" y="2643993"/>
                  <a:pt x="11969656" y="2787352"/>
                  <a:pt x="12001500" y="2930807"/>
                </a:cubicBezTo>
                <a:cubicBezTo>
                  <a:pt x="12033344" y="3074262"/>
                  <a:pt x="11946205" y="3381849"/>
                  <a:pt x="12001500" y="3535841"/>
                </a:cubicBezTo>
                <a:cubicBezTo>
                  <a:pt x="12056795" y="3689833"/>
                  <a:pt x="11950104" y="3876157"/>
                  <a:pt x="12001500" y="4040961"/>
                </a:cubicBezTo>
                <a:cubicBezTo>
                  <a:pt x="12052896" y="4205765"/>
                  <a:pt x="11910582" y="4655886"/>
                  <a:pt x="12001500" y="4995694"/>
                </a:cubicBezTo>
                <a:cubicBezTo>
                  <a:pt x="11850659" y="5008506"/>
                  <a:pt x="11616553" y="4994916"/>
                  <a:pt x="11430000" y="4995694"/>
                </a:cubicBezTo>
                <a:cubicBezTo>
                  <a:pt x="11243447" y="4996472"/>
                  <a:pt x="11100741" y="4935763"/>
                  <a:pt x="10858500" y="4995694"/>
                </a:cubicBezTo>
                <a:cubicBezTo>
                  <a:pt x="10616259" y="5055625"/>
                  <a:pt x="10495749" y="4967261"/>
                  <a:pt x="10166985" y="4995694"/>
                </a:cubicBezTo>
                <a:cubicBezTo>
                  <a:pt x="9838221" y="5024127"/>
                  <a:pt x="10044192" y="4994671"/>
                  <a:pt x="9955530" y="4995694"/>
                </a:cubicBezTo>
                <a:cubicBezTo>
                  <a:pt x="9866868" y="4996717"/>
                  <a:pt x="9602809" y="4935566"/>
                  <a:pt x="9264015" y="4995694"/>
                </a:cubicBezTo>
                <a:cubicBezTo>
                  <a:pt x="8925222" y="5055822"/>
                  <a:pt x="9110515" y="4984915"/>
                  <a:pt x="9052560" y="4995694"/>
                </a:cubicBezTo>
                <a:cubicBezTo>
                  <a:pt x="8994606" y="5006473"/>
                  <a:pt x="8779177" y="4985492"/>
                  <a:pt x="8601075" y="4995694"/>
                </a:cubicBezTo>
                <a:cubicBezTo>
                  <a:pt x="8422973" y="5005896"/>
                  <a:pt x="8436982" y="4988453"/>
                  <a:pt x="8389620" y="4995694"/>
                </a:cubicBezTo>
                <a:cubicBezTo>
                  <a:pt x="8342258" y="5002935"/>
                  <a:pt x="8240411" y="4975698"/>
                  <a:pt x="8178165" y="4995694"/>
                </a:cubicBezTo>
                <a:cubicBezTo>
                  <a:pt x="8115919" y="5015690"/>
                  <a:pt x="8029287" y="4971984"/>
                  <a:pt x="7966710" y="4995694"/>
                </a:cubicBezTo>
                <a:cubicBezTo>
                  <a:pt x="7904133" y="5019404"/>
                  <a:pt x="7452820" y="4954856"/>
                  <a:pt x="7275195" y="4995694"/>
                </a:cubicBezTo>
                <a:cubicBezTo>
                  <a:pt x="7097571" y="5036532"/>
                  <a:pt x="7030813" y="4982352"/>
                  <a:pt x="6823710" y="4995694"/>
                </a:cubicBezTo>
                <a:cubicBezTo>
                  <a:pt x="6616607" y="5009036"/>
                  <a:pt x="6397938" y="4949770"/>
                  <a:pt x="6252210" y="4995694"/>
                </a:cubicBezTo>
                <a:cubicBezTo>
                  <a:pt x="6106482" y="5041618"/>
                  <a:pt x="5939403" y="4979223"/>
                  <a:pt x="5800725" y="4995694"/>
                </a:cubicBezTo>
                <a:cubicBezTo>
                  <a:pt x="5662047" y="5012165"/>
                  <a:pt x="5405572" y="4916356"/>
                  <a:pt x="5109210" y="4995694"/>
                </a:cubicBezTo>
                <a:cubicBezTo>
                  <a:pt x="4812849" y="5075032"/>
                  <a:pt x="4817028" y="4993179"/>
                  <a:pt x="4537710" y="4995694"/>
                </a:cubicBezTo>
                <a:cubicBezTo>
                  <a:pt x="4258392" y="4998209"/>
                  <a:pt x="4323435" y="4972679"/>
                  <a:pt x="4206240" y="4995694"/>
                </a:cubicBezTo>
                <a:cubicBezTo>
                  <a:pt x="4089045" y="5018709"/>
                  <a:pt x="3864552" y="4935606"/>
                  <a:pt x="3634740" y="4995694"/>
                </a:cubicBezTo>
                <a:cubicBezTo>
                  <a:pt x="3404928" y="5055782"/>
                  <a:pt x="3094722" y="4949322"/>
                  <a:pt x="2943225" y="4995694"/>
                </a:cubicBezTo>
                <a:cubicBezTo>
                  <a:pt x="2791729" y="5042066"/>
                  <a:pt x="2790760" y="4970851"/>
                  <a:pt x="2731770" y="4995694"/>
                </a:cubicBezTo>
                <a:cubicBezTo>
                  <a:pt x="2672780" y="5020537"/>
                  <a:pt x="2402444" y="4933855"/>
                  <a:pt x="2160270" y="4995694"/>
                </a:cubicBezTo>
                <a:cubicBezTo>
                  <a:pt x="1918096" y="5057533"/>
                  <a:pt x="1734514" y="4935041"/>
                  <a:pt x="1588770" y="4995694"/>
                </a:cubicBezTo>
                <a:cubicBezTo>
                  <a:pt x="1443026" y="5056347"/>
                  <a:pt x="1341294" y="4990499"/>
                  <a:pt x="1137285" y="4995694"/>
                </a:cubicBezTo>
                <a:cubicBezTo>
                  <a:pt x="933277" y="5000889"/>
                  <a:pt x="306327" y="4976928"/>
                  <a:pt x="0" y="4995694"/>
                </a:cubicBezTo>
                <a:cubicBezTo>
                  <a:pt x="-60739" y="4800307"/>
                  <a:pt x="4891" y="4550987"/>
                  <a:pt x="0" y="4390660"/>
                </a:cubicBezTo>
                <a:cubicBezTo>
                  <a:pt x="-4891" y="4230333"/>
                  <a:pt x="36194" y="4182003"/>
                  <a:pt x="0" y="3985454"/>
                </a:cubicBezTo>
                <a:cubicBezTo>
                  <a:pt x="-36194" y="3788905"/>
                  <a:pt x="46472" y="3612682"/>
                  <a:pt x="0" y="3480333"/>
                </a:cubicBezTo>
                <a:cubicBezTo>
                  <a:pt x="-46472" y="3347984"/>
                  <a:pt x="23907" y="3059044"/>
                  <a:pt x="0" y="2825342"/>
                </a:cubicBezTo>
                <a:cubicBezTo>
                  <a:pt x="-23907" y="2591640"/>
                  <a:pt x="5302" y="2478807"/>
                  <a:pt x="0" y="2170352"/>
                </a:cubicBezTo>
                <a:cubicBezTo>
                  <a:pt x="-5302" y="1861897"/>
                  <a:pt x="32267" y="1762081"/>
                  <a:pt x="0" y="1515361"/>
                </a:cubicBezTo>
                <a:cubicBezTo>
                  <a:pt x="-32267" y="1268641"/>
                  <a:pt x="25140" y="1143267"/>
                  <a:pt x="0" y="1010240"/>
                </a:cubicBezTo>
                <a:cubicBezTo>
                  <a:pt x="-25140" y="877213"/>
                  <a:pt x="49386" y="618371"/>
                  <a:pt x="0" y="505120"/>
                </a:cubicBezTo>
                <a:cubicBezTo>
                  <a:pt x="-49386" y="391869"/>
                  <a:pt x="47400" y="13357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1010272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12500"/>
          </a:effectLst>
        </p:spPr>
      </p:pic>
      <p:pic>
        <p:nvPicPr>
          <p:cNvPr id="12" name="Imagem 11" descr="Desenho de pessoa com a mão&#10;&#10;Descrição gerada automaticamente com confiança baixa">
            <a:extLst>
              <a:ext uri="{FF2B5EF4-FFF2-40B4-BE49-F238E27FC236}">
                <a16:creationId xmlns:a16="http://schemas.microsoft.com/office/drawing/2014/main" id="{A709A4E4-3701-4A17-9BEE-4A8C4E237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291" flipH="1">
            <a:off x="1953590" y="895085"/>
            <a:ext cx="3196714" cy="2219940"/>
          </a:xfrm>
          <a:prstGeom prst="rect">
            <a:avLst/>
          </a:prstGeom>
        </p:spPr>
      </p:pic>
      <p:pic>
        <p:nvPicPr>
          <p:cNvPr id="14" name="Imagem 1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EBF75E0-9EFB-46C6-BF20-D5183784E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628" flipH="1">
            <a:off x="10426057" y="2555971"/>
            <a:ext cx="1570212" cy="2439370"/>
          </a:xfrm>
          <a:prstGeom prst="rect">
            <a:avLst/>
          </a:prstGeom>
        </p:spPr>
      </p:pic>
      <p:pic>
        <p:nvPicPr>
          <p:cNvPr id="16" name="Imagem 1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4C0438D0-FDB1-46F7-A949-3F9BA81D5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39" y="1756820"/>
            <a:ext cx="2162175" cy="2162175"/>
          </a:xfrm>
          <a:prstGeom prst="rect">
            <a:avLst/>
          </a:prstGeom>
        </p:spPr>
      </p:pic>
      <p:pic>
        <p:nvPicPr>
          <p:cNvPr id="18" name="Imagem 17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0A04035-15DA-4777-A09C-1D6DAA82A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168" y="1909010"/>
            <a:ext cx="1629586" cy="2320089"/>
          </a:xfrm>
          <a:prstGeom prst="rect">
            <a:avLst/>
          </a:prstGeom>
        </p:spPr>
      </p:pic>
      <p:pic>
        <p:nvPicPr>
          <p:cNvPr id="20" name="Imagem 19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81264703-134B-4312-A52D-B7DEB923B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232" y="2818923"/>
            <a:ext cx="1531520" cy="18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885644"/>
            <a:ext cx="6230263" cy="39830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“_Como é feito a contagem das hortaliças?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_A gente conta em par de cinco. Há muito tempo que a gente conta em par de cinco. A gente conta vinte par de cinco é cem.”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(BANDEIRA, 2004, p.105)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p.12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3435E8A-38FC-4C94-A692-22751A36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764" y="1727926"/>
            <a:ext cx="5675986" cy="4352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2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p.12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4887524-7BAD-6E7B-B87B-4FDC690D4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86" y="1351921"/>
            <a:ext cx="10954828" cy="4971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7725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p.13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F211726-082E-4F46-BBC7-E50515893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383882"/>
            <a:ext cx="8120189" cy="498483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BA87B90-70A7-4D60-8C73-BF259E222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3" b="97527" l="9780" r="89976">
                        <a14:foregroundMark x1="71394" y1="7538" x2="71394" y2="7538"/>
                        <a14:foregroundMark x1="64059" y1="91519" x2="64059" y2="91519"/>
                        <a14:foregroundMark x1="64059" y1="93286" x2="64059" y2="93286"/>
                        <a14:foregroundMark x1="51345" y1="97527" x2="51345" y2="97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5050" y="2586789"/>
            <a:ext cx="1920452" cy="3986463"/>
          </a:xfrm>
          <a:prstGeom prst="rect">
            <a:avLst/>
          </a:prstGeom>
        </p:spPr>
      </p:pic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07A0B25-92FD-41CC-A1BA-D04B04B01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410" y="2046670"/>
            <a:ext cx="1920452" cy="540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UM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2974C654-0460-4C74-A1ED-828803BB3E91}"/>
              </a:ext>
            </a:extLst>
          </p:cNvPr>
          <p:cNvSpPr txBox="1">
            <a:spLocks/>
          </p:cNvSpPr>
          <p:nvPr/>
        </p:nvSpPr>
        <p:spPr>
          <a:xfrm>
            <a:off x="8867123" y="1506551"/>
            <a:ext cx="1920452" cy="54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MÛY</a:t>
            </a:r>
          </a:p>
        </p:txBody>
      </p:sp>
    </p:spTree>
    <p:extLst>
      <p:ext uri="{BB962C8B-B14F-4D97-AF65-F5344CB8AC3E}">
        <p14:creationId xmlns:p14="http://schemas.microsoft.com/office/powerpoint/2010/main" val="415564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4DC8641-CB0E-454B-951D-986008D5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5000" l="8466" r="89683">
                        <a14:foregroundMark x1="37037" y1="6071" x2="37037" y2="6071"/>
                        <a14:foregroundMark x1="83862" y1="5833" x2="83862" y2="5833"/>
                        <a14:foregroundMark x1="37566" y1="3929" x2="37566" y2="3929"/>
                        <a14:foregroundMark x1="60317" y1="95238" x2="60317" y2="95238"/>
                        <a14:foregroundMark x1="8466" y1="46548" x2="8466" y2="46548"/>
                        <a14:foregroundMark x1="81217" y1="3690" x2="81217" y2="3690"/>
                        <a14:foregroundMark x1="36508" y1="2857" x2="36508" y2="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9803" y="2504563"/>
            <a:ext cx="1882346" cy="4182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p.14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F211726-082E-4F46-BBC7-E50515893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1383882"/>
            <a:ext cx="8120189" cy="4984833"/>
          </a:xfrm>
          <a:prstGeom prst="rect">
            <a:avLst/>
          </a:prstGeom>
        </p:spPr>
      </p:pic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07A0B25-92FD-41CC-A1BA-D04B04B01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410" y="2046670"/>
            <a:ext cx="1920452" cy="540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UM PAR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2974C654-0460-4C74-A1ED-828803BB3E91}"/>
              </a:ext>
            </a:extLst>
          </p:cNvPr>
          <p:cNvSpPr txBox="1">
            <a:spLocks/>
          </p:cNvSpPr>
          <p:nvPr/>
        </p:nvSpPr>
        <p:spPr>
          <a:xfrm>
            <a:off x="8394892" y="1585185"/>
            <a:ext cx="3112168" cy="662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XAKALAHR</a:t>
            </a:r>
          </a:p>
        </p:txBody>
      </p:sp>
    </p:spTree>
    <p:extLst>
      <p:ext uri="{BB962C8B-B14F-4D97-AF65-F5344CB8AC3E}">
        <p14:creationId xmlns:p14="http://schemas.microsoft.com/office/powerpoint/2010/main" val="311063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F9F1F5F-0294-4833-A8BC-1BCAF65B6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9" b="99184" l="9924" r="91858">
                        <a14:foregroundMark x1="51654" y1="11189" x2="51654" y2="11189"/>
                        <a14:foregroundMark x1="45802" y1="4662" x2="45802" y2="4662"/>
                        <a14:foregroundMark x1="91858" y1="17133" x2="91858" y2="17133"/>
                        <a14:foregroundMark x1="56743" y1="93124" x2="56743" y2="93124"/>
                        <a14:foregroundMark x1="81679" y1="94988" x2="81679" y2="94988"/>
                        <a14:foregroundMark x1="63359" y1="99184" x2="63359" y2="99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9410" y="2452510"/>
            <a:ext cx="1945557" cy="42475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p.15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F211726-082E-4F46-BBC7-E50515893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1383882"/>
            <a:ext cx="8120189" cy="4984833"/>
          </a:xfrm>
          <a:prstGeom prst="rect">
            <a:avLst/>
          </a:prstGeom>
        </p:spPr>
      </p:pic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07A0B25-92FD-41CC-A1BA-D04B04B01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0689" y="2247973"/>
            <a:ext cx="4025690" cy="540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UM PAR E MEIO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2974C654-0460-4C74-A1ED-828803BB3E91}"/>
              </a:ext>
            </a:extLst>
          </p:cNvPr>
          <p:cNvSpPr txBox="1">
            <a:spLocks/>
          </p:cNvSpPr>
          <p:nvPr/>
        </p:nvSpPr>
        <p:spPr>
          <a:xfrm>
            <a:off x="8197516" y="1383882"/>
            <a:ext cx="3899234" cy="864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XAKALAHR AMAKAB OM</a:t>
            </a:r>
          </a:p>
        </p:txBody>
      </p:sp>
    </p:spTree>
    <p:extLst>
      <p:ext uri="{BB962C8B-B14F-4D97-AF65-F5344CB8AC3E}">
        <p14:creationId xmlns:p14="http://schemas.microsoft.com/office/powerpoint/2010/main" val="2436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1CCB95A-8947-4924-998F-F45BEB234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9167" l="3830" r="95461">
                        <a14:foregroundMark x1="40284" y1="8426" x2="40284" y2="8426"/>
                        <a14:foregroundMark x1="63972" y1="6296" x2="63972" y2="6296"/>
                        <a14:foregroundMark x1="63972" y1="2593" x2="63972" y2="2593"/>
                        <a14:foregroundMark x1="37872" y1="2315" x2="37872" y2="2315"/>
                        <a14:foregroundMark x1="3830" y1="51481" x2="3830" y2="51481"/>
                        <a14:foregroundMark x1="82270" y1="95926" x2="82270" y2="95926"/>
                        <a14:foregroundMark x1="95461" y1="99167" x2="95461" y2="99167"/>
                        <a14:foregroundMark x1="62128" y1="2315" x2="62128" y2="2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1920" y="2582779"/>
            <a:ext cx="2790769" cy="42752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p.16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F211726-082E-4F46-BBC7-E50515893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1383882"/>
            <a:ext cx="8120189" cy="4984833"/>
          </a:xfrm>
          <a:prstGeom prst="rect">
            <a:avLst/>
          </a:prstGeom>
        </p:spPr>
      </p:pic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07A0B25-92FD-41CC-A1BA-D04B04B01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0689" y="2247973"/>
            <a:ext cx="4025690" cy="540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UMA MÃO INTEIRA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2974C654-0460-4C74-A1ED-828803BB3E91}"/>
              </a:ext>
            </a:extLst>
          </p:cNvPr>
          <p:cNvSpPr txBox="1">
            <a:spLocks/>
          </p:cNvSpPr>
          <p:nvPr/>
        </p:nvSpPr>
        <p:spPr>
          <a:xfrm>
            <a:off x="8197516" y="1617427"/>
            <a:ext cx="3899234" cy="54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MÛY PABE</a:t>
            </a:r>
          </a:p>
        </p:txBody>
      </p:sp>
    </p:spTree>
    <p:extLst>
      <p:ext uri="{BB962C8B-B14F-4D97-AF65-F5344CB8AC3E}">
        <p14:creationId xmlns:p14="http://schemas.microsoft.com/office/powerpoint/2010/main" val="58571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7772ECD-2115-4829-9264-A13E9B284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" b="98056" l="3138" r="95771">
                        <a14:foregroundMark x1="15825" y1="8611" x2="15825" y2="8611"/>
                        <a14:foregroundMark x1="42019" y1="2130" x2="42019" y2="2130"/>
                        <a14:foregroundMark x1="64802" y1="926" x2="64802" y2="926"/>
                        <a14:foregroundMark x1="95907" y1="47037" x2="95907" y2="47037"/>
                        <a14:foregroundMark x1="40382" y1="463" x2="40382" y2="463"/>
                        <a14:foregroundMark x1="63165" y1="741" x2="63165" y2="741"/>
                        <a14:foregroundMark x1="18690" y1="93796" x2="18690" y2="93796"/>
                        <a14:foregroundMark x1="9277" y1="96574" x2="9277" y2="96574"/>
                        <a14:foregroundMark x1="3138" y1="98056" x2="3138" y2="98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5696" y="2681342"/>
            <a:ext cx="2790769" cy="41119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CCB95A-8947-4924-998F-F45BEB234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5" b="99167" l="3830" r="95461">
                        <a14:foregroundMark x1="40284" y1="8426" x2="40284" y2="8426"/>
                        <a14:foregroundMark x1="63972" y1="6296" x2="63972" y2="6296"/>
                        <a14:foregroundMark x1="63972" y1="2593" x2="63972" y2="2593"/>
                        <a14:foregroundMark x1="37872" y1="2315" x2="37872" y2="2315"/>
                        <a14:foregroundMark x1="3830" y1="51481" x2="3830" y2="51481"/>
                        <a14:foregroundMark x1="82270" y1="95926" x2="82270" y2="95926"/>
                        <a14:foregroundMark x1="95461" y1="99167" x2="95461" y2="99167"/>
                        <a14:foregroundMark x1="62128" y1="2315" x2="62128" y2="2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1920" y="2582779"/>
            <a:ext cx="2790769" cy="42752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p.17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07A0B25-92FD-41CC-A1BA-D04B04B01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9075" y="2141223"/>
            <a:ext cx="4025690" cy="54011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DUAS MÃOS INTEIRAS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2974C654-0460-4C74-A1ED-828803BB3E91}"/>
              </a:ext>
            </a:extLst>
          </p:cNvPr>
          <p:cNvSpPr txBox="1">
            <a:spLocks/>
          </p:cNvSpPr>
          <p:nvPr/>
        </p:nvSpPr>
        <p:spPr>
          <a:xfrm>
            <a:off x="6529075" y="1451159"/>
            <a:ext cx="3899234" cy="54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BAGA PAMABE</a:t>
            </a:r>
          </a:p>
        </p:txBody>
      </p:sp>
    </p:spTree>
    <p:extLst>
      <p:ext uri="{BB962C8B-B14F-4D97-AF65-F5344CB8AC3E}">
        <p14:creationId xmlns:p14="http://schemas.microsoft.com/office/powerpoint/2010/main" val="223150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D3E1FC-B57B-4280-AA05-C8EDDFA835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5" b="95942" l="10000" r="90000">
                        <a14:foregroundMark x1="12656" y1="94493" x2="64688" y2="95942"/>
                      </a14:backgroundRemoval>
                    </a14:imgEffect>
                  </a14:imgLayer>
                </a14:imgProps>
              </a:ext>
            </a:extLst>
          </a:blip>
          <a:srcRect l="6562" r="29474"/>
          <a:stretch/>
        </p:blipFill>
        <p:spPr>
          <a:xfrm>
            <a:off x="419350" y="3324225"/>
            <a:ext cx="3899235" cy="32861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7772ECD-2115-4829-9264-A13E9B284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98056" l="3138" r="95771">
                        <a14:foregroundMark x1="15825" y1="8611" x2="15825" y2="8611"/>
                        <a14:foregroundMark x1="42019" y1="2130" x2="42019" y2="2130"/>
                        <a14:foregroundMark x1="64802" y1="926" x2="64802" y2="926"/>
                        <a14:foregroundMark x1="95907" y1="47037" x2="95907" y2="47037"/>
                        <a14:foregroundMark x1="40382" y1="463" x2="40382" y2="463"/>
                        <a14:foregroundMark x1="63165" y1="741" x2="63165" y2="741"/>
                        <a14:foregroundMark x1="18690" y1="93796" x2="18690" y2="93796"/>
                        <a14:foregroundMark x1="9277" y1="96574" x2="9277" y2="96574"/>
                        <a14:foregroundMark x1="3138" y1="98056" x2="3138" y2="98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5696" y="2681342"/>
            <a:ext cx="2790769" cy="41119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CCB95A-8947-4924-998F-F45BEB2349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5" b="99167" l="3830" r="95461">
                        <a14:foregroundMark x1="40284" y1="8426" x2="40284" y2="8426"/>
                        <a14:foregroundMark x1="63972" y1="6296" x2="63972" y2="6296"/>
                        <a14:foregroundMark x1="63972" y1="2593" x2="63972" y2="2593"/>
                        <a14:foregroundMark x1="37872" y1="2315" x2="37872" y2="2315"/>
                        <a14:foregroundMark x1="3830" y1="51481" x2="3830" y2="51481"/>
                        <a14:foregroundMark x1="82270" y1="95926" x2="82270" y2="95926"/>
                        <a14:foregroundMark x1="95461" y1="99167" x2="95461" y2="99167"/>
                        <a14:foregroundMark x1="62128" y1="2315" x2="62128" y2="2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1920" y="2582779"/>
            <a:ext cx="2790769" cy="42752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p.18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07A0B25-92FD-41CC-A1BA-D04B04B01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923" y="1971996"/>
            <a:ext cx="8036154" cy="76713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DUAS MÃOS INTEIRAS MAIS UM DEDO DO PÉ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2974C654-0460-4C74-A1ED-828803BB3E91}"/>
              </a:ext>
            </a:extLst>
          </p:cNvPr>
          <p:cNvSpPr txBox="1">
            <a:spLocks/>
          </p:cNvSpPr>
          <p:nvPr/>
        </p:nvSpPr>
        <p:spPr>
          <a:xfrm>
            <a:off x="419350" y="1451159"/>
            <a:ext cx="11419724" cy="54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BAGA PAMABE PI EYAP MI MIPEH PI MÛY TXURAÃ</a:t>
            </a:r>
          </a:p>
        </p:txBody>
      </p:sp>
    </p:spTree>
    <p:extLst>
      <p:ext uri="{BB962C8B-B14F-4D97-AF65-F5344CB8AC3E}">
        <p14:creationId xmlns:p14="http://schemas.microsoft.com/office/powerpoint/2010/main" val="60208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40ACEF59-A398-40A9-9F96-C938D4F50768}"/>
              </a:ext>
            </a:extLst>
          </p:cNvPr>
          <p:cNvSpPr/>
          <p:nvPr/>
        </p:nvSpPr>
        <p:spPr>
          <a:xfrm>
            <a:off x="3052689" y="2363372"/>
            <a:ext cx="9139311" cy="1828800"/>
          </a:xfrm>
          <a:custGeom>
            <a:avLst/>
            <a:gdLst>
              <a:gd name="connsiteX0" fmla="*/ 400759 w 9139311"/>
              <a:gd name="connsiteY0" fmla="*/ -334103 h 1828800"/>
              <a:gd name="connsiteX1" fmla="*/ 833083 w 9139311"/>
              <a:gd name="connsiteY1" fmla="*/ -261160 h 1828800"/>
              <a:gd name="connsiteX2" fmla="*/ 1265406 w 9139311"/>
              <a:gd name="connsiteY2" fmla="*/ -188217 h 1828800"/>
              <a:gd name="connsiteX3" fmla="*/ 1721748 w 9139311"/>
              <a:gd name="connsiteY3" fmla="*/ -111222 h 1828800"/>
              <a:gd name="connsiteX4" fmla="*/ 2202108 w 9139311"/>
              <a:gd name="connsiteY4" fmla="*/ -30174 h 1828800"/>
              <a:gd name="connsiteX5" fmla="*/ 2802557 w 9139311"/>
              <a:gd name="connsiteY5" fmla="*/ 71136 h 1828800"/>
              <a:gd name="connsiteX6" fmla="*/ 4937639 w 9139311"/>
              <a:gd name="connsiteY6" fmla="*/ 2969 h 1828800"/>
              <a:gd name="connsiteX7" fmla="*/ 6918942 w 9139311"/>
              <a:gd name="connsiteY7" fmla="*/ 1698705 h 1828800"/>
              <a:gd name="connsiteX8" fmla="*/ 4326068 w 9139311"/>
              <a:gd name="connsiteY8" fmla="*/ 1827500 h 1828800"/>
              <a:gd name="connsiteX9" fmla="*/ 1352581 w 9139311"/>
              <a:gd name="connsiteY9" fmla="*/ 265000 h 1828800"/>
              <a:gd name="connsiteX10" fmla="*/ 905225 w 9139311"/>
              <a:gd name="connsiteY10" fmla="*/ -16578 h 1828800"/>
              <a:gd name="connsiteX11" fmla="*/ 400759 w 9139311"/>
              <a:gd name="connsiteY11" fmla="*/ -33410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39311" h="1828800" fill="none" extrusionOk="0">
                <a:moveTo>
                  <a:pt x="400759" y="-334103"/>
                </a:moveTo>
                <a:cubicBezTo>
                  <a:pt x="586741" y="-350193"/>
                  <a:pt x="657460" y="-279876"/>
                  <a:pt x="833083" y="-261160"/>
                </a:cubicBezTo>
                <a:cubicBezTo>
                  <a:pt x="1008706" y="-242444"/>
                  <a:pt x="1163082" y="-168301"/>
                  <a:pt x="1265406" y="-188217"/>
                </a:cubicBezTo>
                <a:cubicBezTo>
                  <a:pt x="1367730" y="-208133"/>
                  <a:pt x="1624957" y="-127286"/>
                  <a:pt x="1721748" y="-111222"/>
                </a:cubicBezTo>
                <a:cubicBezTo>
                  <a:pt x="1818539" y="-95158"/>
                  <a:pt x="2022759" y="-6686"/>
                  <a:pt x="2202108" y="-30174"/>
                </a:cubicBezTo>
                <a:cubicBezTo>
                  <a:pt x="2381457" y="-53662"/>
                  <a:pt x="2624428" y="59428"/>
                  <a:pt x="2802557" y="71136"/>
                </a:cubicBezTo>
                <a:cubicBezTo>
                  <a:pt x="3451943" y="-75567"/>
                  <a:pt x="4079856" y="-41322"/>
                  <a:pt x="4937639" y="2969"/>
                </a:cubicBezTo>
                <a:cubicBezTo>
                  <a:pt x="9583529" y="-312769"/>
                  <a:pt x="10925593" y="1518878"/>
                  <a:pt x="6918942" y="1698705"/>
                </a:cubicBezTo>
                <a:cubicBezTo>
                  <a:pt x="6076662" y="1854808"/>
                  <a:pt x="5146329" y="1949447"/>
                  <a:pt x="4326068" y="1827500"/>
                </a:cubicBezTo>
                <a:cubicBezTo>
                  <a:pt x="-14549" y="2128137"/>
                  <a:pt x="-914420" y="752645"/>
                  <a:pt x="1352581" y="265000"/>
                </a:cubicBezTo>
                <a:cubicBezTo>
                  <a:pt x="1165648" y="179416"/>
                  <a:pt x="1029375" y="41173"/>
                  <a:pt x="905225" y="-16578"/>
                </a:cubicBezTo>
                <a:cubicBezTo>
                  <a:pt x="781075" y="-74329"/>
                  <a:pt x="612558" y="-201624"/>
                  <a:pt x="400759" y="-334103"/>
                </a:cubicBezTo>
                <a:close/>
              </a:path>
              <a:path w="9139311" h="1828800" stroke="0" extrusionOk="0">
                <a:moveTo>
                  <a:pt x="400759" y="-334103"/>
                </a:moveTo>
                <a:cubicBezTo>
                  <a:pt x="583887" y="-315644"/>
                  <a:pt x="711845" y="-253603"/>
                  <a:pt x="833083" y="-261160"/>
                </a:cubicBezTo>
                <a:cubicBezTo>
                  <a:pt x="954321" y="-268717"/>
                  <a:pt x="1168969" y="-186010"/>
                  <a:pt x="1337460" y="-176060"/>
                </a:cubicBezTo>
                <a:cubicBezTo>
                  <a:pt x="1505951" y="-166110"/>
                  <a:pt x="1634136" y="-61204"/>
                  <a:pt x="1865856" y="-86907"/>
                </a:cubicBezTo>
                <a:cubicBezTo>
                  <a:pt x="2097576" y="-112611"/>
                  <a:pt x="2144107" y="-34785"/>
                  <a:pt x="2370233" y="-1807"/>
                </a:cubicBezTo>
                <a:cubicBezTo>
                  <a:pt x="2596359" y="31171"/>
                  <a:pt x="2650223" y="82995"/>
                  <a:pt x="2802557" y="71136"/>
                </a:cubicBezTo>
                <a:cubicBezTo>
                  <a:pt x="3621727" y="-96968"/>
                  <a:pt x="4199434" y="-85568"/>
                  <a:pt x="4937639" y="2969"/>
                </a:cubicBezTo>
                <a:cubicBezTo>
                  <a:pt x="9271375" y="23289"/>
                  <a:pt x="10825149" y="1302336"/>
                  <a:pt x="6918942" y="1698705"/>
                </a:cubicBezTo>
                <a:cubicBezTo>
                  <a:pt x="6132654" y="2005578"/>
                  <a:pt x="5112225" y="1853897"/>
                  <a:pt x="4326068" y="1827500"/>
                </a:cubicBezTo>
                <a:cubicBezTo>
                  <a:pt x="347350" y="1857266"/>
                  <a:pt x="-1596895" y="1228200"/>
                  <a:pt x="1352581" y="265000"/>
                </a:cubicBezTo>
                <a:cubicBezTo>
                  <a:pt x="1236574" y="192714"/>
                  <a:pt x="1058817" y="50275"/>
                  <a:pt x="895706" y="-22569"/>
                </a:cubicBezTo>
                <a:cubicBezTo>
                  <a:pt x="732595" y="-95413"/>
                  <a:pt x="586707" y="-222439"/>
                  <a:pt x="400759" y="-334103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5615"/>
                      <a:gd name="adj2" fmla="val -682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11D051F-4F25-42A7-AA74-78521F9C7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156499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432" y="2771335"/>
            <a:ext cx="8364867" cy="1083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 QUE É </a:t>
            </a:r>
            <a:r>
              <a:rPr lang="pt-BR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CULTURA</a:t>
            </a: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E4ACCD1-B7B1-4BEE-B856-A58652F0C009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ETNOMATEMÁTICA, p.2</a:t>
            </a:r>
          </a:p>
        </p:txBody>
      </p:sp>
    </p:spTree>
    <p:extLst>
      <p:ext uri="{BB962C8B-B14F-4D97-AF65-F5344CB8AC3E}">
        <p14:creationId xmlns:p14="http://schemas.microsoft.com/office/powerpoint/2010/main" val="2011851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B93DB0AB-0098-43E1-BBD5-62B0EE70B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9386742"/>
              </p:ext>
            </p:extLst>
          </p:nvPr>
        </p:nvGraphicFramePr>
        <p:xfrm>
          <a:off x="0" y="0"/>
          <a:ext cx="12192001" cy="6858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8379">
                  <a:extLst>
                    <a:ext uri="{9D8B030D-6E8A-4147-A177-3AD203B41FA5}">
                      <a16:colId xmlns:a16="http://schemas.microsoft.com/office/drawing/2014/main" val="592524050"/>
                    </a:ext>
                  </a:extLst>
                </a:gridCol>
                <a:gridCol w="5880481">
                  <a:extLst>
                    <a:ext uri="{9D8B030D-6E8A-4147-A177-3AD203B41FA5}">
                      <a16:colId xmlns:a16="http://schemas.microsoft.com/office/drawing/2014/main" val="3068675006"/>
                    </a:ext>
                  </a:extLst>
                </a:gridCol>
                <a:gridCol w="5143141">
                  <a:extLst>
                    <a:ext uri="{9D8B030D-6E8A-4147-A177-3AD203B41FA5}">
                      <a16:colId xmlns:a16="http://schemas.microsoft.com/office/drawing/2014/main" val="2658395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Nº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NOMENCLATURA PAITER SURUÍ (RO/MT)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SIGNIFICADO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433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MÛY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816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XAKALAHR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UM PAR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561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XAKALAHR AMAKAB 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UM PAR E MEIO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355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XAKALAHR ITXER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DOIS PARES IGUAIS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02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MÛY PABE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UMA MÃO INTEIRA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931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MÛY PABE PI MÛY TXURAÃ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UMA MÃO INTEIRA MAIS 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55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MÛY PABE PI XAKALAHR AÃ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UMA MÃO INTEIRA MAIS UM PAR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978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99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BAGA PAMABE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DUAS MÃOS INTEIRAS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452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BAGA PAMABE PI EYAP MI MIPEH PI MÛY TXURAÃ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DUAS MÃOS INTEIRAS MAIS UM DEDO DO PÉ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908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159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BAGA PAMABE EYAP MI BAGA PAMIPEH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TODAS AS MÃOS E TODOS OS PÉS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488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233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BAGA PAMABE EYAP MI BAGA PAMIPEH PI MÃ PABE MAÃ DEHPI MÛY PABE MAÃ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Vrinda" panose="020B0502040204020203" pitchFamily="34" charset="0"/>
                          <a:cs typeface="Vrinda" panose="020B0502040204020203" pitchFamily="34" charset="0"/>
                        </a:rPr>
                        <a:t>TODAS AS MÃOS E TODOS OS PÉS MAIS DUAS MÃOS INTEIRAS E MAIS OUTRA MÃO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550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657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OBJETIVOS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1489408"/>
            <a:ext cx="7942846" cy="48069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“auxilia na construção do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respeito aos indivíduos e às outras culturas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evitando o desenvolvimento da desigualdade, da intolerância e da arrogância.” 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tem o objetivo de alcançar os dois objetivos fundamentais da educação (</a:t>
            </a:r>
            <a:r>
              <a:rPr lang="pt-BR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preparar para a cidadania e estimular a criatividade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), dificilmente alcançados por meio de uma educação tradicional.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(D’AMBROSIO, ROSA; 2016, p.19)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p.20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DDFC70-24B0-41AC-99EC-4F1F999A1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347" y="1337162"/>
            <a:ext cx="3541166" cy="50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1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DOCUMENTOS OFICIAIS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22" y="2445966"/>
            <a:ext cx="7942846" cy="2349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“Partindo das vivências dos alunos, dos seus contatos com a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cultura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de seus conhecimentos prévios, é possível organizar programas que permitem a abordagem de conceitos essenciais e estruturantes” (BRASIL, 2002, p.37).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p.21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731F588-99C5-4C98-ABED-3A7315C7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347" y="2202322"/>
            <a:ext cx="3868152" cy="316627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8428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77B610-8FEF-4B02-A31B-E7DAEDB1F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1" b="98467" l="240" r="98321">
                        <a14:foregroundMark x1="15108" y1="62692" x2="18705" y2="75639"/>
                        <a14:foregroundMark x1="18705" y1="75639" x2="46283" y2="88075"/>
                        <a14:foregroundMark x1="46283" y1="88075" x2="71463" y2="89608"/>
                        <a14:foregroundMark x1="61871" y1="57581" x2="94484" y2="92334"/>
                        <a14:foregroundMark x1="94484" y1="92334" x2="94245" y2="94037"/>
                        <a14:foregroundMark x1="69065" y1="57581" x2="91127" y2="76320"/>
                        <a14:foregroundMark x1="91127" y1="76320" x2="95204" y2="86371"/>
                        <a14:foregroundMark x1="95204" y1="86371" x2="95204" y2="90290"/>
                        <a14:foregroundMark x1="6954" y1="64906" x2="10312" y2="76320"/>
                        <a14:foregroundMark x1="10312" y1="76320" x2="27338" y2="90971"/>
                        <a14:foregroundMark x1="27338" y1="90971" x2="35252" y2="92504"/>
                        <a14:foregroundMark x1="4556" y1="73424" x2="6235" y2="85520"/>
                        <a14:foregroundMark x1="6235" y1="85520" x2="23501" y2="95230"/>
                        <a14:foregroundMark x1="23501" y1="95230" x2="74341" y2="95400"/>
                        <a14:foregroundMark x1="90168" y1="65928" x2="98801" y2="83816"/>
                        <a14:foregroundMark x1="98801" y1="83816" x2="95683" y2="92504"/>
                        <a14:foregroundMark x1="95683" y1="92504" x2="80096" y2="98126"/>
                        <a14:foregroundMark x1="80096" y1="98126" x2="18225" y2="98296"/>
                        <a14:foregroundMark x1="18225" y1="98296" x2="3837" y2="89779"/>
                        <a14:foregroundMark x1="3837" y1="89779" x2="2158" y2="66099"/>
                        <a14:foregroundMark x1="2158" y1="66099" x2="2878" y2="65417"/>
                        <a14:foregroundMark x1="6715" y1="60647" x2="6715" y2="60647"/>
                        <a14:foregroundMark x1="15108" y1="57070" x2="15108" y2="57070"/>
                        <a14:foregroundMark x1="19664" y1="55366" x2="240" y2="62181"/>
                        <a14:foregroundMark x1="5276" y1="98296" x2="70024" y2="99659"/>
                        <a14:foregroundMark x1="70024" y1="99659" x2="90647" y2="98467"/>
                        <a14:foregroundMark x1="90647" y1="98467" x2="98321" y2="959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0075" y="1266825"/>
            <a:ext cx="3971925" cy="5591175"/>
          </a:xfrm>
          <a:prstGeom prst="rect">
            <a:avLst/>
          </a:prstGeom>
        </p:spPr>
      </p:pic>
      <p:sp>
        <p:nvSpPr>
          <p:cNvPr id="9" name="Balão de Fala: Retângulo com Cantos Arredondados 8">
            <a:extLst>
              <a:ext uri="{FF2B5EF4-FFF2-40B4-BE49-F238E27FC236}">
                <a16:creationId xmlns:a16="http://schemas.microsoft.com/office/drawing/2014/main" id="{E6570F2C-20B9-4685-9CC2-B24B0B95FEED}"/>
              </a:ext>
            </a:extLst>
          </p:cNvPr>
          <p:cNvSpPr/>
          <p:nvPr/>
        </p:nvSpPr>
        <p:spPr>
          <a:xfrm>
            <a:off x="190501" y="1925052"/>
            <a:ext cx="7910762" cy="3666123"/>
          </a:xfrm>
          <a:custGeom>
            <a:avLst/>
            <a:gdLst>
              <a:gd name="connsiteX0" fmla="*/ 0 w 7910762"/>
              <a:gd name="connsiteY0" fmla="*/ 611033 h 3666123"/>
              <a:gd name="connsiteX1" fmla="*/ 611033 w 7910762"/>
              <a:gd name="connsiteY1" fmla="*/ 0 h 3666123"/>
              <a:gd name="connsiteX2" fmla="*/ 1223008 w 7910762"/>
              <a:gd name="connsiteY2" fmla="*/ 0 h 3666123"/>
              <a:gd name="connsiteX3" fmla="*/ 1754912 w 7910762"/>
              <a:gd name="connsiteY3" fmla="*/ 0 h 3666123"/>
              <a:gd name="connsiteX4" fmla="*/ 2286816 w 7910762"/>
              <a:gd name="connsiteY4" fmla="*/ 0 h 3666123"/>
              <a:gd name="connsiteX5" fmla="*/ 2738649 w 7910762"/>
              <a:gd name="connsiteY5" fmla="*/ 0 h 3666123"/>
              <a:gd name="connsiteX6" fmla="*/ 3270553 w 7910762"/>
              <a:gd name="connsiteY6" fmla="*/ 0 h 3666123"/>
              <a:gd name="connsiteX7" fmla="*/ 3802457 w 7910762"/>
              <a:gd name="connsiteY7" fmla="*/ 0 h 3666123"/>
              <a:gd name="connsiteX8" fmla="*/ 4614611 w 7910762"/>
              <a:gd name="connsiteY8" fmla="*/ 0 h 3666123"/>
              <a:gd name="connsiteX9" fmla="*/ 4614611 w 7910762"/>
              <a:gd name="connsiteY9" fmla="*/ 0 h 3666123"/>
              <a:gd name="connsiteX10" fmla="*/ 5148588 w 7910762"/>
              <a:gd name="connsiteY10" fmla="*/ 0 h 3666123"/>
              <a:gd name="connsiteX11" fmla="*/ 5682564 w 7910762"/>
              <a:gd name="connsiteY11" fmla="*/ 0 h 3666123"/>
              <a:gd name="connsiteX12" fmla="*/ 6137433 w 7910762"/>
              <a:gd name="connsiteY12" fmla="*/ 0 h 3666123"/>
              <a:gd name="connsiteX13" fmla="*/ 6592302 w 7910762"/>
              <a:gd name="connsiteY13" fmla="*/ 0 h 3666123"/>
              <a:gd name="connsiteX14" fmla="*/ 6960164 w 7910762"/>
              <a:gd name="connsiteY14" fmla="*/ 0 h 3666123"/>
              <a:gd name="connsiteX15" fmla="*/ 7299729 w 7910762"/>
              <a:gd name="connsiteY15" fmla="*/ 0 h 3666123"/>
              <a:gd name="connsiteX16" fmla="*/ 7910762 w 7910762"/>
              <a:gd name="connsiteY16" fmla="*/ 611033 h 3666123"/>
              <a:gd name="connsiteX17" fmla="*/ 7910762 w 7910762"/>
              <a:gd name="connsiteY17" fmla="*/ 1074386 h 3666123"/>
              <a:gd name="connsiteX18" fmla="*/ 7910762 w 7910762"/>
              <a:gd name="connsiteY18" fmla="*/ 1598842 h 3666123"/>
              <a:gd name="connsiteX19" fmla="*/ 7910762 w 7910762"/>
              <a:gd name="connsiteY19" fmla="*/ 2138572 h 3666123"/>
              <a:gd name="connsiteX20" fmla="*/ 8451906 w 7910762"/>
              <a:gd name="connsiteY20" fmla="*/ 2113134 h 3666123"/>
              <a:gd name="connsiteX21" fmla="*/ 8951423 w 7910762"/>
              <a:gd name="connsiteY21" fmla="*/ 2089653 h 3666123"/>
              <a:gd name="connsiteX22" fmla="*/ 8604536 w 7910762"/>
              <a:gd name="connsiteY22" fmla="*/ 2411470 h 3666123"/>
              <a:gd name="connsiteX23" fmla="*/ 8288869 w 7910762"/>
              <a:gd name="connsiteY23" fmla="*/ 2704323 h 3666123"/>
              <a:gd name="connsiteX24" fmla="*/ 7910762 w 7910762"/>
              <a:gd name="connsiteY24" fmla="*/ 3055103 h 3666123"/>
              <a:gd name="connsiteX25" fmla="*/ 7910762 w 7910762"/>
              <a:gd name="connsiteY25" fmla="*/ 3055090 h 3666123"/>
              <a:gd name="connsiteX26" fmla="*/ 7299729 w 7910762"/>
              <a:gd name="connsiteY26" fmla="*/ 3666123 h 3666123"/>
              <a:gd name="connsiteX27" fmla="*/ 6938941 w 7910762"/>
              <a:gd name="connsiteY27" fmla="*/ 3666123 h 3666123"/>
              <a:gd name="connsiteX28" fmla="*/ 6592302 w 7910762"/>
              <a:gd name="connsiteY28" fmla="*/ 3666123 h 3666123"/>
              <a:gd name="connsiteX29" fmla="*/ 6117656 w 7910762"/>
              <a:gd name="connsiteY29" fmla="*/ 3666123 h 3666123"/>
              <a:gd name="connsiteX30" fmla="*/ 5603457 w 7910762"/>
              <a:gd name="connsiteY30" fmla="*/ 3666123 h 3666123"/>
              <a:gd name="connsiteX31" fmla="*/ 5148588 w 7910762"/>
              <a:gd name="connsiteY31" fmla="*/ 3666123 h 3666123"/>
              <a:gd name="connsiteX32" fmla="*/ 4614611 w 7910762"/>
              <a:gd name="connsiteY32" fmla="*/ 3666123 h 3666123"/>
              <a:gd name="connsiteX33" fmla="*/ 4614611 w 7910762"/>
              <a:gd name="connsiteY33" fmla="*/ 3666123 h 3666123"/>
              <a:gd name="connsiteX34" fmla="*/ 4042671 w 7910762"/>
              <a:gd name="connsiteY34" fmla="*/ 3666123 h 3666123"/>
              <a:gd name="connsiteX35" fmla="*/ 3550803 w 7910762"/>
              <a:gd name="connsiteY35" fmla="*/ 3666123 h 3666123"/>
              <a:gd name="connsiteX36" fmla="*/ 3018899 w 7910762"/>
              <a:gd name="connsiteY36" fmla="*/ 3666123 h 3666123"/>
              <a:gd name="connsiteX37" fmla="*/ 2527031 w 7910762"/>
              <a:gd name="connsiteY37" fmla="*/ 3666123 h 3666123"/>
              <a:gd name="connsiteX38" fmla="*/ 1915056 w 7910762"/>
              <a:gd name="connsiteY38" fmla="*/ 3666123 h 3666123"/>
              <a:gd name="connsiteX39" fmla="*/ 1343116 w 7910762"/>
              <a:gd name="connsiteY39" fmla="*/ 3666123 h 3666123"/>
              <a:gd name="connsiteX40" fmla="*/ 611033 w 7910762"/>
              <a:gd name="connsiteY40" fmla="*/ 3666123 h 3666123"/>
              <a:gd name="connsiteX41" fmla="*/ 0 w 7910762"/>
              <a:gd name="connsiteY41" fmla="*/ 3055090 h 3666123"/>
              <a:gd name="connsiteX42" fmla="*/ 0 w 7910762"/>
              <a:gd name="connsiteY42" fmla="*/ 3055103 h 3666123"/>
              <a:gd name="connsiteX43" fmla="*/ 0 w 7910762"/>
              <a:gd name="connsiteY43" fmla="*/ 2578507 h 3666123"/>
              <a:gd name="connsiteX44" fmla="*/ 0 w 7910762"/>
              <a:gd name="connsiteY44" fmla="*/ 2138572 h 3666123"/>
              <a:gd name="connsiteX45" fmla="*/ 0 w 7910762"/>
              <a:gd name="connsiteY45" fmla="*/ 2138572 h 3666123"/>
              <a:gd name="connsiteX46" fmla="*/ 0 w 7910762"/>
              <a:gd name="connsiteY46" fmla="*/ 1598842 h 3666123"/>
              <a:gd name="connsiteX47" fmla="*/ 0 w 7910762"/>
              <a:gd name="connsiteY47" fmla="*/ 1074386 h 3666123"/>
              <a:gd name="connsiteX48" fmla="*/ 0 w 7910762"/>
              <a:gd name="connsiteY48" fmla="*/ 611033 h 366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910762" h="3666123" fill="none" extrusionOk="0">
                <a:moveTo>
                  <a:pt x="0" y="611033"/>
                </a:moveTo>
                <a:cubicBezTo>
                  <a:pt x="91427" y="285529"/>
                  <a:pt x="278724" y="15629"/>
                  <a:pt x="611033" y="0"/>
                </a:cubicBezTo>
                <a:cubicBezTo>
                  <a:pt x="869121" y="-3667"/>
                  <a:pt x="1049987" y="12673"/>
                  <a:pt x="1223008" y="0"/>
                </a:cubicBezTo>
                <a:cubicBezTo>
                  <a:pt x="1396030" y="-12673"/>
                  <a:pt x="1631531" y="13767"/>
                  <a:pt x="1754912" y="0"/>
                </a:cubicBezTo>
                <a:cubicBezTo>
                  <a:pt x="1878293" y="-13767"/>
                  <a:pt x="2057011" y="58476"/>
                  <a:pt x="2286816" y="0"/>
                </a:cubicBezTo>
                <a:cubicBezTo>
                  <a:pt x="2516621" y="-58476"/>
                  <a:pt x="2647206" y="25455"/>
                  <a:pt x="2738649" y="0"/>
                </a:cubicBezTo>
                <a:cubicBezTo>
                  <a:pt x="2830092" y="-25455"/>
                  <a:pt x="3100537" y="49541"/>
                  <a:pt x="3270553" y="0"/>
                </a:cubicBezTo>
                <a:cubicBezTo>
                  <a:pt x="3440569" y="-49541"/>
                  <a:pt x="3669580" y="16933"/>
                  <a:pt x="3802457" y="0"/>
                </a:cubicBezTo>
                <a:cubicBezTo>
                  <a:pt x="3935334" y="-16933"/>
                  <a:pt x="4350128" y="58513"/>
                  <a:pt x="4614611" y="0"/>
                </a:cubicBezTo>
                <a:lnTo>
                  <a:pt x="4614611" y="0"/>
                </a:lnTo>
                <a:cubicBezTo>
                  <a:pt x="4863398" y="-25425"/>
                  <a:pt x="4934028" y="49844"/>
                  <a:pt x="5148588" y="0"/>
                </a:cubicBezTo>
                <a:cubicBezTo>
                  <a:pt x="5363148" y="-49844"/>
                  <a:pt x="5499297" y="48431"/>
                  <a:pt x="5682564" y="0"/>
                </a:cubicBezTo>
                <a:cubicBezTo>
                  <a:pt x="5865831" y="-48431"/>
                  <a:pt x="5979234" y="29055"/>
                  <a:pt x="6137433" y="0"/>
                </a:cubicBezTo>
                <a:cubicBezTo>
                  <a:pt x="6295632" y="-29055"/>
                  <a:pt x="6450934" y="3787"/>
                  <a:pt x="6592302" y="0"/>
                </a:cubicBezTo>
                <a:cubicBezTo>
                  <a:pt x="6682569" y="-19825"/>
                  <a:pt x="6780589" y="18563"/>
                  <a:pt x="6960164" y="0"/>
                </a:cubicBezTo>
                <a:cubicBezTo>
                  <a:pt x="7139739" y="-18563"/>
                  <a:pt x="7139213" y="10994"/>
                  <a:pt x="7299729" y="0"/>
                </a:cubicBezTo>
                <a:cubicBezTo>
                  <a:pt x="7629869" y="-8868"/>
                  <a:pt x="7813562" y="271823"/>
                  <a:pt x="7910762" y="611033"/>
                </a:cubicBezTo>
                <a:cubicBezTo>
                  <a:pt x="7924758" y="714896"/>
                  <a:pt x="7876456" y="883596"/>
                  <a:pt x="7910762" y="1074386"/>
                </a:cubicBezTo>
                <a:cubicBezTo>
                  <a:pt x="7945068" y="1265176"/>
                  <a:pt x="7910582" y="1356961"/>
                  <a:pt x="7910762" y="1598842"/>
                </a:cubicBezTo>
                <a:cubicBezTo>
                  <a:pt x="7910942" y="1840723"/>
                  <a:pt x="7910429" y="1924828"/>
                  <a:pt x="7910762" y="2138572"/>
                </a:cubicBezTo>
                <a:cubicBezTo>
                  <a:pt x="8115029" y="2067430"/>
                  <a:pt x="8205701" y="2126616"/>
                  <a:pt x="8451906" y="2113134"/>
                </a:cubicBezTo>
                <a:cubicBezTo>
                  <a:pt x="8698111" y="2099652"/>
                  <a:pt x="8821078" y="2142813"/>
                  <a:pt x="8951423" y="2089653"/>
                </a:cubicBezTo>
                <a:cubicBezTo>
                  <a:pt x="8836178" y="2247177"/>
                  <a:pt x="8714155" y="2246688"/>
                  <a:pt x="8604536" y="2411470"/>
                </a:cubicBezTo>
                <a:cubicBezTo>
                  <a:pt x="8494917" y="2576252"/>
                  <a:pt x="8382984" y="2556840"/>
                  <a:pt x="8288869" y="2704323"/>
                </a:cubicBezTo>
                <a:cubicBezTo>
                  <a:pt x="8194754" y="2851806"/>
                  <a:pt x="8038487" y="2928978"/>
                  <a:pt x="7910762" y="3055103"/>
                </a:cubicBezTo>
                <a:cubicBezTo>
                  <a:pt x="7910761" y="3055098"/>
                  <a:pt x="7910763" y="3055096"/>
                  <a:pt x="7910762" y="3055090"/>
                </a:cubicBezTo>
                <a:cubicBezTo>
                  <a:pt x="7918725" y="3430721"/>
                  <a:pt x="7633625" y="3697840"/>
                  <a:pt x="7299729" y="3666123"/>
                </a:cubicBezTo>
                <a:cubicBezTo>
                  <a:pt x="7123499" y="3702422"/>
                  <a:pt x="7041231" y="3626468"/>
                  <a:pt x="6938941" y="3666123"/>
                </a:cubicBezTo>
                <a:cubicBezTo>
                  <a:pt x="6836651" y="3705778"/>
                  <a:pt x="6708686" y="3660076"/>
                  <a:pt x="6592302" y="3666123"/>
                </a:cubicBezTo>
                <a:cubicBezTo>
                  <a:pt x="6371474" y="3722651"/>
                  <a:pt x="6274515" y="3651293"/>
                  <a:pt x="6117656" y="3666123"/>
                </a:cubicBezTo>
                <a:cubicBezTo>
                  <a:pt x="5960797" y="3680953"/>
                  <a:pt x="5749145" y="3609399"/>
                  <a:pt x="5603457" y="3666123"/>
                </a:cubicBezTo>
                <a:cubicBezTo>
                  <a:pt x="5457769" y="3722847"/>
                  <a:pt x="5342382" y="3616432"/>
                  <a:pt x="5148588" y="3666123"/>
                </a:cubicBezTo>
                <a:cubicBezTo>
                  <a:pt x="4954794" y="3715814"/>
                  <a:pt x="4806911" y="3616054"/>
                  <a:pt x="4614611" y="3666123"/>
                </a:cubicBezTo>
                <a:lnTo>
                  <a:pt x="4614611" y="3666123"/>
                </a:lnTo>
                <a:cubicBezTo>
                  <a:pt x="4358479" y="3669048"/>
                  <a:pt x="4311636" y="3650697"/>
                  <a:pt x="4042671" y="3666123"/>
                </a:cubicBezTo>
                <a:cubicBezTo>
                  <a:pt x="3773706" y="3681549"/>
                  <a:pt x="3731599" y="3619989"/>
                  <a:pt x="3550803" y="3666123"/>
                </a:cubicBezTo>
                <a:cubicBezTo>
                  <a:pt x="3370007" y="3712257"/>
                  <a:pt x="3237057" y="3605127"/>
                  <a:pt x="3018899" y="3666123"/>
                </a:cubicBezTo>
                <a:cubicBezTo>
                  <a:pt x="2800741" y="3727119"/>
                  <a:pt x="2723028" y="3622372"/>
                  <a:pt x="2527031" y="3666123"/>
                </a:cubicBezTo>
                <a:cubicBezTo>
                  <a:pt x="2331034" y="3709874"/>
                  <a:pt x="2192896" y="3632048"/>
                  <a:pt x="1915056" y="3666123"/>
                </a:cubicBezTo>
                <a:cubicBezTo>
                  <a:pt x="1637216" y="3700198"/>
                  <a:pt x="1625369" y="3615284"/>
                  <a:pt x="1343116" y="3666123"/>
                </a:cubicBezTo>
                <a:cubicBezTo>
                  <a:pt x="1060863" y="3716962"/>
                  <a:pt x="969844" y="3605847"/>
                  <a:pt x="611033" y="3666123"/>
                </a:cubicBezTo>
                <a:cubicBezTo>
                  <a:pt x="333294" y="3591468"/>
                  <a:pt x="-15316" y="3364383"/>
                  <a:pt x="0" y="3055090"/>
                </a:cubicBezTo>
                <a:cubicBezTo>
                  <a:pt x="1" y="3055096"/>
                  <a:pt x="-1" y="3055101"/>
                  <a:pt x="0" y="3055103"/>
                </a:cubicBezTo>
                <a:cubicBezTo>
                  <a:pt x="-4656" y="2901736"/>
                  <a:pt x="51345" y="2704222"/>
                  <a:pt x="0" y="2578507"/>
                </a:cubicBezTo>
                <a:cubicBezTo>
                  <a:pt x="-51345" y="2452792"/>
                  <a:pt x="45054" y="2258750"/>
                  <a:pt x="0" y="2138572"/>
                </a:cubicBezTo>
                <a:lnTo>
                  <a:pt x="0" y="2138572"/>
                </a:lnTo>
                <a:cubicBezTo>
                  <a:pt x="-30228" y="1996210"/>
                  <a:pt x="56125" y="1847683"/>
                  <a:pt x="0" y="1598842"/>
                </a:cubicBezTo>
                <a:cubicBezTo>
                  <a:pt x="-56125" y="1350001"/>
                  <a:pt x="42339" y="1205791"/>
                  <a:pt x="0" y="1074386"/>
                </a:cubicBezTo>
                <a:cubicBezTo>
                  <a:pt x="-42339" y="942981"/>
                  <a:pt x="44607" y="719228"/>
                  <a:pt x="0" y="611033"/>
                </a:cubicBezTo>
                <a:close/>
              </a:path>
              <a:path w="7910762" h="3666123" stroke="0" extrusionOk="0">
                <a:moveTo>
                  <a:pt x="0" y="611033"/>
                </a:moveTo>
                <a:cubicBezTo>
                  <a:pt x="-38051" y="307614"/>
                  <a:pt x="282152" y="304"/>
                  <a:pt x="611033" y="0"/>
                </a:cubicBezTo>
                <a:cubicBezTo>
                  <a:pt x="824285" y="-22292"/>
                  <a:pt x="893058" y="1059"/>
                  <a:pt x="1102901" y="0"/>
                </a:cubicBezTo>
                <a:cubicBezTo>
                  <a:pt x="1312744" y="-1059"/>
                  <a:pt x="1479201" y="72442"/>
                  <a:pt x="1714877" y="0"/>
                </a:cubicBezTo>
                <a:cubicBezTo>
                  <a:pt x="1950553" y="-72442"/>
                  <a:pt x="2106755" y="24080"/>
                  <a:pt x="2286816" y="0"/>
                </a:cubicBezTo>
                <a:cubicBezTo>
                  <a:pt x="2466877" y="-24080"/>
                  <a:pt x="2784450" y="29455"/>
                  <a:pt x="2938828" y="0"/>
                </a:cubicBezTo>
                <a:cubicBezTo>
                  <a:pt x="3093206" y="-29455"/>
                  <a:pt x="3318010" y="10009"/>
                  <a:pt x="3590839" y="0"/>
                </a:cubicBezTo>
                <a:cubicBezTo>
                  <a:pt x="3863668" y="-10009"/>
                  <a:pt x="3851822" y="32336"/>
                  <a:pt x="4082707" y="0"/>
                </a:cubicBezTo>
                <a:cubicBezTo>
                  <a:pt x="4313592" y="-32336"/>
                  <a:pt x="4504073" y="58494"/>
                  <a:pt x="4614611" y="0"/>
                </a:cubicBezTo>
                <a:lnTo>
                  <a:pt x="4614611" y="0"/>
                </a:lnTo>
                <a:cubicBezTo>
                  <a:pt x="4721514" y="-13651"/>
                  <a:pt x="4930867" y="17322"/>
                  <a:pt x="5069480" y="0"/>
                </a:cubicBezTo>
                <a:cubicBezTo>
                  <a:pt x="5208093" y="-17322"/>
                  <a:pt x="5436215" y="43796"/>
                  <a:pt x="5603457" y="0"/>
                </a:cubicBezTo>
                <a:cubicBezTo>
                  <a:pt x="5770699" y="-43796"/>
                  <a:pt x="5893226" y="36272"/>
                  <a:pt x="6078102" y="0"/>
                </a:cubicBezTo>
                <a:cubicBezTo>
                  <a:pt x="6262978" y="-36272"/>
                  <a:pt x="6393383" y="25619"/>
                  <a:pt x="6592302" y="0"/>
                </a:cubicBezTo>
                <a:cubicBezTo>
                  <a:pt x="6719066" y="-19771"/>
                  <a:pt x="6804233" y="35705"/>
                  <a:pt x="6931867" y="0"/>
                </a:cubicBezTo>
                <a:cubicBezTo>
                  <a:pt x="7059501" y="-35705"/>
                  <a:pt x="7215218" y="40300"/>
                  <a:pt x="7299729" y="0"/>
                </a:cubicBezTo>
                <a:cubicBezTo>
                  <a:pt x="7688908" y="-38848"/>
                  <a:pt x="7860338" y="233228"/>
                  <a:pt x="7910762" y="611033"/>
                </a:cubicBezTo>
                <a:cubicBezTo>
                  <a:pt x="7924966" y="735833"/>
                  <a:pt x="7875628" y="971680"/>
                  <a:pt x="7910762" y="1135488"/>
                </a:cubicBezTo>
                <a:cubicBezTo>
                  <a:pt x="7945896" y="1299297"/>
                  <a:pt x="7860466" y="1394128"/>
                  <a:pt x="7910762" y="1644668"/>
                </a:cubicBezTo>
                <a:cubicBezTo>
                  <a:pt x="7961058" y="1895208"/>
                  <a:pt x="7883490" y="1928556"/>
                  <a:pt x="7910762" y="2138572"/>
                </a:cubicBezTo>
                <a:cubicBezTo>
                  <a:pt x="8060444" y="2095612"/>
                  <a:pt x="8206177" y="2181023"/>
                  <a:pt x="8441499" y="2113623"/>
                </a:cubicBezTo>
                <a:cubicBezTo>
                  <a:pt x="8676821" y="2046223"/>
                  <a:pt x="8766918" y="2147094"/>
                  <a:pt x="8951423" y="2089653"/>
                </a:cubicBezTo>
                <a:cubicBezTo>
                  <a:pt x="8884206" y="2182551"/>
                  <a:pt x="8730023" y="2280496"/>
                  <a:pt x="8635756" y="2382506"/>
                </a:cubicBezTo>
                <a:cubicBezTo>
                  <a:pt x="8541489" y="2484516"/>
                  <a:pt x="8426836" y="2538167"/>
                  <a:pt x="8320089" y="2675359"/>
                </a:cubicBezTo>
                <a:cubicBezTo>
                  <a:pt x="8213342" y="2812551"/>
                  <a:pt x="8070883" y="2838183"/>
                  <a:pt x="7910762" y="3055103"/>
                </a:cubicBezTo>
                <a:cubicBezTo>
                  <a:pt x="7910761" y="3055097"/>
                  <a:pt x="7910763" y="3055093"/>
                  <a:pt x="7910762" y="3055090"/>
                </a:cubicBezTo>
                <a:cubicBezTo>
                  <a:pt x="7881177" y="3421112"/>
                  <a:pt x="7697060" y="3647836"/>
                  <a:pt x="7299729" y="3666123"/>
                </a:cubicBezTo>
                <a:cubicBezTo>
                  <a:pt x="7207165" y="3704243"/>
                  <a:pt x="7032616" y="3646837"/>
                  <a:pt x="6960164" y="3666123"/>
                </a:cubicBezTo>
                <a:cubicBezTo>
                  <a:pt x="6887713" y="3685409"/>
                  <a:pt x="6712505" y="3640350"/>
                  <a:pt x="6592302" y="3666123"/>
                </a:cubicBezTo>
                <a:cubicBezTo>
                  <a:pt x="6428336" y="3706431"/>
                  <a:pt x="6252556" y="3620155"/>
                  <a:pt x="6137433" y="3666123"/>
                </a:cubicBezTo>
                <a:cubicBezTo>
                  <a:pt x="6022310" y="3712091"/>
                  <a:pt x="5906796" y="3632167"/>
                  <a:pt x="5702341" y="3666123"/>
                </a:cubicBezTo>
                <a:cubicBezTo>
                  <a:pt x="5497886" y="3700079"/>
                  <a:pt x="5348189" y="3639873"/>
                  <a:pt x="5188141" y="3666123"/>
                </a:cubicBezTo>
                <a:cubicBezTo>
                  <a:pt x="5028093" y="3692373"/>
                  <a:pt x="4810232" y="3659077"/>
                  <a:pt x="4614611" y="3666123"/>
                </a:cubicBezTo>
                <a:lnTo>
                  <a:pt x="4614611" y="3666123"/>
                </a:lnTo>
                <a:cubicBezTo>
                  <a:pt x="4472864" y="3684980"/>
                  <a:pt x="4274915" y="3609367"/>
                  <a:pt x="4122743" y="3666123"/>
                </a:cubicBezTo>
                <a:cubicBezTo>
                  <a:pt x="3970571" y="3722879"/>
                  <a:pt x="3814298" y="3625540"/>
                  <a:pt x="3550803" y="3666123"/>
                </a:cubicBezTo>
                <a:cubicBezTo>
                  <a:pt x="3287308" y="3706706"/>
                  <a:pt x="3177661" y="3652793"/>
                  <a:pt x="2978863" y="3666123"/>
                </a:cubicBezTo>
                <a:cubicBezTo>
                  <a:pt x="2780065" y="3679453"/>
                  <a:pt x="2683275" y="3618953"/>
                  <a:pt x="2486995" y="3666123"/>
                </a:cubicBezTo>
                <a:cubicBezTo>
                  <a:pt x="2290715" y="3713293"/>
                  <a:pt x="2095528" y="3642057"/>
                  <a:pt x="1955091" y="3666123"/>
                </a:cubicBezTo>
                <a:cubicBezTo>
                  <a:pt x="1814654" y="3690189"/>
                  <a:pt x="1703110" y="3653518"/>
                  <a:pt x="1463223" y="3666123"/>
                </a:cubicBezTo>
                <a:cubicBezTo>
                  <a:pt x="1223336" y="3678728"/>
                  <a:pt x="1022643" y="3584779"/>
                  <a:pt x="611033" y="3666123"/>
                </a:cubicBezTo>
                <a:cubicBezTo>
                  <a:pt x="205500" y="3730904"/>
                  <a:pt x="26516" y="3404707"/>
                  <a:pt x="0" y="3055090"/>
                </a:cubicBezTo>
                <a:cubicBezTo>
                  <a:pt x="1" y="3055095"/>
                  <a:pt x="0" y="3055100"/>
                  <a:pt x="0" y="3055103"/>
                </a:cubicBezTo>
                <a:cubicBezTo>
                  <a:pt x="-2495" y="2865391"/>
                  <a:pt x="43313" y="2812416"/>
                  <a:pt x="0" y="2624333"/>
                </a:cubicBezTo>
                <a:cubicBezTo>
                  <a:pt x="-43313" y="2436250"/>
                  <a:pt x="44838" y="2248103"/>
                  <a:pt x="0" y="2138572"/>
                </a:cubicBezTo>
                <a:lnTo>
                  <a:pt x="0" y="2138572"/>
                </a:lnTo>
                <a:cubicBezTo>
                  <a:pt x="-22722" y="1901196"/>
                  <a:pt x="28896" y="1764441"/>
                  <a:pt x="0" y="1629392"/>
                </a:cubicBezTo>
                <a:cubicBezTo>
                  <a:pt x="-28896" y="1494343"/>
                  <a:pt x="49995" y="1313131"/>
                  <a:pt x="0" y="1150763"/>
                </a:cubicBezTo>
                <a:cubicBezTo>
                  <a:pt x="-49995" y="988395"/>
                  <a:pt x="32785" y="793450"/>
                  <a:pt x="0" y="611033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3155"/>
                      <a:gd name="adj2" fmla="val 699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DOCUMENTOS OFICIAIS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p.22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25BEB9FF-3396-494E-BAAB-21A65110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62" y="2085474"/>
            <a:ext cx="8029575" cy="35057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“lamentavelmente, ainda há relutância no reconhecimento das relações intraculturais. </a:t>
            </a:r>
          </a:p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Ainda se insiste em colocar crianças em séries de acordo com idade, em oferecer o mesmo currículo numa mesma série, chegando ao absurdo de se avaliar grupos de indivíduos mediante testes padronizados.” </a:t>
            </a:r>
          </a:p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(D’AMBROSIO, 2020, p.63)</a:t>
            </a:r>
          </a:p>
        </p:txBody>
      </p:sp>
    </p:spTree>
    <p:extLst>
      <p:ext uri="{BB962C8B-B14F-4D97-AF65-F5344CB8AC3E}">
        <p14:creationId xmlns:p14="http://schemas.microsoft.com/office/powerpoint/2010/main" val="18644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77B610-8FEF-4B02-A31B-E7DAEDB1F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1" b="98467" l="240" r="98321">
                        <a14:foregroundMark x1="15108" y1="62692" x2="18705" y2="75639"/>
                        <a14:foregroundMark x1="18705" y1="75639" x2="46283" y2="88075"/>
                        <a14:foregroundMark x1="46283" y1="88075" x2="71463" y2="89608"/>
                        <a14:foregroundMark x1="61871" y1="57581" x2="94484" y2="92334"/>
                        <a14:foregroundMark x1="94484" y1="92334" x2="94245" y2="94037"/>
                        <a14:foregroundMark x1="69065" y1="57581" x2="91127" y2="76320"/>
                        <a14:foregroundMark x1="91127" y1="76320" x2="95204" y2="86371"/>
                        <a14:foregroundMark x1="95204" y1="86371" x2="95204" y2="90290"/>
                        <a14:foregroundMark x1="6954" y1="64906" x2="10312" y2="76320"/>
                        <a14:foregroundMark x1="10312" y1="76320" x2="27338" y2="90971"/>
                        <a14:foregroundMark x1="27338" y1="90971" x2="35252" y2="92504"/>
                        <a14:foregroundMark x1="4556" y1="73424" x2="6235" y2="85520"/>
                        <a14:foregroundMark x1="6235" y1="85520" x2="23501" y2="95230"/>
                        <a14:foregroundMark x1="23501" y1="95230" x2="74341" y2="95400"/>
                        <a14:foregroundMark x1="90168" y1="65928" x2="98801" y2="83816"/>
                        <a14:foregroundMark x1="98801" y1="83816" x2="95683" y2="92504"/>
                        <a14:foregroundMark x1="95683" y1="92504" x2="80096" y2="98126"/>
                        <a14:foregroundMark x1="80096" y1="98126" x2="18225" y2="98296"/>
                        <a14:foregroundMark x1="18225" y1="98296" x2="3837" y2="89779"/>
                        <a14:foregroundMark x1="3837" y1="89779" x2="2158" y2="66099"/>
                        <a14:foregroundMark x1="2158" y1="66099" x2="2878" y2="65417"/>
                        <a14:foregroundMark x1="6715" y1="60647" x2="6715" y2="60647"/>
                        <a14:foregroundMark x1="15108" y1="57070" x2="15108" y2="57070"/>
                        <a14:foregroundMark x1="19664" y1="55366" x2="240" y2="62181"/>
                        <a14:foregroundMark x1="5276" y1="98296" x2="70024" y2="99659"/>
                        <a14:foregroundMark x1="70024" y1="99659" x2="90647" y2="98467"/>
                        <a14:foregroundMark x1="90647" y1="98467" x2="98321" y2="959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0075" y="1266825"/>
            <a:ext cx="3971925" cy="5591175"/>
          </a:xfrm>
          <a:prstGeom prst="rect">
            <a:avLst/>
          </a:prstGeom>
        </p:spPr>
      </p:pic>
      <p:sp>
        <p:nvSpPr>
          <p:cNvPr id="9" name="Balão de Fala: Retângulo com Cantos Arredondados 8">
            <a:extLst>
              <a:ext uri="{FF2B5EF4-FFF2-40B4-BE49-F238E27FC236}">
                <a16:creationId xmlns:a16="http://schemas.microsoft.com/office/drawing/2014/main" id="{E6570F2C-20B9-4685-9CC2-B24B0B95FEED}"/>
              </a:ext>
            </a:extLst>
          </p:cNvPr>
          <p:cNvSpPr/>
          <p:nvPr/>
        </p:nvSpPr>
        <p:spPr>
          <a:xfrm>
            <a:off x="271338" y="1457976"/>
            <a:ext cx="7910762" cy="2921520"/>
          </a:xfrm>
          <a:custGeom>
            <a:avLst/>
            <a:gdLst>
              <a:gd name="connsiteX0" fmla="*/ 0 w 7910762"/>
              <a:gd name="connsiteY0" fmla="*/ 486930 h 2921520"/>
              <a:gd name="connsiteX1" fmla="*/ 486930 w 7910762"/>
              <a:gd name="connsiteY1" fmla="*/ 0 h 2921520"/>
              <a:gd name="connsiteX2" fmla="*/ 1159152 w 7910762"/>
              <a:gd name="connsiteY2" fmla="*/ 0 h 2921520"/>
              <a:gd name="connsiteX3" fmla="*/ 1707544 w 7910762"/>
              <a:gd name="connsiteY3" fmla="*/ 0 h 2921520"/>
              <a:gd name="connsiteX4" fmla="*/ 2255936 w 7910762"/>
              <a:gd name="connsiteY4" fmla="*/ 0 h 2921520"/>
              <a:gd name="connsiteX5" fmla="*/ 2804328 w 7910762"/>
              <a:gd name="connsiteY5" fmla="*/ 0 h 2921520"/>
              <a:gd name="connsiteX6" fmla="*/ 3270166 w 7910762"/>
              <a:gd name="connsiteY6" fmla="*/ 0 h 2921520"/>
              <a:gd name="connsiteX7" fmla="*/ 3818558 w 7910762"/>
              <a:gd name="connsiteY7" fmla="*/ 0 h 2921520"/>
              <a:gd name="connsiteX8" fmla="*/ 4614611 w 7910762"/>
              <a:gd name="connsiteY8" fmla="*/ 0 h 2921520"/>
              <a:gd name="connsiteX9" fmla="*/ 4614611 w 7910762"/>
              <a:gd name="connsiteY9" fmla="*/ 0 h 2921520"/>
              <a:gd name="connsiteX10" fmla="*/ 5148588 w 7910762"/>
              <a:gd name="connsiteY10" fmla="*/ 0 h 2921520"/>
              <a:gd name="connsiteX11" fmla="*/ 5643010 w 7910762"/>
              <a:gd name="connsiteY11" fmla="*/ 0 h 2921520"/>
              <a:gd name="connsiteX12" fmla="*/ 6592302 w 7910762"/>
              <a:gd name="connsiteY12" fmla="*/ 0 h 2921520"/>
              <a:gd name="connsiteX13" fmla="*/ 6991436 w 7910762"/>
              <a:gd name="connsiteY13" fmla="*/ 0 h 2921520"/>
              <a:gd name="connsiteX14" fmla="*/ 7423832 w 7910762"/>
              <a:gd name="connsiteY14" fmla="*/ 0 h 2921520"/>
              <a:gd name="connsiteX15" fmla="*/ 7910762 w 7910762"/>
              <a:gd name="connsiteY15" fmla="*/ 486930 h 2921520"/>
              <a:gd name="connsiteX16" fmla="*/ 7910762 w 7910762"/>
              <a:gd name="connsiteY16" fmla="*/ 892693 h 2921520"/>
              <a:gd name="connsiteX17" fmla="*/ 7910762 w 7910762"/>
              <a:gd name="connsiteY17" fmla="*/ 1286284 h 2921520"/>
              <a:gd name="connsiteX18" fmla="*/ 7910762 w 7910762"/>
              <a:gd name="connsiteY18" fmla="*/ 1704220 h 2921520"/>
              <a:gd name="connsiteX19" fmla="*/ 8277860 w 7910762"/>
              <a:gd name="connsiteY19" fmla="*/ 2052512 h 2921520"/>
              <a:gd name="connsiteX20" fmla="*/ 8630562 w 7910762"/>
              <a:gd name="connsiteY20" fmla="*/ 2387145 h 2921520"/>
              <a:gd name="connsiteX21" fmla="*/ 8292256 w 7910762"/>
              <a:gd name="connsiteY21" fmla="*/ 2409449 h 2921520"/>
              <a:gd name="connsiteX22" fmla="*/ 7910762 w 7910762"/>
              <a:gd name="connsiteY22" fmla="*/ 2434600 h 2921520"/>
              <a:gd name="connsiteX23" fmla="*/ 7910762 w 7910762"/>
              <a:gd name="connsiteY23" fmla="*/ 2434590 h 2921520"/>
              <a:gd name="connsiteX24" fmla="*/ 7423832 w 7910762"/>
              <a:gd name="connsiteY24" fmla="*/ 2921520 h 2921520"/>
              <a:gd name="connsiteX25" fmla="*/ 6991436 w 7910762"/>
              <a:gd name="connsiteY25" fmla="*/ 2921520 h 2921520"/>
              <a:gd name="connsiteX26" fmla="*/ 6592302 w 7910762"/>
              <a:gd name="connsiteY26" fmla="*/ 2921520 h 2921520"/>
              <a:gd name="connsiteX27" fmla="*/ 6137433 w 7910762"/>
              <a:gd name="connsiteY27" fmla="*/ 2921520 h 2921520"/>
              <a:gd name="connsiteX28" fmla="*/ 5682564 w 7910762"/>
              <a:gd name="connsiteY28" fmla="*/ 2921520 h 2921520"/>
              <a:gd name="connsiteX29" fmla="*/ 5148588 w 7910762"/>
              <a:gd name="connsiteY29" fmla="*/ 2921520 h 2921520"/>
              <a:gd name="connsiteX30" fmla="*/ 4614611 w 7910762"/>
              <a:gd name="connsiteY30" fmla="*/ 2921520 h 2921520"/>
              <a:gd name="connsiteX31" fmla="*/ 4614611 w 7910762"/>
              <a:gd name="connsiteY31" fmla="*/ 2921520 h 2921520"/>
              <a:gd name="connsiteX32" fmla="*/ 3983665 w 7910762"/>
              <a:gd name="connsiteY32" fmla="*/ 2921520 h 2921520"/>
              <a:gd name="connsiteX33" fmla="*/ 3476550 w 7910762"/>
              <a:gd name="connsiteY33" fmla="*/ 2921520 h 2921520"/>
              <a:gd name="connsiteX34" fmla="*/ 2969435 w 7910762"/>
              <a:gd name="connsiteY34" fmla="*/ 2921520 h 2921520"/>
              <a:gd name="connsiteX35" fmla="*/ 2421043 w 7910762"/>
              <a:gd name="connsiteY35" fmla="*/ 2921520 h 2921520"/>
              <a:gd name="connsiteX36" fmla="*/ 1913928 w 7910762"/>
              <a:gd name="connsiteY36" fmla="*/ 2921520 h 2921520"/>
              <a:gd name="connsiteX37" fmla="*/ 1365536 w 7910762"/>
              <a:gd name="connsiteY37" fmla="*/ 2921520 h 2921520"/>
              <a:gd name="connsiteX38" fmla="*/ 486930 w 7910762"/>
              <a:gd name="connsiteY38" fmla="*/ 2921520 h 2921520"/>
              <a:gd name="connsiteX39" fmla="*/ 0 w 7910762"/>
              <a:gd name="connsiteY39" fmla="*/ 2434590 h 2921520"/>
              <a:gd name="connsiteX40" fmla="*/ 0 w 7910762"/>
              <a:gd name="connsiteY40" fmla="*/ 2434600 h 2921520"/>
              <a:gd name="connsiteX41" fmla="*/ 0 w 7910762"/>
              <a:gd name="connsiteY41" fmla="*/ 2091321 h 2921520"/>
              <a:gd name="connsiteX42" fmla="*/ 0 w 7910762"/>
              <a:gd name="connsiteY42" fmla="*/ 1704220 h 2921520"/>
              <a:gd name="connsiteX43" fmla="*/ 0 w 7910762"/>
              <a:gd name="connsiteY43" fmla="*/ 1704220 h 2921520"/>
              <a:gd name="connsiteX44" fmla="*/ 0 w 7910762"/>
              <a:gd name="connsiteY44" fmla="*/ 1286284 h 2921520"/>
              <a:gd name="connsiteX45" fmla="*/ 0 w 7910762"/>
              <a:gd name="connsiteY45" fmla="*/ 904866 h 2921520"/>
              <a:gd name="connsiteX46" fmla="*/ 0 w 7910762"/>
              <a:gd name="connsiteY46" fmla="*/ 486930 h 292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910762" h="2921520" fill="none" extrusionOk="0">
                <a:moveTo>
                  <a:pt x="0" y="486930"/>
                </a:moveTo>
                <a:cubicBezTo>
                  <a:pt x="5999" y="236134"/>
                  <a:pt x="196083" y="-11645"/>
                  <a:pt x="486930" y="0"/>
                </a:cubicBezTo>
                <a:cubicBezTo>
                  <a:pt x="730948" y="-54936"/>
                  <a:pt x="856505" y="46616"/>
                  <a:pt x="1159152" y="0"/>
                </a:cubicBezTo>
                <a:cubicBezTo>
                  <a:pt x="1461799" y="-46616"/>
                  <a:pt x="1477325" y="14406"/>
                  <a:pt x="1707544" y="0"/>
                </a:cubicBezTo>
                <a:cubicBezTo>
                  <a:pt x="1937763" y="-14406"/>
                  <a:pt x="2113459" y="41764"/>
                  <a:pt x="2255936" y="0"/>
                </a:cubicBezTo>
                <a:cubicBezTo>
                  <a:pt x="2398413" y="-41764"/>
                  <a:pt x="2555151" y="18570"/>
                  <a:pt x="2804328" y="0"/>
                </a:cubicBezTo>
                <a:cubicBezTo>
                  <a:pt x="3053505" y="-18570"/>
                  <a:pt x="3110851" y="4002"/>
                  <a:pt x="3270166" y="0"/>
                </a:cubicBezTo>
                <a:cubicBezTo>
                  <a:pt x="3429481" y="-4002"/>
                  <a:pt x="3549356" y="3717"/>
                  <a:pt x="3818558" y="0"/>
                </a:cubicBezTo>
                <a:cubicBezTo>
                  <a:pt x="4087760" y="-3717"/>
                  <a:pt x="4380022" y="84036"/>
                  <a:pt x="4614611" y="0"/>
                </a:cubicBezTo>
                <a:lnTo>
                  <a:pt x="4614611" y="0"/>
                </a:lnTo>
                <a:cubicBezTo>
                  <a:pt x="4752444" y="-8178"/>
                  <a:pt x="4921214" y="47827"/>
                  <a:pt x="5148588" y="0"/>
                </a:cubicBezTo>
                <a:cubicBezTo>
                  <a:pt x="5375962" y="-47827"/>
                  <a:pt x="5509281" y="3461"/>
                  <a:pt x="5643010" y="0"/>
                </a:cubicBezTo>
                <a:cubicBezTo>
                  <a:pt x="5776739" y="-3461"/>
                  <a:pt x="6170824" y="94803"/>
                  <a:pt x="6592302" y="0"/>
                </a:cubicBezTo>
                <a:cubicBezTo>
                  <a:pt x="6698389" y="-42066"/>
                  <a:pt x="6877485" y="42642"/>
                  <a:pt x="6991436" y="0"/>
                </a:cubicBezTo>
                <a:cubicBezTo>
                  <a:pt x="7105387" y="-42642"/>
                  <a:pt x="7209026" y="10909"/>
                  <a:pt x="7423832" y="0"/>
                </a:cubicBezTo>
                <a:cubicBezTo>
                  <a:pt x="7693992" y="-5606"/>
                  <a:pt x="7888812" y="192052"/>
                  <a:pt x="7910762" y="486930"/>
                </a:cubicBezTo>
                <a:cubicBezTo>
                  <a:pt x="7935793" y="613819"/>
                  <a:pt x="7885977" y="798993"/>
                  <a:pt x="7910762" y="892693"/>
                </a:cubicBezTo>
                <a:cubicBezTo>
                  <a:pt x="7935547" y="986393"/>
                  <a:pt x="7870585" y="1135186"/>
                  <a:pt x="7910762" y="1286284"/>
                </a:cubicBezTo>
                <a:cubicBezTo>
                  <a:pt x="7950939" y="1437382"/>
                  <a:pt x="7894787" y="1507804"/>
                  <a:pt x="7910762" y="1704220"/>
                </a:cubicBezTo>
                <a:cubicBezTo>
                  <a:pt x="8003383" y="1766361"/>
                  <a:pt x="8142461" y="1934250"/>
                  <a:pt x="8277860" y="2052512"/>
                </a:cubicBezTo>
                <a:cubicBezTo>
                  <a:pt x="8413259" y="2170774"/>
                  <a:pt x="8519926" y="2333938"/>
                  <a:pt x="8630562" y="2387145"/>
                </a:cubicBezTo>
                <a:cubicBezTo>
                  <a:pt x="8484566" y="2405743"/>
                  <a:pt x="8363620" y="2396757"/>
                  <a:pt x="8292256" y="2409449"/>
                </a:cubicBezTo>
                <a:cubicBezTo>
                  <a:pt x="8220892" y="2422141"/>
                  <a:pt x="8083854" y="2397226"/>
                  <a:pt x="7910762" y="2434600"/>
                </a:cubicBezTo>
                <a:cubicBezTo>
                  <a:pt x="7910762" y="2434597"/>
                  <a:pt x="7910762" y="2434595"/>
                  <a:pt x="7910762" y="2434590"/>
                </a:cubicBezTo>
                <a:cubicBezTo>
                  <a:pt x="7885624" y="2726771"/>
                  <a:pt x="7683671" y="2911991"/>
                  <a:pt x="7423832" y="2921520"/>
                </a:cubicBezTo>
                <a:cubicBezTo>
                  <a:pt x="7328326" y="2956587"/>
                  <a:pt x="7201449" y="2894830"/>
                  <a:pt x="6991436" y="2921520"/>
                </a:cubicBezTo>
                <a:cubicBezTo>
                  <a:pt x="6781423" y="2948210"/>
                  <a:pt x="6769697" y="2889285"/>
                  <a:pt x="6592302" y="2921520"/>
                </a:cubicBezTo>
                <a:cubicBezTo>
                  <a:pt x="6472508" y="2963134"/>
                  <a:pt x="6290226" y="2904940"/>
                  <a:pt x="6137433" y="2921520"/>
                </a:cubicBezTo>
                <a:cubicBezTo>
                  <a:pt x="5984640" y="2938100"/>
                  <a:pt x="5897691" y="2878736"/>
                  <a:pt x="5682564" y="2921520"/>
                </a:cubicBezTo>
                <a:cubicBezTo>
                  <a:pt x="5467437" y="2964304"/>
                  <a:pt x="5373830" y="2882208"/>
                  <a:pt x="5148588" y="2921520"/>
                </a:cubicBezTo>
                <a:cubicBezTo>
                  <a:pt x="4923346" y="2960832"/>
                  <a:pt x="4818257" y="2907325"/>
                  <a:pt x="4614611" y="2921520"/>
                </a:cubicBezTo>
                <a:lnTo>
                  <a:pt x="4614611" y="2921520"/>
                </a:lnTo>
                <a:cubicBezTo>
                  <a:pt x="4416740" y="2996307"/>
                  <a:pt x="4259081" y="2856214"/>
                  <a:pt x="3983665" y="2921520"/>
                </a:cubicBezTo>
                <a:cubicBezTo>
                  <a:pt x="3708249" y="2986826"/>
                  <a:pt x="3633558" y="2874590"/>
                  <a:pt x="3476550" y="2921520"/>
                </a:cubicBezTo>
                <a:cubicBezTo>
                  <a:pt x="3319542" y="2968450"/>
                  <a:pt x="3152451" y="2866585"/>
                  <a:pt x="2969435" y="2921520"/>
                </a:cubicBezTo>
                <a:cubicBezTo>
                  <a:pt x="2786419" y="2976455"/>
                  <a:pt x="2665489" y="2872070"/>
                  <a:pt x="2421043" y="2921520"/>
                </a:cubicBezTo>
                <a:cubicBezTo>
                  <a:pt x="2176597" y="2970970"/>
                  <a:pt x="2026175" y="2889184"/>
                  <a:pt x="1913928" y="2921520"/>
                </a:cubicBezTo>
                <a:cubicBezTo>
                  <a:pt x="1801682" y="2953856"/>
                  <a:pt x="1550617" y="2918503"/>
                  <a:pt x="1365536" y="2921520"/>
                </a:cubicBezTo>
                <a:cubicBezTo>
                  <a:pt x="1180455" y="2924537"/>
                  <a:pt x="764586" y="2867903"/>
                  <a:pt x="486930" y="2921520"/>
                </a:cubicBezTo>
                <a:cubicBezTo>
                  <a:pt x="269342" y="2932722"/>
                  <a:pt x="14384" y="2727172"/>
                  <a:pt x="0" y="2434590"/>
                </a:cubicBezTo>
                <a:cubicBezTo>
                  <a:pt x="1" y="2434593"/>
                  <a:pt x="0" y="2434597"/>
                  <a:pt x="0" y="2434600"/>
                </a:cubicBezTo>
                <a:cubicBezTo>
                  <a:pt x="-32212" y="2354525"/>
                  <a:pt x="30405" y="2245967"/>
                  <a:pt x="0" y="2091321"/>
                </a:cubicBezTo>
                <a:cubicBezTo>
                  <a:pt x="-30405" y="1936675"/>
                  <a:pt x="5934" y="1848036"/>
                  <a:pt x="0" y="1704220"/>
                </a:cubicBezTo>
                <a:lnTo>
                  <a:pt x="0" y="1704220"/>
                </a:lnTo>
                <a:cubicBezTo>
                  <a:pt x="-40872" y="1509105"/>
                  <a:pt x="22633" y="1476330"/>
                  <a:pt x="0" y="1286284"/>
                </a:cubicBezTo>
                <a:cubicBezTo>
                  <a:pt x="-22633" y="1096238"/>
                  <a:pt x="43121" y="1029030"/>
                  <a:pt x="0" y="904866"/>
                </a:cubicBezTo>
                <a:cubicBezTo>
                  <a:pt x="-43121" y="780702"/>
                  <a:pt x="25945" y="644372"/>
                  <a:pt x="0" y="486930"/>
                </a:cubicBezTo>
                <a:close/>
              </a:path>
              <a:path w="7910762" h="2921520" stroke="0" extrusionOk="0">
                <a:moveTo>
                  <a:pt x="0" y="486930"/>
                </a:moveTo>
                <a:cubicBezTo>
                  <a:pt x="-18589" y="234639"/>
                  <a:pt x="270756" y="1867"/>
                  <a:pt x="486930" y="0"/>
                </a:cubicBezTo>
                <a:cubicBezTo>
                  <a:pt x="650023" y="-4108"/>
                  <a:pt x="828015" y="26265"/>
                  <a:pt x="994045" y="0"/>
                </a:cubicBezTo>
                <a:cubicBezTo>
                  <a:pt x="1160076" y="-26265"/>
                  <a:pt x="1474943" y="65488"/>
                  <a:pt x="1624991" y="0"/>
                </a:cubicBezTo>
                <a:cubicBezTo>
                  <a:pt x="1775039" y="-65488"/>
                  <a:pt x="1982736" y="29473"/>
                  <a:pt x="2214659" y="0"/>
                </a:cubicBezTo>
                <a:cubicBezTo>
                  <a:pt x="2446582" y="-29473"/>
                  <a:pt x="2660951" y="32478"/>
                  <a:pt x="2886882" y="0"/>
                </a:cubicBezTo>
                <a:cubicBezTo>
                  <a:pt x="3112813" y="-32478"/>
                  <a:pt x="3321464" y="30612"/>
                  <a:pt x="3559104" y="0"/>
                </a:cubicBezTo>
                <a:cubicBezTo>
                  <a:pt x="3796744" y="-30612"/>
                  <a:pt x="3918866" y="10400"/>
                  <a:pt x="4066219" y="0"/>
                </a:cubicBezTo>
                <a:cubicBezTo>
                  <a:pt x="4213572" y="-10400"/>
                  <a:pt x="4442693" y="39847"/>
                  <a:pt x="4614611" y="0"/>
                </a:cubicBezTo>
                <a:lnTo>
                  <a:pt x="4614611" y="0"/>
                </a:lnTo>
                <a:cubicBezTo>
                  <a:pt x="4721514" y="-13651"/>
                  <a:pt x="4930867" y="17322"/>
                  <a:pt x="5069480" y="0"/>
                </a:cubicBezTo>
                <a:cubicBezTo>
                  <a:pt x="5208093" y="-17322"/>
                  <a:pt x="5436215" y="43796"/>
                  <a:pt x="5603457" y="0"/>
                </a:cubicBezTo>
                <a:cubicBezTo>
                  <a:pt x="5770699" y="-43796"/>
                  <a:pt x="5893226" y="36272"/>
                  <a:pt x="6078102" y="0"/>
                </a:cubicBezTo>
                <a:cubicBezTo>
                  <a:pt x="6262978" y="-36272"/>
                  <a:pt x="6393383" y="25619"/>
                  <a:pt x="6592302" y="0"/>
                </a:cubicBezTo>
                <a:cubicBezTo>
                  <a:pt x="6763025" y="-32278"/>
                  <a:pt x="6864011" y="8927"/>
                  <a:pt x="6991436" y="0"/>
                </a:cubicBezTo>
                <a:cubicBezTo>
                  <a:pt x="7118861" y="-8927"/>
                  <a:pt x="7226726" y="26025"/>
                  <a:pt x="7423832" y="0"/>
                </a:cubicBezTo>
                <a:cubicBezTo>
                  <a:pt x="7702316" y="-7182"/>
                  <a:pt x="7859751" y="177195"/>
                  <a:pt x="7910762" y="486930"/>
                </a:cubicBezTo>
                <a:cubicBezTo>
                  <a:pt x="7940148" y="601204"/>
                  <a:pt x="7883894" y="712560"/>
                  <a:pt x="7910762" y="904866"/>
                </a:cubicBezTo>
                <a:cubicBezTo>
                  <a:pt x="7937630" y="1097172"/>
                  <a:pt x="7882672" y="1195168"/>
                  <a:pt x="7910762" y="1310630"/>
                </a:cubicBezTo>
                <a:cubicBezTo>
                  <a:pt x="7938852" y="1426092"/>
                  <a:pt x="7891928" y="1613966"/>
                  <a:pt x="7910762" y="1704220"/>
                </a:cubicBezTo>
                <a:cubicBezTo>
                  <a:pt x="8034906" y="1806303"/>
                  <a:pt x="8192640" y="1989236"/>
                  <a:pt x="8277860" y="2052512"/>
                </a:cubicBezTo>
                <a:cubicBezTo>
                  <a:pt x="8363080" y="2115787"/>
                  <a:pt x="8491950" y="2262790"/>
                  <a:pt x="8630562" y="2387145"/>
                </a:cubicBezTo>
                <a:cubicBezTo>
                  <a:pt x="8480345" y="2398386"/>
                  <a:pt x="8433077" y="2396823"/>
                  <a:pt x="8292256" y="2409449"/>
                </a:cubicBezTo>
                <a:cubicBezTo>
                  <a:pt x="8151435" y="2422075"/>
                  <a:pt x="8037212" y="2415082"/>
                  <a:pt x="7910762" y="2434600"/>
                </a:cubicBezTo>
                <a:cubicBezTo>
                  <a:pt x="7910761" y="2434596"/>
                  <a:pt x="7910762" y="2434592"/>
                  <a:pt x="7910762" y="2434590"/>
                </a:cubicBezTo>
                <a:cubicBezTo>
                  <a:pt x="7865336" y="2701921"/>
                  <a:pt x="7689046" y="2935966"/>
                  <a:pt x="7423832" y="2921520"/>
                </a:cubicBezTo>
                <a:cubicBezTo>
                  <a:pt x="7337029" y="2958857"/>
                  <a:pt x="7200908" y="2898601"/>
                  <a:pt x="7033013" y="2921520"/>
                </a:cubicBezTo>
                <a:cubicBezTo>
                  <a:pt x="6865118" y="2944439"/>
                  <a:pt x="6745899" y="2904476"/>
                  <a:pt x="6592302" y="2921520"/>
                </a:cubicBezTo>
                <a:cubicBezTo>
                  <a:pt x="6441977" y="2955581"/>
                  <a:pt x="6182150" y="2869230"/>
                  <a:pt x="6058325" y="2921520"/>
                </a:cubicBezTo>
                <a:cubicBezTo>
                  <a:pt x="5934500" y="2973810"/>
                  <a:pt x="5806050" y="2873109"/>
                  <a:pt x="5623233" y="2921520"/>
                </a:cubicBezTo>
                <a:cubicBezTo>
                  <a:pt x="5440416" y="2969931"/>
                  <a:pt x="5392596" y="2887564"/>
                  <a:pt x="5188141" y="2921520"/>
                </a:cubicBezTo>
                <a:cubicBezTo>
                  <a:pt x="4983686" y="2955476"/>
                  <a:pt x="4763884" y="2870599"/>
                  <a:pt x="4614611" y="2921520"/>
                </a:cubicBezTo>
                <a:lnTo>
                  <a:pt x="4614611" y="2921520"/>
                </a:lnTo>
                <a:cubicBezTo>
                  <a:pt x="4381728" y="2942636"/>
                  <a:pt x="4279590" y="2906629"/>
                  <a:pt x="4107496" y="2921520"/>
                </a:cubicBezTo>
                <a:cubicBezTo>
                  <a:pt x="3935403" y="2936411"/>
                  <a:pt x="3809301" y="2907421"/>
                  <a:pt x="3600381" y="2921520"/>
                </a:cubicBezTo>
                <a:cubicBezTo>
                  <a:pt x="3391461" y="2935619"/>
                  <a:pt x="3153798" y="2914891"/>
                  <a:pt x="3010712" y="2921520"/>
                </a:cubicBezTo>
                <a:cubicBezTo>
                  <a:pt x="2867626" y="2928149"/>
                  <a:pt x="2686363" y="2905393"/>
                  <a:pt x="2421043" y="2921520"/>
                </a:cubicBezTo>
                <a:cubicBezTo>
                  <a:pt x="2155723" y="2937647"/>
                  <a:pt x="2086023" y="2884137"/>
                  <a:pt x="1913928" y="2921520"/>
                </a:cubicBezTo>
                <a:cubicBezTo>
                  <a:pt x="1741834" y="2958903"/>
                  <a:pt x="1592697" y="2909213"/>
                  <a:pt x="1365536" y="2921520"/>
                </a:cubicBezTo>
                <a:cubicBezTo>
                  <a:pt x="1138375" y="2933827"/>
                  <a:pt x="871619" y="2861938"/>
                  <a:pt x="486930" y="2921520"/>
                </a:cubicBezTo>
                <a:cubicBezTo>
                  <a:pt x="202510" y="2910504"/>
                  <a:pt x="-25947" y="2673905"/>
                  <a:pt x="0" y="2434590"/>
                </a:cubicBezTo>
                <a:cubicBezTo>
                  <a:pt x="0" y="2434595"/>
                  <a:pt x="-1" y="2434598"/>
                  <a:pt x="0" y="2434600"/>
                </a:cubicBezTo>
                <a:cubicBezTo>
                  <a:pt x="-10420" y="2314324"/>
                  <a:pt x="3719" y="2219575"/>
                  <a:pt x="0" y="2062106"/>
                </a:cubicBezTo>
                <a:cubicBezTo>
                  <a:pt x="-3719" y="1904637"/>
                  <a:pt x="40251" y="1786815"/>
                  <a:pt x="0" y="1704220"/>
                </a:cubicBezTo>
                <a:lnTo>
                  <a:pt x="0" y="1704220"/>
                </a:lnTo>
                <a:cubicBezTo>
                  <a:pt x="-26221" y="1532196"/>
                  <a:pt x="15157" y="1518584"/>
                  <a:pt x="0" y="1334975"/>
                </a:cubicBezTo>
                <a:cubicBezTo>
                  <a:pt x="-15157" y="1151367"/>
                  <a:pt x="24416" y="1112230"/>
                  <a:pt x="0" y="953558"/>
                </a:cubicBezTo>
                <a:cubicBezTo>
                  <a:pt x="-24416" y="794886"/>
                  <a:pt x="27796" y="686717"/>
                  <a:pt x="0" y="486930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59099"/>
                      <a:gd name="adj2" fmla="val 3170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DOCUMENTOS OFICIAIS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p.23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25BEB9FF-3396-494E-BAAB-21A65110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08" y="1571375"/>
            <a:ext cx="8029575" cy="35057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“O aluno tem suas raízes culturais, que é parte de sua identidade, eliminadas no decorrer de uma experiência educacional conduzida com objetivo de subordinação. [...] Essas contradições se notam nas propostas de ‘Educação para Todos’ [...].” (D’AMBRÓSIO, 2020, p.78)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86C8DB-6FFC-4426-94F8-16C348F19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40" y="4460082"/>
            <a:ext cx="3871587" cy="2032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444E6A6-23D5-47CE-BF90-CB251A0575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975" b="7503"/>
          <a:stretch/>
        </p:blipFill>
        <p:spPr>
          <a:xfrm>
            <a:off x="4160207" y="4460082"/>
            <a:ext cx="3685286" cy="2027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258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40ACEF59-A398-40A9-9F96-C938D4F50768}"/>
              </a:ext>
            </a:extLst>
          </p:cNvPr>
          <p:cNvSpPr/>
          <p:nvPr/>
        </p:nvSpPr>
        <p:spPr>
          <a:xfrm>
            <a:off x="3870245" y="1579313"/>
            <a:ext cx="8000913" cy="1828800"/>
          </a:xfrm>
          <a:custGeom>
            <a:avLst/>
            <a:gdLst>
              <a:gd name="connsiteX0" fmla="*/ -746245 w 8000913"/>
              <a:gd name="connsiteY0" fmla="*/ 1494697 h 1828800"/>
              <a:gd name="connsiteX1" fmla="*/ -293526 w 8000913"/>
              <a:gd name="connsiteY1" fmla="*/ 1342398 h 1828800"/>
              <a:gd name="connsiteX2" fmla="*/ 177672 w 8000913"/>
              <a:gd name="connsiteY2" fmla="*/ 1183882 h 1828800"/>
              <a:gd name="connsiteX3" fmla="*/ 3909876 w 8000913"/>
              <a:gd name="connsiteY3" fmla="*/ 234 h 1828800"/>
              <a:gd name="connsiteX4" fmla="*/ 7491940 w 8000913"/>
              <a:gd name="connsiteY4" fmla="*/ 468054 h 1828800"/>
              <a:gd name="connsiteX5" fmla="*/ 4143743 w 8000913"/>
              <a:gd name="connsiteY5" fmla="*/ 1828213 h 1828800"/>
              <a:gd name="connsiteX6" fmla="*/ 897682 w 8000913"/>
              <a:gd name="connsiteY6" fmla="*/ 1491586 h 1828800"/>
              <a:gd name="connsiteX7" fmla="*/ 333267 w 8000913"/>
              <a:gd name="connsiteY7" fmla="*/ 1492654 h 1828800"/>
              <a:gd name="connsiteX8" fmla="*/ -231148 w 8000913"/>
              <a:gd name="connsiteY8" fmla="*/ 1493722 h 1828800"/>
              <a:gd name="connsiteX9" fmla="*/ -746245 w 8000913"/>
              <a:gd name="connsiteY9" fmla="*/ 1494697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00913" h="1828800" fill="none" extrusionOk="0">
                <a:moveTo>
                  <a:pt x="-746245" y="1494697"/>
                </a:moveTo>
                <a:cubicBezTo>
                  <a:pt x="-552957" y="1416736"/>
                  <a:pt x="-432097" y="1424487"/>
                  <a:pt x="-293526" y="1342398"/>
                </a:cubicBezTo>
                <a:cubicBezTo>
                  <a:pt x="-154956" y="1260309"/>
                  <a:pt x="75835" y="1234243"/>
                  <a:pt x="177672" y="1183882"/>
                </a:cubicBezTo>
                <a:cubicBezTo>
                  <a:pt x="-752070" y="585300"/>
                  <a:pt x="1253142" y="-86316"/>
                  <a:pt x="3909876" y="234"/>
                </a:cubicBezTo>
                <a:cubicBezTo>
                  <a:pt x="5359155" y="5473"/>
                  <a:pt x="6905374" y="70045"/>
                  <a:pt x="7491940" y="468054"/>
                </a:cubicBezTo>
                <a:cubicBezTo>
                  <a:pt x="8580182" y="767090"/>
                  <a:pt x="7205376" y="1689256"/>
                  <a:pt x="4143743" y="1828213"/>
                </a:cubicBezTo>
                <a:cubicBezTo>
                  <a:pt x="3020991" y="1713905"/>
                  <a:pt x="1525575" y="1840395"/>
                  <a:pt x="897682" y="1491586"/>
                </a:cubicBezTo>
                <a:cubicBezTo>
                  <a:pt x="683590" y="1511434"/>
                  <a:pt x="471167" y="1470350"/>
                  <a:pt x="333267" y="1492654"/>
                </a:cubicBezTo>
                <a:cubicBezTo>
                  <a:pt x="195367" y="1514958"/>
                  <a:pt x="-88239" y="1472602"/>
                  <a:pt x="-231148" y="1493722"/>
                </a:cubicBezTo>
                <a:cubicBezTo>
                  <a:pt x="-374057" y="1514842"/>
                  <a:pt x="-605737" y="1456800"/>
                  <a:pt x="-746245" y="1494697"/>
                </a:cubicBezTo>
                <a:close/>
              </a:path>
              <a:path w="8000913" h="1828800" stroke="0" extrusionOk="0">
                <a:moveTo>
                  <a:pt x="-746245" y="1494697"/>
                </a:moveTo>
                <a:cubicBezTo>
                  <a:pt x="-607428" y="1422190"/>
                  <a:pt x="-500087" y="1442551"/>
                  <a:pt x="-302765" y="1345506"/>
                </a:cubicBezTo>
                <a:cubicBezTo>
                  <a:pt x="-105443" y="1248461"/>
                  <a:pt x="34293" y="1246397"/>
                  <a:pt x="177672" y="1183882"/>
                </a:cubicBezTo>
                <a:cubicBezTo>
                  <a:pt x="-844621" y="326347"/>
                  <a:pt x="873153" y="55325"/>
                  <a:pt x="3909876" y="234"/>
                </a:cubicBezTo>
                <a:cubicBezTo>
                  <a:pt x="5510232" y="107406"/>
                  <a:pt x="6790160" y="216673"/>
                  <a:pt x="7491940" y="468054"/>
                </a:cubicBezTo>
                <a:cubicBezTo>
                  <a:pt x="9304764" y="994309"/>
                  <a:pt x="7154931" y="1536456"/>
                  <a:pt x="4143743" y="1828213"/>
                </a:cubicBezTo>
                <a:cubicBezTo>
                  <a:pt x="2843826" y="1754296"/>
                  <a:pt x="1747823" y="1766057"/>
                  <a:pt x="897682" y="1491586"/>
                </a:cubicBezTo>
                <a:cubicBezTo>
                  <a:pt x="732814" y="1548004"/>
                  <a:pt x="517029" y="1473357"/>
                  <a:pt x="382585" y="1492561"/>
                </a:cubicBezTo>
                <a:cubicBezTo>
                  <a:pt x="248141" y="1511765"/>
                  <a:pt x="68819" y="1441371"/>
                  <a:pt x="-181830" y="1493629"/>
                </a:cubicBezTo>
                <a:cubicBezTo>
                  <a:pt x="-432479" y="1545887"/>
                  <a:pt x="-526328" y="1436864"/>
                  <a:pt x="-746245" y="1494697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59327"/>
                      <a:gd name="adj2" fmla="val 3173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11D051F-4F25-42A7-AA74-78521F9C7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156499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783" y="1807914"/>
            <a:ext cx="8000913" cy="1600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Quem inventou a Matemática?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E4ACCD1-B7B1-4BEE-B856-A58652F0C009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p.24</a:t>
            </a:r>
          </a:p>
        </p:txBody>
      </p:sp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630BA4B8-7B94-47B7-BF69-E847F632A6E4}"/>
              </a:ext>
            </a:extLst>
          </p:cNvPr>
          <p:cNvSpPr/>
          <p:nvPr/>
        </p:nvSpPr>
        <p:spPr>
          <a:xfrm>
            <a:off x="3052690" y="4490955"/>
            <a:ext cx="8642006" cy="1828800"/>
          </a:xfrm>
          <a:custGeom>
            <a:avLst/>
            <a:gdLst>
              <a:gd name="connsiteX0" fmla="*/ 75618 w 8642006"/>
              <a:gd name="connsiteY0" fmla="*/ -735159 h 1828800"/>
              <a:gd name="connsiteX1" fmla="*/ 536330 w 8642006"/>
              <a:gd name="connsiteY1" fmla="*/ -613298 h 1828800"/>
              <a:gd name="connsiteX2" fmla="*/ 1026449 w 8642006"/>
              <a:gd name="connsiteY2" fmla="*/ -483659 h 1828800"/>
              <a:gd name="connsiteX3" fmla="*/ 1487160 w 8642006"/>
              <a:gd name="connsiteY3" fmla="*/ -361798 h 1828800"/>
              <a:gd name="connsiteX4" fmla="*/ 1977279 w 8642006"/>
              <a:gd name="connsiteY4" fmla="*/ -232158 h 1828800"/>
              <a:gd name="connsiteX5" fmla="*/ 2379177 w 8642006"/>
              <a:gd name="connsiteY5" fmla="*/ -125854 h 1828800"/>
              <a:gd name="connsiteX6" fmla="*/ 3016331 w 8642006"/>
              <a:gd name="connsiteY6" fmla="*/ 42677 h 1828800"/>
              <a:gd name="connsiteX7" fmla="*/ 4822413 w 8642006"/>
              <a:gd name="connsiteY7" fmla="*/ 6177 h 1828800"/>
              <a:gd name="connsiteX8" fmla="*/ 6171996 w 8642006"/>
              <a:gd name="connsiteY8" fmla="*/ 1740654 h 1828800"/>
              <a:gd name="connsiteX9" fmla="*/ 4003288 w 8642006"/>
              <a:gd name="connsiteY9" fmla="*/ 1826324 h 1828800"/>
              <a:gd name="connsiteX10" fmla="*/ 1568204 w 8642006"/>
              <a:gd name="connsiteY10" fmla="*/ 209577 h 1828800"/>
              <a:gd name="connsiteX11" fmla="*/ 1040824 w 8642006"/>
              <a:gd name="connsiteY11" fmla="*/ -124230 h 1828800"/>
              <a:gd name="connsiteX12" fmla="*/ 528369 w 8642006"/>
              <a:gd name="connsiteY12" fmla="*/ -448589 h 1828800"/>
              <a:gd name="connsiteX13" fmla="*/ 75618 w 8642006"/>
              <a:gd name="connsiteY13" fmla="*/ -735159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42006" h="1828800" fill="none" extrusionOk="0">
                <a:moveTo>
                  <a:pt x="75618" y="-735159"/>
                </a:moveTo>
                <a:cubicBezTo>
                  <a:pt x="206644" y="-706258"/>
                  <a:pt x="396472" y="-602704"/>
                  <a:pt x="536330" y="-613298"/>
                </a:cubicBezTo>
                <a:cubicBezTo>
                  <a:pt x="676188" y="-623892"/>
                  <a:pt x="779474" y="-536031"/>
                  <a:pt x="1026449" y="-483659"/>
                </a:cubicBezTo>
                <a:cubicBezTo>
                  <a:pt x="1273424" y="-431287"/>
                  <a:pt x="1293093" y="-367834"/>
                  <a:pt x="1487160" y="-361798"/>
                </a:cubicBezTo>
                <a:cubicBezTo>
                  <a:pt x="1681227" y="-355761"/>
                  <a:pt x="1843862" y="-233829"/>
                  <a:pt x="1977279" y="-232158"/>
                </a:cubicBezTo>
                <a:cubicBezTo>
                  <a:pt x="2110696" y="-230487"/>
                  <a:pt x="2190566" y="-127855"/>
                  <a:pt x="2379177" y="-125854"/>
                </a:cubicBezTo>
                <a:cubicBezTo>
                  <a:pt x="2567788" y="-123853"/>
                  <a:pt x="2778729" y="12219"/>
                  <a:pt x="3016331" y="42677"/>
                </a:cubicBezTo>
                <a:cubicBezTo>
                  <a:pt x="3701751" y="65418"/>
                  <a:pt x="4218913" y="-55550"/>
                  <a:pt x="4822413" y="6177"/>
                </a:cubicBezTo>
                <a:cubicBezTo>
                  <a:pt x="9086358" y="320580"/>
                  <a:pt x="10025047" y="1373860"/>
                  <a:pt x="6171996" y="1740654"/>
                </a:cubicBezTo>
                <a:cubicBezTo>
                  <a:pt x="5537445" y="1874084"/>
                  <a:pt x="4751490" y="1804145"/>
                  <a:pt x="4003288" y="1826324"/>
                </a:cubicBezTo>
                <a:cubicBezTo>
                  <a:pt x="570073" y="1579540"/>
                  <a:pt x="-1227823" y="827507"/>
                  <a:pt x="1568204" y="209577"/>
                </a:cubicBezTo>
                <a:cubicBezTo>
                  <a:pt x="1348503" y="158055"/>
                  <a:pt x="1250982" y="-17803"/>
                  <a:pt x="1040824" y="-124230"/>
                </a:cubicBezTo>
                <a:cubicBezTo>
                  <a:pt x="830665" y="-230657"/>
                  <a:pt x="697345" y="-400108"/>
                  <a:pt x="528369" y="-448589"/>
                </a:cubicBezTo>
                <a:cubicBezTo>
                  <a:pt x="359393" y="-497070"/>
                  <a:pt x="321534" y="-643470"/>
                  <a:pt x="75618" y="-735159"/>
                </a:cubicBezTo>
                <a:close/>
              </a:path>
              <a:path w="8642006" h="1828800" stroke="0" extrusionOk="0">
                <a:moveTo>
                  <a:pt x="75618" y="-735159"/>
                </a:moveTo>
                <a:cubicBezTo>
                  <a:pt x="230817" y="-718726"/>
                  <a:pt x="282053" y="-642899"/>
                  <a:pt x="506923" y="-621076"/>
                </a:cubicBezTo>
                <a:cubicBezTo>
                  <a:pt x="731793" y="-599253"/>
                  <a:pt x="893313" y="-496380"/>
                  <a:pt x="1026449" y="-483659"/>
                </a:cubicBezTo>
                <a:cubicBezTo>
                  <a:pt x="1159585" y="-470938"/>
                  <a:pt x="1371697" y="-372659"/>
                  <a:pt x="1575382" y="-338463"/>
                </a:cubicBezTo>
                <a:cubicBezTo>
                  <a:pt x="1779067" y="-304266"/>
                  <a:pt x="1907630" y="-240498"/>
                  <a:pt x="2094908" y="-201045"/>
                </a:cubicBezTo>
                <a:cubicBezTo>
                  <a:pt x="2282186" y="-161592"/>
                  <a:pt x="2403125" y="-69937"/>
                  <a:pt x="2496805" y="-94741"/>
                </a:cubicBezTo>
                <a:cubicBezTo>
                  <a:pt x="2590485" y="-119545"/>
                  <a:pt x="2789574" y="20887"/>
                  <a:pt x="3016331" y="42677"/>
                </a:cubicBezTo>
                <a:cubicBezTo>
                  <a:pt x="3592665" y="-8433"/>
                  <a:pt x="4227356" y="2177"/>
                  <a:pt x="4822413" y="6177"/>
                </a:cubicBezTo>
                <a:cubicBezTo>
                  <a:pt x="8899237" y="-159471"/>
                  <a:pt x="10081894" y="1310737"/>
                  <a:pt x="6171996" y="1740654"/>
                </a:cubicBezTo>
                <a:cubicBezTo>
                  <a:pt x="5548367" y="1996887"/>
                  <a:pt x="4566062" y="1959856"/>
                  <a:pt x="4003288" y="1826324"/>
                </a:cubicBezTo>
                <a:cubicBezTo>
                  <a:pt x="-319146" y="1864741"/>
                  <a:pt x="-1872715" y="830514"/>
                  <a:pt x="1568204" y="209577"/>
                </a:cubicBezTo>
                <a:cubicBezTo>
                  <a:pt x="1348510" y="110618"/>
                  <a:pt x="1231592" y="-65693"/>
                  <a:pt x="1055749" y="-114782"/>
                </a:cubicBezTo>
                <a:cubicBezTo>
                  <a:pt x="879906" y="-163871"/>
                  <a:pt x="725990" y="-366900"/>
                  <a:pt x="588073" y="-410800"/>
                </a:cubicBezTo>
                <a:cubicBezTo>
                  <a:pt x="450156" y="-454699"/>
                  <a:pt x="223250" y="-709461"/>
                  <a:pt x="75618" y="-735159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9125"/>
                      <a:gd name="adj2" fmla="val -9019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latin typeface="Cavolini" panose="03000502040302020204" pitchFamily="66" charset="0"/>
                <a:cs typeface="Cavolini" panose="03000502040302020204" pitchFamily="66" charset="0"/>
              </a:rPr>
              <a:t>A Matemática foi inventada ou foi descoberta?</a:t>
            </a:r>
          </a:p>
        </p:txBody>
      </p:sp>
    </p:spTree>
    <p:extLst>
      <p:ext uri="{BB962C8B-B14F-4D97-AF65-F5344CB8AC3E}">
        <p14:creationId xmlns:p14="http://schemas.microsoft.com/office/powerpoint/2010/main" val="354253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uma flor&#10;&#10;Descrição gerada automaticamente com confiança média">
            <a:extLst>
              <a:ext uri="{FF2B5EF4-FFF2-40B4-BE49-F238E27FC236}">
                <a16:creationId xmlns:a16="http://schemas.microsoft.com/office/drawing/2014/main" id="{FF3B47A7-E9FB-469A-AAC9-7896A16A9F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57" y="1242060"/>
            <a:ext cx="4933393" cy="537461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VANTAGENS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1443789"/>
            <a:ext cx="7076574" cy="4811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“(...)dizer que Newton era matemático e que, conscientemente, produziu matemática, é uma afirmação a posteriori, conveniente e forçada, pois essa disciplina como um campo definido de conhecimentos somente começou a se organizar a partir do século XVIII.”(D’AMBROSIO, ROSA; 2016)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“A disciplina denominada matemática é uma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” (D’AMBROSIO, 2020, p.75)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p.25</a:t>
            </a:r>
          </a:p>
        </p:txBody>
      </p:sp>
    </p:spTree>
    <p:extLst>
      <p:ext uri="{BB962C8B-B14F-4D97-AF65-F5344CB8AC3E}">
        <p14:creationId xmlns:p14="http://schemas.microsoft.com/office/powerpoint/2010/main" val="101117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VANTAGENS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1427747"/>
            <a:ext cx="8039100" cy="4827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Naturalmente, em todas as culturas e em todos os tempos, o </a:t>
            </a:r>
            <a:r>
              <a:rPr lang="pt-BR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conhecimento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que é </a:t>
            </a:r>
            <a:r>
              <a:rPr lang="pt-BR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gerado pela necessidade de uma resposta a problemas e situações distintas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está inserido em um contexto natural, social e cultural. 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Indivíduos têm ao longo da sua existência criado e desenvolvido instrumentos de reflexão, observação, [</a:t>
            </a:r>
            <a:r>
              <a:rPr lang="pt-BR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ticas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] para explicar, entender, conhecer, aprender para saber e fazer [</a:t>
            </a:r>
            <a:r>
              <a:rPr lang="pt-BR" dirty="0" err="1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] como resposta a necessidades de sobrevivência em diferentes ambientes naturais, sociais e culturais [</a:t>
            </a:r>
            <a:r>
              <a:rPr lang="pt-BR" dirty="0" err="1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].” (D’AMBROSIO, 2020, p.62)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p.26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FD91817-440D-4971-A32A-0D9BF5CE0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457" y="1427748"/>
            <a:ext cx="3920293" cy="483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807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VANTAGENS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491916"/>
            <a:ext cx="11600447" cy="5042234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Diferentemente da Matemática tradicional, a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“raramente se apresenta desvinculada de outras manifestações culturais, tais como arte e religião.”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Pode desmistificar a ideia da Matemática como ciência pronta, acabada, exata, absoluta, universal e elitizada.</a:t>
            </a: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Possibilita “uma visão crítica da realidade, utilizando instrumentos de natureza matemática.” (D’AMBROSIO, 2020)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p.27</a:t>
            </a:r>
          </a:p>
        </p:txBody>
      </p:sp>
    </p:spTree>
    <p:extLst>
      <p:ext uri="{BB962C8B-B14F-4D97-AF65-F5344CB8AC3E}">
        <p14:creationId xmlns:p14="http://schemas.microsoft.com/office/powerpoint/2010/main" val="359241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VANTAGENS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395663"/>
            <a:ext cx="11568363" cy="5138487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Privilegia o raciocínio qualitativo (essencial para se chegar a uma nova organização da sociedade, pois permite exercer crítica e análise do mundo em que vivemos). </a:t>
            </a: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Faz “da matemática, algo vivo, lidando com situações reais no tempo [agora] e no espaço [aqui]. E, através da crítica, questionar o aqui e agora. Ao fazer isso, mergulhamos nas raízes culturais e praticamos dinâmica cultural.”</a:t>
            </a: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“Pode contribuir para uma reformulação da matemática” (D’AMBROSIO, 2020)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p.28</a:t>
            </a:r>
          </a:p>
        </p:txBody>
      </p:sp>
    </p:spTree>
    <p:extLst>
      <p:ext uri="{BB962C8B-B14F-4D97-AF65-F5344CB8AC3E}">
        <p14:creationId xmlns:p14="http://schemas.microsoft.com/office/powerpoint/2010/main" val="360073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40ACEF59-A398-40A9-9F96-C938D4F50768}"/>
              </a:ext>
            </a:extLst>
          </p:cNvPr>
          <p:cNvSpPr/>
          <p:nvPr/>
        </p:nvSpPr>
        <p:spPr>
          <a:xfrm>
            <a:off x="3052689" y="2363372"/>
            <a:ext cx="9139311" cy="1828800"/>
          </a:xfrm>
          <a:custGeom>
            <a:avLst/>
            <a:gdLst>
              <a:gd name="connsiteX0" fmla="*/ 400759 w 9139311"/>
              <a:gd name="connsiteY0" fmla="*/ -334103 h 1828800"/>
              <a:gd name="connsiteX1" fmla="*/ 833083 w 9139311"/>
              <a:gd name="connsiteY1" fmla="*/ -261160 h 1828800"/>
              <a:gd name="connsiteX2" fmla="*/ 1265406 w 9139311"/>
              <a:gd name="connsiteY2" fmla="*/ -188217 h 1828800"/>
              <a:gd name="connsiteX3" fmla="*/ 1721748 w 9139311"/>
              <a:gd name="connsiteY3" fmla="*/ -111222 h 1828800"/>
              <a:gd name="connsiteX4" fmla="*/ 2202108 w 9139311"/>
              <a:gd name="connsiteY4" fmla="*/ -30174 h 1828800"/>
              <a:gd name="connsiteX5" fmla="*/ 2802557 w 9139311"/>
              <a:gd name="connsiteY5" fmla="*/ 71136 h 1828800"/>
              <a:gd name="connsiteX6" fmla="*/ 4937639 w 9139311"/>
              <a:gd name="connsiteY6" fmla="*/ 2969 h 1828800"/>
              <a:gd name="connsiteX7" fmla="*/ 6918942 w 9139311"/>
              <a:gd name="connsiteY7" fmla="*/ 1698705 h 1828800"/>
              <a:gd name="connsiteX8" fmla="*/ 4326068 w 9139311"/>
              <a:gd name="connsiteY8" fmla="*/ 1827500 h 1828800"/>
              <a:gd name="connsiteX9" fmla="*/ 1352581 w 9139311"/>
              <a:gd name="connsiteY9" fmla="*/ 265000 h 1828800"/>
              <a:gd name="connsiteX10" fmla="*/ 905225 w 9139311"/>
              <a:gd name="connsiteY10" fmla="*/ -16578 h 1828800"/>
              <a:gd name="connsiteX11" fmla="*/ 400759 w 9139311"/>
              <a:gd name="connsiteY11" fmla="*/ -33410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39311" h="1828800" fill="none" extrusionOk="0">
                <a:moveTo>
                  <a:pt x="400759" y="-334103"/>
                </a:moveTo>
                <a:cubicBezTo>
                  <a:pt x="586741" y="-350193"/>
                  <a:pt x="657460" y="-279876"/>
                  <a:pt x="833083" y="-261160"/>
                </a:cubicBezTo>
                <a:cubicBezTo>
                  <a:pt x="1008706" y="-242444"/>
                  <a:pt x="1163082" y="-168301"/>
                  <a:pt x="1265406" y="-188217"/>
                </a:cubicBezTo>
                <a:cubicBezTo>
                  <a:pt x="1367730" y="-208133"/>
                  <a:pt x="1624957" y="-127286"/>
                  <a:pt x="1721748" y="-111222"/>
                </a:cubicBezTo>
                <a:cubicBezTo>
                  <a:pt x="1818539" y="-95158"/>
                  <a:pt x="2022759" y="-6686"/>
                  <a:pt x="2202108" y="-30174"/>
                </a:cubicBezTo>
                <a:cubicBezTo>
                  <a:pt x="2381457" y="-53662"/>
                  <a:pt x="2624428" y="59428"/>
                  <a:pt x="2802557" y="71136"/>
                </a:cubicBezTo>
                <a:cubicBezTo>
                  <a:pt x="3451943" y="-75567"/>
                  <a:pt x="4079856" y="-41322"/>
                  <a:pt x="4937639" y="2969"/>
                </a:cubicBezTo>
                <a:cubicBezTo>
                  <a:pt x="9583529" y="-312769"/>
                  <a:pt x="10925593" y="1518878"/>
                  <a:pt x="6918942" y="1698705"/>
                </a:cubicBezTo>
                <a:cubicBezTo>
                  <a:pt x="6076662" y="1854808"/>
                  <a:pt x="5146329" y="1949447"/>
                  <a:pt x="4326068" y="1827500"/>
                </a:cubicBezTo>
                <a:cubicBezTo>
                  <a:pt x="-14549" y="2128137"/>
                  <a:pt x="-914420" y="752645"/>
                  <a:pt x="1352581" y="265000"/>
                </a:cubicBezTo>
                <a:cubicBezTo>
                  <a:pt x="1165648" y="179416"/>
                  <a:pt x="1029375" y="41173"/>
                  <a:pt x="905225" y="-16578"/>
                </a:cubicBezTo>
                <a:cubicBezTo>
                  <a:pt x="781075" y="-74329"/>
                  <a:pt x="612558" y="-201624"/>
                  <a:pt x="400759" y="-334103"/>
                </a:cubicBezTo>
                <a:close/>
              </a:path>
              <a:path w="9139311" h="1828800" stroke="0" extrusionOk="0">
                <a:moveTo>
                  <a:pt x="400759" y="-334103"/>
                </a:moveTo>
                <a:cubicBezTo>
                  <a:pt x="583887" y="-315644"/>
                  <a:pt x="711845" y="-253603"/>
                  <a:pt x="833083" y="-261160"/>
                </a:cubicBezTo>
                <a:cubicBezTo>
                  <a:pt x="954321" y="-268717"/>
                  <a:pt x="1168969" y="-186010"/>
                  <a:pt x="1337460" y="-176060"/>
                </a:cubicBezTo>
                <a:cubicBezTo>
                  <a:pt x="1505951" y="-166110"/>
                  <a:pt x="1634136" y="-61204"/>
                  <a:pt x="1865856" y="-86907"/>
                </a:cubicBezTo>
                <a:cubicBezTo>
                  <a:pt x="2097576" y="-112611"/>
                  <a:pt x="2144107" y="-34785"/>
                  <a:pt x="2370233" y="-1807"/>
                </a:cubicBezTo>
                <a:cubicBezTo>
                  <a:pt x="2596359" y="31171"/>
                  <a:pt x="2650223" y="82995"/>
                  <a:pt x="2802557" y="71136"/>
                </a:cubicBezTo>
                <a:cubicBezTo>
                  <a:pt x="3621727" y="-96968"/>
                  <a:pt x="4199434" y="-85568"/>
                  <a:pt x="4937639" y="2969"/>
                </a:cubicBezTo>
                <a:cubicBezTo>
                  <a:pt x="9271375" y="23289"/>
                  <a:pt x="10825149" y="1302336"/>
                  <a:pt x="6918942" y="1698705"/>
                </a:cubicBezTo>
                <a:cubicBezTo>
                  <a:pt x="6132654" y="2005578"/>
                  <a:pt x="5112225" y="1853897"/>
                  <a:pt x="4326068" y="1827500"/>
                </a:cubicBezTo>
                <a:cubicBezTo>
                  <a:pt x="347350" y="1857266"/>
                  <a:pt x="-1596895" y="1228200"/>
                  <a:pt x="1352581" y="265000"/>
                </a:cubicBezTo>
                <a:cubicBezTo>
                  <a:pt x="1236574" y="192714"/>
                  <a:pt x="1058817" y="50275"/>
                  <a:pt x="895706" y="-22569"/>
                </a:cubicBezTo>
                <a:cubicBezTo>
                  <a:pt x="732595" y="-95413"/>
                  <a:pt x="586707" y="-222439"/>
                  <a:pt x="400759" y="-334103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5615"/>
                      <a:gd name="adj2" fmla="val -6826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11D051F-4F25-42A7-AA74-78521F9C7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156499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432" y="2771335"/>
            <a:ext cx="8364867" cy="1083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 QUE É </a:t>
            </a:r>
            <a:r>
              <a:rPr lang="pt-BR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ETNIA</a:t>
            </a: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8E35C77-1678-43BD-8A28-FCCE03D1E5BA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ETNOMATEMÁTICA, p.3</a:t>
            </a:r>
          </a:p>
        </p:txBody>
      </p:sp>
    </p:spTree>
    <p:extLst>
      <p:ext uri="{BB962C8B-B14F-4D97-AF65-F5344CB8AC3E}">
        <p14:creationId xmlns:p14="http://schemas.microsoft.com/office/powerpoint/2010/main" val="994207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LIMITAÇÕES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395663"/>
            <a:ext cx="11568363" cy="5138487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conhecimento de outras culturas e grupos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não se muda, não se invalida, não matematiza, não sistematiza.</a:t>
            </a: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“Na maioria das vezes, é impossível vincular o conhecimento local com o conhecimento matemático acadêmico no currículo escolar, em sala de aula.” (D’AMBROSIO, ROSA; 2016, p.23)</a:t>
            </a: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algn="just"/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“Sua nudez é indecência e pecado, sua língua é rotulada inútil, sua religião se torna ‘crendice’, seus costumes são ‘selvagens’, sua arte e seus rituais são ‘folclore’, sua ciência e medicina são ‘superstições’ e sua matemática é ‘imprecisa’, ‘ineficiente’ e ‘inútil’, quando não ‘inexistente’. Ora, isso se passa da mesmíssima maneira com as classes populares, mesmo não índios.” (D’AMBRÓSIO, 2020, p.82)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p.29</a:t>
            </a:r>
          </a:p>
        </p:txBody>
      </p:sp>
    </p:spTree>
    <p:extLst>
      <p:ext uri="{BB962C8B-B14F-4D97-AF65-F5344CB8AC3E}">
        <p14:creationId xmlns:p14="http://schemas.microsoft.com/office/powerpoint/2010/main" val="392221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ORIENTAÇÕES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395663"/>
            <a:ext cx="11568363" cy="5138487"/>
          </a:xfrm>
        </p:spPr>
        <p:txBody>
          <a:bodyPr>
            <a:normAutofit lnSpcReduction="10000"/>
          </a:bodyPr>
          <a:lstStyle/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Não se trata de SUBSTITUIR, mas de RECONHECER;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“Não rejeitar modelos matemáticos ligados à tradição e reconhecer como válidos todos os sistemas de explicação, de conhecimento, construídos por outros povos” (MENDES, 2009, p.58).</a:t>
            </a: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Utilizar do pensamento matemático próprio do aluno para ensinar a matemática escolar, aguçando sua criatividade e motivando-o.</a:t>
            </a: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“Os professores podem integrar as contribuições de diversas culturas no currículo escolar ao comentarem sobre essas culturas” (D’AMBROSIO, ROSA; 2016, p.27)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p.30</a:t>
            </a:r>
          </a:p>
        </p:txBody>
      </p:sp>
    </p:spTree>
    <p:extLst>
      <p:ext uri="{BB962C8B-B14F-4D97-AF65-F5344CB8AC3E}">
        <p14:creationId xmlns:p14="http://schemas.microsoft.com/office/powerpoint/2010/main" val="109159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Modern Love" panose="04090805081005020601" pitchFamily="82" charset="0"/>
              </a:rPr>
              <a:t>AVALIAÇÃO</a:t>
            </a:r>
            <a:endParaRPr lang="pt-BR" sz="3800" u="sng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Prof°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Dr.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Djnnathan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Gonçalves e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Profª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Ms. Juliana Schivani                                         RESOLUÇÃO DE PROBLEMAS, p.38 </a:t>
            </a:r>
          </a:p>
        </p:txBody>
      </p:sp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316730DA-2AD4-F46B-3227-30A6F63A9A95}"/>
              </a:ext>
            </a:extLst>
          </p:cNvPr>
          <p:cNvSpPr/>
          <p:nvPr/>
        </p:nvSpPr>
        <p:spPr>
          <a:xfrm>
            <a:off x="3052689" y="2363372"/>
            <a:ext cx="8092639" cy="2588190"/>
          </a:xfrm>
          <a:custGeom>
            <a:avLst/>
            <a:gdLst>
              <a:gd name="connsiteX0" fmla="*/ 49284 w 8092639"/>
              <a:gd name="connsiteY0" fmla="*/ 186427 h 2588190"/>
              <a:gd name="connsiteX1" fmla="*/ 534541 w 8092639"/>
              <a:gd name="connsiteY1" fmla="*/ 215261 h 2588190"/>
              <a:gd name="connsiteX2" fmla="*/ 1064823 w 8092639"/>
              <a:gd name="connsiteY2" fmla="*/ 246771 h 2588190"/>
              <a:gd name="connsiteX3" fmla="*/ 1550080 w 8092639"/>
              <a:gd name="connsiteY3" fmla="*/ 275605 h 2588190"/>
              <a:gd name="connsiteX4" fmla="*/ 4495519 w 8092639"/>
              <a:gd name="connsiteY4" fmla="*/ 8000 h 2588190"/>
              <a:gd name="connsiteX5" fmla="*/ 7031672 w 8092639"/>
              <a:gd name="connsiteY5" fmla="*/ 2167643 h 2588190"/>
              <a:gd name="connsiteX6" fmla="*/ 3739691 w 8092639"/>
              <a:gd name="connsiteY6" fmla="*/ 2584470 h 2588190"/>
              <a:gd name="connsiteX7" fmla="*/ 538885 w 8092639"/>
              <a:gd name="connsiteY7" fmla="*/ 648834 h 2588190"/>
              <a:gd name="connsiteX8" fmla="*/ 284292 w 8092639"/>
              <a:gd name="connsiteY8" fmla="*/ 408382 h 2588190"/>
              <a:gd name="connsiteX9" fmla="*/ 49284 w 8092639"/>
              <a:gd name="connsiteY9" fmla="*/ 186427 h 258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2639" h="2588190" fill="none" extrusionOk="0">
                <a:moveTo>
                  <a:pt x="49284" y="186427"/>
                </a:moveTo>
                <a:cubicBezTo>
                  <a:pt x="247723" y="182074"/>
                  <a:pt x="354378" y="245615"/>
                  <a:pt x="534541" y="215261"/>
                </a:cubicBezTo>
                <a:cubicBezTo>
                  <a:pt x="714704" y="184907"/>
                  <a:pt x="892521" y="249771"/>
                  <a:pt x="1064823" y="246771"/>
                </a:cubicBezTo>
                <a:cubicBezTo>
                  <a:pt x="1237125" y="243770"/>
                  <a:pt x="1320922" y="266244"/>
                  <a:pt x="1550080" y="275605"/>
                </a:cubicBezTo>
                <a:cubicBezTo>
                  <a:pt x="2226986" y="-35646"/>
                  <a:pt x="3589423" y="-42810"/>
                  <a:pt x="4495519" y="8000"/>
                </a:cubicBezTo>
                <a:cubicBezTo>
                  <a:pt x="8343471" y="8560"/>
                  <a:pt x="8837271" y="1504812"/>
                  <a:pt x="7031672" y="2167643"/>
                </a:cubicBezTo>
                <a:cubicBezTo>
                  <a:pt x="6214869" y="2441463"/>
                  <a:pt x="5227110" y="2553544"/>
                  <a:pt x="3739691" y="2584470"/>
                </a:cubicBezTo>
                <a:cubicBezTo>
                  <a:pt x="636977" y="2024942"/>
                  <a:pt x="-1071470" y="1442458"/>
                  <a:pt x="538885" y="648834"/>
                </a:cubicBezTo>
                <a:cubicBezTo>
                  <a:pt x="458847" y="575787"/>
                  <a:pt x="384125" y="456288"/>
                  <a:pt x="284292" y="408382"/>
                </a:cubicBezTo>
                <a:cubicBezTo>
                  <a:pt x="184459" y="360476"/>
                  <a:pt x="98066" y="230009"/>
                  <a:pt x="49284" y="186427"/>
                </a:cubicBezTo>
                <a:close/>
              </a:path>
              <a:path w="8092639" h="2588190" stroke="0" extrusionOk="0">
                <a:moveTo>
                  <a:pt x="49284" y="186427"/>
                </a:moveTo>
                <a:cubicBezTo>
                  <a:pt x="218425" y="143804"/>
                  <a:pt x="380636" y="247566"/>
                  <a:pt x="519533" y="214369"/>
                </a:cubicBezTo>
                <a:cubicBezTo>
                  <a:pt x="658430" y="181172"/>
                  <a:pt x="807196" y="240346"/>
                  <a:pt x="1034807" y="244987"/>
                </a:cubicBezTo>
                <a:cubicBezTo>
                  <a:pt x="1262418" y="249628"/>
                  <a:pt x="1321295" y="310018"/>
                  <a:pt x="1550080" y="275605"/>
                </a:cubicBezTo>
                <a:cubicBezTo>
                  <a:pt x="2481142" y="290915"/>
                  <a:pt x="3568027" y="-95641"/>
                  <a:pt x="4495519" y="8000"/>
                </a:cubicBezTo>
                <a:cubicBezTo>
                  <a:pt x="7800959" y="184836"/>
                  <a:pt x="9697519" y="1054278"/>
                  <a:pt x="7031672" y="2167643"/>
                </a:cubicBezTo>
                <a:cubicBezTo>
                  <a:pt x="6185079" y="2399109"/>
                  <a:pt x="4810240" y="2524994"/>
                  <a:pt x="3739691" y="2584470"/>
                </a:cubicBezTo>
                <a:cubicBezTo>
                  <a:pt x="1079375" y="2712357"/>
                  <a:pt x="-954116" y="1811355"/>
                  <a:pt x="538885" y="648834"/>
                </a:cubicBezTo>
                <a:cubicBezTo>
                  <a:pt x="436228" y="582918"/>
                  <a:pt x="422803" y="517132"/>
                  <a:pt x="303877" y="426879"/>
                </a:cubicBezTo>
                <a:cubicBezTo>
                  <a:pt x="184951" y="336627"/>
                  <a:pt x="191611" y="275933"/>
                  <a:pt x="49284" y="186427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9391"/>
                      <a:gd name="adj2" fmla="val -4279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345722F-E8C1-AEBB-1CBB-56C0D5DE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156499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DD65B0AD-5363-2CA3-3C96-E62B8E7D7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69" y="2828497"/>
            <a:ext cx="6860277" cy="195594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 atividades fazer e como avaliar?</a:t>
            </a:r>
          </a:p>
        </p:txBody>
      </p:sp>
    </p:spTree>
    <p:extLst>
      <p:ext uri="{BB962C8B-B14F-4D97-AF65-F5344CB8AC3E}">
        <p14:creationId xmlns:p14="http://schemas.microsoft.com/office/powerpoint/2010/main" val="237520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p.33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4BAE6C5-6997-4917-ADEF-6B77046E5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99" y="1641306"/>
            <a:ext cx="5511801" cy="4133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25CC3C43-952D-488F-93F2-11894799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017" y="2072967"/>
            <a:ext cx="5289052" cy="33180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“A construção dos calendários, isto é, a contagem e registro de tempo, é um excelente exemplo de </a:t>
            </a:r>
            <a:r>
              <a:rPr lang="pt-BR" sz="30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.”</a:t>
            </a:r>
          </a:p>
          <a:p>
            <a:pPr marL="0" indent="0" algn="ctr">
              <a:buNone/>
            </a:pP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(D’AMBROSIO, 2020, p.23)</a:t>
            </a:r>
          </a:p>
        </p:txBody>
      </p:sp>
      <p:sp>
        <p:nvSpPr>
          <p:cNvPr id="6" name="Shape 135">
            <a:extLst>
              <a:ext uri="{FF2B5EF4-FFF2-40B4-BE49-F238E27FC236}">
                <a16:creationId xmlns:a16="http://schemas.microsoft.com/office/drawing/2014/main" id="{E02787BB-EE88-457D-A341-526B20882263}"/>
              </a:ext>
            </a:extLst>
          </p:cNvPr>
          <p:cNvSpPr txBox="1">
            <a:spLocks/>
          </p:cNvSpPr>
          <p:nvPr/>
        </p:nvSpPr>
        <p:spPr>
          <a:xfrm>
            <a:off x="6422406" y="1979195"/>
            <a:ext cx="5471663" cy="2955114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3000" dirty="0"/>
          </a:p>
        </p:txBody>
      </p:sp>
      <p:sp>
        <p:nvSpPr>
          <p:cNvPr id="7" name="Shape 136">
            <a:extLst>
              <a:ext uri="{FF2B5EF4-FFF2-40B4-BE49-F238E27FC236}">
                <a16:creationId xmlns:a16="http://schemas.microsoft.com/office/drawing/2014/main" id="{A8964367-ABB8-4893-A3C4-2D3BBBDF52CF}"/>
              </a:ext>
            </a:extLst>
          </p:cNvPr>
          <p:cNvSpPr/>
          <p:nvPr/>
        </p:nvSpPr>
        <p:spPr>
          <a:xfrm>
            <a:off x="6422406" y="1979195"/>
            <a:ext cx="5674344" cy="307588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9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C86FECD8-ED67-428F-AE11-06909B97B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7866" y="1604006"/>
            <a:ext cx="4214980" cy="47749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“A utilização do cotidiano das compras para ensinar matemática revela práticas apreendidas fora do ambiente escolar, uma verdadeira </a:t>
            </a:r>
            <a:r>
              <a:rPr lang="pt-BR" sz="30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do comércio.”</a:t>
            </a:r>
          </a:p>
          <a:p>
            <a:pPr marL="0" indent="0" algn="ctr">
              <a:buNone/>
            </a:pP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(D’AMBROSIO, 2020, p.23)</a:t>
            </a:r>
          </a:p>
        </p:txBody>
      </p:sp>
      <p:sp>
        <p:nvSpPr>
          <p:cNvPr id="8" name="Shape 135">
            <a:extLst>
              <a:ext uri="{FF2B5EF4-FFF2-40B4-BE49-F238E27FC236}">
                <a16:creationId xmlns:a16="http://schemas.microsoft.com/office/drawing/2014/main" id="{9A027B17-B75E-4FE3-A050-5E18044E96E8}"/>
              </a:ext>
            </a:extLst>
          </p:cNvPr>
          <p:cNvSpPr txBox="1">
            <a:spLocks/>
          </p:cNvSpPr>
          <p:nvPr/>
        </p:nvSpPr>
        <p:spPr>
          <a:xfrm>
            <a:off x="7879710" y="1352013"/>
            <a:ext cx="4213135" cy="5221239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3000" dirty="0"/>
          </a:p>
        </p:txBody>
      </p:sp>
      <p:sp>
        <p:nvSpPr>
          <p:cNvPr id="9" name="Shape 136">
            <a:extLst>
              <a:ext uri="{FF2B5EF4-FFF2-40B4-BE49-F238E27FC236}">
                <a16:creationId xmlns:a16="http://schemas.microsoft.com/office/drawing/2014/main" id="{1D1AEF4F-E004-4E73-B827-541F50965C80}"/>
              </a:ext>
            </a:extLst>
          </p:cNvPr>
          <p:cNvSpPr/>
          <p:nvPr/>
        </p:nvSpPr>
        <p:spPr>
          <a:xfrm>
            <a:off x="7778711" y="1181100"/>
            <a:ext cx="4413290" cy="562075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26D885F-9BAF-497F-93F7-8E04CC560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83" y="1935399"/>
            <a:ext cx="7191395" cy="3883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p.34</a:t>
            </a:r>
          </a:p>
        </p:txBody>
      </p:sp>
    </p:spTree>
    <p:extLst>
      <p:ext uri="{BB962C8B-B14F-4D97-AF65-F5344CB8AC3E}">
        <p14:creationId xmlns:p14="http://schemas.microsoft.com/office/powerpoint/2010/main" val="262914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p.35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C86FECD8-ED67-428F-AE11-06909B97B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294" y="2316961"/>
            <a:ext cx="5350893" cy="16339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“A Matemática do Jogo do Bicho.”</a:t>
            </a:r>
          </a:p>
          <a:p>
            <a:pPr marL="0" indent="0" algn="ctr">
              <a:buNone/>
            </a:pP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(D’AMBROSIO, 2020, p.26)</a:t>
            </a:r>
          </a:p>
        </p:txBody>
      </p:sp>
      <p:sp>
        <p:nvSpPr>
          <p:cNvPr id="8" name="Shape 135">
            <a:extLst>
              <a:ext uri="{FF2B5EF4-FFF2-40B4-BE49-F238E27FC236}">
                <a16:creationId xmlns:a16="http://schemas.microsoft.com/office/drawing/2014/main" id="{9A027B17-B75E-4FE3-A050-5E18044E96E8}"/>
              </a:ext>
            </a:extLst>
          </p:cNvPr>
          <p:cNvSpPr txBox="1">
            <a:spLocks/>
          </p:cNvSpPr>
          <p:nvPr/>
        </p:nvSpPr>
        <p:spPr>
          <a:xfrm>
            <a:off x="6413863" y="2016476"/>
            <a:ext cx="5398462" cy="217672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3000" dirty="0"/>
          </a:p>
        </p:txBody>
      </p:sp>
      <p:sp>
        <p:nvSpPr>
          <p:cNvPr id="9" name="Shape 136">
            <a:extLst>
              <a:ext uri="{FF2B5EF4-FFF2-40B4-BE49-F238E27FC236}">
                <a16:creationId xmlns:a16="http://schemas.microsoft.com/office/drawing/2014/main" id="{1D1AEF4F-E004-4E73-B827-541F50965C80}"/>
              </a:ext>
            </a:extLst>
          </p:cNvPr>
          <p:cNvSpPr/>
          <p:nvPr/>
        </p:nvSpPr>
        <p:spPr>
          <a:xfrm>
            <a:off x="6413863" y="2016477"/>
            <a:ext cx="5398462" cy="2278388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C966436-2292-4742-8236-7636622990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2" r="4838"/>
          <a:stretch/>
        </p:blipFill>
        <p:spPr>
          <a:xfrm>
            <a:off x="1026298" y="1800585"/>
            <a:ext cx="4799409" cy="4395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173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p.36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C86FECD8-ED67-428F-AE11-06909B97B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294" y="2316961"/>
            <a:ext cx="5350893" cy="31204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“Grupos de profissionais praticam sua própria </a:t>
            </a:r>
            <a:r>
              <a:rPr lang="pt-BR" sz="30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.”</a:t>
            </a:r>
          </a:p>
          <a:p>
            <a:pPr marL="0" indent="0" algn="ctr">
              <a:buNone/>
            </a:pPr>
            <a:r>
              <a:rPr lang="pt-BR" sz="30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(D’AMBROSIO, 2020, p.25)</a:t>
            </a:r>
          </a:p>
        </p:txBody>
      </p:sp>
      <p:sp>
        <p:nvSpPr>
          <p:cNvPr id="8" name="Shape 135">
            <a:extLst>
              <a:ext uri="{FF2B5EF4-FFF2-40B4-BE49-F238E27FC236}">
                <a16:creationId xmlns:a16="http://schemas.microsoft.com/office/drawing/2014/main" id="{9A027B17-B75E-4FE3-A050-5E18044E96E8}"/>
              </a:ext>
            </a:extLst>
          </p:cNvPr>
          <p:cNvSpPr txBox="1">
            <a:spLocks/>
          </p:cNvSpPr>
          <p:nvPr/>
        </p:nvSpPr>
        <p:spPr>
          <a:xfrm>
            <a:off x="6461432" y="2205498"/>
            <a:ext cx="5181600" cy="217672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3000" dirty="0"/>
          </a:p>
        </p:txBody>
      </p:sp>
      <p:sp>
        <p:nvSpPr>
          <p:cNvPr id="9" name="Shape 136">
            <a:extLst>
              <a:ext uri="{FF2B5EF4-FFF2-40B4-BE49-F238E27FC236}">
                <a16:creationId xmlns:a16="http://schemas.microsoft.com/office/drawing/2014/main" id="{1D1AEF4F-E004-4E73-B827-541F50965C80}"/>
              </a:ext>
            </a:extLst>
          </p:cNvPr>
          <p:cNvSpPr/>
          <p:nvPr/>
        </p:nvSpPr>
        <p:spPr>
          <a:xfrm>
            <a:off x="6461432" y="2205498"/>
            <a:ext cx="5350893" cy="217672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709236D-91A9-4FEB-BAF3-F9D7B0702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8" y="1958877"/>
            <a:ext cx="5607056" cy="3950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99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EXEMPLOS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E4ACCD1-B7B1-4BEE-B856-A58652F0C009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Prof°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Dr.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Djnnathan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Gonçalves e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Profª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Ms. Juliana Schivani                                                      ETNOMATEMÁTICA, p.30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9FB403-7157-4BD6-AD25-A7DBC29AD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34" y="1888760"/>
            <a:ext cx="5374728" cy="3364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3121D9A-2CD6-4B14-9CF9-51ADB2EEB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6611">
            <a:off x="5507314" y="1662669"/>
            <a:ext cx="6237888" cy="4166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1FE7649-6724-4579-B8AA-0D7B70A2E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42896">
            <a:off x="967420" y="1770039"/>
            <a:ext cx="5490752" cy="4118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876BDF2-62F3-4943-BA56-4935B369A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51028">
            <a:off x="5433585" y="3462010"/>
            <a:ext cx="2719082" cy="2719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BBFC9F5-1100-42D5-B057-7E0F2CB51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025" y="4029717"/>
            <a:ext cx="2316850" cy="231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F8DE447-7759-479F-82D3-8A46EAC12E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06655">
            <a:off x="7920021" y="1573654"/>
            <a:ext cx="3717734" cy="3113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5DB331B-1DCF-41F3-878F-98A326FAA1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926" y="1437874"/>
            <a:ext cx="4663727" cy="3109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Texto pronto para spot (propaganda) de loja de roupas | Loucos Por Rádio">
            <a:extLst>
              <a:ext uri="{FF2B5EF4-FFF2-40B4-BE49-F238E27FC236}">
                <a16:creationId xmlns:a16="http://schemas.microsoft.com/office/drawing/2014/main" id="{C15FB322-8D9B-42C4-ADBD-4989BFB0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57" y="1714410"/>
            <a:ext cx="5208319" cy="3906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500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PARA SABER MAIS...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p.31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436405-C601-430A-A139-EA5A047B4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43" r="16343"/>
          <a:stretch/>
        </p:blipFill>
        <p:spPr>
          <a:xfrm>
            <a:off x="7991321" y="1393556"/>
            <a:ext cx="3253701" cy="48336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367BC4-D43E-4F12-A72D-8C1CF2098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73" y="1393556"/>
            <a:ext cx="3369392" cy="483360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65EB07B-6760-4676-9D66-81134E1CE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26" y="1393556"/>
            <a:ext cx="3364191" cy="483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PARA SABER MAIS...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p.32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2F280C9-FF74-4D92-98AA-E2D12E867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2" y="1670384"/>
            <a:ext cx="11623835" cy="36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92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lão de Pensamento: Nuvem 5">
            <a:extLst>
              <a:ext uri="{FF2B5EF4-FFF2-40B4-BE49-F238E27FC236}">
                <a16:creationId xmlns:a16="http://schemas.microsoft.com/office/drawing/2014/main" id="{40ACEF59-A398-40A9-9F96-C938D4F50768}"/>
              </a:ext>
            </a:extLst>
          </p:cNvPr>
          <p:cNvSpPr/>
          <p:nvPr/>
        </p:nvSpPr>
        <p:spPr>
          <a:xfrm>
            <a:off x="3560433" y="1496858"/>
            <a:ext cx="8536318" cy="1538267"/>
          </a:xfrm>
          <a:custGeom>
            <a:avLst/>
            <a:gdLst>
              <a:gd name="connsiteX0" fmla="*/ 770639 w 8536318"/>
              <a:gd name="connsiteY0" fmla="*/ 511687 h 1538267"/>
              <a:gd name="connsiteX1" fmla="*/ 1111104 w 8536318"/>
              <a:gd name="connsiteY1" fmla="*/ 245944 h 1538267"/>
              <a:gd name="connsiteX2" fmla="*/ 2767387 w 8536318"/>
              <a:gd name="connsiteY2" fmla="*/ 185232 h 1538267"/>
              <a:gd name="connsiteX3" fmla="*/ 4437304 w 8536318"/>
              <a:gd name="connsiteY3" fmla="*/ 122206 h 1538267"/>
              <a:gd name="connsiteX4" fmla="*/ 5088001 w 8536318"/>
              <a:gd name="connsiteY4" fmla="*/ 7121 h 1538267"/>
              <a:gd name="connsiteX5" fmla="*/ 5894999 w 8536318"/>
              <a:gd name="connsiteY5" fmla="*/ 88343 h 1538267"/>
              <a:gd name="connsiteX6" fmla="*/ 7007487 w 8536318"/>
              <a:gd name="connsiteY6" fmla="*/ 24569 h 1538267"/>
              <a:gd name="connsiteX7" fmla="*/ 7571635 w 8536318"/>
              <a:gd name="connsiteY7" fmla="*/ 198550 h 1538267"/>
              <a:gd name="connsiteX8" fmla="*/ 8295641 w 8536318"/>
              <a:gd name="connsiteY8" fmla="*/ 367403 h 1538267"/>
              <a:gd name="connsiteX9" fmla="*/ 8263234 w 8536318"/>
              <a:gd name="connsiteY9" fmla="*/ 550500 h 1538267"/>
              <a:gd name="connsiteX10" fmla="*/ 8499959 w 8536318"/>
              <a:gd name="connsiteY10" fmla="*/ 830450 h 1538267"/>
              <a:gd name="connsiteX11" fmla="*/ 7391028 w 8536318"/>
              <a:gd name="connsiteY11" fmla="*/ 1075505 h 1538267"/>
              <a:gd name="connsiteX12" fmla="*/ 6994050 w 8536318"/>
              <a:gd name="connsiteY12" fmla="*/ 1285485 h 1538267"/>
              <a:gd name="connsiteX13" fmla="*/ 5642466 w 8536318"/>
              <a:gd name="connsiteY13" fmla="*/ 1310909 h 1538267"/>
              <a:gd name="connsiteX14" fmla="*/ 4676598 w 8536318"/>
              <a:gd name="connsiteY14" fmla="*/ 1534919 h 1538267"/>
              <a:gd name="connsiteX15" fmla="*/ 3256447 w 8536318"/>
              <a:gd name="connsiteY15" fmla="*/ 1398185 h 1538267"/>
              <a:gd name="connsiteX16" fmla="*/ 1146870 w 8536318"/>
              <a:gd name="connsiteY16" fmla="*/ 1263088 h 1538267"/>
              <a:gd name="connsiteX17" fmla="*/ 219335 w 8536318"/>
              <a:gd name="connsiteY17" fmla="*/ 1112751 h 1538267"/>
              <a:gd name="connsiteX18" fmla="*/ 417528 w 8536318"/>
              <a:gd name="connsiteY18" fmla="*/ 909820 h 1538267"/>
              <a:gd name="connsiteX19" fmla="*/ -988 w 8536318"/>
              <a:gd name="connsiteY19" fmla="*/ 701620 h 1538267"/>
              <a:gd name="connsiteX20" fmla="*/ 763328 w 8536318"/>
              <a:gd name="connsiteY20" fmla="*/ 516565 h 1538267"/>
              <a:gd name="connsiteX21" fmla="*/ 770639 w 8536318"/>
              <a:gd name="connsiteY21" fmla="*/ 511687 h 1538267"/>
              <a:gd name="connsiteX0" fmla="*/ -455279 w 8536318"/>
              <a:gd name="connsiteY0" fmla="*/ 1090031 h 1538267"/>
              <a:gd name="connsiteX1" fmla="*/ -498009 w 8536318"/>
              <a:gd name="connsiteY1" fmla="*/ 1132761 h 1538267"/>
              <a:gd name="connsiteX2" fmla="*/ -540739 w 8536318"/>
              <a:gd name="connsiteY2" fmla="*/ 1090031 h 1538267"/>
              <a:gd name="connsiteX3" fmla="*/ -498009 w 8536318"/>
              <a:gd name="connsiteY3" fmla="*/ 1047301 h 1538267"/>
              <a:gd name="connsiteX4" fmla="*/ -455279 w 8536318"/>
              <a:gd name="connsiteY4" fmla="*/ 1090031 h 1538267"/>
              <a:gd name="connsiteX0" fmla="*/ -184984 w 8536318"/>
              <a:gd name="connsiteY0" fmla="*/ 1074710 h 1538267"/>
              <a:gd name="connsiteX1" fmla="*/ -270443 w 8536318"/>
              <a:gd name="connsiteY1" fmla="*/ 1160169 h 1538267"/>
              <a:gd name="connsiteX2" fmla="*/ -355902 w 8536318"/>
              <a:gd name="connsiteY2" fmla="*/ 1074710 h 1538267"/>
              <a:gd name="connsiteX3" fmla="*/ -270443 w 8536318"/>
              <a:gd name="connsiteY3" fmla="*/ 989251 h 1538267"/>
              <a:gd name="connsiteX4" fmla="*/ -184984 w 8536318"/>
              <a:gd name="connsiteY4" fmla="*/ 1074710 h 1538267"/>
              <a:gd name="connsiteX0" fmla="*/ 170577 w 8536318"/>
              <a:gd name="connsiteY0" fmla="*/ 1053647 h 1538267"/>
              <a:gd name="connsiteX1" fmla="*/ 42388 w 8536318"/>
              <a:gd name="connsiteY1" fmla="*/ 1181836 h 1538267"/>
              <a:gd name="connsiteX2" fmla="*/ -85801 w 8536318"/>
              <a:gd name="connsiteY2" fmla="*/ 1053647 h 1538267"/>
              <a:gd name="connsiteX3" fmla="*/ 42388 w 8536318"/>
              <a:gd name="connsiteY3" fmla="*/ 925458 h 1538267"/>
              <a:gd name="connsiteX4" fmla="*/ 170577 w 8536318"/>
              <a:gd name="connsiteY4" fmla="*/ 1053647 h 1538267"/>
              <a:gd name="connsiteX0" fmla="*/ 927336 w 8536318"/>
              <a:gd name="connsiteY0" fmla="*/ 932111 h 1538267"/>
              <a:gd name="connsiteX1" fmla="*/ 426815 w 8536318"/>
              <a:gd name="connsiteY1" fmla="*/ 903731 h 1538267"/>
              <a:gd name="connsiteX2" fmla="*/ 1368972 w 8536318"/>
              <a:gd name="connsiteY2" fmla="*/ 1242684 h 1538267"/>
              <a:gd name="connsiteX3" fmla="*/ 1150031 w 8536318"/>
              <a:gd name="connsiteY3" fmla="*/ 1256251 h 1538267"/>
              <a:gd name="connsiteX4" fmla="*/ 3256052 w 8536318"/>
              <a:gd name="connsiteY4" fmla="*/ 1391917 h 1538267"/>
              <a:gd name="connsiteX5" fmla="*/ 3124055 w 8536318"/>
              <a:gd name="connsiteY5" fmla="*/ 1329960 h 1538267"/>
              <a:gd name="connsiteX6" fmla="*/ 5696213 w 8536318"/>
              <a:gd name="connsiteY6" fmla="*/ 1237414 h 1538267"/>
              <a:gd name="connsiteX7" fmla="*/ 5643454 w 8536318"/>
              <a:gd name="connsiteY7" fmla="*/ 1305390 h 1538267"/>
              <a:gd name="connsiteX8" fmla="*/ 6743888 w 8536318"/>
              <a:gd name="connsiteY8" fmla="*/ 817346 h 1538267"/>
              <a:gd name="connsiteX9" fmla="*/ 7386286 w 8536318"/>
              <a:gd name="connsiteY9" fmla="*/ 1071445 h 1538267"/>
              <a:gd name="connsiteX10" fmla="*/ 8259282 w 8536318"/>
              <a:gd name="connsiteY10" fmla="*/ 546725 h 1538267"/>
              <a:gd name="connsiteX11" fmla="*/ 7973158 w 8536318"/>
              <a:gd name="connsiteY11" fmla="*/ 642012 h 1538267"/>
              <a:gd name="connsiteX12" fmla="*/ 7572820 w 8536318"/>
              <a:gd name="connsiteY12" fmla="*/ 193209 h 1538267"/>
              <a:gd name="connsiteX13" fmla="*/ 7587838 w 8536318"/>
              <a:gd name="connsiteY13" fmla="*/ 238217 h 1538267"/>
              <a:gd name="connsiteX14" fmla="*/ 5745811 w 8536318"/>
              <a:gd name="connsiteY14" fmla="*/ 140722 h 1538267"/>
              <a:gd name="connsiteX15" fmla="*/ 5892430 w 8536318"/>
              <a:gd name="connsiteY15" fmla="*/ 83322 h 1538267"/>
              <a:gd name="connsiteX16" fmla="*/ 4375060 w 8536318"/>
              <a:gd name="connsiteY16" fmla="*/ 168069 h 1538267"/>
              <a:gd name="connsiteX17" fmla="*/ 4445998 w 8536318"/>
              <a:gd name="connsiteY17" fmla="*/ 118574 h 1538267"/>
              <a:gd name="connsiteX18" fmla="*/ 2766399 w 8536318"/>
              <a:gd name="connsiteY18" fmla="*/ 184876 h 1538267"/>
              <a:gd name="connsiteX19" fmla="*/ 3023279 w 8536318"/>
              <a:gd name="connsiteY19" fmla="*/ 232876 h 1538267"/>
              <a:gd name="connsiteX20" fmla="*/ 815495 w 8536318"/>
              <a:gd name="connsiteY20" fmla="*/ 562215 h 1538267"/>
              <a:gd name="connsiteX21" fmla="*/ 770639 w 8536318"/>
              <a:gd name="connsiteY21" fmla="*/ 511687 h 153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36318" h="1538267" fill="none" extrusionOk="0">
                <a:moveTo>
                  <a:pt x="770639" y="511687"/>
                </a:moveTo>
                <a:cubicBezTo>
                  <a:pt x="722571" y="416358"/>
                  <a:pt x="847136" y="344728"/>
                  <a:pt x="1111104" y="245944"/>
                </a:cubicBezTo>
                <a:cubicBezTo>
                  <a:pt x="1435488" y="230026"/>
                  <a:pt x="2286266" y="88948"/>
                  <a:pt x="2767387" y="185232"/>
                </a:cubicBezTo>
                <a:cubicBezTo>
                  <a:pt x="3154319" y="148854"/>
                  <a:pt x="3857379" y="-13272"/>
                  <a:pt x="4437304" y="122206"/>
                </a:cubicBezTo>
                <a:cubicBezTo>
                  <a:pt x="4588360" y="51269"/>
                  <a:pt x="4842568" y="42699"/>
                  <a:pt x="5088001" y="7121"/>
                </a:cubicBezTo>
                <a:cubicBezTo>
                  <a:pt x="5341417" y="-16208"/>
                  <a:pt x="5667942" y="19510"/>
                  <a:pt x="5894999" y="88343"/>
                </a:cubicBezTo>
                <a:cubicBezTo>
                  <a:pt x="6125817" y="87627"/>
                  <a:pt x="6627737" y="-13416"/>
                  <a:pt x="7007487" y="24569"/>
                </a:cubicBezTo>
                <a:cubicBezTo>
                  <a:pt x="7305418" y="52548"/>
                  <a:pt x="7518806" y="135337"/>
                  <a:pt x="7571635" y="198550"/>
                </a:cubicBezTo>
                <a:cubicBezTo>
                  <a:pt x="7915892" y="240585"/>
                  <a:pt x="8200947" y="274788"/>
                  <a:pt x="8295641" y="367403"/>
                </a:cubicBezTo>
                <a:cubicBezTo>
                  <a:pt x="8393074" y="418278"/>
                  <a:pt x="8363662" y="477446"/>
                  <a:pt x="8263234" y="550500"/>
                </a:cubicBezTo>
                <a:cubicBezTo>
                  <a:pt x="8518862" y="635427"/>
                  <a:pt x="8589273" y="736076"/>
                  <a:pt x="8499959" y="830450"/>
                </a:cubicBezTo>
                <a:cubicBezTo>
                  <a:pt x="8316870" y="978552"/>
                  <a:pt x="7835321" y="1125039"/>
                  <a:pt x="7391028" y="1075505"/>
                </a:cubicBezTo>
                <a:cubicBezTo>
                  <a:pt x="7391013" y="1186049"/>
                  <a:pt x="7247184" y="1251483"/>
                  <a:pt x="6994050" y="1285485"/>
                </a:cubicBezTo>
                <a:cubicBezTo>
                  <a:pt x="6600922" y="1430380"/>
                  <a:pt x="6027322" y="1347573"/>
                  <a:pt x="5642466" y="1310909"/>
                </a:cubicBezTo>
                <a:cubicBezTo>
                  <a:pt x="5487500" y="1402346"/>
                  <a:pt x="5202347" y="1421026"/>
                  <a:pt x="4676598" y="1534919"/>
                </a:cubicBezTo>
                <a:cubicBezTo>
                  <a:pt x="4120968" y="1554896"/>
                  <a:pt x="3562935" y="1473576"/>
                  <a:pt x="3256447" y="1398185"/>
                </a:cubicBezTo>
                <a:cubicBezTo>
                  <a:pt x="2428199" y="1488873"/>
                  <a:pt x="1492476" y="1462312"/>
                  <a:pt x="1146870" y="1263088"/>
                </a:cubicBezTo>
                <a:cubicBezTo>
                  <a:pt x="740548" y="1244042"/>
                  <a:pt x="324691" y="1175794"/>
                  <a:pt x="219335" y="1112751"/>
                </a:cubicBezTo>
                <a:cubicBezTo>
                  <a:pt x="127161" y="1041333"/>
                  <a:pt x="215085" y="946934"/>
                  <a:pt x="417528" y="909820"/>
                </a:cubicBezTo>
                <a:cubicBezTo>
                  <a:pt x="120041" y="869022"/>
                  <a:pt x="-20387" y="781525"/>
                  <a:pt x="-988" y="701620"/>
                </a:cubicBezTo>
                <a:cubicBezTo>
                  <a:pt x="93396" y="532574"/>
                  <a:pt x="377420" y="565504"/>
                  <a:pt x="763328" y="516565"/>
                </a:cubicBezTo>
                <a:cubicBezTo>
                  <a:pt x="765371" y="514753"/>
                  <a:pt x="768346" y="513181"/>
                  <a:pt x="770639" y="511687"/>
                </a:cubicBezTo>
                <a:close/>
              </a:path>
              <a:path w="8536318" h="1538267" fill="none" extrusionOk="0">
                <a:moveTo>
                  <a:pt x="-455279" y="1090031"/>
                </a:moveTo>
                <a:cubicBezTo>
                  <a:pt x="-454848" y="1108134"/>
                  <a:pt x="-477746" y="1128665"/>
                  <a:pt x="-498009" y="1132761"/>
                </a:cubicBezTo>
                <a:cubicBezTo>
                  <a:pt x="-523866" y="1132901"/>
                  <a:pt x="-538742" y="1108054"/>
                  <a:pt x="-540739" y="1090031"/>
                </a:cubicBezTo>
                <a:cubicBezTo>
                  <a:pt x="-540120" y="1066395"/>
                  <a:pt x="-516805" y="1047416"/>
                  <a:pt x="-498009" y="1047301"/>
                </a:cubicBezTo>
                <a:cubicBezTo>
                  <a:pt x="-473558" y="1045718"/>
                  <a:pt x="-450246" y="1065778"/>
                  <a:pt x="-455279" y="1090031"/>
                </a:cubicBezTo>
                <a:close/>
              </a:path>
              <a:path w="8536318" h="1538267" fill="none" extrusionOk="0">
                <a:moveTo>
                  <a:pt x="-184984" y="1074710"/>
                </a:moveTo>
                <a:cubicBezTo>
                  <a:pt x="-189774" y="1121822"/>
                  <a:pt x="-224336" y="1158383"/>
                  <a:pt x="-270443" y="1160169"/>
                </a:cubicBezTo>
                <a:cubicBezTo>
                  <a:pt x="-319660" y="1161666"/>
                  <a:pt x="-365152" y="1116062"/>
                  <a:pt x="-355902" y="1074710"/>
                </a:cubicBezTo>
                <a:cubicBezTo>
                  <a:pt x="-354813" y="1026789"/>
                  <a:pt x="-319197" y="983368"/>
                  <a:pt x="-270443" y="989251"/>
                </a:cubicBezTo>
                <a:cubicBezTo>
                  <a:pt x="-220081" y="977802"/>
                  <a:pt x="-182923" y="1036154"/>
                  <a:pt x="-184984" y="1074710"/>
                </a:cubicBezTo>
                <a:close/>
              </a:path>
              <a:path w="8536318" h="1538267" fill="none" extrusionOk="0">
                <a:moveTo>
                  <a:pt x="170577" y="1053647"/>
                </a:moveTo>
                <a:cubicBezTo>
                  <a:pt x="182231" y="1131929"/>
                  <a:pt x="118294" y="1191259"/>
                  <a:pt x="42388" y="1181836"/>
                </a:cubicBezTo>
                <a:cubicBezTo>
                  <a:pt x="-42498" y="1180145"/>
                  <a:pt x="-77375" y="1127503"/>
                  <a:pt x="-85801" y="1053647"/>
                </a:cubicBezTo>
                <a:cubicBezTo>
                  <a:pt x="-72082" y="986309"/>
                  <a:pt x="-37028" y="935333"/>
                  <a:pt x="42388" y="925458"/>
                </a:cubicBezTo>
                <a:cubicBezTo>
                  <a:pt x="112239" y="922448"/>
                  <a:pt x="187023" y="975582"/>
                  <a:pt x="170577" y="1053647"/>
                </a:cubicBezTo>
                <a:close/>
              </a:path>
              <a:path w="8536318" h="1538267" fill="none" extrusionOk="0">
                <a:moveTo>
                  <a:pt x="927336" y="932111"/>
                </a:moveTo>
                <a:cubicBezTo>
                  <a:pt x="757779" y="937780"/>
                  <a:pt x="574379" y="946726"/>
                  <a:pt x="426815" y="903731"/>
                </a:cubicBezTo>
                <a:moveTo>
                  <a:pt x="1368972" y="1242684"/>
                </a:moveTo>
                <a:cubicBezTo>
                  <a:pt x="1280017" y="1244809"/>
                  <a:pt x="1240186" y="1259704"/>
                  <a:pt x="1150031" y="1256251"/>
                </a:cubicBezTo>
                <a:moveTo>
                  <a:pt x="3256052" y="1391917"/>
                </a:moveTo>
                <a:cubicBezTo>
                  <a:pt x="3203350" y="1370191"/>
                  <a:pt x="3159416" y="1348495"/>
                  <a:pt x="3124055" y="1329960"/>
                </a:cubicBezTo>
                <a:moveTo>
                  <a:pt x="5696213" y="1237414"/>
                </a:moveTo>
                <a:cubicBezTo>
                  <a:pt x="5682691" y="1265375"/>
                  <a:pt x="5670171" y="1276645"/>
                  <a:pt x="5643454" y="1305390"/>
                </a:cubicBezTo>
                <a:moveTo>
                  <a:pt x="6743888" y="817346"/>
                </a:moveTo>
                <a:cubicBezTo>
                  <a:pt x="7163450" y="884556"/>
                  <a:pt x="7372679" y="936291"/>
                  <a:pt x="7386286" y="1071445"/>
                </a:cubicBezTo>
                <a:moveTo>
                  <a:pt x="8259282" y="546725"/>
                </a:moveTo>
                <a:cubicBezTo>
                  <a:pt x="8202473" y="600369"/>
                  <a:pt x="8123204" y="601048"/>
                  <a:pt x="7973158" y="642012"/>
                </a:cubicBezTo>
                <a:moveTo>
                  <a:pt x="7572820" y="193209"/>
                </a:moveTo>
                <a:cubicBezTo>
                  <a:pt x="7582640" y="210403"/>
                  <a:pt x="7589106" y="224212"/>
                  <a:pt x="7587838" y="238217"/>
                </a:cubicBezTo>
                <a:moveTo>
                  <a:pt x="5745811" y="140722"/>
                </a:moveTo>
                <a:cubicBezTo>
                  <a:pt x="5783737" y="125728"/>
                  <a:pt x="5836152" y="88350"/>
                  <a:pt x="5892430" y="83322"/>
                </a:cubicBezTo>
                <a:moveTo>
                  <a:pt x="4375060" y="168069"/>
                </a:moveTo>
                <a:cubicBezTo>
                  <a:pt x="4388686" y="152575"/>
                  <a:pt x="4406376" y="137070"/>
                  <a:pt x="4445998" y="118574"/>
                </a:cubicBezTo>
                <a:moveTo>
                  <a:pt x="2766399" y="184876"/>
                </a:moveTo>
                <a:cubicBezTo>
                  <a:pt x="2854097" y="198541"/>
                  <a:pt x="2941929" y="218389"/>
                  <a:pt x="3023279" y="232876"/>
                </a:cubicBezTo>
                <a:moveTo>
                  <a:pt x="815495" y="562215"/>
                </a:moveTo>
                <a:cubicBezTo>
                  <a:pt x="791518" y="542865"/>
                  <a:pt x="780354" y="528451"/>
                  <a:pt x="770639" y="511687"/>
                </a:cubicBezTo>
              </a:path>
              <a:path w="8536318" h="1538267" stroke="0" extrusionOk="0">
                <a:moveTo>
                  <a:pt x="770639" y="511687"/>
                </a:moveTo>
                <a:cubicBezTo>
                  <a:pt x="704002" y="426792"/>
                  <a:pt x="862202" y="318375"/>
                  <a:pt x="1111104" y="245944"/>
                </a:cubicBezTo>
                <a:cubicBezTo>
                  <a:pt x="1574257" y="121306"/>
                  <a:pt x="2286348" y="81415"/>
                  <a:pt x="2767387" y="185232"/>
                </a:cubicBezTo>
                <a:cubicBezTo>
                  <a:pt x="3069963" y="-52"/>
                  <a:pt x="3784994" y="16997"/>
                  <a:pt x="4437304" y="122206"/>
                </a:cubicBezTo>
                <a:cubicBezTo>
                  <a:pt x="4577829" y="73249"/>
                  <a:pt x="4816527" y="36217"/>
                  <a:pt x="5088001" y="7121"/>
                </a:cubicBezTo>
                <a:cubicBezTo>
                  <a:pt x="5426775" y="-9597"/>
                  <a:pt x="5707437" y="5194"/>
                  <a:pt x="5894999" y="88343"/>
                </a:cubicBezTo>
                <a:cubicBezTo>
                  <a:pt x="6152644" y="-18207"/>
                  <a:pt x="6654112" y="14129"/>
                  <a:pt x="7007487" y="24569"/>
                </a:cubicBezTo>
                <a:cubicBezTo>
                  <a:pt x="7284100" y="33913"/>
                  <a:pt x="7506213" y="95377"/>
                  <a:pt x="7571635" y="198550"/>
                </a:cubicBezTo>
                <a:cubicBezTo>
                  <a:pt x="7915528" y="230246"/>
                  <a:pt x="8181249" y="287282"/>
                  <a:pt x="8295641" y="367403"/>
                </a:cubicBezTo>
                <a:cubicBezTo>
                  <a:pt x="8359462" y="431109"/>
                  <a:pt x="8354619" y="494674"/>
                  <a:pt x="8263234" y="550500"/>
                </a:cubicBezTo>
                <a:cubicBezTo>
                  <a:pt x="8519507" y="657042"/>
                  <a:pt x="8630722" y="736997"/>
                  <a:pt x="8499959" y="830450"/>
                </a:cubicBezTo>
                <a:cubicBezTo>
                  <a:pt x="8379449" y="956705"/>
                  <a:pt x="7965842" y="1051225"/>
                  <a:pt x="7391028" y="1075505"/>
                </a:cubicBezTo>
                <a:cubicBezTo>
                  <a:pt x="7389773" y="1124747"/>
                  <a:pt x="7232980" y="1225884"/>
                  <a:pt x="6994050" y="1285485"/>
                </a:cubicBezTo>
                <a:cubicBezTo>
                  <a:pt x="6730393" y="1355245"/>
                  <a:pt x="6120926" y="1364614"/>
                  <a:pt x="5642466" y="1310909"/>
                </a:cubicBezTo>
                <a:cubicBezTo>
                  <a:pt x="5457312" y="1435647"/>
                  <a:pt x="5187391" y="1463851"/>
                  <a:pt x="4676598" y="1534919"/>
                </a:cubicBezTo>
                <a:cubicBezTo>
                  <a:pt x="4207692" y="1548703"/>
                  <a:pt x="3550450" y="1452709"/>
                  <a:pt x="3256447" y="1398185"/>
                </a:cubicBezTo>
                <a:cubicBezTo>
                  <a:pt x="2429728" y="1482896"/>
                  <a:pt x="1624166" y="1352095"/>
                  <a:pt x="1146870" y="1263088"/>
                </a:cubicBezTo>
                <a:cubicBezTo>
                  <a:pt x="731662" y="1278685"/>
                  <a:pt x="319255" y="1229479"/>
                  <a:pt x="219335" y="1112751"/>
                </a:cubicBezTo>
                <a:cubicBezTo>
                  <a:pt x="120033" y="1059143"/>
                  <a:pt x="185710" y="985467"/>
                  <a:pt x="417528" y="909820"/>
                </a:cubicBezTo>
                <a:cubicBezTo>
                  <a:pt x="140990" y="864786"/>
                  <a:pt x="-29293" y="772676"/>
                  <a:pt x="-988" y="701620"/>
                </a:cubicBezTo>
                <a:cubicBezTo>
                  <a:pt x="108697" y="642363"/>
                  <a:pt x="423447" y="570661"/>
                  <a:pt x="763328" y="516565"/>
                </a:cubicBezTo>
                <a:cubicBezTo>
                  <a:pt x="765519" y="514773"/>
                  <a:pt x="768167" y="514026"/>
                  <a:pt x="770639" y="511687"/>
                </a:cubicBezTo>
                <a:close/>
              </a:path>
              <a:path w="8536318" h="1538267" stroke="0" extrusionOk="0">
                <a:moveTo>
                  <a:pt x="-455279" y="1090031"/>
                </a:moveTo>
                <a:cubicBezTo>
                  <a:pt x="-451978" y="1111136"/>
                  <a:pt x="-470600" y="1132179"/>
                  <a:pt x="-498009" y="1132761"/>
                </a:cubicBezTo>
                <a:cubicBezTo>
                  <a:pt x="-519909" y="1134642"/>
                  <a:pt x="-544519" y="1116002"/>
                  <a:pt x="-540739" y="1090031"/>
                </a:cubicBezTo>
                <a:cubicBezTo>
                  <a:pt x="-540599" y="1073428"/>
                  <a:pt x="-519396" y="1041702"/>
                  <a:pt x="-498009" y="1047301"/>
                </a:cubicBezTo>
                <a:cubicBezTo>
                  <a:pt x="-470160" y="1043228"/>
                  <a:pt x="-456593" y="1059843"/>
                  <a:pt x="-455279" y="1090031"/>
                </a:cubicBezTo>
                <a:close/>
              </a:path>
              <a:path w="8536318" h="1538267" stroke="0" extrusionOk="0">
                <a:moveTo>
                  <a:pt x="-184984" y="1074710"/>
                </a:moveTo>
                <a:cubicBezTo>
                  <a:pt x="-185871" y="1131323"/>
                  <a:pt x="-223259" y="1161806"/>
                  <a:pt x="-270443" y="1160169"/>
                </a:cubicBezTo>
                <a:cubicBezTo>
                  <a:pt x="-322024" y="1148740"/>
                  <a:pt x="-354548" y="1127804"/>
                  <a:pt x="-355902" y="1074710"/>
                </a:cubicBezTo>
                <a:cubicBezTo>
                  <a:pt x="-354325" y="1020357"/>
                  <a:pt x="-320305" y="986101"/>
                  <a:pt x="-270443" y="989251"/>
                </a:cubicBezTo>
                <a:cubicBezTo>
                  <a:pt x="-232675" y="995028"/>
                  <a:pt x="-186302" y="1025917"/>
                  <a:pt x="-184984" y="1074710"/>
                </a:cubicBezTo>
                <a:close/>
              </a:path>
              <a:path w="8536318" h="1538267" stroke="0" extrusionOk="0">
                <a:moveTo>
                  <a:pt x="170577" y="1053647"/>
                </a:moveTo>
                <a:cubicBezTo>
                  <a:pt x="163832" y="1127407"/>
                  <a:pt x="98835" y="1169859"/>
                  <a:pt x="42388" y="1181836"/>
                </a:cubicBezTo>
                <a:cubicBezTo>
                  <a:pt x="-19189" y="1179349"/>
                  <a:pt x="-80464" y="1116962"/>
                  <a:pt x="-85801" y="1053647"/>
                </a:cubicBezTo>
                <a:cubicBezTo>
                  <a:pt x="-91098" y="980583"/>
                  <a:pt x="-28016" y="914171"/>
                  <a:pt x="42388" y="925458"/>
                </a:cubicBezTo>
                <a:cubicBezTo>
                  <a:pt x="102525" y="935320"/>
                  <a:pt x="169178" y="981383"/>
                  <a:pt x="170577" y="1053647"/>
                </a:cubicBezTo>
                <a:close/>
              </a:path>
              <a:path w="8536318" h="1538267" fill="none" stroke="0" extrusionOk="0">
                <a:moveTo>
                  <a:pt x="927336" y="932111"/>
                </a:moveTo>
                <a:cubicBezTo>
                  <a:pt x="740124" y="962267"/>
                  <a:pt x="583655" y="919112"/>
                  <a:pt x="426815" y="903731"/>
                </a:cubicBezTo>
                <a:moveTo>
                  <a:pt x="1368972" y="1242684"/>
                </a:moveTo>
                <a:cubicBezTo>
                  <a:pt x="1301824" y="1247998"/>
                  <a:pt x="1227240" y="1271810"/>
                  <a:pt x="1150031" y="1256251"/>
                </a:cubicBezTo>
                <a:moveTo>
                  <a:pt x="3256052" y="1391917"/>
                </a:moveTo>
                <a:cubicBezTo>
                  <a:pt x="3199667" y="1374053"/>
                  <a:pt x="3166120" y="1352170"/>
                  <a:pt x="3124055" y="1329960"/>
                </a:cubicBezTo>
                <a:moveTo>
                  <a:pt x="5696213" y="1237414"/>
                </a:moveTo>
                <a:cubicBezTo>
                  <a:pt x="5690288" y="1258734"/>
                  <a:pt x="5671917" y="1288493"/>
                  <a:pt x="5643454" y="1305390"/>
                </a:cubicBezTo>
                <a:moveTo>
                  <a:pt x="6743888" y="817346"/>
                </a:moveTo>
                <a:cubicBezTo>
                  <a:pt x="7132388" y="874122"/>
                  <a:pt x="7398654" y="981836"/>
                  <a:pt x="7386286" y="1071445"/>
                </a:cubicBezTo>
                <a:moveTo>
                  <a:pt x="8259282" y="546725"/>
                </a:moveTo>
                <a:cubicBezTo>
                  <a:pt x="8186525" y="572855"/>
                  <a:pt x="8097091" y="621277"/>
                  <a:pt x="7973158" y="642012"/>
                </a:cubicBezTo>
                <a:moveTo>
                  <a:pt x="7572820" y="193209"/>
                </a:moveTo>
                <a:cubicBezTo>
                  <a:pt x="7581214" y="206604"/>
                  <a:pt x="7589884" y="226244"/>
                  <a:pt x="7587838" y="238217"/>
                </a:cubicBezTo>
                <a:moveTo>
                  <a:pt x="5745811" y="140722"/>
                </a:moveTo>
                <a:cubicBezTo>
                  <a:pt x="5796638" y="114242"/>
                  <a:pt x="5843891" y="101860"/>
                  <a:pt x="5892430" y="83322"/>
                </a:cubicBezTo>
                <a:moveTo>
                  <a:pt x="4375060" y="168069"/>
                </a:moveTo>
                <a:cubicBezTo>
                  <a:pt x="4389205" y="154427"/>
                  <a:pt x="4419512" y="140084"/>
                  <a:pt x="4445998" y="118574"/>
                </a:cubicBezTo>
                <a:moveTo>
                  <a:pt x="2766399" y="184876"/>
                </a:moveTo>
                <a:cubicBezTo>
                  <a:pt x="2877096" y="192211"/>
                  <a:pt x="2959409" y="197409"/>
                  <a:pt x="3023279" y="232876"/>
                </a:cubicBezTo>
                <a:moveTo>
                  <a:pt x="815495" y="562215"/>
                </a:moveTo>
                <a:cubicBezTo>
                  <a:pt x="794689" y="544860"/>
                  <a:pt x="784532" y="530295"/>
                  <a:pt x="770639" y="511687"/>
                </a:cubicBezTo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cloudCallout">
                    <a:avLst>
                      <a:gd name="adj1" fmla="val -55834"/>
                      <a:gd name="adj2" fmla="val 2086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11D051F-4F25-42A7-AA74-78521F9C7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156499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343" y="1744339"/>
            <a:ext cx="7855119" cy="13879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 conhecimento você tem e NÃO aprendeu na escola.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07DD94C-CE01-4A68-836E-DC683CCEE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039" y="4298267"/>
            <a:ext cx="2885359" cy="2060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2" descr="http://tijoloeciafranca.com.br/foto_big/cc37ef76872d304efb6e20d6ab8b11eb.JPG">
            <a:extLst>
              <a:ext uri="{FF2B5EF4-FFF2-40B4-BE49-F238E27FC236}">
                <a16:creationId xmlns:a16="http://schemas.microsoft.com/office/drawing/2014/main" id="{41D51780-F584-499D-B17A-94F510E6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545">
            <a:off x="346172" y="3200178"/>
            <a:ext cx="2702439" cy="1608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51F743A-6BB2-4D8B-BC28-C8544C8D9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2402">
            <a:off x="1742722" y="4248809"/>
            <a:ext cx="3019192" cy="1797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9BD8ADE-72F4-4BCB-ABDD-B6E64E6F48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0286">
            <a:off x="4407641" y="4138186"/>
            <a:ext cx="3600798" cy="2143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1FBAE60-B682-4001-8604-0B75DD0D0B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8408">
            <a:off x="6194634" y="2863493"/>
            <a:ext cx="2937785" cy="175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00C9E93-275C-4C27-92C8-EEC0F599A03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ETNOMATEMÁTICA, p.4</a:t>
            </a:r>
          </a:p>
        </p:txBody>
      </p:sp>
    </p:spTree>
    <p:extLst>
      <p:ext uri="{BB962C8B-B14F-4D97-AF65-F5344CB8AC3E}">
        <p14:creationId xmlns:p14="http://schemas.microsoft.com/office/powerpoint/2010/main" val="285321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REFERÊNCIAS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ETNOMATEMÁTICA, p.31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8F26E3D1-079B-9687-4450-94F55740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395663"/>
            <a:ext cx="11568363" cy="5138487"/>
          </a:xfrm>
        </p:spPr>
        <p:txBody>
          <a:bodyPr>
            <a:normAutofit lnSpcReduction="10000"/>
          </a:bodyPr>
          <a:lstStyle/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BANDEIRA, Francisco de Assis. Pedagogia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: ações e reflexões em matemática do Ensino Fundamental com um grupo sócio cultural específico. 2009. 225f. </a:t>
            </a: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Tese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(Doutorado em Educação) – Universidade Federal do Rio Grande do Norte. Centro de Ciências Sociais e Aplicadas. Programa de Pós-Graduação em Educação. Natal, 1996.</a:t>
            </a: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BANDEIRA, Francisco de Assis; GONÇALVES, Paulo Gonçalo Farias. </a:t>
            </a:r>
            <a:r>
              <a:rPr lang="pt-BR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Etnomatemáticas</a:t>
            </a: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pelo Brasil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: aspectos teóricos, ticas de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práticas escolares. Curitiba: CRV, 2016.</a:t>
            </a: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D'AMBROSIO,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Ubirantan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 </a:t>
            </a:r>
            <a:r>
              <a:rPr lang="pt-BR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: Elo entre as tradições e a modernidade. Belo Horizonte: Autêntica, 2020.</a:t>
            </a: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233189" cy="857250"/>
          </a:xfrm>
        </p:spPr>
        <p:txBody>
          <a:bodyPr>
            <a:no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Modern Love" panose="04090805081005020601" pitchFamily="82" charset="0"/>
              </a:rPr>
              <a:t>SEMELHANÇAS E DIFERENÇAS</a:t>
            </a:r>
            <a:endParaRPr lang="pt-BR" sz="38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Prof°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Dr.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Djnnathan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Gonçalves e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Profª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Ms. Juliana Schivani                                         RESOLUÇÃO DE PROBLEMAS, p.38 </a:t>
            </a:r>
          </a:p>
        </p:txBody>
      </p:sp>
    </p:spTree>
    <p:extLst>
      <p:ext uri="{BB962C8B-B14F-4D97-AF65-F5344CB8AC3E}">
        <p14:creationId xmlns:p14="http://schemas.microsoft.com/office/powerpoint/2010/main" val="26452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31" name="Título 30">
            <a:extLst>
              <a:ext uri="{FF2B5EF4-FFF2-40B4-BE49-F238E27FC236}">
                <a16:creationId xmlns:a16="http://schemas.microsoft.com/office/drawing/2014/main" id="{E7E4C73F-5555-4227-BEEB-CE483046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035" y="2114620"/>
            <a:ext cx="9906000" cy="1609241"/>
          </a:xfrm>
        </p:spPr>
        <p:txBody>
          <a:bodyPr>
            <a:norm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  <a:t>ETNOMATEMÁTICA</a:t>
            </a:r>
          </a:p>
        </p:txBody>
      </p:sp>
      <p:sp>
        <p:nvSpPr>
          <p:cNvPr id="32" name="Subtítulo 31">
            <a:extLst>
              <a:ext uri="{FF2B5EF4-FFF2-40B4-BE49-F238E27FC236}">
                <a16:creationId xmlns:a16="http://schemas.microsoft.com/office/drawing/2014/main" id="{8D5FFF45-2BC5-46CE-9B0E-8612F6DF5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5735" y="5761383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grpSp>
        <p:nvGrpSpPr>
          <p:cNvPr id="7" name="Grupo 22">
            <a:extLst>
              <a:ext uri="{FF2B5EF4-FFF2-40B4-BE49-F238E27FC236}">
                <a16:creationId xmlns:a16="http://schemas.microsoft.com/office/drawing/2014/main" id="{9F93BA8C-CBEE-4908-BF51-EBCCB3D65769}"/>
              </a:ext>
            </a:extLst>
          </p:cNvPr>
          <p:cNvGrpSpPr>
            <a:grpSpLocks/>
          </p:cNvGrpSpPr>
          <p:nvPr/>
        </p:nvGrpSpPr>
        <p:grpSpPr bwMode="auto">
          <a:xfrm>
            <a:off x="0" y="1082466"/>
            <a:ext cx="7700211" cy="1429369"/>
            <a:chOff x="14641760" y="8647977"/>
            <a:chExt cx="14124581" cy="3605214"/>
          </a:xfrm>
        </p:grpSpPr>
        <p:pic>
          <p:nvPicPr>
            <p:cNvPr id="12" name="Imagem 18" descr="estivadores.jpg">
              <a:extLst>
                <a:ext uri="{FF2B5EF4-FFF2-40B4-BE49-F238E27FC236}">
                  <a16:creationId xmlns:a16="http://schemas.microsoft.com/office/drawing/2014/main" id="{23CF926E-9251-4E72-AE98-26DE60ECC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1760" y="8655027"/>
              <a:ext cx="5399532" cy="35981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m 21" descr="horta.jpg">
              <a:extLst>
                <a:ext uri="{FF2B5EF4-FFF2-40B4-BE49-F238E27FC236}">
                  <a16:creationId xmlns:a16="http://schemas.microsoft.com/office/drawing/2014/main" id="{22B7EF24-79EF-49DD-A72B-EEEACC4F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1292" y="8647977"/>
              <a:ext cx="5460000" cy="3600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m 20" descr="pedreiro.gif">
              <a:extLst>
                <a:ext uri="{FF2B5EF4-FFF2-40B4-BE49-F238E27FC236}">
                  <a16:creationId xmlns:a16="http://schemas.microsoft.com/office/drawing/2014/main" id="{A8BB9393-D128-4832-8639-F2FAD57EF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96"/>
            <a:stretch/>
          </p:blipFill>
          <p:spPr bwMode="auto">
            <a:xfrm>
              <a:off x="25411124" y="8653190"/>
              <a:ext cx="3355217" cy="3600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m 23" descr="bolo09.jpg">
            <a:extLst>
              <a:ext uri="{FF2B5EF4-FFF2-40B4-BE49-F238E27FC236}">
                <a16:creationId xmlns:a16="http://schemas.microsoft.com/office/drawing/2014/main" id="{ACD04908-FB18-4D09-9312-6E8E2D82D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76" y="3571609"/>
            <a:ext cx="1728169" cy="1427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4" descr="cofrinho3.jpg">
            <a:extLst>
              <a:ext uri="{FF2B5EF4-FFF2-40B4-BE49-F238E27FC236}">
                <a16:creationId xmlns:a16="http://schemas.microsoft.com/office/drawing/2014/main" id="{DA0CD296-D34B-4034-9AEE-B6F17BAB7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32" y="3568579"/>
            <a:ext cx="2938078" cy="1427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5" descr="doceiro.jpg">
            <a:extLst>
              <a:ext uri="{FF2B5EF4-FFF2-40B4-BE49-F238E27FC236}">
                <a16:creationId xmlns:a16="http://schemas.microsoft.com/office/drawing/2014/main" id="{8C33F7F9-26FF-40F7-8578-7D3FF4913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06" y="3568579"/>
            <a:ext cx="2873574" cy="1427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E77A9C-335B-47C2-8DB4-D914EC70FF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0149" y="3537530"/>
            <a:ext cx="2101850" cy="140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670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38EEC53-8630-42A9-81E3-9360A7A8E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1" b="98467" l="240" r="98321">
                        <a14:foregroundMark x1="15108" y1="62692" x2="18705" y2="75639"/>
                        <a14:foregroundMark x1="18705" y1="75639" x2="46283" y2="88075"/>
                        <a14:foregroundMark x1="46283" y1="88075" x2="71463" y2="89608"/>
                        <a14:foregroundMark x1="61871" y1="57581" x2="94484" y2="92334"/>
                        <a14:foregroundMark x1="94484" y1="92334" x2="94245" y2="94037"/>
                        <a14:foregroundMark x1="69065" y1="57581" x2="91127" y2="76320"/>
                        <a14:foregroundMark x1="91127" y1="76320" x2="95204" y2="86371"/>
                        <a14:foregroundMark x1="95204" y1="86371" x2="95204" y2="90290"/>
                        <a14:foregroundMark x1="6954" y1="64906" x2="10312" y2="76320"/>
                        <a14:foregroundMark x1="10312" y1="76320" x2="27338" y2="90971"/>
                        <a14:foregroundMark x1="27338" y1="90971" x2="35252" y2="92504"/>
                        <a14:foregroundMark x1="4556" y1="73424" x2="6235" y2="85520"/>
                        <a14:foregroundMark x1="6235" y1="85520" x2="23501" y2="95230"/>
                        <a14:foregroundMark x1="23501" y1="95230" x2="74341" y2="95400"/>
                        <a14:foregroundMark x1="90168" y1="65928" x2="98801" y2="83816"/>
                        <a14:foregroundMark x1="98801" y1="83816" x2="95683" y2="92504"/>
                        <a14:foregroundMark x1="95683" y1="92504" x2="80096" y2="98126"/>
                        <a14:foregroundMark x1="80096" y1="98126" x2="18225" y2="98296"/>
                        <a14:foregroundMark x1="18225" y1="98296" x2="3837" y2="89779"/>
                        <a14:foregroundMark x1="3837" y1="89779" x2="2158" y2="66099"/>
                        <a14:foregroundMark x1="2158" y1="66099" x2="2878" y2="65417"/>
                        <a14:foregroundMark x1="6715" y1="60647" x2="6715" y2="60647"/>
                        <a14:foregroundMark x1="15108" y1="57070" x2="15108" y2="57070"/>
                        <a14:foregroundMark x1="19664" y1="55366" x2="240" y2="62181"/>
                        <a14:foregroundMark x1="5276" y1="98296" x2="70024" y2="99659"/>
                        <a14:foregroundMark x1="70024" y1="99659" x2="90647" y2="98467"/>
                        <a14:foregroundMark x1="90647" y1="98467" x2="98321" y2="959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0075" y="1266825"/>
            <a:ext cx="3971925" cy="55911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ETNODIDÁTICA</a:t>
            </a:r>
          </a:p>
        </p:txBody>
      </p:sp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9EAF1B0A-7388-4AC8-962D-2C5DA022FFB8}"/>
              </a:ext>
            </a:extLst>
          </p:cNvPr>
          <p:cNvSpPr/>
          <p:nvPr/>
        </p:nvSpPr>
        <p:spPr>
          <a:xfrm>
            <a:off x="190501" y="2100406"/>
            <a:ext cx="7333246" cy="3543013"/>
          </a:xfrm>
          <a:custGeom>
            <a:avLst/>
            <a:gdLst>
              <a:gd name="connsiteX0" fmla="*/ 0 w 7333246"/>
              <a:gd name="connsiteY0" fmla="*/ 590514 h 3543013"/>
              <a:gd name="connsiteX1" fmla="*/ 590514 w 7333246"/>
              <a:gd name="connsiteY1" fmla="*/ 0 h 3543013"/>
              <a:gd name="connsiteX2" fmla="*/ 1080387 w 7333246"/>
              <a:gd name="connsiteY2" fmla="*/ 0 h 3543013"/>
              <a:gd name="connsiteX3" fmla="*/ 1496515 w 7333246"/>
              <a:gd name="connsiteY3" fmla="*/ 0 h 3543013"/>
              <a:gd name="connsiteX4" fmla="*/ 1986387 w 7333246"/>
              <a:gd name="connsiteY4" fmla="*/ 0 h 3543013"/>
              <a:gd name="connsiteX5" fmla="*/ 2476260 w 7333246"/>
              <a:gd name="connsiteY5" fmla="*/ 0 h 3543013"/>
              <a:gd name="connsiteX6" fmla="*/ 3076749 w 7333246"/>
              <a:gd name="connsiteY6" fmla="*/ 0 h 3543013"/>
              <a:gd name="connsiteX7" fmla="*/ 3677238 w 7333246"/>
              <a:gd name="connsiteY7" fmla="*/ 0 h 3543013"/>
              <a:gd name="connsiteX8" fmla="*/ 4277727 w 7333246"/>
              <a:gd name="connsiteY8" fmla="*/ 0 h 3543013"/>
              <a:gd name="connsiteX9" fmla="*/ 4277727 w 7333246"/>
              <a:gd name="connsiteY9" fmla="*/ 0 h 3543013"/>
              <a:gd name="connsiteX10" fmla="*/ 4699389 w 7333246"/>
              <a:gd name="connsiteY10" fmla="*/ 0 h 3543013"/>
              <a:gd name="connsiteX11" fmla="*/ 5102717 w 7333246"/>
              <a:gd name="connsiteY11" fmla="*/ 0 h 3543013"/>
              <a:gd name="connsiteX12" fmla="*/ 5597711 w 7333246"/>
              <a:gd name="connsiteY12" fmla="*/ 0 h 3543013"/>
              <a:gd name="connsiteX13" fmla="*/ 6111038 w 7333246"/>
              <a:gd name="connsiteY13" fmla="*/ 0 h 3543013"/>
              <a:gd name="connsiteX14" fmla="*/ 6426885 w 7333246"/>
              <a:gd name="connsiteY14" fmla="*/ 0 h 3543013"/>
              <a:gd name="connsiteX15" fmla="*/ 6742732 w 7333246"/>
              <a:gd name="connsiteY15" fmla="*/ 0 h 3543013"/>
              <a:gd name="connsiteX16" fmla="*/ 7333246 w 7333246"/>
              <a:gd name="connsiteY16" fmla="*/ 590514 h 3543013"/>
              <a:gd name="connsiteX17" fmla="*/ 7333246 w 7333246"/>
              <a:gd name="connsiteY17" fmla="*/ 1053070 h 3543013"/>
              <a:gd name="connsiteX18" fmla="*/ 7333246 w 7333246"/>
              <a:gd name="connsiteY18" fmla="*/ 1574677 h 3543013"/>
              <a:gd name="connsiteX19" fmla="*/ 7333246 w 7333246"/>
              <a:gd name="connsiteY19" fmla="*/ 2066758 h 3543013"/>
              <a:gd name="connsiteX20" fmla="*/ 7810249 w 7333246"/>
              <a:gd name="connsiteY20" fmla="*/ 1983021 h 3543013"/>
              <a:gd name="connsiteX21" fmla="*/ 8287253 w 7333246"/>
              <a:gd name="connsiteY21" fmla="*/ 1899283 h 3543013"/>
              <a:gd name="connsiteX22" fmla="*/ 8764256 w 7333246"/>
              <a:gd name="connsiteY22" fmla="*/ 1815546 h 3543013"/>
              <a:gd name="connsiteX23" fmla="*/ 8377883 w 7333246"/>
              <a:gd name="connsiteY23" fmla="*/ 2122527 h 3543013"/>
              <a:gd name="connsiteX24" fmla="*/ 8034441 w 7333246"/>
              <a:gd name="connsiteY24" fmla="*/ 2395398 h 3543013"/>
              <a:gd name="connsiteX25" fmla="*/ 7662378 w 7333246"/>
              <a:gd name="connsiteY25" fmla="*/ 2691009 h 3543013"/>
              <a:gd name="connsiteX26" fmla="*/ 7333246 w 7333246"/>
              <a:gd name="connsiteY26" fmla="*/ 2952511 h 3543013"/>
              <a:gd name="connsiteX27" fmla="*/ 7333246 w 7333246"/>
              <a:gd name="connsiteY27" fmla="*/ 2952499 h 3543013"/>
              <a:gd name="connsiteX28" fmla="*/ 6742732 w 7333246"/>
              <a:gd name="connsiteY28" fmla="*/ 3543013 h 3543013"/>
              <a:gd name="connsiteX29" fmla="*/ 6439519 w 7333246"/>
              <a:gd name="connsiteY29" fmla="*/ 3543013 h 3543013"/>
              <a:gd name="connsiteX30" fmla="*/ 6111038 w 7333246"/>
              <a:gd name="connsiteY30" fmla="*/ 3543013 h 3543013"/>
              <a:gd name="connsiteX31" fmla="*/ 5707710 w 7333246"/>
              <a:gd name="connsiteY31" fmla="*/ 3543013 h 3543013"/>
              <a:gd name="connsiteX32" fmla="*/ 5212716 w 7333246"/>
              <a:gd name="connsiteY32" fmla="*/ 3543013 h 3543013"/>
              <a:gd name="connsiteX33" fmla="*/ 4791054 w 7333246"/>
              <a:gd name="connsiteY33" fmla="*/ 3543013 h 3543013"/>
              <a:gd name="connsiteX34" fmla="*/ 4277727 w 7333246"/>
              <a:gd name="connsiteY34" fmla="*/ 3543013 h 3543013"/>
              <a:gd name="connsiteX35" fmla="*/ 4277727 w 7333246"/>
              <a:gd name="connsiteY35" fmla="*/ 3543013 h 3543013"/>
              <a:gd name="connsiteX36" fmla="*/ 3750982 w 7333246"/>
              <a:gd name="connsiteY36" fmla="*/ 3543013 h 3543013"/>
              <a:gd name="connsiteX37" fmla="*/ 3224238 w 7333246"/>
              <a:gd name="connsiteY37" fmla="*/ 3543013 h 3543013"/>
              <a:gd name="connsiteX38" fmla="*/ 2808109 w 7333246"/>
              <a:gd name="connsiteY38" fmla="*/ 3543013 h 3543013"/>
              <a:gd name="connsiteX39" fmla="*/ 2391981 w 7333246"/>
              <a:gd name="connsiteY39" fmla="*/ 3543013 h 3543013"/>
              <a:gd name="connsiteX40" fmla="*/ 1828364 w 7333246"/>
              <a:gd name="connsiteY40" fmla="*/ 3543013 h 3543013"/>
              <a:gd name="connsiteX41" fmla="*/ 1301619 w 7333246"/>
              <a:gd name="connsiteY41" fmla="*/ 3543013 h 3543013"/>
              <a:gd name="connsiteX42" fmla="*/ 590514 w 7333246"/>
              <a:gd name="connsiteY42" fmla="*/ 3543013 h 3543013"/>
              <a:gd name="connsiteX43" fmla="*/ 0 w 7333246"/>
              <a:gd name="connsiteY43" fmla="*/ 2952499 h 3543013"/>
              <a:gd name="connsiteX44" fmla="*/ 0 w 7333246"/>
              <a:gd name="connsiteY44" fmla="*/ 2952511 h 3543013"/>
              <a:gd name="connsiteX45" fmla="*/ 0 w 7333246"/>
              <a:gd name="connsiteY45" fmla="*/ 2509635 h 3543013"/>
              <a:gd name="connsiteX46" fmla="*/ 0 w 7333246"/>
              <a:gd name="connsiteY46" fmla="*/ 2066758 h 3543013"/>
              <a:gd name="connsiteX47" fmla="*/ 0 w 7333246"/>
              <a:gd name="connsiteY47" fmla="*/ 2066758 h 3543013"/>
              <a:gd name="connsiteX48" fmla="*/ 0 w 7333246"/>
              <a:gd name="connsiteY48" fmla="*/ 1589439 h 3543013"/>
              <a:gd name="connsiteX49" fmla="*/ 0 w 7333246"/>
              <a:gd name="connsiteY49" fmla="*/ 1082595 h 3543013"/>
              <a:gd name="connsiteX50" fmla="*/ 0 w 7333246"/>
              <a:gd name="connsiteY50" fmla="*/ 590514 h 354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333246" h="3543013" fill="none" extrusionOk="0">
                <a:moveTo>
                  <a:pt x="0" y="590514"/>
                </a:moveTo>
                <a:cubicBezTo>
                  <a:pt x="-5199" y="240880"/>
                  <a:pt x="358100" y="-18365"/>
                  <a:pt x="590514" y="0"/>
                </a:cubicBezTo>
                <a:cubicBezTo>
                  <a:pt x="804700" y="-31295"/>
                  <a:pt x="905252" y="44514"/>
                  <a:pt x="1080387" y="0"/>
                </a:cubicBezTo>
                <a:cubicBezTo>
                  <a:pt x="1255522" y="-44514"/>
                  <a:pt x="1320181" y="708"/>
                  <a:pt x="1496515" y="0"/>
                </a:cubicBezTo>
                <a:cubicBezTo>
                  <a:pt x="1672849" y="-708"/>
                  <a:pt x="1801994" y="1334"/>
                  <a:pt x="1986387" y="0"/>
                </a:cubicBezTo>
                <a:cubicBezTo>
                  <a:pt x="2170780" y="-1334"/>
                  <a:pt x="2363301" y="37787"/>
                  <a:pt x="2476260" y="0"/>
                </a:cubicBezTo>
                <a:cubicBezTo>
                  <a:pt x="2589219" y="-37787"/>
                  <a:pt x="2913802" y="47415"/>
                  <a:pt x="3076749" y="0"/>
                </a:cubicBezTo>
                <a:cubicBezTo>
                  <a:pt x="3239696" y="-47415"/>
                  <a:pt x="3501415" y="44287"/>
                  <a:pt x="3677238" y="0"/>
                </a:cubicBezTo>
                <a:cubicBezTo>
                  <a:pt x="3853061" y="-44287"/>
                  <a:pt x="4046819" y="9988"/>
                  <a:pt x="4277727" y="0"/>
                </a:cubicBezTo>
                <a:lnTo>
                  <a:pt x="4277727" y="0"/>
                </a:lnTo>
                <a:cubicBezTo>
                  <a:pt x="4456761" y="-49405"/>
                  <a:pt x="4565200" y="12014"/>
                  <a:pt x="4699389" y="0"/>
                </a:cubicBezTo>
                <a:cubicBezTo>
                  <a:pt x="4833578" y="-12014"/>
                  <a:pt x="4908234" y="28825"/>
                  <a:pt x="5102717" y="0"/>
                </a:cubicBezTo>
                <a:cubicBezTo>
                  <a:pt x="5297200" y="-28825"/>
                  <a:pt x="5483038" y="6386"/>
                  <a:pt x="5597711" y="0"/>
                </a:cubicBezTo>
                <a:cubicBezTo>
                  <a:pt x="5712384" y="-6386"/>
                  <a:pt x="6002733" y="35433"/>
                  <a:pt x="6111038" y="0"/>
                </a:cubicBezTo>
                <a:cubicBezTo>
                  <a:pt x="6201144" y="-8737"/>
                  <a:pt x="6315413" y="21721"/>
                  <a:pt x="6426885" y="0"/>
                </a:cubicBezTo>
                <a:cubicBezTo>
                  <a:pt x="6538357" y="-21721"/>
                  <a:pt x="6635596" y="27157"/>
                  <a:pt x="6742732" y="0"/>
                </a:cubicBezTo>
                <a:cubicBezTo>
                  <a:pt x="7002153" y="49489"/>
                  <a:pt x="7266832" y="222407"/>
                  <a:pt x="7333246" y="590514"/>
                </a:cubicBezTo>
                <a:cubicBezTo>
                  <a:pt x="7375481" y="699922"/>
                  <a:pt x="7290458" y="935278"/>
                  <a:pt x="7333246" y="1053070"/>
                </a:cubicBezTo>
                <a:cubicBezTo>
                  <a:pt x="7376034" y="1170862"/>
                  <a:pt x="7297094" y="1340243"/>
                  <a:pt x="7333246" y="1574677"/>
                </a:cubicBezTo>
                <a:cubicBezTo>
                  <a:pt x="7369398" y="1809111"/>
                  <a:pt x="7288871" y="1853572"/>
                  <a:pt x="7333246" y="2066758"/>
                </a:cubicBezTo>
                <a:cubicBezTo>
                  <a:pt x="7569650" y="2023368"/>
                  <a:pt x="7671366" y="2047853"/>
                  <a:pt x="7810249" y="1983021"/>
                </a:cubicBezTo>
                <a:cubicBezTo>
                  <a:pt x="7949132" y="1918189"/>
                  <a:pt x="8087788" y="1984548"/>
                  <a:pt x="8287253" y="1899283"/>
                </a:cubicBezTo>
                <a:cubicBezTo>
                  <a:pt x="8486718" y="1814018"/>
                  <a:pt x="8562821" y="1856437"/>
                  <a:pt x="8764256" y="1815546"/>
                </a:cubicBezTo>
                <a:cubicBezTo>
                  <a:pt x="8680267" y="1940644"/>
                  <a:pt x="8549470" y="1985028"/>
                  <a:pt x="8377883" y="2122527"/>
                </a:cubicBezTo>
                <a:cubicBezTo>
                  <a:pt x="8206296" y="2260026"/>
                  <a:pt x="8109628" y="2300207"/>
                  <a:pt x="8034441" y="2395398"/>
                </a:cubicBezTo>
                <a:cubicBezTo>
                  <a:pt x="7959254" y="2490589"/>
                  <a:pt x="7734101" y="2577950"/>
                  <a:pt x="7662378" y="2691009"/>
                </a:cubicBezTo>
                <a:cubicBezTo>
                  <a:pt x="7590655" y="2804068"/>
                  <a:pt x="7390794" y="2853080"/>
                  <a:pt x="7333246" y="2952511"/>
                </a:cubicBezTo>
                <a:cubicBezTo>
                  <a:pt x="7333246" y="2952507"/>
                  <a:pt x="7333246" y="2952504"/>
                  <a:pt x="7333246" y="2952499"/>
                </a:cubicBezTo>
                <a:cubicBezTo>
                  <a:pt x="7371164" y="3287723"/>
                  <a:pt x="7058407" y="3478846"/>
                  <a:pt x="6742732" y="3543013"/>
                </a:cubicBezTo>
                <a:cubicBezTo>
                  <a:pt x="6610092" y="3559846"/>
                  <a:pt x="6562324" y="3520272"/>
                  <a:pt x="6439519" y="3543013"/>
                </a:cubicBezTo>
                <a:cubicBezTo>
                  <a:pt x="6316714" y="3565754"/>
                  <a:pt x="6267817" y="3505841"/>
                  <a:pt x="6111038" y="3543013"/>
                </a:cubicBezTo>
                <a:cubicBezTo>
                  <a:pt x="5954710" y="3565156"/>
                  <a:pt x="5883269" y="3531809"/>
                  <a:pt x="5707710" y="3543013"/>
                </a:cubicBezTo>
                <a:cubicBezTo>
                  <a:pt x="5532151" y="3554217"/>
                  <a:pt x="5340276" y="3521856"/>
                  <a:pt x="5212716" y="3543013"/>
                </a:cubicBezTo>
                <a:cubicBezTo>
                  <a:pt x="5085156" y="3564170"/>
                  <a:pt x="4965034" y="3514297"/>
                  <a:pt x="4791054" y="3543013"/>
                </a:cubicBezTo>
                <a:cubicBezTo>
                  <a:pt x="4617074" y="3571729"/>
                  <a:pt x="4525283" y="3535867"/>
                  <a:pt x="4277727" y="3543013"/>
                </a:cubicBezTo>
                <a:lnTo>
                  <a:pt x="4277727" y="3543013"/>
                </a:lnTo>
                <a:cubicBezTo>
                  <a:pt x="4139171" y="3558781"/>
                  <a:pt x="3977902" y="3514442"/>
                  <a:pt x="3750982" y="3543013"/>
                </a:cubicBezTo>
                <a:cubicBezTo>
                  <a:pt x="3524062" y="3571584"/>
                  <a:pt x="3351065" y="3502203"/>
                  <a:pt x="3224238" y="3543013"/>
                </a:cubicBezTo>
                <a:cubicBezTo>
                  <a:pt x="3097411" y="3583823"/>
                  <a:pt x="2946257" y="3542254"/>
                  <a:pt x="2808109" y="3543013"/>
                </a:cubicBezTo>
                <a:cubicBezTo>
                  <a:pt x="2669961" y="3543772"/>
                  <a:pt x="2576707" y="3515931"/>
                  <a:pt x="2391981" y="3543013"/>
                </a:cubicBezTo>
                <a:cubicBezTo>
                  <a:pt x="2207255" y="3570095"/>
                  <a:pt x="2055931" y="3507306"/>
                  <a:pt x="1828364" y="3543013"/>
                </a:cubicBezTo>
                <a:cubicBezTo>
                  <a:pt x="1600797" y="3578720"/>
                  <a:pt x="1491830" y="3484735"/>
                  <a:pt x="1301619" y="3543013"/>
                </a:cubicBezTo>
                <a:cubicBezTo>
                  <a:pt x="1111409" y="3601291"/>
                  <a:pt x="902950" y="3490126"/>
                  <a:pt x="590514" y="3543013"/>
                </a:cubicBezTo>
                <a:cubicBezTo>
                  <a:pt x="279193" y="3548508"/>
                  <a:pt x="879" y="3243905"/>
                  <a:pt x="0" y="2952499"/>
                </a:cubicBezTo>
                <a:cubicBezTo>
                  <a:pt x="1" y="2952506"/>
                  <a:pt x="-1" y="2952507"/>
                  <a:pt x="0" y="2952511"/>
                </a:cubicBezTo>
                <a:cubicBezTo>
                  <a:pt x="-47819" y="2827986"/>
                  <a:pt x="49402" y="2620699"/>
                  <a:pt x="0" y="2509635"/>
                </a:cubicBezTo>
                <a:cubicBezTo>
                  <a:pt x="-49402" y="2398571"/>
                  <a:pt x="24277" y="2218588"/>
                  <a:pt x="0" y="2066758"/>
                </a:cubicBezTo>
                <a:lnTo>
                  <a:pt x="0" y="2066758"/>
                </a:lnTo>
                <a:cubicBezTo>
                  <a:pt x="-13704" y="1939395"/>
                  <a:pt x="13132" y="1788268"/>
                  <a:pt x="0" y="1589439"/>
                </a:cubicBezTo>
                <a:cubicBezTo>
                  <a:pt x="-13132" y="1390610"/>
                  <a:pt x="6117" y="1297389"/>
                  <a:pt x="0" y="1082595"/>
                </a:cubicBezTo>
                <a:cubicBezTo>
                  <a:pt x="-6117" y="867801"/>
                  <a:pt x="55484" y="813946"/>
                  <a:pt x="0" y="590514"/>
                </a:cubicBezTo>
                <a:close/>
              </a:path>
              <a:path w="7333246" h="3543013" stroke="0" extrusionOk="0">
                <a:moveTo>
                  <a:pt x="0" y="590514"/>
                </a:moveTo>
                <a:cubicBezTo>
                  <a:pt x="-9675" y="273039"/>
                  <a:pt x="291172" y="948"/>
                  <a:pt x="590514" y="0"/>
                </a:cubicBezTo>
                <a:cubicBezTo>
                  <a:pt x="805201" y="-2804"/>
                  <a:pt x="925038" y="45467"/>
                  <a:pt x="1043514" y="0"/>
                </a:cubicBezTo>
                <a:cubicBezTo>
                  <a:pt x="1161990" y="-45467"/>
                  <a:pt x="1386590" y="17361"/>
                  <a:pt x="1607131" y="0"/>
                </a:cubicBezTo>
                <a:cubicBezTo>
                  <a:pt x="1827672" y="-17361"/>
                  <a:pt x="1882571" y="61503"/>
                  <a:pt x="2133876" y="0"/>
                </a:cubicBezTo>
                <a:cubicBezTo>
                  <a:pt x="2385181" y="-61503"/>
                  <a:pt x="2446317" y="57125"/>
                  <a:pt x="2734365" y="0"/>
                </a:cubicBezTo>
                <a:cubicBezTo>
                  <a:pt x="3022413" y="-57125"/>
                  <a:pt x="3189939" y="28644"/>
                  <a:pt x="3334854" y="0"/>
                </a:cubicBezTo>
                <a:cubicBezTo>
                  <a:pt x="3479769" y="-28644"/>
                  <a:pt x="3687433" y="29362"/>
                  <a:pt x="3787854" y="0"/>
                </a:cubicBezTo>
                <a:cubicBezTo>
                  <a:pt x="3888275" y="-29362"/>
                  <a:pt x="4138148" y="5587"/>
                  <a:pt x="4277727" y="0"/>
                </a:cubicBezTo>
                <a:lnTo>
                  <a:pt x="4277727" y="0"/>
                </a:lnTo>
                <a:cubicBezTo>
                  <a:pt x="4413524" y="-38571"/>
                  <a:pt x="4562994" y="6430"/>
                  <a:pt x="4699389" y="0"/>
                </a:cubicBezTo>
                <a:cubicBezTo>
                  <a:pt x="4835784" y="-6430"/>
                  <a:pt x="5012603" y="42037"/>
                  <a:pt x="5194383" y="0"/>
                </a:cubicBezTo>
                <a:cubicBezTo>
                  <a:pt x="5376163" y="-42037"/>
                  <a:pt x="5415855" y="20302"/>
                  <a:pt x="5634377" y="0"/>
                </a:cubicBezTo>
                <a:cubicBezTo>
                  <a:pt x="5852899" y="-20302"/>
                  <a:pt x="5919282" y="16760"/>
                  <a:pt x="6111038" y="0"/>
                </a:cubicBezTo>
                <a:cubicBezTo>
                  <a:pt x="6232555" y="-18863"/>
                  <a:pt x="6344576" y="18560"/>
                  <a:pt x="6414251" y="0"/>
                </a:cubicBezTo>
                <a:cubicBezTo>
                  <a:pt x="6483926" y="-18560"/>
                  <a:pt x="6664979" y="25920"/>
                  <a:pt x="6742732" y="0"/>
                </a:cubicBezTo>
                <a:cubicBezTo>
                  <a:pt x="7145510" y="-57577"/>
                  <a:pt x="7286995" y="227379"/>
                  <a:pt x="7333246" y="590514"/>
                </a:cubicBezTo>
                <a:cubicBezTo>
                  <a:pt x="7358578" y="756214"/>
                  <a:pt x="7273272" y="978647"/>
                  <a:pt x="7333246" y="1097358"/>
                </a:cubicBezTo>
                <a:cubicBezTo>
                  <a:pt x="7393220" y="1216069"/>
                  <a:pt x="7304850" y="1372157"/>
                  <a:pt x="7333246" y="1589439"/>
                </a:cubicBezTo>
                <a:cubicBezTo>
                  <a:pt x="7361642" y="1806721"/>
                  <a:pt x="7333147" y="1861173"/>
                  <a:pt x="7333246" y="2066758"/>
                </a:cubicBezTo>
                <a:cubicBezTo>
                  <a:pt x="7510220" y="1997501"/>
                  <a:pt x="7630803" y="2018244"/>
                  <a:pt x="7824559" y="1980509"/>
                </a:cubicBezTo>
                <a:cubicBezTo>
                  <a:pt x="8018315" y="1942773"/>
                  <a:pt x="8130972" y="1951755"/>
                  <a:pt x="8301563" y="1896771"/>
                </a:cubicBezTo>
                <a:cubicBezTo>
                  <a:pt x="8472155" y="1841787"/>
                  <a:pt x="8567186" y="1870241"/>
                  <a:pt x="8764256" y="1815546"/>
                </a:cubicBezTo>
                <a:cubicBezTo>
                  <a:pt x="8622713" y="1994708"/>
                  <a:pt x="8481732" y="2036090"/>
                  <a:pt x="8406504" y="2099787"/>
                </a:cubicBezTo>
                <a:cubicBezTo>
                  <a:pt x="8331276" y="2163484"/>
                  <a:pt x="8205853" y="2235101"/>
                  <a:pt x="8034441" y="2395398"/>
                </a:cubicBezTo>
                <a:cubicBezTo>
                  <a:pt x="7863029" y="2555695"/>
                  <a:pt x="7738201" y="2582810"/>
                  <a:pt x="7648068" y="2702379"/>
                </a:cubicBezTo>
                <a:cubicBezTo>
                  <a:pt x="7557935" y="2821948"/>
                  <a:pt x="7408000" y="2889026"/>
                  <a:pt x="7333246" y="2952511"/>
                </a:cubicBezTo>
                <a:cubicBezTo>
                  <a:pt x="7333245" y="2952508"/>
                  <a:pt x="7333247" y="2952505"/>
                  <a:pt x="7333246" y="2952499"/>
                </a:cubicBezTo>
                <a:cubicBezTo>
                  <a:pt x="7319087" y="3276067"/>
                  <a:pt x="7136530" y="3518995"/>
                  <a:pt x="6742732" y="3543013"/>
                </a:cubicBezTo>
                <a:cubicBezTo>
                  <a:pt x="6671278" y="3552540"/>
                  <a:pt x="6570987" y="3516292"/>
                  <a:pt x="6445836" y="3543013"/>
                </a:cubicBezTo>
                <a:cubicBezTo>
                  <a:pt x="6320685" y="3569734"/>
                  <a:pt x="6266347" y="3540569"/>
                  <a:pt x="6111038" y="3543013"/>
                </a:cubicBezTo>
                <a:cubicBezTo>
                  <a:pt x="5905158" y="3546082"/>
                  <a:pt x="5859945" y="3509868"/>
                  <a:pt x="5689376" y="3543013"/>
                </a:cubicBezTo>
                <a:cubicBezTo>
                  <a:pt x="5518807" y="3576158"/>
                  <a:pt x="5404450" y="3518702"/>
                  <a:pt x="5267715" y="3543013"/>
                </a:cubicBezTo>
                <a:cubicBezTo>
                  <a:pt x="5130980" y="3567324"/>
                  <a:pt x="4955526" y="3520177"/>
                  <a:pt x="4846053" y="3543013"/>
                </a:cubicBezTo>
                <a:cubicBezTo>
                  <a:pt x="4736580" y="3565849"/>
                  <a:pt x="4400270" y="3488375"/>
                  <a:pt x="4277727" y="3543013"/>
                </a:cubicBezTo>
                <a:lnTo>
                  <a:pt x="4277727" y="3543013"/>
                </a:lnTo>
                <a:cubicBezTo>
                  <a:pt x="4112832" y="3589246"/>
                  <a:pt x="3998321" y="3497098"/>
                  <a:pt x="3824727" y="3543013"/>
                </a:cubicBezTo>
                <a:cubicBezTo>
                  <a:pt x="3651133" y="3588928"/>
                  <a:pt x="3463553" y="3514210"/>
                  <a:pt x="3371726" y="3543013"/>
                </a:cubicBezTo>
                <a:cubicBezTo>
                  <a:pt x="3279899" y="3571816"/>
                  <a:pt x="3066839" y="3509620"/>
                  <a:pt x="2881854" y="3543013"/>
                </a:cubicBezTo>
                <a:cubicBezTo>
                  <a:pt x="2696869" y="3576406"/>
                  <a:pt x="2622656" y="3538943"/>
                  <a:pt x="2428853" y="3543013"/>
                </a:cubicBezTo>
                <a:cubicBezTo>
                  <a:pt x="2235050" y="3547083"/>
                  <a:pt x="2114917" y="3500889"/>
                  <a:pt x="1828364" y="3543013"/>
                </a:cubicBezTo>
                <a:cubicBezTo>
                  <a:pt x="1541811" y="3585137"/>
                  <a:pt x="1502398" y="3489819"/>
                  <a:pt x="1264747" y="3543013"/>
                </a:cubicBezTo>
                <a:cubicBezTo>
                  <a:pt x="1027096" y="3596207"/>
                  <a:pt x="763448" y="3532924"/>
                  <a:pt x="590514" y="3543013"/>
                </a:cubicBezTo>
                <a:cubicBezTo>
                  <a:pt x="276807" y="3590653"/>
                  <a:pt x="-16541" y="3319632"/>
                  <a:pt x="0" y="2952499"/>
                </a:cubicBezTo>
                <a:cubicBezTo>
                  <a:pt x="1" y="2952506"/>
                  <a:pt x="0" y="2952509"/>
                  <a:pt x="0" y="2952511"/>
                </a:cubicBezTo>
                <a:cubicBezTo>
                  <a:pt x="-23595" y="2838566"/>
                  <a:pt x="43843" y="2613013"/>
                  <a:pt x="0" y="2491919"/>
                </a:cubicBezTo>
                <a:cubicBezTo>
                  <a:pt x="-43843" y="2370825"/>
                  <a:pt x="25728" y="2227649"/>
                  <a:pt x="0" y="2066758"/>
                </a:cubicBezTo>
                <a:lnTo>
                  <a:pt x="0" y="2066758"/>
                </a:lnTo>
                <a:cubicBezTo>
                  <a:pt x="-45168" y="1962316"/>
                  <a:pt x="9587" y="1775461"/>
                  <a:pt x="0" y="1618964"/>
                </a:cubicBezTo>
                <a:cubicBezTo>
                  <a:pt x="-9587" y="1462467"/>
                  <a:pt x="13174" y="1230169"/>
                  <a:pt x="0" y="1112120"/>
                </a:cubicBezTo>
                <a:cubicBezTo>
                  <a:pt x="-13174" y="994071"/>
                  <a:pt x="22961" y="755911"/>
                  <a:pt x="0" y="590514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9514"/>
                      <a:gd name="adj2" fmla="val 124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A73FA15-A3BC-4A75-896B-8C3EEAC61B27}"/>
              </a:ext>
            </a:extLst>
          </p:cNvPr>
          <p:cNvSpPr txBox="1">
            <a:spLocks/>
          </p:cNvSpPr>
          <p:nvPr/>
        </p:nvSpPr>
        <p:spPr>
          <a:xfrm>
            <a:off x="377923" y="2224195"/>
            <a:ext cx="7145824" cy="3295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“Há inúmeros estudos sobre a </a:t>
            </a:r>
            <a:r>
              <a:rPr lang="pt-BR" sz="32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do cotidiano. É uma </a:t>
            </a:r>
            <a:r>
              <a:rPr lang="pt-BR" sz="32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não aprendida nas escolas, mas no ambiente familiar, no ambiente dos brinquedos e de trabalho, recebida de amigos e colegas.”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(D’AMBROSIO, 2020, p.24)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AEFFBDF-2513-4319-AEE5-2B2E9FEECD6B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ETNOMATEMÁTICA, p.5</a:t>
            </a:r>
          </a:p>
        </p:txBody>
      </p:sp>
    </p:spTree>
    <p:extLst>
      <p:ext uri="{BB962C8B-B14F-4D97-AF65-F5344CB8AC3E}">
        <p14:creationId xmlns:p14="http://schemas.microsoft.com/office/powerpoint/2010/main" val="68858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QUE É </a:t>
            </a:r>
            <a:r>
              <a:rPr lang="pt-BR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CULTURA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1752600"/>
            <a:ext cx="7076574" cy="45024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sf. </a:t>
            </a:r>
          </a:p>
          <a:p>
            <a:pPr marL="514350" indent="-514350">
              <a:buAutoNum type="arabicPeriod"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Ato, efeito ou modo de cultivar.</a:t>
            </a:r>
          </a:p>
          <a:p>
            <a:pPr marL="514350" indent="-514350">
              <a:buAutoNum type="arabicPeriod"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2. 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complexo dos padrões de comportamento, das crenças, das instituições, das manifestações artísticas, intelectuais, etc., transmitidos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coletivamente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e típicos de uma sociedade. 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3. 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conjunto dos conhecimentos adquiridos em dado campo.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ETNOMATEMÁTICA, p.6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DF4A6E-9958-4727-A5B3-0B24DBE91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6867" l="1910" r="97917">
                        <a14:foregroundMark x1="9809" y1="8667" x2="72830" y2="76933"/>
                        <a14:foregroundMark x1="84722" y1="16400" x2="14670" y2="48667"/>
                        <a14:foregroundMark x1="39931" y1="7000" x2="42274" y2="49800"/>
                        <a14:foregroundMark x1="42274" y1="49800" x2="42969" y2="51467"/>
                        <a14:foregroundMark x1="2517" y1="11000" x2="37587" y2="8267"/>
                        <a14:foregroundMark x1="37587" y1="8267" x2="78993" y2="15133"/>
                        <a14:foregroundMark x1="78993" y1="15133" x2="89583" y2="25533"/>
                        <a14:foregroundMark x1="89583" y1="25533" x2="13628" y2="54200"/>
                        <a14:foregroundMark x1="13628" y1="54200" x2="6684" y2="72600"/>
                        <a14:foregroundMark x1="6684" y1="72600" x2="19444" y2="84467"/>
                        <a14:foregroundMark x1="19444" y1="84467" x2="84549" y2="89267"/>
                        <a14:foregroundMark x1="84549" y1="89267" x2="92361" y2="84667"/>
                        <a14:foregroundMark x1="8247" y1="17533" x2="10243" y2="63267"/>
                        <a14:foregroundMark x1="10243" y1="63267" x2="5122" y2="77667"/>
                        <a14:foregroundMark x1="5122" y1="77667" x2="9809" y2="87933"/>
                        <a14:foregroundMark x1="9809" y1="87933" x2="11892" y2="89800"/>
                        <a14:foregroundMark x1="25000" y1="94267" x2="98177" y2="89067"/>
                        <a14:foregroundMark x1="98177" y1="89067" x2="92622" y2="13333"/>
                        <a14:foregroundMark x1="95660" y1="11933" x2="36632" y2="5400"/>
                        <a14:foregroundMark x1="35417" y1="22000" x2="58247" y2="16867"/>
                        <a14:foregroundMark x1="38455" y1="20333" x2="52083" y2="26667"/>
                        <a14:foregroundMark x1="52083" y1="26667" x2="47222" y2="20733"/>
                        <a14:foregroundMark x1="47222" y1="20733" x2="37500" y2="20867"/>
                        <a14:foregroundMark x1="37500" y1="20867" x2="38108" y2="32067"/>
                        <a14:foregroundMark x1="54253" y1="25933" x2="83941" y2="24267"/>
                        <a14:foregroundMark x1="83941" y1="24267" x2="46007" y2="22000"/>
                        <a14:foregroundMark x1="32986" y1="22933" x2="34462" y2="15667"/>
                        <a14:foregroundMark x1="34462" y1="15667" x2="34462" y2="15667"/>
                        <a14:foregroundMark x1="28993" y1="54733" x2="87760" y2="32267"/>
                        <a14:foregroundMark x1="24740" y1="92600" x2="73785" y2="86533"/>
                        <a14:foregroundMark x1="31076" y1="96867" x2="5642" y2="89267"/>
                        <a14:foregroundMark x1="5642" y1="89267" x2="1910" y2="87467"/>
                        <a14:foregroundMark x1="16840" y1="96867" x2="27431" y2="96867"/>
                        <a14:foregroundMark x1="4601" y1="14733" x2="3993" y2="62933"/>
                        <a14:foregroundMark x1="3733" y1="7933" x2="31424" y2="5133"/>
                        <a14:foregroundMark x1="22309" y1="2600" x2="27431" y2="3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727" y="1181100"/>
            <a:ext cx="4090352" cy="53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5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QUE É </a:t>
            </a:r>
            <a:r>
              <a:rPr lang="pt-BR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ETNIA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2496456"/>
            <a:ext cx="7076574" cy="37585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sf. 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População ou grupo social que apresenta homogeneidade cultural, compartilhando história e origem comuns.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ETNOMATEMÁTICA, p.7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DF4A6E-9958-4727-A5B3-0B24DBE91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6867" l="1910" r="97917">
                        <a14:foregroundMark x1="9809" y1="8667" x2="72830" y2="76933"/>
                        <a14:foregroundMark x1="84722" y1="16400" x2="14670" y2="48667"/>
                        <a14:foregroundMark x1="39931" y1="7000" x2="42274" y2="49800"/>
                        <a14:foregroundMark x1="42274" y1="49800" x2="42969" y2="51467"/>
                        <a14:foregroundMark x1="2517" y1="11000" x2="37587" y2="8267"/>
                        <a14:foregroundMark x1="37587" y1="8267" x2="78993" y2="15133"/>
                        <a14:foregroundMark x1="78993" y1="15133" x2="89583" y2="25533"/>
                        <a14:foregroundMark x1="89583" y1="25533" x2="13628" y2="54200"/>
                        <a14:foregroundMark x1="13628" y1="54200" x2="6684" y2="72600"/>
                        <a14:foregroundMark x1="6684" y1="72600" x2="19444" y2="84467"/>
                        <a14:foregroundMark x1="19444" y1="84467" x2="84549" y2="89267"/>
                        <a14:foregroundMark x1="84549" y1="89267" x2="92361" y2="84667"/>
                        <a14:foregroundMark x1="8247" y1="17533" x2="10243" y2="63267"/>
                        <a14:foregroundMark x1="10243" y1="63267" x2="5122" y2="77667"/>
                        <a14:foregroundMark x1="5122" y1="77667" x2="9809" y2="87933"/>
                        <a14:foregroundMark x1="9809" y1="87933" x2="11892" y2="89800"/>
                        <a14:foregroundMark x1="25000" y1="94267" x2="98177" y2="89067"/>
                        <a14:foregroundMark x1="98177" y1="89067" x2="92622" y2="13333"/>
                        <a14:foregroundMark x1="95660" y1="11933" x2="36632" y2="5400"/>
                        <a14:foregroundMark x1="35417" y1="22000" x2="58247" y2="16867"/>
                        <a14:foregroundMark x1="38455" y1="20333" x2="52083" y2="26667"/>
                        <a14:foregroundMark x1="52083" y1="26667" x2="47222" y2="20733"/>
                        <a14:foregroundMark x1="47222" y1="20733" x2="37500" y2="20867"/>
                        <a14:foregroundMark x1="37500" y1="20867" x2="38108" y2="32067"/>
                        <a14:foregroundMark x1="54253" y1="25933" x2="83941" y2="24267"/>
                        <a14:foregroundMark x1="83941" y1="24267" x2="46007" y2="22000"/>
                        <a14:foregroundMark x1="32986" y1="22933" x2="34462" y2="15667"/>
                        <a14:foregroundMark x1="34462" y1="15667" x2="34462" y2="15667"/>
                        <a14:foregroundMark x1="28993" y1="54733" x2="87760" y2="32267"/>
                        <a14:foregroundMark x1="24740" y1="92600" x2="73785" y2="86533"/>
                        <a14:foregroundMark x1="31076" y1="96867" x2="5642" y2="89267"/>
                        <a14:foregroundMark x1="5642" y1="89267" x2="1910" y2="87467"/>
                        <a14:foregroundMark x1="16840" y1="96867" x2="27431" y2="96867"/>
                        <a14:foregroundMark x1="4601" y1="14733" x2="3993" y2="62933"/>
                        <a14:foregroundMark x1="3733" y1="7933" x2="31424" y2="5133"/>
                        <a14:foregroundMark x1="22309" y1="2600" x2="27431" y2="3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727" y="1181100"/>
            <a:ext cx="4090352" cy="53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ETNOMATEMÁTICA, p.8</a:t>
            </a:r>
          </a:p>
        </p:txBody>
      </p:sp>
      <p:pic>
        <p:nvPicPr>
          <p:cNvPr id="11" name="Imagem 10" descr="Linha do tempo&#10;&#10;Descrição gerada automaticamente">
            <a:extLst>
              <a:ext uri="{FF2B5EF4-FFF2-40B4-BE49-F238E27FC236}">
                <a16:creationId xmlns:a16="http://schemas.microsoft.com/office/drawing/2014/main" id="{8F6752E8-63A5-4FF4-A87E-F2CDCAD97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42" y="0"/>
            <a:ext cx="4555958" cy="687895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7FA995C-B1BD-4731-957F-5CB87B208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552" y="294048"/>
            <a:ext cx="4165669" cy="5985157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4823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7CBDA6A-2B94-4F5F-9641-7B9B081AC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1" b="98467" l="240" r="98321">
                        <a14:foregroundMark x1="15108" y1="62692" x2="18705" y2="75639"/>
                        <a14:foregroundMark x1="18705" y1="75639" x2="46283" y2="88075"/>
                        <a14:foregroundMark x1="46283" y1="88075" x2="71463" y2="89608"/>
                        <a14:foregroundMark x1="61871" y1="57581" x2="94484" y2="92334"/>
                        <a14:foregroundMark x1="94484" y1="92334" x2="94245" y2="94037"/>
                        <a14:foregroundMark x1="69065" y1="57581" x2="91127" y2="76320"/>
                        <a14:foregroundMark x1="91127" y1="76320" x2="95204" y2="86371"/>
                        <a14:foregroundMark x1="95204" y1="86371" x2="95204" y2="90290"/>
                        <a14:foregroundMark x1="6954" y1="64906" x2="10312" y2="76320"/>
                        <a14:foregroundMark x1="10312" y1="76320" x2="27338" y2="90971"/>
                        <a14:foregroundMark x1="27338" y1="90971" x2="35252" y2="92504"/>
                        <a14:foregroundMark x1="4556" y1="73424" x2="6235" y2="85520"/>
                        <a14:foregroundMark x1="6235" y1="85520" x2="23501" y2="95230"/>
                        <a14:foregroundMark x1="23501" y1="95230" x2="74341" y2="95400"/>
                        <a14:foregroundMark x1="90168" y1="65928" x2="98801" y2="83816"/>
                        <a14:foregroundMark x1="98801" y1="83816" x2="95683" y2="92504"/>
                        <a14:foregroundMark x1="95683" y1="92504" x2="80096" y2="98126"/>
                        <a14:foregroundMark x1="80096" y1="98126" x2="18225" y2="98296"/>
                        <a14:foregroundMark x1="18225" y1="98296" x2="3837" y2="89779"/>
                        <a14:foregroundMark x1="3837" y1="89779" x2="2158" y2="66099"/>
                        <a14:foregroundMark x1="2158" y1="66099" x2="2878" y2="65417"/>
                        <a14:foregroundMark x1="6715" y1="60647" x2="6715" y2="60647"/>
                        <a14:foregroundMark x1="15108" y1="57070" x2="15108" y2="57070"/>
                        <a14:foregroundMark x1="19664" y1="55366" x2="240" y2="62181"/>
                        <a14:foregroundMark x1="5276" y1="98296" x2="70024" y2="99659"/>
                        <a14:foregroundMark x1="70024" y1="99659" x2="90647" y2="98467"/>
                        <a14:foregroundMark x1="90647" y1="98467" x2="98321" y2="959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0075" y="1266825"/>
            <a:ext cx="3971925" cy="5591175"/>
          </a:xfrm>
          <a:prstGeom prst="rect">
            <a:avLst/>
          </a:prstGeom>
        </p:spPr>
      </p:pic>
      <p:sp>
        <p:nvSpPr>
          <p:cNvPr id="7" name="Balão de Fala: Retângulo com Cantos Arredondados 6">
            <a:extLst>
              <a:ext uri="{FF2B5EF4-FFF2-40B4-BE49-F238E27FC236}">
                <a16:creationId xmlns:a16="http://schemas.microsoft.com/office/drawing/2014/main" id="{C9C965CF-2517-4101-8D96-DCED8E653B93}"/>
              </a:ext>
            </a:extLst>
          </p:cNvPr>
          <p:cNvSpPr/>
          <p:nvPr/>
        </p:nvSpPr>
        <p:spPr>
          <a:xfrm>
            <a:off x="190501" y="1434374"/>
            <a:ext cx="8072436" cy="4661626"/>
          </a:xfrm>
          <a:custGeom>
            <a:avLst/>
            <a:gdLst>
              <a:gd name="connsiteX0" fmla="*/ 0 w 8072436"/>
              <a:gd name="connsiteY0" fmla="*/ 776953 h 4661626"/>
              <a:gd name="connsiteX1" fmla="*/ 776953 w 8072436"/>
              <a:gd name="connsiteY1" fmla="*/ 0 h 4661626"/>
              <a:gd name="connsiteX2" fmla="*/ 1377982 w 8072436"/>
              <a:gd name="connsiteY2" fmla="*/ 0 h 4661626"/>
              <a:gd name="connsiteX3" fmla="*/ 1900372 w 8072436"/>
              <a:gd name="connsiteY3" fmla="*/ 0 h 4661626"/>
              <a:gd name="connsiteX4" fmla="*/ 2422762 w 8072436"/>
              <a:gd name="connsiteY4" fmla="*/ 0 h 4661626"/>
              <a:gd name="connsiteX5" fmla="*/ 2866513 w 8072436"/>
              <a:gd name="connsiteY5" fmla="*/ 0 h 4661626"/>
              <a:gd name="connsiteX6" fmla="*/ 3388903 w 8072436"/>
              <a:gd name="connsiteY6" fmla="*/ 0 h 4661626"/>
              <a:gd name="connsiteX7" fmla="*/ 3911293 w 8072436"/>
              <a:gd name="connsiteY7" fmla="*/ 0 h 4661626"/>
              <a:gd name="connsiteX8" fmla="*/ 4708921 w 8072436"/>
              <a:gd name="connsiteY8" fmla="*/ 0 h 4661626"/>
              <a:gd name="connsiteX9" fmla="*/ 4708921 w 8072436"/>
              <a:gd name="connsiteY9" fmla="*/ 0 h 4661626"/>
              <a:gd name="connsiteX10" fmla="*/ 5253810 w 8072436"/>
              <a:gd name="connsiteY10" fmla="*/ 0 h 4661626"/>
              <a:gd name="connsiteX11" fmla="*/ 5798700 w 8072436"/>
              <a:gd name="connsiteY11" fmla="*/ 0 h 4661626"/>
              <a:gd name="connsiteX12" fmla="*/ 6262865 w 8072436"/>
              <a:gd name="connsiteY12" fmla="*/ 0 h 4661626"/>
              <a:gd name="connsiteX13" fmla="*/ 6727030 w 8072436"/>
              <a:gd name="connsiteY13" fmla="*/ 0 h 4661626"/>
              <a:gd name="connsiteX14" fmla="*/ 7295483 w 8072436"/>
              <a:gd name="connsiteY14" fmla="*/ 0 h 4661626"/>
              <a:gd name="connsiteX15" fmla="*/ 8072436 w 8072436"/>
              <a:gd name="connsiteY15" fmla="*/ 776953 h 4661626"/>
              <a:gd name="connsiteX16" fmla="*/ 8072436 w 8072436"/>
              <a:gd name="connsiteY16" fmla="*/ 1243112 h 4661626"/>
              <a:gd name="connsiteX17" fmla="*/ 8072436 w 8072436"/>
              <a:gd name="connsiteY17" fmla="*/ 1728694 h 4661626"/>
              <a:gd name="connsiteX18" fmla="*/ 8072436 w 8072436"/>
              <a:gd name="connsiteY18" fmla="*/ 2233700 h 4661626"/>
              <a:gd name="connsiteX19" fmla="*/ 8072436 w 8072436"/>
              <a:gd name="connsiteY19" fmla="*/ 2719282 h 4661626"/>
              <a:gd name="connsiteX20" fmla="*/ 8499507 w 8072436"/>
              <a:gd name="connsiteY20" fmla="*/ 2697554 h 4661626"/>
              <a:gd name="connsiteX21" fmla="*/ 8893726 w 8072436"/>
              <a:gd name="connsiteY21" fmla="*/ 2677498 h 4661626"/>
              <a:gd name="connsiteX22" fmla="*/ 8619963 w 8072436"/>
              <a:gd name="connsiteY22" fmla="*/ 3079895 h 4661626"/>
              <a:gd name="connsiteX23" fmla="*/ 8370838 w 8072436"/>
              <a:gd name="connsiteY23" fmla="*/ 3446076 h 4661626"/>
              <a:gd name="connsiteX24" fmla="*/ 8072436 w 8072436"/>
              <a:gd name="connsiteY24" fmla="*/ 3884688 h 4661626"/>
              <a:gd name="connsiteX25" fmla="*/ 8072436 w 8072436"/>
              <a:gd name="connsiteY25" fmla="*/ 3884673 h 4661626"/>
              <a:gd name="connsiteX26" fmla="*/ 7295483 w 8072436"/>
              <a:gd name="connsiteY26" fmla="*/ 4661626 h 4661626"/>
              <a:gd name="connsiteX27" fmla="*/ 6727030 w 8072436"/>
              <a:gd name="connsiteY27" fmla="*/ 4661626 h 4661626"/>
              <a:gd name="connsiteX28" fmla="*/ 6202322 w 8072436"/>
              <a:gd name="connsiteY28" fmla="*/ 4661626 h 4661626"/>
              <a:gd name="connsiteX29" fmla="*/ 5717976 w 8072436"/>
              <a:gd name="connsiteY29" fmla="*/ 4661626 h 4661626"/>
              <a:gd name="connsiteX30" fmla="*/ 5193267 w 8072436"/>
              <a:gd name="connsiteY30" fmla="*/ 4661626 h 4661626"/>
              <a:gd name="connsiteX31" fmla="*/ 4708921 w 8072436"/>
              <a:gd name="connsiteY31" fmla="*/ 4661626 h 4661626"/>
              <a:gd name="connsiteX32" fmla="*/ 4708921 w 8072436"/>
              <a:gd name="connsiteY32" fmla="*/ 4661626 h 4661626"/>
              <a:gd name="connsiteX33" fmla="*/ 4186531 w 8072436"/>
              <a:gd name="connsiteY33" fmla="*/ 4661626 h 4661626"/>
              <a:gd name="connsiteX34" fmla="*/ 3664141 w 8072436"/>
              <a:gd name="connsiteY34" fmla="*/ 4661626 h 4661626"/>
              <a:gd name="connsiteX35" fmla="*/ 3181071 w 8072436"/>
              <a:gd name="connsiteY35" fmla="*/ 4661626 h 4661626"/>
              <a:gd name="connsiteX36" fmla="*/ 2658681 w 8072436"/>
              <a:gd name="connsiteY36" fmla="*/ 4661626 h 4661626"/>
              <a:gd name="connsiteX37" fmla="*/ 2175610 w 8072436"/>
              <a:gd name="connsiteY37" fmla="*/ 4661626 h 4661626"/>
              <a:gd name="connsiteX38" fmla="*/ 1574581 w 8072436"/>
              <a:gd name="connsiteY38" fmla="*/ 4661626 h 4661626"/>
              <a:gd name="connsiteX39" fmla="*/ 776953 w 8072436"/>
              <a:gd name="connsiteY39" fmla="*/ 4661626 h 4661626"/>
              <a:gd name="connsiteX40" fmla="*/ 0 w 8072436"/>
              <a:gd name="connsiteY40" fmla="*/ 3884673 h 4661626"/>
              <a:gd name="connsiteX41" fmla="*/ 0 w 8072436"/>
              <a:gd name="connsiteY41" fmla="*/ 3884688 h 4661626"/>
              <a:gd name="connsiteX42" fmla="*/ 0 w 8072436"/>
              <a:gd name="connsiteY42" fmla="*/ 3301985 h 4661626"/>
              <a:gd name="connsiteX43" fmla="*/ 0 w 8072436"/>
              <a:gd name="connsiteY43" fmla="*/ 2719282 h 4661626"/>
              <a:gd name="connsiteX44" fmla="*/ 0 w 8072436"/>
              <a:gd name="connsiteY44" fmla="*/ 2719282 h 4661626"/>
              <a:gd name="connsiteX45" fmla="*/ 0 w 8072436"/>
              <a:gd name="connsiteY45" fmla="*/ 2291970 h 4661626"/>
              <a:gd name="connsiteX46" fmla="*/ 0 w 8072436"/>
              <a:gd name="connsiteY46" fmla="*/ 1767541 h 4661626"/>
              <a:gd name="connsiteX47" fmla="*/ 0 w 8072436"/>
              <a:gd name="connsiteY47" fmla="*/ 1262535 h 4661626"/>
              <a:gd name="connsiteX48" fmla="*/ 0 w 8072436"/>
              <a:gd name="connsiteY48" fmla="*/ 776953 h 466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072436" h="4661626" fill="none" extrusionOk="0">
                <a:moveTo>
                  <a:pt x="0" y="776953"/>
                </a:moveTo>
                <a:cubicBezTo>
                  <a:pt x="123298" y="363983"/>
                  <a:pt x="362367" y="43997"/>
                  <a:pt x="776953" y="0"/>
                </a:cubicBezTo>
                <a:cubicBezTo>
                  <a:pt x="1042633" y="-20665"/>
                  <a:pt x="1238576" y="62769"/>
                  <a:pt x="1377982" y="0"/>
                </a:cubicBezTo>
                <a:cubicBezTo>
                  <a:pt x="1517388" y="-62769"/>
                  <a:pt x="1742427" y="13254"/>
                  <a:pt x="1900372" y="0"/>
                </a:cubicBezTo>
                <a:cubicBezTo>
                  <a:pt x="2058317" y="-13254"/>
                  <a:pt x="2184848" y="25230"/>
                  <a:pt x="2422762" y="0"/>
                </a:cubicBezTo>
                <a:cubicBezTo>
                  <a:pt x="2660676" y="-25230"/>
                  <a:pt x="2777209" y="43823"/>
                  <a:pt x="2866513" y="0"/>
                </a:cubicBezTo>
                <a:cubicBezTo>
                  <a:pt x="2955817" y="-43823"/>
                  <a:pt x="3223152" y="34195"/>
                  <a:pt x="3388903" y="0"/>
                </a:cubicBezTo>
                <a:cubicBezTo>
                  <a:pt x="3554654" y="-34195"/>
                  <a:pt x="3752010" y="4428"/>
                  <a:pt x="3911293" y="0"/>
                </a:cubicBezTo>
                <a:cubicBezTo>
                  <a:pt x="4070576" y="-4428"/>
                  <a:pt x="4517053" y="68992"/>
                  <a:pt x="4708921" y="0"/>
                </a:cubicBezTo>
                <a:lnTo>
                  <a:pt x="4708921" y="0"/>
                </a:lnTo>
                <a:cubicBezTo>
                  <a:pt x="4948337" y="-15670"/>
                  <a:pt x="5030365" y="17831"/>
                  <a:pt x="5253810" y="0"/>
                </a:cubicBezTo>
                <a:cubicBezTo>
                  <a:pt x="5477255" y="-17831"/>
                  <a:pt x="5684688" y="24567"/>
                  <a:pt x="5798700" y="0"/>
                </a:cubicBezTo>
                <a:cubicBezTo>
                  <a:pt x="5912712" y="-24567"/>
                  <a:pt x="6112156" y="37533"/>
                  <a:pt x="6262865" y="0"/>
                </a:cubicBezTo>
                <a:cubicBezTo>
                  <a:pt x="6413575" y="-37533"/>
                  <a:pt x="6617758" y="12143"/>
                  <a:pt x="6727030" y="0"/>
                </a:cubicBezTo>
                <a:cubicBezTo>
                  <a:pt x="6962054" y="-38336"/>
                  <a:pt x="7178094" y="53532"/>
                  <a:pt x="7295483" y="0"/>
                </a:cubicBezTo>
                <a:cubicBezTo>
                  <a:pt x="7799999" y="-74547"/>
                  <a:pt x="8076259" y="313741"/>
                  <a:pt x="8072436" y="776953"/>
                </a:cubicBezTo>
                <a:cubicBezTo>
                  <a:pt x="8126881" y="898347"/>
                  <a:pt x="8027177" y="1045350"/>
                  <a:pt x="8072436" y="1243112"/>
                </a:cubicBezTo>
                <a:cubicBezTo>
                  <a:pt x="8117695" y="1440874"/>
                  <a:pt x="8029517" y="1501885"/>
                  <a:pt x="8072436" y="1728694"/>
                </a:cubicBezTo>
                <a:cubicBezTo>
                  <a:pt x="8115355" y="1955503"/>
                  <a:pt x="8018952" y="2001438"/>
                  <a:pt x="8072436" y="2233700"/>
                </a:cubicBezTo>
                <a:cubicBezTo>
                  <a:pt x="8125920" y="2465962"/>
                  <a:pt x="8037626" y="2581321"/>
                  <a:pt x="8072436" y="2719282"/>
                </a:cubicBezTo>
                <a:cubicBezTo>
                  <a:pt x="8233039" y="2687104"/>
                  <a:pt x="8369724" y="2741374"/>
                  <a:pt x="8499507" y="2697554"/>
                </a:cubicBezTo>
                <a:cubicBezTo>
                  <a:pt x="8629290" y="2653734"/>
                  <a:pt x="8764859" y="2728484"/>
                  <a:pt x="8893726" y="2677498"/>
                </a:cubicBezTo>
                <a:cubicBezTo>
                  <a:pt x="8794857" y="2876326"/>
                  <a:pt x="8702683" y="2881078"/>
                  <a:pt x="8619963" y="3079895"/>
                </a:cubicBezTo>
                <a:cubicBezTo>
                  <a:pt x="8537243" y="3278712"/>
                  <a:pt x="8442308" y="3321451"/>
                  <a:pt x="8370838" y="3446076"/>
                </a:cubicBezTo>
                <a:cubicBezTo>
                  <a:pt x="8299368" y="3570701"/>
                  <a:pt x="8162931" y="3700032"/>
                  <a:pt x="8072436" y="3884688"/>
                </a:cubicBezTo>
                <a:cubicBezTo>
                  <a:pt x="8072434" y="3884683"/>
                  <a:pt x="8072438" y="3884677"/>
                  <a:pt x="8072436" y="3884673"/>
                </a:cubicBezTo>
                <a:cubicBezTo>
                  <a:pt x="8088800" y="4392206"/>
                  <a:pt x="7721482" y="4689179"/>
                  <a:pt x="7295483" y="4661626"/>
                </a:cubicBezTo>
                <a:cubicBezTo>
                  <a:pt x="7138354" y="4681488"/>
                  <a:pt x="6847558" y="4604015"/>
                  <a:pt x="6727030" y="4661626"/>
                </a:cubicBezTo>
                <a:cubicBezTo>
                  <a:pt x="6521998" y="4666130"/>
                  <a:pt x="6432125" y="4635801"/>
                  <a:pt x="6202322" y="4661626"/>
                </a:cubicBezTo>
                <a:cubicBezTo>
                  <a:pt x="5972519" y="4687451"/>
                  <a:pt x="5956681" y="4605157"/>
                  <a:pt x="5717976" y="4661626"/>
                </a:cubicBezTo>
                <a:cubicBezTo>
                  <a:pt x="5479271" y="4718095"/>
                  <a:pt x="5333115" y="4635091"/>
                  <a:pt x="5193267" y="4661626"/>
                </a:cubicBezTo>
                <a:cubicBezTo>
                  <a:pt x="5053419" y="4688161"/>
                  <a:pt x="4809010" y="4607532"/>
                  <a:pt x="4708921" y="4661626"/>
                </a:cubicBezTo>
                <a:lnTo>
                  <a:pt x="4708921" y="4661626"/>
                </a:lnTo>
                <a:cubicBezTo>
                  <a:pt x="4599627" y="4699073"/>
                  <a:pt x="4394829" y="4644481"/>
                  <a:pt x="4186531" y="4661626"/>
                </a:cubicBezTo>
                <a:cubicBezTo>
                  <a:pt x="3978233" y="4678771"/>
                  <a:pt x="3849323" y="4655579"/>
                  <a:pt x="3664141" y="4661626"/>
                </a:cubicBezTo>
                <a:cubicBezTo>
                  <a:pt x="3478959" y="4667673"/>
                  <a:pt x="3290091" y="4641223"/>
                  <a:pt x="3181071" y="4661626"/>
                </a:cubicBezTo>
                <a:cubicBezTo>
                  <a:pt x="3072051" y="4682029"/>
                  <a:pt x="2818296" y="4621780"/>
                  <a:pt x="2658681" y="4661626"/>
                </a:cubicBezTo>
                <a:cubicBezTo>
                  <a:pt x="2499066" y="4701472"/>
                  <a:pt x="2326775" y="4642320"/>
                  <a:pt x="2175610" y="4661626"/>
                </a:cubicBezTo>
                <a:cubicBezTo>
                  <a:pt x="2024445" y="4680932"/>
                  <a:pt x="1753412" y="4644399"/>
                  <a:pt x="1574581" y="4661626"/>
                </a:cubicBezTo>
                <a:cubicBezTo>
                  <a:pt x="1395750" y="4678853"/>
                  <a:pt x="936921" y="4627903"/>
                  <a:pt x="776953" y="4661626"/>
                </a:cubicBezTo>
                <a:cubicBezTo>
                  <a:pt x="353778" y="4671057"/>
                  <a:pt x="3747" y="4300615"/>
                  <a:pt x="0" y="3884673"/>
                </a:cubicBezTo>
                <a:cubicBezTo>
                  <a:pt x="1" y="3884680"/>
                  <a:pt x="-1" y="3884682"/>
                  <a:pt x="0" y="3884688"/>
                </a:cubicBezTo>
                <a:cubicBezTo>
                  <a:pt x="-46292" y="3756821"/>
                  <a:pt x="39481" y="3519467"/>
                  <a:pt x="0" y="3301985"/>
                </a:cubicBezTo>
                <a:cubicBezTo>
                  <a:pt x="-39481" y="3084503"/>
                  <a:pt x="30359" y="2852620"/>
                  <a:pt x="0" y="2719282"/>
                </a:cubicBezTo>
                <a:lnTo>
                  <a:pt x="0" y="2719282"/>
                </a:lnTo>
                <a:cubicBezTo>
                  <a:pt x="-10226" y="2594547"/>
                  <a:pt x="39894" y="2392562"/>
                  <a:pt x="0" y="2291970"/>
                </a:cubicBezTo>
                <a:cubicBezTo>
                  <a:pt x="-39894" y="2191378"/>
                  <a:pt x="1525" y="1936500"/>
                  <a:pt x="0" y="1767541"/>
                </a:cubicBezTo>
                <a:cubicBezTo>
                  <a:pt x="-1525" y="1598582"/>
                  <a:pt x="15022" y="1422975"/>
                  <a:pt x="0" y="1262535"/>
                </a:cubicBezTo>
                <a:cubicBezTo>
                  <a:pt x="-15022" y="1102095"/>
                  <a:pt x="39179" y="1006708"/>
                  <a:pt x="0" y="776953"/>
                </a:cubicBezTo>
                <a:close/>
              </a:path>
              <a:path w="8072436" h="4661626" stroke="0" extrusionOk="0">
                <a:moveTo>
                  <a:pt x="0" y="776953"/>
                </a:moveTo>
                <a:cubicBezTo>
                  <a:pt x="-11487" y="358132"/>
                  <a:pt x="387332" y="1397"/>
                  <a:pt x="776953" y="0"/>
                </a:cubicBezTo>
                <a:cubicBezTo>
                  <a:pt x="951727" y="-20769"/>
                  <a:pt x="1129393" y="1333"/>
                  <a:pt x="1260023" y="0"/>
                </a:cubicBezTo>
                <a:cubicBezTo>
                  <a:pt x="1390653" y="-1333"/>
                  <a:pt x="1649697" y="50274"/>
                  <a:pt x="1861053" y="0"/>
                </a:cubicBezTo>
                <a:cubicBezTo>
                  <a:pt x="2072409" y="-50274"/>
                  <a:pt x="2256989" y="50645"/>
                  <a:pt x="2422762" y="0"/>
                </a:cubicBezTo>
                <a:cubicBezTo>
                  <a:pt x="2588535" y="-50645"/>
                  <a:pt x="2808718" y="69021"/>
                  <a:pt x="3063112" y="0"/>
                </a:cubicBezTo>
                <a:cubicBezTo>
                  <a:pt x="3317506" y="-69021"/>
                  <a:pt x="3427471" y="42715"/>
                  <a:pt x="3703461" y="0"/>
                </a:cubicBezTo>
                <a:cubicBezTo>
                  <a:pt x="3979451" y="-42715"/>
                  <a:pt x="4037432" y="40938"/>
                  <a:pt x="4186531" y="0"/>
                </a:cubicBezTo>
                <a:cubicBezTo>
                  <a:pt x="4335630" y="-40938"/>
                  <a:pt x="4568221" y="60474"/>
                  <a:pt x="4708921" y="0"/>
                </a:cubicBezTo>
                <a:lnTo>
                  <a:pt x="4708921" y="0"/>
                </a:lnTo>
                <a:cubicBezTo>
                  <a:pt x="4821556" y="-43475"/>
                  <a:pt x="4998842" y="6681"/>
                  <a:pt x="5173086" y="0"/>
                </a:cubicBezTo>
                <a:cubicBezTo>
                  <a:pt x="5347330" y="-6681"/>
                  <a:pt x="5449710" y="45931"/>
                  <a:pt x="5717976" y="0"/>
                </a:cubicBezTo>
                <a:cubicBezTo>
                  <a:pt x="5986242" y="-45931"/>
                  <a:pt x="6093531" y="26218"/>
                  <a:pt x="6202322" y="0"/>
                </a:cubicBezTo>
                <a:cubicBezTo>
                  <a:pt x="6311113" y="-26218"/>
                  <a:pt x="6603462" y="32574"/>
                  <a:pt x="6727030" y="0"/>
                </a:cubicBezTo>
                <a:cubicBezTo>
                  <a:pt x="6970666" y="-56760"/>
                  <a:pt x="7159845" y="33241"/>
                  <a:pt x="7295483" y="0"/>
                </a:cubicBezTo>
                <a:cubicBezTo>
                  <a:pt x="7646744" y="-50491"/>
                  <a:pt x="8081839" y="347014"/>
                  <a:pt x="8072436" y="776953"/>
                </a:cubicBezTo>
                <a:cubicBezTo>
                  <a:pt x="8093048" y="903080"/>
                  <a:pt x="8072339" y="1066285"/>
                  <a:pt x="8072436" y="1262535"/>
                </a:cubicBezTo>
                <a:cubicBezTo>
                  <a:pt x="8072533" y="1458785"/>
                  <a:pt x="8028603" y="1541688"/>
                  <a:pt x="8072436" y="1728694"/>
                </a:cubicBezTo>
                <a:cubicBezTo>
                  <a:pt x="8116269" y="1915700"/>
                  <a:pt x="8042550" y="2077205"/>
                  <a:pt x="8072436" y="2214276"/>
                </a:cubicBezTo>
                <a:cubicBezTo>
                  <a:pt x="8102322" y="2351347"/>
                  <a:pt x="8054750" y="2592889"/>
                  <a:pt x="8072436" y="2719282"/>
                </a:cubicBezTo>
                <a:cubicBezTo>
                  <a:pt x="8197554" y="2699706"/>
                  <a:pt x="8347373" y="2720740"/>
                  <a:pt x="8491294" y="2697972"/>
                </a:cubicBezTo>
                <a:cubicBezTo>
                  <a:pt x="8635215" y="2675205"/>
                  <a:pt x="8773857" y="2684823"/>
                  <a:pt x="8893726" y="2677498"/>
                </a:cubicBezTo>
                <a:cubicBezTo>
                  <a:pt x="8870385" y="2776960"/>
                  <a:pt x="8752845" y="2884223"/>
                  <a:pt x="8644601" y="3043679"/>
                </a:cubicBezTo>
                <a:cubicBezTo>
                  <a:pt x="8536357" y="3203136"/>
                  <a:pt x="8495047" y="3215283"/>
                  <a:pt x="8395477" y="3409860"/>
                </a:cubicBezTo>
                <a:cubicBezTo>
                  <a:pt x="8295907" y="3604437"/>
                  <a:pt x="8167972" y="3700808"/>
                  <a:pt x="8072436" y="3884688"/>
                </a:cubicBezTo>
                <a:cubicBezTo>
                  <a:pt x="8072434" y="3884681"/>
                  <a:pt x="8072436" y="3884676"/>
                  <a:pt x="8072436" y="3884673"/>
                </a:cubicBezTo>
                <a:cubicBezTo>
                  <a:pt x="8050561" y="4334887"/>
                  <a:pt x="7816284" y="4633615"/>
                  <a:pt x="7295483" y="4661626"/>
                </a:cubicBezTo>
                <a:cubicBezTo>
                  <a:pt x="7080234" y="4688378"/>
                  <a:pt x="6975042" y="4620735"/>
                  <a:pt x="6727030" y="4661626"/>
                </a:cubicBezTo>
                <a:cubicBezTo>
                  <a:pt x="6505510" y="4716856"/>
                  <a:pt x="6314201" y="4629521"/>
                  <a:pt x="6182141" y="4661626"/>
                </a:cubicBezTo>
                <a:cubicBezTo>
                  <a:pt x="6050081" y="4693731"/>
                  <a:pt x="5959641" y="4641260"/>
                  <a:pt x="5738157" y="4661626"/>
                </a:cubicBezTo>
                <a:cubicBezTo>
                  <a:pt x="5516673" y="4681992"/>
                  <a:pt x="5438863" y="4624024"/>
                  <a:pt x="5294173" y="4661626"/>
                </a:cubicBezTo>
                <a:cubicBezTo>
                  <a:pt x="5149483" y="4699228"/>
                  <a:pt x="4885775" y="4651416"/>
                  <a:pt x="4708921" y="4661626"/>
                </a:cubicBezTo>
                <a:lnTo>
                  <a:pt x="4708921" y="4661626"/>
                </a:lnTo>
                <a:cubicBezTo>
                  <a:pt x="4610559" y="4692910"/>
                  <a:pt x="4383479" y="4626924"/>
                  <a:pt x="4225851" y="4661626"/>
                </a:cubicBezTo>
                <a:cubicBezTo>
                  <a:pt x="4068223" y="4696328"/>
                  <a:pt x="3857354" y="4658226"/>
                  <a:pt x="3742780" y="4661626"/>
                </a:cubicBezTo>
                <a:cubicBezTo>
                  <a:pt x="3628206" y="4665026"/>
                  <a:pt x="3302980" y="4640328"/>
                  <a:pt x="3181071" y="4661626"/>
                </a:cubicBezTo>
                <a:cubicBezTo>
                  <a:pt x="3059162" y="4682924"/>
                  <a:pt x="2838473" y="4609272"/>
                  <a:pt x="2619361" y="4661626"/>
                </a:cubicBezTo>
                <a:cubicBezTo>
                  <a:pt x="2400249" y="4713980"/>
                  <a:pt x="2270496" y="4650082"/>
                  <a:pt x="2136291" y="4661626"/>
                </a:cubicBezTo>
                <a:cubicBezTo>
                  <a:pt x="2002086" y="4673170"/>
                  <a:pt x="1751268" y="4620243"/>
                  <a:pt x="1613900" y="4661626"/>
                </a:cubicBezTo>
                <a:cubicBezTo>
                  <a:pt x="1476532" y="4703009"/>
                  <a:pt x="1048417" y="4564468"/>
                  <a:pt x="776953" y="4661626"/>
                </a:cubicBezTo>
                <a:cubicBezTo>
                  <a:pt x="266638" y="4603887"/>
                  <a:pt x="-46199" y="4261054"/>
                  <a:pt x="0" y="3884673"/>
                </a:cubicBezTo>
                <a:cubicBezTo>
                  <a:pt x="1" y="3884677"/>
                  <a:pt x="-1" y="3884681"/>
                  <a:pt x="0" y="3884688"/>
                </a:cubicBezTo>
                <a:cubicBezTo>
                  <a:pt x="-2126" y="3763466"/>
                  <a:pt x="34512" y="3552588"/>
                  <a:pt x="0" y="3290331"/>
                </a:cubicBezTo>
                <a:cubicBezTo>
                  <a:pt x="-34512" y="3028074"/>
                  <a:pt x="27732" y="2957396"/>
                  <a:pt x="0" y="2719282"/>
                </a:cubicBezTo>
                <a:lnTo>
                  <a:pt x="0" y="2719282"/>
                </a:lnTo>
                <a:cubicBezTo>
                  <a:pt x="-6034" y="2603070"/>
                  <a:pt x="651" y="2484692"/>
                  <a:pt x="0" y="2291970"/>
                </a:cubicBezTo>
                <a:cubicBezTo>
                  <a:pt x="-651" y="2099248"/>
                  <a:pt x="2925" y="1971287"/>
                  <a:pt x="0" y="1845234"/>
                </a:cubicBezTo>
                <a:cubicBezTo>
                  <a:pt x="-2925" y="1719181"/>
                  <a:pt x="4863" y="1505627"/>
                  <a:pt x="0" y="1398498"/>
                </a:cubicBezTo>
                <a:cubicBezTo>
                  <a:pt x="-4863" y="1291369"/>
                  <a:pt x="53002" y="958828"/>
                  <a:pt x="0" y="776953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0174"/>
                      <a:gd name="adj2" fmla="val 743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3850"/>
            <a:ext cx="68199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DEFINIÇÃO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62" y="1434374"/>
            <a:ext cx="8029575" cy="48206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não é apenas o estudo de ‘matemáticas das diversas etnias’. (...) para compor a palavra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etnomatemática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utilizei as raízes </a:t>
            </a:r>
          </a:p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tica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</a:t>
            </a:r>
          </a:p>
          <a:p>
            <a:pPr marL="0" indent="0" algn="ctr">
              <a:buNone/>
            </a:pPr>
            <a:r>
              <a:rPr lang="pt-BR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</a:t>
            </a:r>
          </a:p>
          <a:p>
            <a:pPr marL="0" indent="0" algn="ctr">
              <a:buNone/>
            </a:pPr>
            <a:r>
              <a:rPr lang="pt-BR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</a:t>
            </a:r>
            <a:r>
              <a:rPr lang="pt-BR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para significar que há várias maneiras, técnicas, habilidades (</a:t>
            </a:r>
            <a:r>
              <a:rPr lang="pt-BR" b="1" u="sng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ticas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) de explicar, de entender, de lidar e de conviver com (</a:t>
            </a:r>
            <a:r>
              <a:rPr lang="pt-BR" b="1" u="sng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matema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) distintos contextos naturais e socioeconômicos da realidade (</a:t>
            </a:r>
            <a:r>
              <a:rPr lang="pt-BR" b="1" u="sng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etnos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).” </a:t>
            </a:r>
          </a:p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(D’AMBROSIO, 2020, p.65)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14F934-3754-458F-B4A3-9B1FC38847B1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Prof°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            ETNOMATEMÁTICA, p.9</a:t>
            </a:r>
          </a:p>
        </p:txBody>
      </p:sp>
    </p:spTree>
    <p:extLst>
      <p:ext uri="{BB962C8B-B14F-4D97-AF65-F5344CB8AC3E}">
        <p14:creationId xmlns:p14="http://schemas.microsoft.com/office/powerpoint/2010/main" val="40450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2650</Words>
  <Application>Microsoft Office PowerPoint</Application>
  <PresentationFormat>Widescreen</PresentationFormat>
  <Paragraphs>278</Paragraphs>
  <Slides>42</Slides>
  <Notes>21</Notes>
  <HiddenSlides>25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Cavolini</vt:lpstr>
      <vt:lpstr>Modern Love</vt:lpstr>
      <vt:lpstr>Vrinda</vt:lpstr>
      <vt:lpstr>Tema do Office</vt:lpstr>
      <vt:lpstr>ETNOMATEMÁTICA</vt:lpstr>
      <vt:lpstr>VAMOS PENSAR UM POUCO?</vt:lpstr>
      <vt:lpstr>VAMOS PENSAR UM POUCO?</vt:lpstr>
      <vt:lpstr>VAMOS PENSAR UM POUCO?</vt:lpstr>
      <vt:lpstr>ETNODIDÁTICA</vt:lpstr>
      <vt:lpstr>O QUE É CULTURA?</vt:lpstr>
      <vt:lpstr>O QUE É ETNIA?</vt:lpstr>
      <vt:lpstr>DEFINIÇÃO</vt:lpstr>
      <vt:lpstr>DEFINIÇÃO</vt:lpstr>
      <vt:lpstr>OUTROS TERMOS</vt:lpstr>
      <vt:lpstr>OBJETIVOS</vt:lpstr>
      <vt:lpstr>OBJETIVOS</vt:lpstr>
      <vt:lpstr>OBJETIVOS</vt:lpstr>
      <vt:lpstr>OBJETIVOS</vt:lpstr>
      <vt:lpstr>OBJETIVOS</vt:lpstr>
      <vt:lpstr>OBJETIVOS</vt:lpstr>
      <vt:lpstr>OBJETIVOS</vt:lpstr>
      <vt:lpstr>OBJETIVOS</vt:lpstr>
      <vt:lpstr>OBJETIVOS</vt:lpstr>
      <vt:lpstr>Apresentação do PowerPoint</vt:lpstr>
      <vt:lpstr>OBJETIVOS</vt:lpstr>
      <vt:lpstr>DOCUMENTOS OFICIAIS</vt:lpstr>
      <vt:lpstr>DOCUMENTOS OFICIAIS</vt:lpstr>
      <vt:lpstr>DOCUMENTOS OFICIAIS</vt:lpstr>
      <vt:lpstr>VAMOS PENSAR UM POUCO?</vt:lpstr>
      <vt:lpstr>VANTAGENS</vt:lpstr>
      <vt:lpstr>VANTAGENS</vt:lpstr>
      <vt:lpstr>VANTAGENS</vt:lpstr>
      <vt:lpstr>VANTAGENS</vt:lpstr>
      <vt:lpstr>LIMITAÇÕES</vt:lpstr>
      <vt:lpstr>ORIENTAÇÕES</vt:lpstr>
      <vt:lpstr>AVALIAÇÃO</vt:lpstr>
      <vt:lpstr>EXEMPLOS</vt:lpstr>
      <vt:lpstr>EXEMPLOS</vt:lpstr>
      <vt:lpstr>EXEMPLOS</vt:lpstr>
      <vt:lpstr>EXEMPLOS</vt:lpstr>
      <vt:lpstr>EXEMPLOS</vt:lpstr>
      <vt:lpstr>PARA SABER MAIS...</vt:lpstr>
      <vt:lpstr>PARA SABER MAIS...</vt:lpstr>
      <vt:lpstr>REFERÊNCIAS</vt:lpstr>
      <vt:lpstr>SEMELHANÇAS E DIFERENÇAS</vt:lpstr>
      <vt:lpstr>ETNOMATEMÁTICA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60</cp:revision>
  <dcterms:created xsi:type="dcterms:W3CDTF">2021-05-12T15:30:04Z</dcterms:created>
  <dcterms:modified xsi:type="dcterms:W3CDTF">2022-07-20T15:23:54Z</dcterms:modified>
</cp:coreProperties>
</file>