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9" r:id="rId3"/>
    <p:sldId id="270" r:id="rId4"/>
    <p:sldId id="271" r:id="rId5"/>
    <p:sldId id="281" r:id="rId6"/>
    <p:sldId id="272" r:id="rId7"/>
    <p:sldId id="274" r:id="rId8"/>
    <p:sldId id="275" r:id="rId9"/>
    <p:sldId id="273" r:id="rId10"/>
    <p:sldId id="277" r:id="rId11"/>
    <p:sldId id="279" r:id="rId12"/>
    <p:sldId id="282" r:id="rId13"/>
    <p:sldId id="288" r:id="rId14"/>
    <p:sldId id="296" r:id="rId15"/>
    <p:sldId id="283" r:id="rId16"/>
    <p:sldId id="284" r:id="rId17"/>
    <p:sldId id="291" r:id="rId18"/>
    <p:sldId id="280" r:id="rId19"/>
    <p:sldId id="303" r:id="rId20"/>
    <p:sldId id="292" r:id="rId21"/>
    <p:sldId id="286" r:id="rId22"/>
    <p:sldId id="293" r:id="rId23"/>
    <p:sldId id="294" r:id="rId24"/>
    <p:sldId id="299" r:id="rId25"/>
    <p:sldId id="357" r:id="rId26"/>
    <p:sldId id="301" r:id="rId27"/>
    <p:sldId id="302" r:id="rId28"/>
    <p:sldId id="289" r:id="rId29"/>
    <p:sldId id="295" r:id="rId30"/>
    <p:sldId id="287" r:id="rId31"/>
    <p:sldId id="300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00"/>
    <a:srgbClr val="0F6034"/>
    <a:srgbClr val="7CCDA1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218" autoAdjust="0"/>
  </p:normalViewPr>
  <p:slideViewPr>
    <p:cSldViewPr snapToGrid="0">
      <p:cViewPr varScale="1">
        <p:scale>
          <a:sx n="60" d="100"/>
          <a:sy n="60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2T11:29:44.0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0,'2585'0,"-2548"0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2T11:29:46.16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1,'2716'0,"-2678"0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2T11:33:10.0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33 224,'58'0,"432"-17,114-38,86 37,-443 21,937-3,-1081 5,187 33,25 4,-212-37,197 21,-63-6,-42-5,101 33,-157-22,222 14,443-39,-368-4,-57 26,-34 0,-282-23,346 16,209 14,6-31,-213-2,579 3,-967 0,0 0,0-1,0-1,0-1,0-1,38-13,-61 17,0 0,0 0,1 0,-1 0,0 0,0 0,0 0,0 0,1 0,-1 0,0-1,0 1,0 0,0 0,1 0,-1 0,0-1,0 1,0 0,0 0,0 0,0 0,0-1,0 1,0 0,1 0,-1 0,0-1,0 1,0 0,0 0,0 0,0-1,0 1,0 0,-1 0,1-1,0 1,0 0,0 0,0 0,0 0,0-1,0 1,0 0,0 0,-1 0,1 0,0-1,0 1,0 0,-1 0,-14-11,-19-3,-14 2,1 3,-1 1,-53 0,-13-3,-151-9,174 17,1-4,0-4,-94-25,76 8,-140-20,26 21,-453-71,537 75,-242-10,-142 33,222 3,234-3,-380-17,-48-14,-3 32,182 3,-4958-4,5264 0,0 0,0 1,0 0,1 1,-1 0,0 0,1 1,-10 4,16-6,0 0,1 0,-1 0,0 0,1 0,0 0,-1 0,1 1,0-1,-1 1,1-1,0 1,0-1,0 1,0 0,1-1,-1 1,0 2,0-1,1-1,0 1,1-1,-1 1,0-1,1 1,-1-1,1 0,0 1,0-1,0 1,0-1,0 0,0 0,1 0,-1 0,4 4,1 0,0 1,0-1,1 0,0 0,1 0,-1-1,1-1,0 1,0-1,14 5,10 1,52 10,3 1,-46-7,1-2,0-2,1-1,79 4,691-12,-353-4,-332 2,12-1,191 22,-162 7,-49-7,132 4,577-21,-410-6,-357 3,1 3,-1 2,93 21,-68-7,177 12,89-25,2938-11,-1783 7,-1479-2,-1-2,48-9,-65 9,-1-1,1 0,-1 0,0-1,0 0,0-1,0 0,-1 0,17-13,-25 17,0-1,0 1,0 0,0-1,0 0,0 1,0-1,-1 1,1-1,-1 0,1 0,-1 1,1-1,-1 0,0 0,0 0,0 1,0-1,0 0,0 0,-1 0,1 1,-1-1,1 0,-1 0,1 1,-1-1,0 0,0 1,0-1,0 1,0-1,0 1,-1 0,1-1,-2 0,-5-7,-1 1,0 0,0 1,-11-7,-17-9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2T13:22:33.22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11181 44,'4812'0,"-4758"-2,0-2,71-11,-67 7,104-5,954 11,-534 5,5073-3,-5641 0,0 1,0 0,0 0,0 1,-1 0,1 1,-1 0,0 0,0 1,-1 0,1 1,21 11,-16-6,-1 1,0 1,-1 0,-1 0,-1 1,0 1,12 15,-16-15,0 0,-2 0,0 1,-1 0,-1 0,-1 0,0 1,1 18,-3 17,-6 60,1-56,2-50,1 0,-1 0,0 0,-1 0,0 0,0 0,0 0,-1 0,0 0,0 0,-1 0,0-1,0 1,0-1,-1 0,0 1,0-1,-1 0,0-1,1 1,-2-1,1 1,-1-1,1 0,-1 0,0-1,-8 3,-13 4,-1-2,0 0,0-2,-1 0,0-1,-53 3,-190-7,160-3,-3297-2,1854 8,-544-3,2052-3,0 0,0-3,1 0,-55-14,40 8,-98-11,-58 12,-252 11,190 3,-3983-3,4205 2,1 2,-58 9,-63 5,-46-11,116-6,2 4,-139 19,100-5,-287 10,-151-27,276-4,245 4,-118 15,-27 3,-654-17,441-6,-3534 3,3868 3,-110 14,-18 1,69-14,40-1,-168 18,157-10,-1-3,-1-5,-124-7,29 1,130 2,11 0,-93 6,146-4,0 1,0 0,1 1,-1 1,1 0,0 0,1 1,-1 1,1 0,-20 10,29-11,0 0,0 0,1 1,0-1,0 1,0 0,1 0,1 0,0 1,0-1,0 1,1 0,1 0,0 0,-2 12,0 10,3 0,4 44,-2-52,0-11,-1 0,2 0,0 1,1-1,5 12,-6-19,0 0,0 0,0 0,0 0,1 0,0-1,0 1,0 0,0-1,1 0,-1 1,1-1,0 0,0 0,0-1,0 1,0 0,0-1,1 0,4 1,34 5,-1-3,1 0,0-2,1-1,60-5,-16 2,2408-6,-1741 9,-375-22,-7 0,-281 21,72 0,274-24,668-107,-967 114,-48 5,142-6,206-1,127-2,2273 23,-2636 5,361 46,-19 1,-136-11,-268-24,210 8,298-30,-340-15,132-4,-358 18,0-2,136-25,-138 17,0 3,145-6,671 21,-827-7,0-2,0-3,91-17,-86 12,1 2,114-6,647 15,-397 5,4899-3,-5287 2,0 3,-1 0,0 3,66 15,47 7,137 17,-291-46,-1 0,0 1,1 0,-1 0,-1 0,1 1,0 0,13 7,-22-10,1 0,0 0,0 1,-1-1,1 1,0-1,-1 0,1 1,-1-1,1 1,-1-1,1 1,-1-1,1 1,-1-1,0 1,1-1,-1 1,0-1,0 1,0 0,1-1,-1 1,0-1,0 1,0-1,0 1,0 0,-1-1,1 1,0-1,0 1,0 0,-1 0,-29 12,-53 0,-194 1,-291-12,305-4,-7847-1,5447 3,2541 1,-1 5,1 3,1 3,-139 29,155-23,-1-4,-1-2,-117 1,-326-14,235-2,-1316 3,1569-3,0-3,1-1,0-1,-110-29,95 20,-1 2,-84-8,-36 12,122 8,1-2,-136-21,124 11,-2 4,0 1,-96 0,-276 11,202 2,-2268-3,2418 4,0 3,1 3,-129 25,134-23,-2-2,-169-1,165-8,0 3,-130 17,-794 108,975-123,1 2,1 2,0 1,0 2,-75 27,43-14,26-8,-79 31,126-43,1 0,-1 1,1 0,1 0,0 1,0 0,1 0,0 1,1 0,-14 18,22-25,1 0,-1-1,1 1,0 0,0 0,1-1,-1 1,0 0,1 0,-1 0,1 0,0 0,0 0,0 0,0 0,1 0,-1-1,1 1,0 0,-1 0,1 0,2 2,0-1,0-1,-1 0,1 0,0 0,1 0,-1 0,0 0,1-1,-1 1,1-1,0 0,0 0,5 2,13 1,1-1,0 0,0-1,25 0,-46-2,483-1,-200-3,2387 4,-2648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2T13:28:34.81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13865 90,'19'-21,"-15"16,-1 1,1 0,0 0,1 0,-1 0,1 0,0 1,0 0,0 0,0 1,0-1,7-1,23-4,0 2,0 2,0 1,1 2,58 5,-12-1,78-4,138 5,-174 15,-83-11,71 4,-31-11,-41-2,0 2,-1 1,52 11,-34-2,2-2,79 1,121-12,-93-1,7236 3,-7373 1,1 2,-1 2,0 0,0 2,52 20,-35-12,23 1,-58-15,0 1,-1 1,1-1,0 1,-1 1,0 0,0 1,0 0,0 0,16 13,9 11,-1 3,-2 0,-1 2,-2 2,-1 0,38 67,-53-81,-1 1,-1 0,-1 1,-2 1,0-1,6 37,-13-55,0-1,0 1,-1 0,0 0,0 0,0 0,-1 0,0 0,0 0,-1 0,0 0,0-1,0 1,0-1,-1 1,0-1,0 0,-1 0,1 0,-1 0,0-1,0 0,0 0,-1 0,0 0,0 0,0-1,0 0,0 0,-1-1,1 1,-1-1,-6 1,-17 4,-1-1,1-2,-1-1,0-2,0-1,-48-5,-6 1,-261 4,-126-4,352-7,-217-50,62-23,255 78,-49-19,41 13,0 2,-1 1,-1 2,1 0,-46-4,-63 10,-1 6,-266 45,-411 74,690-109,-1-6,-148-6,224-4,4 3,1 2,-47 10,-60 6,-99-1,-34 2,222-16,0 3,-78 19,72-12,-102 10,11-20,-83 9,66 12,79-9,-151 5,-1165-22,628-2,270 2,486-3,1-1,-1-1,1-1,0-2,-45-18,31 11,-50-12,-13 11,-170-4,15 2,21 3,-51-8,160 10,0 5,-134 11,80 0,-731-3,680 20,17 0,158-19,-332 22,-31 18,268-27,-223-11,195-5,-784 2,875-5,-174-31,-46-4,5 40,-2-1,254-4,0-3,-71-19,73 13,0 3,-93-6,-491 16,282 5,-1832-4,2082 3,-129 20,-104 36,-87 11,297-61,-147-9,113-3,151 3,-131-2,1 7,-197 31,-22 9,28-6,25 1,283-37,1 2,-1 1,1 0,0 2,-37 18,43-18,0 2,1 0,0 0,1 2,0 0,1 1,-23 25,34-33,0 1,0-1,0 1,1 0,-1 1,1-1,1 0,-1 1,1 0,1-1,-3 12,4-15,0 1,0-1,0 0,1 1,-1-1,1 0,-1 1,1-1,0 0,1 0,-1 0,0 0,1 0,0 0,0 0,-1-1,2 1,-1-1,0 1,0-1,1 0,-1 1,1-1,0-1,0 1,3 1,9 4,1-1,-1 0,1-1,23 4,34 10,-41-6,-2 2,41 25,-44-23,2-1,51 21,-19-18,0-3,1-2,73 6,191 0,-272-18,168 15,42 1,1019-16,-618-5,972 3,-1608 2,1 1,-1 2,-1 1,40 13,44 9,8-14,0-5,194-10,-142-2,1073 2,-1162-3,-1-4,93-21,13-2,55-6,-106 13,213-8,-263 27,0-5,94-22,-17 3,16-3,-86 14,0 3,131-3,-189 16,0-2,-1-2,1-1,36-13,-29 8,0 2,55-6,68-4,87-4,1071 23,-615 3,-447 19,-29-1,779-17,-520-5,-384 4,137 20,-90-8,263-10,-230-6,3477 0,-1923 3,-1682 3,0 2,108 25,-98-16,99 8,451-17,-322-10,688 4,-951 0,-1-2,0-1,0-2,60-16,-92 19,-9-1,-18 1,-510 30,-1595-18,1438-30,-166-1,-1458 21,1074 1,70-45,631 15,180 10,-327-10,600 28,28 1,1-2,-1-2,-62-14,29-2,-1 4,-179-7,-931 23,532 3,-5577-3,6156 4,-171 32,-29 3,-112 3,125-9,-321-23,358-13,-815 3,989 4,-124 22,145-18,-47 14,1 3,2 5,-94 43,90-34,89-37,-1 1,1 1,0-1,0 1,0 0,1 1,-1 0,1 0,0 0,1 1,-1-1,1 2,0-1,0 0,1 1,0 0,0 0,1 0,0 0,0 1,0 0,1-1,0 1,1 0,0 0,0 0,1 0,-1 0,2 0,-1 0,1 0,1-1,-1 1,1 0,4 9,-3-6,1-1,1 1,0-1,0 0,0 0,2-1,-1 0,1 0,0 0,1-1,0 0,0-1,1 0,0 0,0 0,0-1,1-1,0 0,0 0,12 3,255 91,-96-38,64 3,-158-44,-58-13,-2 0,1-1,-1-1,37 1,-48-6,1-1,-1-1,1-1,-1 0,1-1,-1-1,-1 0,20-10,32-19,-2-3,73-55,293-244,-8-35,312-250,-701 594,1 1,1 2,1 2,76-34,-100 52,1 0,0 1,1 0,-1 1,0 0,1 2,-1-1,18 3,10 4,59 15,14 2,-18-14,113-6,-13 0,-190-3,-1 1,1 0,-1 0,1 0,-1 1,1 0,-1 0,0 1,0-1,0 1,9 6,-13-6,1-1,-1 0,0 0,1 1,-1 0,0-1,0 1,-1 0,1 0,-1 0,1 0,-1 0,0 0,0 0,0 1,-1-1,1 0,-1 0,0 1,1-1,-2 1,1-1,0 0,-2 6,-7 29,-2-1,-23 54,20-55,0 1,-11 57,-46 165,19-79,46-159,1 1,1-1,2 1,0 0,1-1,1 1,1 0,0 0,2 0,10 37,-4-28,-2 2,-1-1,-1 1,-2 0,-2 0,0 0,-5 34,1-52,-1-1,0 1,-1-1,0 0,-1 0,-1-1,0 1,-1-1,-1-1,1 0,-2 0,0-1,0 0,-1 0,-20 14,21-20,0 0,0-1,-1 0,0-1,0 0,0-1,0 0,-19 0,-98-6,63 1,30 0,0-2,0-1,-67-22,65 17,0 1,0 2,-50-5,-363 11,213 5,153 2,1 3,0 4,-88 25,89-17,0-4,-1-4,-96 2,-3-13,-227-5,240-16,-24-1,62 21,-199 26,179-14,-164-7,223-6,57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2T13:29:40.80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0 203,'0'-1,"0"0,1 0,-1 0,0 0,1 0,-1-1,1 1,-1 0,1 0,-1 0,1 0,-1 0,1 1,0-1,0 0,0 0,-1 0,1 1,0-1,0 0,0 1,0-1,0 1,0-1,0 1,0-1,1 1,-1 0,0 0,0-1,0 1,0 0,0 0,3 0,45 3,-41-2,85 7,-53-6,0 2,-1 2,1 1,58 19,-60-13,0-2,1-2,0-1,61 4,31 4,-54-6,83 2,2486-12,-1189-2,-1406 0,88-17,-84 10,65-3,178-12,-187 12,-39 2,73-21,-84 17,1 1,69-3,17 1,149-33,-48 4,-152 30,20-4,201-6,598 26,-882-2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2T13:29:49.46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0,'8385'0,"-8347"0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2T13:30:02.04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45,'0'-1,"0"0,1 0,-1 0,1 0,-1 0,1-1,-1 1,1 0,-1 0,1 0,0 0,0 0,0 1,-1-1,1 0,0 0,0 0,0 1,0-1,0 1,0-1,1 1,-1-1,0 1,0-1,0 1,2 0,39-8,-35 8,97-10,130 6,105 22,-177-8,252 38,33 1,-175-44,197 14,-420-13,501 45,205-48,-380-6,8874 3,-9232 0,1 0,-1 2,20 3,-8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2T13:30:05.08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84,'3722'0,"-3682"-2,0-2,-1-2,70-20,-56 12,58-6,37 9,188 11,-135 3,2137-3,-2303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083C8-2DD5-4F89-A51F-036A5D465BA3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94BBA-B309-4F94-AC7F-CB2E256C19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40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636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pt-BR" sz="1200" dirty="0"/>
              <a:t>Trata-se, sim, de negar a apresentação do simbolismo, sem a explicação das ideias, visto como mágica pelo aluno. (MEDEIROS, Cleide, 2005. Pág. 19,20) MEDEIROS, C. </a:t>
            </a:r>
            <a:r>
              <a:rPr lang="pt-BR" sz="1200" b="1" dirty="0"/>
              <a:t>Por uma Educação Matemática como intersubjetividade</a:t>
            </a:r>
            <a:r>
              <a:rPr lang="pt-BR" sz="1200" dirty="0"/>
              <a:t>. In: BICUDO, M. A. Educação Matemática. São Paulo: Centauro, 2005.</a:t>
            </a:r>
          </a:p>
          <a:p>
            <a:pPr marL="0" indent="0" algn="l">
              <a:buNone/>
            </a:pPr>
            <a:r>
              <a:rPr lang="pt-BR" sz="1200" dirty="0"/>
              <a:t>===============================</a:t>
            </a:r>
          </a:p>
          <a:p>
            <a:r>
              <a:rPr lang="pt-BR" dirty="0"/>
              <a:t>Exemplo mostrado no vídeo da p.22, mas outro </a:t>
            </a:r>
            <a:r>
              <a:rPr lang="pt-BR" dirty="0" err="1"/>
              <a:t>ex</a:t>
            </a:r>
            <a:r>
              <a:rPr lang="pt-BR" dirty="0"/>
              <a:t> bem rápido e breve que pode ser mencionado aqui é a origem do zero, que antes se usava um espaço em branco o que dificultava a interpretação.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690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146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Sergio Nobre questiona a existência de Thales e seu experimento, pois escritos só foram publicados por terceiros, após sua morte e a sombra da pirâmide era quase impossível de estar perfeita... </a:t>
            </a:r>
            <a:r>
              <a:rPr lang="pt-BR" dirty="0" err="1"/>
              <a:t>Pitagoras</a:t>
            </a:r>
            <a:r>
              <a:rPr lang="pt-BR" dirty="0"/>
              <a:t> </a:t>
            </a:r>
            <a:r>
              <a:rPr lang="pt-BR" dirty="0" err="1"/>
              <a:t>tbm</a:t>
            </a:r>
            <a:r>
              <a:rPr lang="pt-BR" dirty="0"/>
              <a:t> é questionado, pois o que se sabe é apenas sobre a escola pitagórica. Os elementos, de Euclides nunca foi encontrado, a obra original está perdida e só existem traduções.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213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Definir ATIVIDADE HISTÓRICA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7613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própria resposta da atividade histórica (que não é uma atividade antiga) já é um instrumento de avaliação. </a:t>
            </a:r>
          </a:p>
          <a:p>
            <a:r>
              <a:rPr lang="pt-BR" dirty="0"/>
              <a:t>Comparar duas formas de encontrar as raízes da equação do segundo grau (método antigo e pela formula), por exemplo.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759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Mesmo as lendas podem ser utilizadas para trabalhar algum conceito matemático, como o </a:t>
            </a:r>
            <a:r>
              <a:rPr lang="pt-BR" dirty="0" err="1"/>
              <a:t>duplicamento</a:t>
            </a:r>
            <a:r>
              <a:rPr lang="pt-BR" dirty="0"/>
              <a:t> do cubo.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408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livro de Liliane dos Santos </a:t>
            </a:r>
            <a:r>
              <a:rPr lang="pt-BR" dirty="0" err="1"/>
              <a:t>Gutierre</a:t>
            </a:r>
            <a:r>
              <a:rPr lang="pt-BR" dirty="0"/>
              <a:t> que é da pesquisa de DISSERTAÇÃO (temos que mencionar).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693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livro de Liliane dos Santos </a:t>
            </a:r>
            <a:r>
              <a:rPr lang="pt-BR" dirty="0" err="1"/>
              <a:t>Gutierre</a:t>
            </a:r>
            <a:r>
              <a:rPr lang="pt-BR" dirty="0"/>
              <a:t> que é da pesquisa de DISSERTAÇÃO (temos que mencionar).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973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01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55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Epistemologia, em sentido estrito, refere-se ao ramo da filosofia que se ocupa do conhecimento científico; é o estudo crítico dos princípios, das hipóteses e dos resultados das diversas ciências, com a finalidade de determinar seus fundamentos lógicos, seu valor e sua importância objetiva.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13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Mendes (2001) afirma que o conhecimento provém de diferentes grupos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sócio-culturais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que se organizaram e se desenvolveram intelectualmente de acordo com suas necessidades, interesses e condições de sobrevivência, levados pela mobilidade característica da sociedade humana e que a informação histórica pode contribuir  para a disseminação desse conhecimento.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Além disso, </a:t>
            </a:r>
            <a:r>
              <a:rPr lang="pt-BR" dirty="0"/>
              <a:t>história da matemática propicia mostrar que a matemática tem um processo histórico, é uma construção humana, que é gerada pelas necessidades práticas construídas para atender a certas demandas da sociedade.</a:t>
            </a: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9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https://www.youtube.com/watch?v=QIwZ-IR3c-o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9052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122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Orientação: Uso Ornamental da História da Matemática, segundo Fossa (2011, p. 64), “não é um instrumento apropriado para o ensino de conceitos matemáticos. Dito isto, porém, não se deduz que o Uso Ornamental é completamente inútil e deveria ser expulso dos nossos livros textos. Muito pelo contrário, quem – especialmente em se tratando de matemáticos! – não se regozija com um belo </a:t>
            </a:r>
            <a:r>
              <a:rPr lang="pt-BR" i="1" dirty="0" err="1"/>
              <a:t>pattern</a:t>
            </a:r>
            <a:r>
              <a:rPr lang="pt-BR" i="1" dirty="0"/>
              <a:t> </a:t>
            </a:r>
            <a:r>
              <a:rPr lang="pt-BR" i="0" dirty="0"/>
              <a:t>ou um sublime desenho? Simplesmente queremos delimitar o seu papel para evitar falsas expectativas e, ao mesmo tempo, aproveitar o máximo tudo que o Uso Ornamental nos tem a oferecer”.</a:t>
            </a:r>
          </a:p>
          <a:p>
            <a:r>
              <a:rPr lang="pt-BR" i="0" dirty="0"/>
              <a:t>Quanto ao Uso Ponderativo, segundo Fossa (2011, p.64), “utiliza a História da Matemática para ensinar os próprios conceitos da Matemática. Assim, o conteúdo da Matemática é apresentado através de uma abordagem histórica que geralmente envolve a discussão de temáticas interessantes e não triviais, com frequência remontando-se à Matemática aplicada ou a problemas de um forte cunho prático.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65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992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24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FA40-BB03-4DDA-A150-E3658BCEB5FD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QIwZ-IR3c-o&amp;t=10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5" Type="http://schemas.openxmlformats.org/officeDocument/2006/relationships/customXml" Target="../ink/ink7.xml"/><Relationship Id="rId10" Type="http://schemas.openxmlformats.org/officeDocument/2006/relationships/customXml" Target="../ink/ink5.xml"/><Relationship Id="rId19" Type="http://schemas.openxmlformats.org/officeDocument/2006/relationships/customXml" Target="../ink/ink9.xml"/><Relationship Id="rId4" Type="http://schemas.openxmlformats.org/officeDocument/2006/relationships/image" Target="../media/image25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jpg"/><Relationship Id="rId3" Type="http://schemas.openxmlformats.org/officeDocument/2006/relationships/hyperlink" Target="https://www.youtube.com/watch?v=fu9Z7YuXLVE&amp;t=263s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8.PNG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jpeg"/><Relationship Id="rId5" Type="http://schemas.openxmlformats.org/officeDocument/2006/relationships/hyperlink" Target="https://www.youtube.com/watch?v=8QUs9aBjNs8&amp;t=11s" TargetMode="External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5.wdp"/><Relationship Id="rId1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customXml" Target="../ink/ink3.xml"/><Relationship Id="rId5" Type="http://schemas.openxmlformats.org/officeDocument/2006/relationships/customXml" Target="../ink/ink1.xml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651" y="2238482"/>
            <a:ext cx="9855792" cy="1609241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HISTÓRIA DA MATEMÁTICA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5B7E704-63FD-4535-8716-9354274D011A}"/>
              </a:ext>
            </a:extLst>
          </p:cNvPr>
          <p:cNvGrpSpPr/>
          <p:nvPr/>
        </p:nvGrpSpPr>
        <p:grpSpPr>
          <a:xfrm>
            <a:off x="517942" y="1270958"/>
            <a:ext cx="7459216" cy="1553354"/>
            <a:chOff x="176651" y="840091"/>
            <a:chExt cx="7459216" cy="1553354"/>
          </a:xfrm>
        </p:grpSpPr>
        <p:pic>
          <p:nvPicPr>
            <p:cNvPr id="1026" name="Picture 2" descr="A História da Matemática - parte 3 • MMP Materiais Pedagógicos para  Matemática">
              <a:extLst>
                <a:ext uri="{FF2B5EF4-FFF2-40B4-BE49-F238E27FC236}">
                  <a16:creationId xmlns:a16="http://schemas.microsoft.com/office/drawing/2014/main" id="{F6187FCA-9137-4FB6-B5D6-EFB375005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51" y="858050"/>
              <a:ext cx="2250067" cy="15282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ISTÓRIA DA MATEMÁTICA NA ANTIGUIDADE | Prof. Correia">
              <a:extLst>
                <a:ext uri="{FF2B5EF4-FFF2-40B4-BE49-F238E27FC236}">
                  <a16:creationId xmlns:a16="http://schemas.microsoft.com/office/drawing/2014/main" id="{9D179A9A-9B96-45B7-86CE-3A8D8F4F4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059" y="840091"/>
              <a:ext cx="2489691" cy="1546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uriosidades Matemáticas: Curiosidades sobre a História da Matemática">
              <a:extLst>
                <a:ext uri="{FF2B5EF4-FFF2-40B4-BE49-F238E27FC236}">
                  <a16:creationId xmlns:a16="http://schemas.microsoft.com/office/drawing/2014/main" id="{BB495232-0DF1-4C68-926F-907D63D96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7" b="6181"/>
            <a:stretch/>
          </p:blipFill>
          <p:spPr bwMode="auto">
            <a:xfrm>
              <a:off x="5055091" y="861466"/>
              <a:ext cx="2580776" cy="15319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002D682-A403-46F7-94B3-8F01DFF97DAA}"/>
              </a:ext>
            </a:extLst>
          </p:cNvPr>
          <p:cNvGrpSpPr/>
          <p:nvPr/>
        </p:nvGrpSpPr>
        <p:grpSpPr>
          <a:xfrm>
            <a:off x="1497999" y="3631611"/>
            <a:ext cx="8752645" cy="1634126"/>
            <a:chOff x="1750247" y="3873525"/>
            <a:chExt cx="8752645" cy="1634126"/>
          </a:xfrm>
        </p:grpSpPr>
        <p:pic>
          <p:nvPicPr>
            <p:cNvPr id="1036" name="Picture 12" descr="Atividades de Matemática por conteúdos - 9° Ano - Matematicapremio">
              <a:extLst>
                <a:ext uri="{FF2B5EF4-FFF2-40B4-BE49-F238E27FC236}">
                  <a16:creationId xmlns:a16="http://schemas.microsoft.com/office/drawing/2014/main" id="{A96E10B5-F820-44A9-AD41-C5E3D0497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282" y="3882731"/>
              <a:ext cx="3229244" cy="1609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onheça 5 Mulheres Que Fizeram História Na Matemática | Mentalidades  Matemáticas">
              <a:extLst>
                <a:ext uri="{FF2B5EF4-FFF2-40B4-BE49-F238E27FC236}">
                  <a16:creationId xmlns:a16="http://schemas.microsoft.com/office/drawing/2014/main" id="{3C31C774-38A5-4E88-A49C-21252C8E8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247" y="3887537"/>
              <a:ext cx="2497303" cy="16201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istória da matemática: conhecer para ensinar – USP – Universidade de São  Paulo">
              <a:extLst>
                <a:ext uri="{FF2B5EF4-FFF2-40B4-BE49-F238E27FC236}">
                  <a16:creationId xmlns:a16="http://schemas.microsoft.com/office/drawing/2014/main" id="{E7210003-83FA-4D12-A385-6973A128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867" y="3873525"/>
              <a:ext cx="2867025" cy="15906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"/>
    </mc:Choice>
    <mc:Fallback xmlns="">
      <p:transition spd="slow" advTm="162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9A75F10-4DFE-47ED-804A-06CB1B0B7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75" y="3767959"/>
            <a:ext cx="11906250" cy="3090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HISTÓRIA DA MATEMÁTICA, p.11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18FB7AE-7EEB-4BA7-8C77-A70EBA7B7ACA}"/>
              </a:ext>
            </a:extLst>
          </p:cNvPr>
          <p:cNvSpPr txBox="1">
            <a:spLocks/>
          </p:cNvSpPr>
          <p:nvPr/>
        </p:nvSpPr>
        <p:spPr>
          <a:xfrm>
            <a:off x="190500" y="1434662"/>
            <a:ext cx="11906250" cy="3468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Ela proporciona ao estudante a noção exata dessa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ciência em construção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com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erros e acertos 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sem verdades universais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contrariando a ideia positivista de uma ciência universal e com verdades absolutas. A HM tem este grande valor, de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poder contextualizar o saber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mostrar que seus </a:t>
            </a:r>
            <a:r>
              <a:rPr lang="pt-BR" b="1" u="sng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conceitos são frutos de uma época histórica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dentro de um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contexto social e político 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(GROENWALD et al, 2005, p.10).</a:t>
            </a:r>
          </a:p>
        </p:txBody>
      </p:sp>
    </p:spTree>
    <p:extLst>
      <p:ext uri="{BB962C8B-B14F-4D97-AF65-F5344CB8AC3E}">
        <p14:creationId xmlns:p14="http://schemas.microsoft.com/office/powerpoint/2010/main" val="308964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HISTÓRIA DA MATEMÁTICA, p.16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9218DF6-C9E4-4B07-8063-2937C5D3AF20}"/>
              </a:ext>
            </a:extLst>
          </p:cNvPr>
          <p:cNvSpPr txBox="1"/>
          <p:nvPr/>
        </p:nvSpPr>
        <p:spPr>
          <a:xfrm>
            <a:off x="95250" y="381638"/>
            <a:ext cx="7158471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900" dirty="0">
                <a:solidFill>
                  <a:schemeClr val="bg1"/>
                </a:solidFill>
                <a:latin typeface="Modern Love" panose="04090805081005020601" pitchFamily="82" charset="0"/>
                <a:ea typeface="+mj-ea"/>
                <a:cs typeface="+mj-cs"/>
              </a:rPr>
              <a:t>Como usar a HM?</a:t>
            </a:r>
          </a:p>
        </p:txBody>
      </p:sp>
      <p:sp>
        <p:nvSpPr>
          <p:cNvPr id="6" name="Shape 259">
            <a:extLst>
              <a:ext uri="{FF2B5EF4-FFF2-40B4-BE49-F238E27FC236}">
                <a16:creationId xmlns:a16="http://schemas.microsoft.com/office/drawing/2014/main" id="{8417B95D-C5E2-407A-9917-319FAF3F6A7E}"/>
              </a:ext>
            </a:extLst>
          </p:cNvPr>
          <p:cNvSpPr/>
          <p:nvPr/>
        </p:nvSpPr>
        <p:spPr>
          <a:xfrm>
            <a:off x="1603300" y="1328508"/>
            <a:ext cx="9276510" cy="5244743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B050">
              <a:alpha val="1115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3" name="Imagem 2">
            <a:hlinkClick r:id="rId4"/>
            <a:extLst>
              <a:ext uri="{FF2B5EF4-FFF2-40B4-BE49-F238E27FC236}">
                <a16:creationId xmlns:a16="http://schemas.microsoft.com/office/drawing/2014/main" id="{B73F34A2-07CD-4549-A1E9-8166F6712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1600351"/>
            <a:ext cx="8569400" cy="392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674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HISTÓRIA DA MATEMÁTICA, p.13 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4EF6AFC-4952-41DF-A8AF-EDC4359B1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9326" r="22803" b="24175"/>
          <a:stretch/>
        </p:blipFill>
        <p:spPr>
          <a:xfrm>
            <a:off x="8134350" y="1302328"/>
            <a:ext cx="3975388" cy="503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Balão de Fala: Retângulo com Cantos Arredondados 20">
            <a:extLst>
              <a:ext uri="{FF2B5EF4-FFF2-40B4-BE49-F238E27FC236}">
                <a16:creationId xmlns:a16="http://schemas.microsoft.com/office/drawing/2014/main" id="{F36294A2-8CCA-43F4-BA38-3656E66363E8}"/>
              </a:ext>
            </a:extLst>
          </p:cNvPr>
          <p:cNvSpPr/>
          <p:nvPr/>
        </p:nvSpPr>
        <p:spPr>
          <a:xfrm>
            <a:off x="82262" y="1302328"/>
            <a:ext cx="7916140" cy="2660073"/>
          </a:xfrm>
          <a:custGeom>
            <a:avLst/>
            <a:gdLst>
              <a:gd name="connsiteX0" fmla="*/ 0 w 7916140"/>
              <a:gd name="connsiteY0" fmla="*/ 443354 h 2660073"/>
              <a:gd name="connsiteX1" fmla="*/ 443354 w 7916140"/>
              <a:gd name="connsiteY1" fmla="*/ 0 h 2660073"/>
              <a:gd name="connsiteX2" fmla="*/ 1081440 w 7916140"/>
              <a:gd name="connsiteY2" fmla="*/ 0 h 2660073"/>
              <a:gd name="connsiteX3" fmla="*/ 1552550 w 7916140"/>
              <a:gd name="connsiteY3" fmla="*/ 0 h 2660073"/>
              <a:gd name="connsiteX4" fmla="*/ 2023660 w 7916140"/>
              <a:gd name="connsiteY4" fmla="*/ 0 h 2660073"/>
              <a:gd name="connsiteX5" fmla="*/ 2703490 w 7916140"/>
              <a:gd name="connsiteY5" fmla="*/ 0 h 2660073"/>
              <a:gd name="connsiteX6" fmla="*/ 3258088 w 7916140"/>
              <a:gd name="connsiteY6" fmla="*/ 0 h 2660073"/>
              <a:gd name="connsiteX7" fmla="*/ 3937918 w 7916140"/>
              <a:gd name="connsiteY7" fmla="*/ 0 h 2660073"/>
              <a:gd name="connsiteX8" fmla="*/ 4617748 w 7916140"/>
              <a:gd name="connsiteY8" fmla="*/ 0 h 2660073"/>
              <a:gd name="connsiteX9" fmla="*/ 4617748 w 7916140"/>
              <a:gd name="connsiteY9" fmla="*/ 0 h 2660073"/>
              <a:gd name="connsiteX10" fmla="*/ 5152087 w 7916140"/>
              <a:gd name="connsiteY10" fmla="*/ 0 h 2660073"/>
              <a:gd name="connsiteX11" fmla="*/ 5646846 w 7916140"/>
              <a:gd name="connsiteY11" fmla="*/ 0 h 2660073"/>
              <a:gd name="connsiteX12" fmla="*/ 6121815 w 7916140"/>
              <a:gd name="connsiteY12" fmla="*/ 0 h 2660073"/>
              <a:gd name="connsiteX13" fmla="*/ 6596783 w 7916140"/>
              <a:gd name="connsiteY13" fmla="*/ 0 h 2660073"/>
              <a:gd name="connsiteX14" fmla="*/ 7034785 w 7916140"/>
              <a:gd name="connsiteY14" fmla="*/ 0 h 2660073"/>
              <a:gd name="connsiteX15" fmla="*/ 7472786 w 7916140"/>
              <a:gd name="connsiteY15" fmla="*/ 0 h 2660073"/>
              <a:gd name="connsiteX16" fmla="*/ 7916140 w 7916140"/>
              <a:gd name="connsiteY16" fmla="*/ 443354 h 2660073"/>
              <a:gd name="connsiteX17" fmla="*/ 7916140 w 7916140"/>
              <a:gd name="connsiteY17" fmla="*/ 964281 h 2660073"/>
              <a:gd name="connsiteX18" fmla="*/ 7916140 w 7916140"/>
              <a:gd name="connsiteY18" fmla="*/ 1551709 h 2660073"/>
              <a:gd name="connsiteX19" fmla="*/ 8150394 w 7916140"/>
              <a:gd name="connsiteY19" fmla="*/ 1913433 h 2660073"/>
              <a:gd name="connsiteX20" fmla="*/ 8371001 w 7916140"/>
              <a:gd name="connsiteY20" fmla="*/ 2254086 h 2660073"/>
              <a:gd name="connsiteX21" fmla="*/ 8598432 w 7916140"/>
              <a:gd name="connsiteY21" fmla="*/ 2605275 h 2660073"/>
              <a:gd name="connsiteX22" fmla="*/ 8277755 w 7916140"/>
              <a:gd name="connsiteY22" fmla="*/ 2422658 h 2660073"/>
              <a:gd name="connsiteX23" fmla="*/ 7916140 w 7916140"/>
              <a:gd name="connsiteY23" fmla="*/ 2216728 h 2660073"/>
              <a:gd name="connsiteX24" fmla="*/ 7916140 w 7916140"/>
              <a:gd name="connsiteY24" fmla="*/ 2216719 h 2660073"/>
              <a:gd name="connsiteX25" fmla="*/ 7472786 w 7916140"/>
              <a:gd name="connsiteY25" fmla="*/ 2660073 h 2660073"/>
              <a:gd name="connsiteX26" fmla="*/ 7034785 w 7916140"/>
              <a:gd name="connsiteY26" fmla="*/ 2660073 h 2660073"/>
              <a:gd name="connsiteX27" fmla="*/ 6596783 w 7916140"/>
              <a:gd name="connsiteY27" fmla="*/ 2660073 h 2660073"/>
              <a:gd name="connsiteX28" fmla="*/ 6121815 w 7916140"/>
              <a:gd name="connsiteY28" fmla="*/ 2660073 h 2660073"/>
              <a:gd name="connsiteX29" fmla="*/ 5587475 w 7916140"/>
              <a:gd name="connsiteY29" fmla="*/ 2660073 h 2660073"/>
              <a:gd name="connsiteX30" fmla="*/ 5132297 w 7916140"/>
              <a:gd name="connsiteY30" fmla="*/ 2660073 h 2660073"/>
              <a:gd name="connsiteX31" fmla="*/ 4617748 w 7916140"/>
              <a:gd name="connsiteY31" fmla="*/ 2660073 h 2660073"/>
              <a:gd name="connsiteX32" fmla="*/ 4617748 w 7916140"/>
              <a:gd name="connsiteY32" fmla="*/ 2660073 h 2660073"/>
              <a:gd name="connsiteX33" fmla="*/ 3979662 w 7916140"/>
              <a:gd name="connsiteY33" fmla="*/ 2660073 h 2660073"/>
              <a:gd name="connsiteX34" fmla="*/ 3299832 w 7916140"/>
              <a:gd name="connsiteY34" fmla="*/ 2660073 h 2660073"/>
              <a:gd name="connsiteX35" fmla="*/ 2828722 w 7916140"/>
              <a:gd name="connsiteY35" fmla="*/ 2660073 h 2660073"/>
              <a:gd name="connsiteX36" fmla="*/ 2274124 w 7916140"/>
              <a:gd name="connsiteY36" fmla="*/ 2660073 h 2660073"/>
              <a:gd name="connsiteX37" fmla="*/ 1761270 w 7916140"/>
              <a:gd name="connsiteY37" fmla="*/ 2660073 h 2660073"/>
              <a:gd name="connsiteX38" fmla="*/ 1164928 w 7916140"/>
              <a:gd name="connsiteY38" fmla="*/ 2660073 h 2660073"/>
              <a:gd name="connsiteX39" fmla="*/ 443354 w 7916140"/>
              <a:gd name="connsiteY39" fmla="*/ 2660073 h 2660073"/>
              <a:gd name="connsiteX40" fmla="*/ 0 w 7916140"/>
              <a:gd name="connsiteY40" fmla="*/ 2216719 h 2660073"/>
              <a:gd name="connsiteX41" fmla="*/ 0 w 7916140"/>
              <a:gd name="connsiteY41" fmla="*/ 2216728 h 2660073"/>
              <a:gd name="connsiteX42" fmla="*/ 0 w 7916140"/>
              <a:gd name="connsiteY42" fmla="*/ 1870918 h 2660073"/>
              <a:gd name="connsiteX43" fmla="*/ 0 w 7916140"/>
              <a:gd name="connsiteY43" fmla="*/ 1551709 h 2660073"/>
              <a:gd name="connsiteX44" fmla="*/ 0 w 7916140"/>
              <a:gd name="connsiteY44" fmla="*/ 1551709 h 2660073"/>
              <a:gd name="connsiteX45" fmla="*/ 0 w 7916140"/>
              <a:gd name="connsiteY45" fmla="*/ 1019699 h 2660073"/>
              <a:gd name="connsiteX46" fmla="*/ 0 w 7916140"/>
              <a:gd name="connsiteY46" fmla="*/ 443354 h 266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916140" h="2660073" fill="none" extrusionOk="0">
                <a:moveTo>
                  <a:pt x="0" y="443354"/>
                </a:moveTo>
                <a:cubicBezTo>
                  <a:pt x="-12090" y="174422"/>
                  <a:pt x="194256" y="-4368"/>
                  <a:pt x="443354" y="0"/>
                </a:cubicBezTo>
                <a:cubicBezTo>
                  <a:pt x="667152" y="-27490"/>
                  <a:pt x="895899" y="68567"/>
                  <a:pt x="1081440" y="0"/>
                </a:cubicBezTo>
                <a:cubicBezTo>
                  <a:pt x="1266981" y="-68567"/>
                  <a:pt x="1383866" y="25998"/>
                  <a:pt x="1552550" y="0"/>
                </a:cubicBezTo>
                <a:cubicBezTo>
                  <a:pt x="1721234" y="-25998"/>
                  <a:pt x="1874484" y="32693"/>
                  <a:pt x="2023660" y="0"/>
                </a:cubicBezTo>
                <a:cubicBezTo>
                  <a:pt x="2172836" y="-32693"/>
                  <a:pt x="2497359" y="38463"/>
                  <a:pt x="2703490" y="0"/>
                </a:cubicBezTo>
                <a:cubicBezTo>
                  <a:pt x="2909621" y="-38463"/>
                  <a:pt x="3111132" y="30917"/>
                  <a:pt x="3258088" y="0"/>
                </a:cubicBezTo>
                <a:cubicBezTo>
                  <a:pt x="3405044" y="-30917"/>
                  <a:pt x="3627635" y="74933"/>
                  <a:pt x="3937918" y="0"/>
                </a:cubicBezTo>
                <a:cubicBezTo>
                  <a:pt x="4248201" y="-74933"/>
                  <a:pt x="4399941" y="38803"/>
                  <a:pt x="4617748" y="0"/>
                </a:cubicBezTo>
                <a:lnTo>
                  <a:pt x="4617748" y="0"/>
                </a:lnTo>
                <a:cubicBezTo>
                  <a:pt x="4751747" y="-15177"/>
                  <a:pt x="4980551" y="21529"/>
                  <a:pt x="5152087" y="0"/>
                </a:cubicBezTo>
                <a:cubicBezTo>
                  <a:pt x="5323623" y="-21529"/>
                  <a:pt x="5545867" y="7165"/>
                  <a:pt x="5646846" y="0"/>
                </a:cubicBezTo>
                <a:cubicBezTo>
                  <a:pt x="5747825" y="-7165"/>
                  <a:pt x="6021438" y="36385"/>
                  <a:pt x="6121815" y="0"/>
                </a:cubicBezTo>
                <a:cubicBezTo>
                  <a:pt x="6222192" y="-36385"/>
                  <a:pt x="6403966" y="39100"/>
                  <a:pt x="6596783" y="0"/>
                </a:cubicBezTo>
                <a:cubicBezTo>
                  <a:pt x="6735076" y="-15997"/>
                  <a:pt x="6892059" y="4280"/>
                  <a:pt x="7034785" y="0"/>
                </a:cubicBezTo>
                <a:cubicBezTo>
                  <a:pt x="7177511" y="-4280"/>
                  <a:pt x="7269973" y="50585"/>
                  <a:pt x="7472786" y="0"/>
                </a:cubicBezTo>
                <a:cubicBezTo>
                  <a:pt x="7753369" y="-4641"/>
                  <a:pt x="7912304" y="239214"/>
                  <a:pt x="7916140" y="443354"/>
                </a:cubicBezTo>
                <a:cubicBezTo>
                  <a:pt x="7934032" y="581054"/>
                  <a:pt x="7914208" y="738290"/>
                  <a:pt x="7916140" y="964281"/>
                </a:cubicBezTo>
                <a:cubicBezTo>
                  <a:pt x="7918072" y="1190272"/>
                  <a:pt x="7878965" y="1284275"/>
                  <a:pt x="7916140" y="1551709"/>
                </a:cubicBezTo>
                <a:cubicBezTo>
                  <a:pt x="8022042" y="1622119"/>
                  <a:pt x="7993852" y="1765755"/>
                  <a:pt x="8150394" y="1913433"/>
                </a:cubicBezTo>
                <a:cubicBezTo>
                  <a:pt x="8306936" y="2061111"/>
                  <a:pt x="8278823" y="2170139"/>
                  <a:pt x="8371001" y="2254086"/>
                </a:cubicBezTo>
                <a:cubicBezTo>
                  <a:pt x="8463179" y="2338032"/>
                  <a:pt x="8507143" y="2544348"/>
                  <a:pt x="8598432" y="2605275"/>
                </a:cubicBezTo>
                <a:cubicBezTo>
                  <a:pt x="8516673" y="2567428"/>
                  <a:pt x="8409565" y="2478800"/>
                  <a:pt x="8277755" y="2422658"/>
                </a:cubicBezTo>
                <a:cubicBezTo>
                  <a:pt x="8145945" y="2366517"/>
                  <a:pt x="8086260" y="2310020"/>
                  <a:pt x="7916140" y="2216728"/>
                </a:cubicBezTo>
                <a:lnTo>
                  <a:pt x="7916140" y="2216719"/>
                </a:lnTo>
                <a:cubicBezTo>
                  <a:pt x="7906317" y="2438671"/>
                  <a:pt x="7754676" y="2606315"/>
                  <a:pt x="7472786" y="2660073"/>
                </a:cubicBezTo>
                <a:cubicBezTo>
                  <a:pt x="7341863" y="2697683"/>
                  <a:pt x="7250026" y="2626774"/>
                  <a:pt x="7034785" y="2660073"/>
                </a:cubicBezTo>
                <a:cubicBezTo>
                  <a:pt x="6819544" y="2693372"/>
                  <a:pt x="6696244" y="2625591"/>
                  <a:pt x="6596783" y="2660073"/>
                </a:cubicBezTo>
                <a:cubicBezTo>
                  <a:pt x="6390397" y="2703084"/>
                  <a:pt x="6227397" y="2636770"/>
                  <a:pt x="6121815" y="2660073"/>
                </a:cubicBezTo>
                <a:cubicBezTo>
                  <a:pt x="6016233" y="2683376"/>
                  <a:pt x="5797624" y="2626174"/>
                  <a:pt x="5587475" y="2660073"/>
                </a:cubicBezTo>
                <a:cubicBezTo>
                  <a:pt x="5377326" y="2693972"/>
                  <a:pt x="5269872" y="2648457"/>
                  <a:pt x="5132297" y="2660073"/>
                </a:cubicBezTo>
                <a:cubicBezTo>
                  <a:pt x="4994722" y="2671689"/>
                  <a:pt x="4820126" y="2643650"/>
                  <a:pt x="4617748" y="2660073"/>
                </a:cubicBezTo>
                <a:lnTo>
                  <a:pt x="4617748" y="2660073"/>
                </a:lnTo>
                <a:cubicBezTo>
                  <a:pt x="4374620" y="2734150"/>
                  <a:pt x="4157044" y="2631622"/>
                  <a:pt x="3979662" y="2660073"/>
                </a:cubicBezTo>
                <a:cubicBezTo>
                  <a:pt x="3802280" y="2688524"/>
                  <a:pt x="3545632" y="2634117"/>
                  <a:pt x="3299832" y="2660073"/>
                </a:cubicBezTo>
                <a:cubicBezTo>
                  <a:pt x="3054032" y="2686029"/>
                  <a:pt x="3023754" y="2618963"/>
                  <a:pt x="2828722" y="2660073"/>
                </a:cubicBezTo>
                <a:cubicBezTo>
                  <a:pt x="2633690" y="2701183"/>
                  <a:pt x="2484250" y="2653642"/>
                  <a:pt x="2274124" y="2660073"/>
                </a:cubicBezTo>
                <a:cubicBezTo>
                  <a:pt x="2063998" y="2666504"/>
                  <a:pt x="1904311" y="2607421"/>
                  <a:pt x="1761270" y="2660073"/>
                </a:cubicBezTo>
                <a:cubicBezTo>
                  <a:pt x="1618229" y="2712725"/>
                  <a:pt x="1347207" y="2594169"/>
                  <a:pt x="1164928" y="2660073"/>
                </a:cubicBezTo>
                <a:cubicBezTo>
                  <a:pt x="982649" y="2725977"/>
                  <a:pt x="787879" y="2591697"/>
                  <a:pt x="443354" y="2660073"/>
                </a:cubicBezTo>
                <a:cubicBezTo>
                  <a:pt x="201269" y="2672268"/>
                  <a:pt x="-5085" y="2468017"/>
                  <a:pt x="0" y="2216719"/>
                </a:cubicBezTo>
                <a:lnTo>
                  <a:pt x="0" y="2216728"/>
                </a:lnTo>
                <a:cubicBezTo>
                  <a:pt x="-25072" y="2052570"/>
                  <a:pt x="40509" y="1975984"/>
                  <a:pt x="0" y="1870918"/>
                </a:cubicBezTo>
                <a:cubicBezTo>
                  <a:pt x="-40509" y="1765852"/>
                  <a:pt x="27380" y="1623549"/>
                  <a:pt x="0" y="1551709"/>
                </a:cubicBezTo>
                <a:lnTo>
                  <a:pt x="0" y="1551709"/>
                </a:lnTo>
                <a:cubicBezTo>
                  <a:pt x="-62598" y="1394512"/>
                  <a:pt x="32698" y="1171038"/>
                  <a:pt x="0" y="1019699"/>
                </a:cubicBezTo>
                <a:cubicBezTo>
                  <a:pt x="-32698" y="868360"/>
                  <a:pt x="47886" y="706724"/>
                  <a:pt x="0" y="443354"/>
                </a:cubicBezTo>
                <a:close/>
              </a:path>
              <a:path w="7916140" h="2660073" stroke="0" extrusionOk="0">
                <a:moveTo>
                  <a:pt x="0" y="443354"/>
                </a:moveTo>
                <a:cubicBezTo>
                  <a:pt x="-20710" y="217026"/>
                  <a:pt x="266232" y="2397"/>
                  <a:pt x="443354" y="0"/>
                </a:cubicBezTo>
                <a:cubicBezTo>
                  <a:pt x="625736" y="-667"/>
                  <a:pt x="817165" y="15266"/>
                  <a:pt x="956208" y="0"/>
                </a:cubicBezTo>
                <a:cubicBezTo>
                  <a:pt x="1095251" y="-15266"/>
                  <a:pt x="1304472" y="61164"/>
                  <a:pt x="1594294" y="0"/>
                </a:cubicBezTo>
                <a:cubicBezTo>
                  <a:pt x="1884116" y="-61164"/>
                  <a:pt x="1946427" y="71410"/>
                  <a:pt x="2190636" y="0"/>
                </a:cubicBezTo>
                <a:cubicBezTo>
                  <a:pt x="2434845" y="-71410"/>
                  <a:pt x="2701960" y="61069"/>
                  <a:pt x="2870466" y="0"/>
                </a:cubicBezTo>
                <a:cubicBezTo>
                  <a:pt x="3038972" y="-61069"/>
                  <a:pt x="3408549" y="59963"/>
                  <a:pt x="3550296" y="0"/>
                </a:cubicBezTo>
                <a:cubicBezTo>
                  <a:pt x="3692043" y="-59963"/>
                  <a:pt x="3843563" y="36418"/>
                  <a:pt x="4063150" y="0"/>
                </a:cubicBezTo>
                <a:cubicBezTo>
                  <a:pt x="4282737" y="-36418"/>
                  <a:pt x="4500354" y="44808"/>
                  <a:pt x="4617748" y="0"/>
                </a:cubicBezTo>
                <a:lnTo>
                  <a:pt x="4617748" y="0"/>
                </a:lnTo>
                <a:cubicBezTo>
                  <a:pt x="4819738" y="-31281"/>
                  <a:pt x="4863853" y="43922"/>
                  <a:pt x="5072926" y="0"/>
                </a:cubicBezTo>
                <a:cubicBezTo>
                  <a:pt x="5281999" y="-43922"/>
                  <a:pt x="5391739" y="11627"/>
                  <a:pt x="5607266" y="0"/>
                </a:cubicBezTo>
                <a:cubicBezTo>
                  <a:pt x="5822793" y="-11627"/>
                  <a:pt x="5888378" y="11202"/>
                  <a:pt x="6082234" y="0"/>
                </a:cubicBezTo>
                <a:cubicBezTo>
                  <a:pt x="6276090" y="-11202"/>
                  <a:pt x="6388788" y="54540"/>
                  <a:pt x="6596783" y="0"/>
                </a:cubicBezTo>
                <a:cubicBezTo>
                  <a:pt x="6721946" y="-38533"/>
                  <a:pt x="6846340" y="12245"/>
                  <a:pt x="7017264" y="0"/>
                </a:cubicBezTo>
                <a:cubicBezTo>
                  <a:pt x="7188188" y="-12245"/>
                  <a:pt x="7378471" y="26407"/>
                  <a:pt x="7472786" y="0"/>
                </a:cubicBezTo>
                <a:cubicBezTo>
                  <a:pt x="7747775" y="-22634"/>
                  <a:pt x="7873133" y="164088"/>
                  <a:pt x="7916140" y="443354"/>
                </a:cubicBezTo>
                <a:cubicBezTo>
                  <a:pt x="7963504" y="715185"/>
                  <a:pt x="7913741" y="735091"/>
                  <a:pt x="7916140" y="1008615"/>
                </a:cubicBezTo>
                <a:cubicBezTo>
                  <a:pt x="7918539" y="1282139"/>
                  <a:pt x="7907878" y="1410094"/>
                  <a:pt x="7916140" y="1551709"/>
                </a:cubicBezTo>
                <a:cubicBezTo>
                  <a:pt x="8004686" y="1669429"/>
                  <a:pt x="8037944" y="1804738"/>
                  <a:pt x="8123102" y="1871291"/>
                </a:cubicBezTo>
                <a:cubicBezTo>
                  <a:pt x="8208260" y="1937844"/>
                  <a:pt x="8280156" y="2131063"/>
                  <a:pt x="8350533" y="2222479"/>
                </a:cubicBezTo>
                <a:cubicBezTo>
                  <a:pt x="8420909" y="2313895"/>
                  <a:pt x="8481695" y="2467588"/>
                  <a:pt x="8598432" y="2605275"/>
                </a:cubicBezTo>
                <a:cubicBezTo>
                  <a:pt x="8456322" y="2568679"/>
                  <a:pt x="8365232" y="2466531"/>
                  <a:pt x="8277755" y="2422658"/>
                </a:cubicBezTo>
                <a:cubicBezTo>
                  <a:pt x="8190278" y="2378785"/>
                  <a:pt x="8029532" y="2269291"/>
                  <a:pt x="7916140" y="2216728"/>
                </a:cubicBezTo>
                <a:lnTo>
                  <a:pt x="7916140" y="2216719"/>
                </a:lnTo>
                <a:cubicBezTo>
                  <a:pt x="7912025" y="2458072"/>
                  <a:pt x="7707564" y="2729837"/>
                  <a:pt x="7472786" y="2660073"/>
                </a:cubicBezTo>
                <a:cubicBezTo>
                  <a:pt x="7325584" y="2689604"/>
                  <a:pt x="7197326" y="2606571"/>
                  <a:pt x="7026024" y="2660073"/>
                </a:cubicBezTo>
                <a:cubicBezTo>
                  <a:pt x="6854722" y="2713575"/>
                  <a:pt x="6795871" y="2633601"/>
                  <a:pt x="6596783" y="2660073"/>
                </a:cubicBezTo>
                <a:cubicBezTo>
                  <a:pt x="6443469" y="2665585"/>
                  <a:pt x="6302005" y="2651576"/>
                  <a:pt x="6141605" y="2660073"/>
                </a:cubicBezTo>
                <a:cubicBezTo>
                  <a:pt x="5981205" y="2668570"/>
                  <a:pt x="5752044" y="2637309"/>
                  <a:pt x="5607266" y="2660073"/>
                </a:cubicBezTo>
                <a:cubicBezTo>
                  <a:pt x="5462488" y="2682837"/>
                  <a:pt x="5325133" y="2612310"/>
                  <a:pt x="5152087" y="2660073"/>
                </a:cubicBezTo>
                <a:cubicBezTo>
                  <a:pt x="4979041" y="2707836"/>
                  <a:pt x="4877258" y="2610132"/>
                  <a:pt x="4617748" y="2660073"/>
                </a:cubicBezTo>
                <a:lnTo>
                  <a:pt x="4617748" y="2660073"/>
                </a:lnTo>
                <a:cubicBezTo>
                  <a:pt x="4385092" y="2679976"/>
                  <a:pt x="4273134" y="2632238"/>
                  <a:pt x="4104894" y="2660073"/>
                </a:cubicBezTo>
                <a:cubicBezTo>
                  <a:pt x="3936654" y="2687908"/>
                  <a:pt x="3703888" y="2607562"/>
                  <a:pt x="3592040" y="2660073"/>
                </a:cubicBezTo>
                <a:cubicBezTo>
                  <a:pt x="3480192" y="2712584"/>
                  <a:pt x="3289515" y="2616318"/>
                  <a:pt x="3079186" y="2660073"/>
                </a:cubicBezTo>
                <a:cubicBezTo>
                  <a:pt x="2868857" y="2703828"/>
                  <a:pt x="2818622" y="2626951"/>
                  <a:pt x="2566332" y="2660073"/>
                </a:cubicBezTo>
                <a:cubicBezTo>
                  <a:pt x="2314042" y="2693195"/>
                  <a:pt x="2197630" y="2619393"/>
                  <a:pt x="2053477" y="2660073"/>
                </a:cubicBezTo>
                <a:cubicBezTo>
                  <a:pt x="1909325" y="2700753"/>
                  <a:pt x="1696791" y="2596070"/>
                  <a:pt x="1457135" y="2660073"/>
                </a:cubicBezTo>
                <a:cubicBezTo>
                  <a:pt x="1217479" y="2724076"/>
                  <a:pt x="724734" y="2648324"/>
                  <a:pt x="443354" y="2660073"/>
                </a:cubicBezTo>
                <a:cubicBezTo>
                  <a:pt x="202116" y="2695898"/>
                  <a:pt x="-28399" y="2400119"/>
                  <a:pt x="0" y="2216719"/>
                </a:cubicBezTo>
                <a:lnTo>
                  <a:pt x="0" y="2216728"/>
                </a:lnTo>
                <a:cubicBezTo>
                  <a:pt x="-24398" y="2127601"/>
                  <a:pt x="8017" y="1985241"/>
                  <a:pt x="0" y="1897519"/>
                </a:cubicBezTo>
                <a:cubicBezTo>
                  <a:pt x="-8017" y="1809797"/>
                  <a:pt x="17166" y="1700943"/>
                  <a:pt x="0" y="1551709"/>
                </a:cubicBezTo>
                <a:lnTo>
                  <a:pt x="0" y="1551709"/>
                </a:lnTo>
                <a:cubicBezTo>
                  <a:pt x="-51181" y="1374447"/>
                  <a:pt x="11648" y="1224302"/>
                  <a:pt x="0" y="975364"/>
                </a:cubicBezTo>
                <a:cubicBezTo>
                  <a:pt x="-11648" y="726426"/>
                  <a:pt x="45186" y="594165"/>
                  <a:pt x="0" y="443354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58619"/>
                      <a:gd name="adj2" fmla="val 4794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Balão de Fala: Retângulo com Cantos Arredondados 22">
            <a:extLst>
              <a:ext uri="{FF2B5EF4-FFF2-40B4-BE49-F238E27FC236}">
                <a16:creationId xmlns:a16="http://schemas.microsoft.com/office/drawing/2014/main" id="{8C4B0F08-29BA-4A34-9F34-599723EC01F6}"/>
              </a:ext>
            </a:extLst>
          </p:cNvPr>
          <p:cNvSpPr/>
          <p:nvPr/>
        </p:nvSpPr>
        <p:spPr>
          <a:xfrm>
            <a:off x="95251" y="4083628"/>
            <a:ext cx="7916140" cy="2660073"/>
          </a:xfrm>
          <a:custGeom>
            <a:avLst/>
            <a:gdLst>
              <a:gd name="connsiteX0" fmla="*/ 0 w 7916140"/>
              <a:gd name="connsiteY0" fmla="*/ 443354 h 2660073"/>
              <a:gd name="connsiteX1" fmla="*/ 443354 w 7916140"/>
              <a:gd name="connsiteY1" fmla="*/ 0 h 2660073"/>
              <a:gd name="connsiteX2" fmla="*/ 1123184 w 7916140"/>
              <a:gd name="connsiteY2" fmla="*/ 0 h 2660073"/>
              <a:gd name="connsiteX3" fmla="*/ 1636038 w 7916140"/>
              <a:gd name="connsiteY3" fmla="*/ 0 h 2660073"/>
              <a:gd name="connsiteX4" fmla="*/ 2107148 w 7916140"/>
              <a:gd name="connsiteY4" fmla="*/ 0 h 2660073"/>
              <a:gd name="connsiteX5" fmla="*/ 2578258 w 7916140"/>
              <a:gd name="connsiteY5" fmla="*/ 0 h 2660073"/>
              <a:gd name="connsiteX6" fmla="*/ 3258088 w 7916140"/>
              <a:gd name="connsiteY6" fmla="*/ 0 h 2660073"/>
              <a:gd name="connsiteX7" fmla="*/ 3812686 w 7916140"/>
              <a:gd name="connsiteY7" fmla="*/ 0 h 2660073"/>
              <a:gd name="connsiteX8" fmla="*/ 4617748 w 7916140"/>
              <a:gd name="connsiteY8" fmla="*/ 0 h 2660073"/>
              <a:gd name="connsiteX9" fmla="*/ 4617748 w 7916140"/>
              <a:gd name="connsiteY9" fmla="*/ 0 h 2660073"/>
              <a:gd name="connsiteX10" fmla="*/ 5132297 w 7916140"/>
              <a:gd name="connsiteY10" fmla="*/ 0 h 2660073"/>
              <a:gd name="connsiteX11" fmla="*/ 5627056 w 7916140"/>
              <a:gd name="connsiteY11" fmla="*/ 0 h 2660073"/>
              <a:gd name="connsiteX12" fmla="*/ 6121815 w 7916140"/>
              <a:gd name="connsiteY12" fmla="*/ 0 h 2660073"/>
              <a:gd name="connsiteX13" fmla="*/ 6596783 w 7916140"/>
              <a:gd name="connsiteY13" fmla="*/ 0 h 2660073"/>
              <a:gd name="connsiteX14" fmla="*/ 7008504 w 7916140"/>
              <a:gd name="connsiteY14" fmla="*/ 0 h 2660073"/>
              <a:gd name="connsiteX15" fmla="*/ 7472786 w 7916140"/>
              <a:gd name="connsiteY15" fmla="*/ 0 h 2660073"/>
              <a:gd name="connsiteX16" fmla="*/ 7916140 w 7916140"/>
              <a:gd name="connsiteY16" fmla="*/ 443354 h 2660073"/>
              <a:gd name="connsiteX17" fmla="*/ 7916140 w 7916140"/>
              <a:gd name="connsiteY17" fmla="*/ 443346 h 2660073"/>
              <a:gd name="connsiteX18" fmla="*/ 8371595 w 7916140"/>
              <a:gd name="connsiteY18" fmla="*/ 464445 h 2660073"/>
              <a:gd name="connsiteX19" fmla="*/ 8827050 w 7916140"/>
              <a:gd name="connsiteY19" fmla="*/ 485543 h 2660073"/>
              <a:gd name="connsiteX20" fmla="*/ 8380704 w 7916140"/>
              <a:gd name="connsiteY20" fmla="*/ 790725 h 2660073"/>
              <a:gd name="connsiteX21" fmla="*/ 7916140 w 7916140"/>
              <a:gd name="connsiteY21" fmla="*/ 1108364 h 2660073"/>
              <a:gd name="connsiteX22" fmla="*/ 7916140 w 7916140"/>
              <a:gd name="connsiteY22" fmla="*/ 1651458 h 2660073"/>
              <a:gd name="connsiteX23" fmla="*/ 7916140 w 7916140"/>
              <a:gd name="connsiteY23" fmla="*/ 2216719 h 2660073"/>
              <a:gd name="connsiteX24" fmla="*/ 7472786 w 7916140"/>
              <a:gd name="connsiteY24" fmla="*/ 2660073 h 2660073"/>
              <a:gd name="connsiteX25" fmla="*/ 7034785 w 7916140"/>
              <a:gd name="connsiteY25" fmla="*/ 2660073 h 2660073"/>
              <a:gd name="connsiteX26" fmla="*/ 6596783 w 7916140"/>
              <a:gd name="connsiteY26" fmla="*/ 2660073 h 2660073"/>
              <a:gd name="connsiteX27" fmla="*/ 6102024 w 7916140"/>
              <a:gd name="connsiteY27" fmla="*/ 2660073 h 2660073"/>
              <a:gd name="connsiteX28" fmla="*/ 5607266 w 7916140"/>
              <a:gd name="connsiteY28" fmla="*/ 2660073 h 2660073"/>
              <a:gd name="connsiteX29" fmla="*/ 5072926 w 7916140"/>
              <a:gd name="connsiteY29" fmla="*/ 2660073 h 2660073"/>
              <a:gd name="connsiteX30" fmla="*/ 4617748 w 7916140"/>
              <a:gd name="connsiteY30" fmla="*/ 2660073 h 2660073"/>
              <a:gd name="connsiteX31" fmla="*/ 4617748 w 7916140"/>
              <a:gd name="connsiteY31" fmla="*/ 2660073 h 2660073"/>
              <a:gd name="connsiteX32" fmla="*/ 4104894 w 7916140"/>
              <a:gd name="connsiteY32" fmla="*/ 2660073 h 2660073"/>
              <a:gd name="connsiteX33" fmla="*/ 3466808 w 7916140"/>
              <a:gd name="connsiteY33" fmla="*/ 2660073 h 2660073"/>
              <a:gd name="connsiteX34" fmla="*/ 2828722 w 7916140"/>
              <a:gd name="connsiteY34" fmla="*/ 2660073 h 2660073"/>
              <a:gd name="connsiteX35" fmla="*/ 2148892 w 7916140"/>
              <a:gd name="connsiteY35" fmla="*/ 2660073 h 2660073"/>
              <a:gd name="connsiteX36" fmla="*/ 1677782 w 7916140"/>
              <a:gd name="connsiteY36" fmla="*/ 2660073 h 2660073"/>
              <a:gd name="connsiteX37" fmla="*/ 1123184 w 7916140"/>
              <a:gd name="connsiteY37" fmla="*/ 2660073 h 2660073"/>
              <a:gd name="connsiteX38" fmla="*/ 443354 w 7916140"/>
              <a:gd name="connsiteY38" fmla="*/ 2660073 h 2660073"/>
              <a:gd name="connsiteX39" fmla="*/ 0 w 7916140"/>
              <a:gd name="connsiteY39" fmla="*/ 2216719 h 2660073"/>
              <a:gd name="connsiteX40" fmla="*/ 0 w 7916140"/>
              <a:gd name="connsiteY40" fmla="*/ 1673625 h 2660073"/>
              <a:gd name="connsiteX41" fmla="*/ 0 w 7916140"/>
              <a:gd name="connsiteY41" fmla="*/ 1108364 h 2660073"/>
              <a:gd name="connsiteX42" fmla="*/ 0 w 7916140"/>
              <a:gd name="connsiteY42" fmla="*/ 789155 h 2660073"/>
              <a:gd name="connsiteX43" fmla="*/ 0 w 7916140"/>
              <a:gd name="connsiteY43" fmla="*/ 443346 h 2660073"/>
              <a:gd name="connsiteX44" fmla="*/ 0 w 7916140"/>
              <a:gd name="connsiteY44" fmla="*/ 443346 h 2660073"/>
              <a:gd name="connsiteX45" fmla="*/ 0 w 7916140"/>
              <a:gd name="connsiteY45" fmla="*/ 443354 h 266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916140" h="2660073" fill="none" extrusionOk="0">
                <a:moveTo>
                  <a:pt x="0" y="443354"/>
                </a:moveTo>
                <a:cubicBezTo>
                  <a:pt x="-21697" y="203036"/>
                  <a:pt x="203960" y="-14874"/>
                  <a:pt x="443354" y="0"/>
                </a:cubicBezTo>
                <a:cubicBezTo>
                  <a:pt x="766910" y="-69002"/>
                  <a:pt x="972789" y="39550"/>
                  <a:pt x="1123184" y="0"/>
                </a:cubicBezTo>
                <a:cubicBezTo>
                  <a:pt x="1273579" y="-39550"/>
                  <a:pt x="1387409" y="53905"/>
                  <a:pt x="1636038" y="0"/>
                </a:cubicBezTo>
                <a:cubicBezTo>
                  <a:pt x="1884667" y="-53905"/>
                  <a:pt x="1938464" y="25998"/>
                  <a:pt x="2107148" y="0"/>
                </a:cubicBezTo>
                <a:cubicBezTo>
                  <a:pt x="2275832" y="-25998"/>
                  <a:pt x="2429082" y="32693"/>
                  <a:pt x="2578258" y="0"/>
                </a:cubicBezTo>
                <a:cubicBezTo>
                  <a:pt x="2727434" y="-32693"/>
                  <a:pt x="3051957" y="38463"/>
                  <a:pt x="3258088" y="0"/>
                </a:cubicBezTo>
                <a:cubicBezTo>
                  <a:pt x="3464219" y="-38463"/>
                  <a:pt x="3665730" y="30917"/>
                  <a:pt x="3812686" y="0"/>
                </a:cubicBezTo>
                <a:cubicBezTo>
                  <a:pt x="3959642" y="-30917"/>
                  <a:pt x="4352442" y="31788"/>
                  <a:pt x="4617748" y="0"/>
                </a:cubicBezTo>
                <a:lnTo>
                  <a:pt x="4617748" y="0"/>
                </a:lnTo>
                <a:cubicBezTo>
                  <a:pt x="4810486" y="-58743"/>
                  <a:pt x="4880227" y="33590"/>
                  <a:pt x="5132297" y="0"/>
                </a:cubicBezTo>
                <a:cubicBezTo>
                  <a:pt x="5384367" y="-33590"/>
                  <a:pt x="5468755" y="5935"/>
                  <a:pt x="5627056" y="0"/>
                </a:cubicBezTo>
                <a:cubicBezTo>
                  <a:pt x="5785357" y="-5935"/>
                  <a:pt x="6020836" y="7165"/>
                  <a:pt x="6121815" y="0"/>
                </a:cubicBezTo>
                <a:cubicBezTo>
                  <a:pt x="6222794" y="-7165"/>
                  <a:pt x="6499002" y="40091"/>
                  <a:pt x="6596783" y="0"/>
                </a:cubicBezTo>
                <a:cubicBezTo>
                  <a:pt x="6706860" y="-444"/>
                  <a:pt x="6865628" y="33759"/>
                  <a:pt x="7008504" y="0"/>
                </a:cubicBezTo>
                <a:cubicBezTo>
                  <a:pt x="7151380" y="-33759"/>
                  <a:pt x="7364440" y="21309"/>
                  <a:pt x="7472786" y="0"/>
                </a:cubicBezTo>
                <a:cubicBezTo>
                  <a:pt x="7759513" y="-31994"/>
                  <a:pt x="7917892" y="159748"/>
                  <a:pt x="7916140" y="443354"/>
                </a:cubicBezTo>
                <a:lnTo>
                  <a:pt x="7916140" y="443346"/>
                </a:lnTo>
                <a:cubicBezTo>
                  <a:pt x="8142234" y="450747"/>
                  <a:pt x="8204612" y="476300"/>
                  <a:pt x="8371595" y="464445"/>
                </a:cubicBezTo>
                <a:cubicBezTo>
                  <a:pt x="8538578" y="452589"/>
                  <a:pt x="8636059" y="514595"/>
                  <a:pt x="8827050" y="485543"/>
                </a:cubicBezTo>
                <a:cubicBezTo>
                  <a:pt x="8759426" y="583936"/>
                  <a:pt x="8516143" y="683753"/>
                  <a:pt x="8380704" y="790725"/>
                </a:cubicBezTo>
                <a:cubicBezTo>
                  <a:pt x="8245265" y="897697"/>
                  <a:pt x="8040174" y="1004447"/>
                  <a:pt x="7916140" y="1108364"/>
                </a:cubicBezTo>
                <a:cubicBezTo>
                  <a:pt x="7949830" y="1232419"/>
                  <a:pt x="7881376" y="1386123"/>
                  <a:pt x="7916140" y="1651458"/>
                </a:cubicBezTo>
                <a:cubicBezTo>
                  <a:pt x="7950904" y="1916793"/>
                  <a:pt x="7909047" y="1998676"/>
                  <a:pt x="7916140" y="2216719"/>
                </a:cubicBezTo>
                <a:cubicBezTo>
                  <a:pt x="7938393" y="2515879"/>
                  <a:pt x="7733375" y="2627429"/>
                  <a:pt x="7472786" y="2660073"/>
                </a:cubicBezTo>
                <a:cubicBezTo>
                  <a:pt x="7298481" y="2708562"/>
                  <a:pt x="7165572" y="2654627"/>
                  <a:pt x="7034785" y="2660073"/>
                </a:cubicBezTo>
                <a:cubicBezTo>
                  <a:pt x="6903998" y="2665519"/>
                  <a:pt x="6755073" y="2638170"/>
                  <a:pt x="6596783" y="2660073"/>
                </a:cubicBezTo>
                <a:cubicBezTo>
                  <a:pt x="6403755" y="2667074"/>
                  <a:pt x="6287597" y="2620857"/>
                  <a:pt x="6102024" y="2660073"/>
                </a:cubicBezTo>
                <a:cubicBezTo>
                  <a:pt x="5916451" y="2699289"/>
                  <a:pt x="5764986" y="2651034"/>
                  <a:pt x="5607266" y="2660073"/>
                </a:cubicBezTo>
                <a:cubicBezTo>
                  <a:pt x="5449546" y="2669112"/>
                  <a:pt x="5209863" y="2627058"/>
                  <a:pt x="5072926" y="2660073"/>
                </a:cubicBezTo>
                <a:cubicBezTo>
                  <a:pt x="4935989" y="2693088"/>
                  <a:pt x="4710918" y="2646446"/>
                  <a:pt x="4617748" y="2660073"/>
                </a:cubicBezTo>
                <a:lnTo>
                  <a:pt x="4617748" y="2660073"/>
                </a:lnTo>
                <a:cubicBezTo>
                  <a:pt x="4469441" y="2717688"/>
                  <a:pt x="4228829" y="2655014"/>
                  <a:pt x="4104894" y="2660073"/>
                </a:cubicBezTo>
                <a:cubicBezTo>
                  <a:pt x="3980959" y="2665132"/>
                  <a:pt x="3702884" y="2652212"/>
                  <a:pt x="3466808" y="2660073"/>
                </a:cubicBezTo>
                <a:cubicBezTo>
                  <a:pt x="3230732" y="2667934"/>
                  <a:pt x="3006104" y="2631622"/>
                  <a:pt x="2828722" y="2660073"/>
                </a:cubicBezTo>
                <a:cubicBezTo>
                  <a:pt x="2651340" y="2688524"/>
                  <a:pt x="2394692" y="2634117"/>
                  <a:pt x="2148892" y="2660073"/>
                </a:cubicBezTo>
                <a:cubicBezTo>
                  <a:pt x="1903092" y="2686029"/>
                  <a:pt x="1872814" y="2618963"/>
                  <a:pt x="1677782" y="2660073"/>
                </a:cubicBezTo>
                <a:cubicBezTo>
                  <a:pt x="1482750" y="2701183"/>
                  <a:pt x="1333310" y="2653642"/>
                  <a:pt x="1123184" y="2660073"/>
                </a:cubicBezTo>
                <a:cubicBezTo>
                  <a:pt x="913058" y="2666504"/>
                  <a:pt x="683293" y="2642845"/>
                  <a:pt x="443354" y="2660073"/>
                </a:cubicBezTo>
                <a:cubicBezTo>
                  <a:pt x="160614" y="2676554"/>
                  <a:pt x="5445" y="2461925"/>
                  <a:pt x="0" y="2216719"/>
                </a:cubicBezTo>
                <a:cubicBezTo>
                  <a:pt x="-18716" y="2016172"/>
                  <a:pt x="62664" y="1839806"/>
                  <a:pt x="0" y="1673625"/>
                </a:cubicBezTo>
                <a:cubicBezTo>
                  <a:pt x="-62664" y="1507444"/>
                  <a:pt x="66632" y="1336102"/>
                  <a:pt x="0" y="1108364"/>
                </a:cubicBezTo>
                <a:cubicBezTo>
                  <a:pt x="-14822" y="1040551"/>
                  <a:pt x="8471" y="914493"/>
                  <a:pt x="0" y="789155"/>
                </a:cubicBezTo>
                <a:cubicBezTo>
                  <a:pt x="-8471" y="663817"/>
                  <a:pt x="30919" y="564101"/>
                  <a:pt x="0" y="443346"/>
                </a:cubicBezTo>
                <a:lnTo>
                  <a:pt x="0" y="443346"/>
                </a:lnTo>
                <a:lnTo>
                  <a:pt x="0" y="443354"/>
                </a:lnTo>
                <a:close/>
              </a:path>
              <a:path w="7916140" h="2660073" stroke="0" extrusionOk="0">
                <a:moveTo>
                  <a:pt x="0" y="443354"/>
                </a:moveTo>
                <a:cubicBezTo>
                  <a:pt x="-20710" y="217026"/>
                  <a:pt x="266232" y="2397"/>
                  <a:pt x="443354" y="0"/>
                </a:cubicBezTo>
                <a:cubicBezTo>
                  <a:pt x="625736" y="-667"/>
                  <a:pt x="817165" y="15266"/>
                  <a:pt x="956208" y="0"/>
                </a:cubicBezTo>
                <a:cubicBezTo>
                  <a:pt x="1095251" y="-15266"/>
                  <a:pt x="1304472" y="61164"/>
                  <a:pt x="1594294" y="0"/>
                </a:cubicBezTo>
                <a:cubicBezTo>
                  <a:pt x="1884116" y="-61164"/>
                  <a:pt x="1946427" y="71410"/>
                  <a:pt x="2190636" y="0"/>
                </a:cubicBezTo>
                <a:cubicBezTo>
                  <a:pt x="2434845" y="-71410"/>
                  <a:pt x="2701960" y="61069"/>
                  <a:pt x="2870466" y="0"/>
                </a:cubicBezTo>
                <a:cubicBezTo>
                  <a:pt x="3038972" y="-61069"/>
                  <a:pt x="3408549" y="59963"/>
                  <a:pt x="3550296" y="0"/>
                </a:cubicBezTo>
                <a:cubicBezTo>
                  <a:pt x="3692043" y="-59963"/>
                  <a:pt x="3843563" y="36418"/>
                  <a:pt x="4063150" y="0"/>
                </a:cubicBezTo>
                <a:cubicBezTo>
                  <a:pt x="4282737" y="-36418"/>
                  <a:pt x="4500354" y="44808"/>
                  <a:pt x="4617748" y="0"/>
                </a:cubicBezTo>
                <a:lnTo>
                  <a:pt x="4617748" y="0"/>
                </a:lnTo>
                <a:cubicBezTo>
                  <a:pt x="4819738" y="-31281"/>
                  <a:pt x="4863853" y="43922"/>
                  <a:pt x="5072926" y="0"/>
                </a:cubicBezTo>
                <a:cubicBezTo>
                  <a:pt x="5281999" y="-43922"/>
                  <a:pt x="5391739" y="11627"/>
                  <a:pt x="5607266" y="0"/>
                </a:cubicBezTo>
                <a:cubicBezTo>
                  <a:pt x="5822793" y="-11627"/>
                  <a:pt x="5888378" y="11202"/>
                  <a:pt x="6082234" y="0"/>
                </a:cubicBezTo>
                <a:cubicBezTo>
                  <a:pt x="6276090" y="-11202"/>
                  <a:pt x="6388788" y="54540"/>
                  <a:pt x="6596783" y="0"/>
                </a:cubicBezTo>
                <a:cubicBezTo>
                  <a:pt x="6721946" y="-38533"/>
                  <a:pt x="6846340" y="12245"/>
                  <a:pt x="7017264" y="0"/>
                </a:cubicBezTo>
                <a:cubicBezTo>
                  <a:pt x="7188188" y="-12245"/>
                  <a:pt x="7378471" y="26407"/>
                  <a:pt x="7472786" y="0"/>
                </a:cubicBezTo>
                <a:cubicBezTo>
                  <a:pt x="7747775" y="-22634"/>
                  <a:pt x="7873133" y="164088"/>
                  <a:pt x="7916140" y="443354"/>
                </a:cubicBezTo>
                <a:lnTo>
                  <a:pt x="7916140" y="443346"/>
                </a:lnTo>
                <a:cubicBezTo>
                  <a:pt x="8128300" y="448430"/>
                  <a:pt x="8216552" y="466568"/>
                  <a:pt x="8380704" y="464866"/>
                </a:cubicBezTo>
                <a:cubicBezTo>
                  <a:pt x="8544856" y="463164"/>
                  <a:pt x="8630287" y="523859"/>
                  <a:pt x="8827050" y="485543"/>
                </a:cubicBezTo>
                <a:cubicBezTo>
                  <a:pt x="8703563" y="634390"/>
                  <a:pt x="8570821" y="641107"/>
                  <a:pt x="8398922" y="778269"/>
                </a:cubicBezTo>
                <a:cubicBezTo>
                  <a:pt x="8227023" y="915431"/>
                  <a:pt x="8018856" y="1013426"/>
                  <a:pt x="7916140" y="1108364"/>
                </a:cubicBezTo>
                <a:cubicBezTo>
                  <a:pt x="7933980" y="1279518"/>
                  <a:pt x="7915779" y="1458440"/>
                  <a:pt x="7916140" y="1662542"/>
                </a:cubicBezTo>
                <a:cubicBezTo>
                  <a:pt x="7916501" y="1866644"/>
                  <a:pt x="7876039" y="1952231"/>
                  <a:pt x="7916140" y="2216719"/>
                </a:cubicBezTo>
                <a:cubicBezTo>
                  <a:pt x="7917441" y="2443599"/>
                  <a:pt x="7746096" y="2648300"/>
                  <a:pt x="7472786" y="2660073"/>
                </a:cubicBezTo>
                <a:cubicBezTo>
                  <a:pt x="7307581" y="2687452"/>
                  <a:pt x="7183575" y="2650653"/>
                  <a:pt x="7026024" y="2660073"/>
                </a:cubicBezTo>
                <a:cubicBezTo>
                  <a:pt x="6868473" y="2669493"/>
                  <a:pt x="6697379" y="2643357"/>
                  <a:pt x="6596783" y="2660073"/>
                </a:cubicBezTo>
                <a:cubicBezTo>
                  <a:pt x="6446240" y="2698915"/>
                  <a:pt x="6279646" y="2644749"/>
                  <a:pt x="6161395" y="2660073"/>
                </a:cubicBezTo>
                <a:cubicBezTo>
                  <a:pt x="6043144" y="2675397"/>
                  <a:pt x="5904409" y="2653733"/>
                  <a:pt x="5666637" y="2660073"/>
                </a:cubicBezTo>
                <a:cubicBezTo>
                  <a:pt x="5428865" y="2666413"/>
                  <a:pt x="5277743" y="2644586"/>
                  <a:pt x="5132297" y="2660073"/>
                </a:cubicBezTo>
                <a:cubicBezTo>
                  <a:pt x="4986851" y="2675560"/>
                  <a:pt x="4855063" y="2658269"/>
                  <a:pt x="4617748" y="2660073"/>
                </a:cubicBezTo>
                <a:lnTo>
                  <a:pt x="4617748" y="2660073"/>
                </a:lnTo>
                <a:cubicBezTo>
                  <a:pt x="4321865" y="2680085"/>
                  <a:pt x="4190496" y="2603465"/>
                  <a:pt x="3937918" y="2660073"/>
                </a:cubicBezTo>
                <a:cubicBezTo>
                  <a:pt x="3685340" y="2716681"/>
                  <a:pt x="3476526" y="2587964"/>
                  <a:pt x="3299832" y="2660073"/>
                </a:cubicBezTo>
                <a:cubicBezTo>
                  <a:pt x="3123138" y="2732182"/>
                  <a:pt x="2898826" y="2607562"/>
                  <a:pt x="2786978" y="2660073"/>
                </a:cubicBezTo>
                <a:cubicBezTo>
                  <a:pt x="2675130" y="2712584"/>
                  <a:pt x="2484453" y="2616318"/>
                  <a:pt x="2274124" y="2660073"/>
                </a:cubicBezTo>
                <a:cubicBezTo>
                  <a:pt x="2063795" y="2703828"/>
                  <a:pt x="2013560" y="2626951"/>
                  <a:pt x="1761270" y="2660073"/>
                </a:cubicBezTo>
                <a:cubicBezTo>
                  <a:pt x="1508980" y="2693195"/>
                  <a:pt x="1392548" y="2614546"/>
                  <a:pt x="1248416" y="2660073"/>
                </a:cubicBezTo>
                <a:cubicBezTo>
                  <a:pt x="1104284" y="2705600"/>
                  <a:pt x="822893" y="2604227"/>
                  <a:pt x="443354" y="2660073"/>
                </a:cubicBezTo>
                <a:cubicBezTo>
                  <a:pt x="160625" y="2687642"/>
                  <a:pt x="3053" y="2497233"/>
                  <a:pt x="0" y="2216719"/>
                </a:cubicBezTo>
                <a:cubicBezTo>
                  <a:pt x="-36307" y="2035963"/>
                  <a:pt x="47358" y="1832759"/>
                  <a:pt x="0" y="1673625"/>
                </a:cubicBezTo>
                <a:cubicBezTo>
                  <a:pt x="-47358" y="1514491"/>
                  <a:pt x="56881" y="1316505"/>
                  <a:pt x="0" y="1108364"/>
                </a:cubicBezTo>
                <a:cubicBezTo>
                  <a:pt x="-36919" y="996920"/>
                  <a:pt x="36122" y="909070"/>
                  <a:pt x="0" y="789155"/>
                </a:cubicBezTo>
                <a:cubicBezTo>
                  <a:pt x="-36122" y="669240"/>
                  <a:pt x="17110" y="599961"/>
                  <a:pt x="0" y="443346"/>
                </a:cubicBezTo>
                <a:lnTo>
                  <a:pt x="0" y="443346"/>
                </a:lnTo>
                <a:lnTo>
                  <a:pt x="0" y="443354"/>
                </a:lnTo>
                <a:close/>
              </a:path>
            </a:pathLst>
          </a:custGeom>
          <a:solidFill>
            <a:srgbClr val="004900">
              <a:alpha val="6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1507"/>
                      <a:gd name="adj2" fmla="val -317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4A54FA60-8E2B-4F40-9AC7-96EC88329279}"/>
              </a:ext>
            </a:extLst>
          </p:cNvPr>
          <p:cNvSpPr txBox="1">
            <a:spLocks/>
          </p:cNvSpPr>
          <p:nvPr/>
        </p:nvSpPr>
        <p:spPr>
          <a:xfrm>
            <a:off x="203489" y="1542718"/>
            <a:ext cx="7699664" cy="5030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[...] o uso da </a:t>
            </a:r>
            <a:r>
              <a:rPr lang="pt-BR" sz="25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história da matemática no ensino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quase sempre se confunde por pensar que se trata apenas do uso de narrativas que se referem a datas, nomes, locais e feitos heroicos relacionados à Matemática, e muitas vezes desvinculados dos conteúdos que os professores se propõem a ensinar a seus estudantes.</a:t>
            </a:r>
          </a:p>
          <a:p>
            <a:pPr marL="0" indent="0" algn="just">
              <a:buNone/>
            </a:pP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No entanto, o que sempre procuro esclarecer é que, quando, menciono o uso da história da matemática no ensino, me refiro </a:t>
            </a:r>
            <a:r>
              <a:rPr lang="pt-BR" sz="25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às explorações didáticas da história das ideias produzidas no tempo e no espaço</a:t>
            </a:r>
            <a:r>
              <a:rPr lang="pt-BR" sz="25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como, atualmente, elas podem ser refletidas na matemática que ensinamos (MENDES, 2015, p.122).</a:t>
            </a:r>
          </a:p>
        </p:txBody>
      </p:sp>
    </p:spTree>
    <p:extLst>
      <p:ext uri="{BB962C8B-B14F-4D97-AF65-F5344CB8AC3E}">
        <p14:creationId xmlns:p14="http://schemas.microsoft.com/office/powerpoint/2010/main" val="41004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B8BA05-9CCA-4950-9E07-50312056B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410381"/>
            <a:ext cx="10640411" cy="512376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HISTÓRIA DA MATEMÁTICA, p.14 </a:t>
            </a:r>
          </a:p>
        </p:txBody>
      </p:sp>
      <p:sp>
        <p:nvSpPr>
          <p:cNvPr id="11" name="Balão de Fala: Oval 10">
            <a:extLst>
              <a:ext uri="{FF2B5EF4-FFF2-40B4-BE49-F238E27FC236}">
                <a16:creationId xmlns:a16="http://schemas.microsoft.com/office/drawing/2014/main" id="{EB8A2215-2EE0-4135-813C-7BB190653E84}"/>
              </a:ext>
            </a:extLst>
          </p:cNvPr>
          <p:cNvSpPr/>
          <p:nvPr/>
        </p:nvSpPr>
        <p:spPr>
          <a:xfrm>
            <a:off x="3689131" y="1358442"/>
            <a:ext cx="8524609" cy="1580825"/>
          </a:xfrm>
          <a:custGeom>
            <a:avLst/>
            <a:gdLst>
              <a:gd name="connsiteX0" fmla="*/ -1328816 w 8524609"/>
              <a:gd name="connsiteY0" fmla="*/ 2487871 h 1580825"/>
              <a:gd name="connsiteX1" fmla="*/ -758436 w 8524609"/>
              <a:gd name="connsiteY1" fmla="*/ 2253945 h 1580825"/>
              <a:gd name="connsiteX2" fmla="*/ -188056 w 8524609"/>
              <a:gd name="connsiteY2" fmla="*/ 2020019 h 1580825"/>
              <a:gd name="connsiteX3" fmla="*/ 409485 w 8524609"/>
              <a:gd name="connsiteY3" fmla="*/ 1774953 h 1580825"/>
              <a:gd name="connsiteX4" fmla="*/ 1387279 w 8524609"/>
              <a:gd name="connsiteY4" fmla="*/ 1373937 h 1580825"/>
              <a:gd name="connsiteX5" fmla="*/ 4047456 w 8524609"/>
              <a:gd name="connsiteY5" fmla="*/ 1004 h 1580825"/>
              <a:gd name="connsiteX6" fmla="*/ 6285375 w 8524609"/>
              <a:gd name="connsiteY6" fmla="*/ 94707 h 1580825"/>
              <a:gd name="connsiteX7" fmla="*/ 4592428 w 8524609"/>
              <a:gd name="connsiteY7" fmla="*/ 1578451 h 1580825"/>
              <a:gd name="connsiteX8" fmla="*/ 2775388 w 8524609"/>
              <a:gd name="connsiteY8" fmla="*/ 1531169 h 1580825"/>
              <a:gd name="connsiteX9" fmla="*/ 2385489 w 8524609"/>
              <a:gd name="connsiteY9" fmla="*/ 1622056 h 1580825"/>
              <a:gd name="connsiteX10" fmla="*/ 1872463 w 8524609"/>
              <a:gd name="connsiteY10" fmla="*/ 1741643 h 1580825"/>
              <a:gd name="connsiteX11" fmla="*/ 1277354 w 8524609"/>
              <a:gd name="connsiteY11" fmla="*/ 1880365 h 1580825"/>
              <a:gd name="connsiteX12" fmla="*/ 846412 w 8524609"/>
              <a:gd name="connsiteY12" fmla="*/ 1980819 h 1580825"/>
              <a:gd name="connsiteX13" fmla="*/ 251303 w 8524609"/>
              <a:gd name="connsiteY13" fmla="*/ 2119541 h 1580825"/>
              <a:gd name="connsiteX14" fmla="*/ -179639 w 8524609"/>
              <a:gd name="connsiteY14" fmla="*/ 2219994 h 1580825"/>
              <a:gd name="connsiteX15" fmla="*/ -651622 w 8524609"/>
              <a:gd name="connsiteY15" fmla="*/ 2330015 h 1580825"/>
              <a:gd name="connsiteX16" fmla="*/ -1328816 w 8524609"/>
              <a:gd name="connsiteY16" fmla="*/ 2487871 h 158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24609" h="1580825" fill="none" extrusionOk="0">
                <a:moveTo>
                  <a:pt x="-1328816" y="2487871"/>
                </a:moveTo>
                <a:cubicBezTo>
                  <a:pt x="-1212008" y="2378464"/>
                  <a:pt x="-964393" y="2398681"/>
                  <a:pt x="-758436" y="2253945"/>
                </a:cubicBezTo>
                <a:cubicBezTo>
                  <a:pt x="-552479" y="2109209"/>
                  <a:pt x="-416574" y="2117346"/>
                  <a:pt x="-188056" y="2020019"/>
                </a:cubicBezTo>
                <a:cubicBezTo>
                  <a:pt x="40461" y="1922692"/>
                  <a:pt x="266871" y="1909281"/>
                  <a:pt x="409485" y="1774953"/>
                </a:cubicBezTo>
                <a:cubicBezTo>
                  <a:pt x="552099" y="1640625"/>
                  <a:pt x="1060469" y="1625558"/>
                  <a:pt x="1387279" y="1373937"/>
                </a:cubicBezTo>
                <a:cubicBezTo>
                  <a:pt x="-1698871" y="1012854"/>
                  <a:pt x="343829" y="160654"/>
                  <a:pt x="4047456" y="1004"/>
                </a:cubicBezTo>
                <a:cubicBezTo>
                  <a:pt x="4832326" y="-99348"/>
                  <a:pt x="5717118" y="-22496"/>
                  <a:pt x="6285375" y="94707"/>
                </a:cubicBezTo>
                <a:cubicBezTo>
                  <a:pt x="10412130" y="642924"/>
                  <a:pt x="8677120" y="1966111"/>
                  <a:pt x="4592428" y="1578451"/>
                </a:cubicBezTo>
                <a:cubicBezTo>
                  <a:pt x="3914577" y="1585207"/>
                  <a:pt x="3342640" y="1620796"/>
                  <a:pt x="2775388" y="1531169"/>
                </a:cubicBezTo>
                <a:cubicBezTo>
                  <a:pt x="2692861" y="1582118"/>
                  <a:pt x="2531353" y="1562051"/>
                  <a:pt x="2385489" y="1622056"/>
                </a:cubicBezTo>
                <a:cubicBezTo>
                  <a:pt x="2239625" y="1682061"/>
                  <a:pt x="2114847" y="1660199"/>
                  <a:pt x="1872463" y="1741643"/>
                </a:cubicBezTo>
                <a:cubicBezTo>
                  <a:pt x="1630079" y="1823088"/>
                  <a:pt x="1485605" y="1772100"/>
                  <a:pt x="1277354" y="1880365"/>
                </a:cubicBezTo>
                <a:cubicBezTo>
                  <a:pt x="1069103" y="1988630"/>
                  <a:pt x="962428" y="1943843"/>
                  <a:pt x="846412" y="1980819"/>
                </a:cubicBezTo>
                <a:cubicBezTo>
                  <a:pt x="730396" y="2017795"/>
                  <a:pt x="487873" y="2047360"/>
                  <a:pt x="251303" y="2119541"/>
                </a:cubicBezTo>
                <a:cubicBezTo>
                  <a:pt x="14732" y="2191722"/>
                  <a:pt x="-13375" y="2164562"/>
                  <a:pt x="-179639" y="2219994"/>
                </a:cubicBezTo>
                <a:cubicBezTo>
                  <a:pt x="-345903" y="2275427"/>
                  <a:pt x="-458168" y="2284332"/>
                  <a:pt x="-651622" y="2330015"/>
                </a:cubicBezTo>
                <a:cubicBezTo>
                  <a:pt x="-845076" y="2375698"/>
                  <a:pt x="-1164244" y="2376524"/>
                  <a:pt x="-1328816" y="2487871"/>
                </a:cubicBezTo>
                <a:close/>
              </a:path>
              <a:path w="8524609" h="1580825" stroke="0" extrusionOk="0">
                <a:moveTo>
                  <a:pt x="-1328816" y="2487871"/>
                </a:moveTo>
                <a:cubicBezTo>
                  <a:pt x="-1148373" y="2380504"/>
                  <a:pt x="-975950" y="2343430"/>
                  <a:pt x="-839919" y="2287363"/>
                </a:cubicBezTo>
                <a:cubicBezTo>
                  <a:pt x="-703888" y="2231297"/>
                  <a:pt x="-496566" y="2211432"/>
                  <a:pt x="-269539" y="2053437"/>
                </a:cubicBezTo>
                <a:cubicBezTo>
                  <a:pt x="-42512" y="1895442"/>
                  <a:pt x="86519" y="1979721"/>
                  <a:pt x="328002" y="1808371"/>
                </a:cubicBezTo>
                <a:cubicBezTo>
                  <a:pt x="569485" y="1637021"/>
                  <a:pt x="688728" y="1691632"/>
                  <a:pt x="898382" y="1574445"/>
                </a:cubicBezTo>
                <a:cubicBezTo>
                  <a:pt x="1108036" y="1457258"/>
                  <a:pt x="1256029" y="1438488"/>
                  <a:pt x="1387279" y="1373937"/>
                </a:cubicBezTo>
                <a:cubicBezTo>
                  <a:pt x="-1081921" y="649465"/>
                  <a:pt x="240463" y="-169360"/>
                  <a:pt x="4047456" y="1004"/>
                </a:cubicBezTo>
                <a:cubicBezTo>
                  <a:pt x="4689758" y="-78420"/>
                  <a:pt x="5737071" y="115344"/>
                  <a:pt x="6285375" y="94707"/>
                </a:cubicBezTo>
                <a:cubicBezTo>
                  <a:pt x="10020160" y="785339"/>
                  <a:pt x="8787039" y="1523475"/>
                  <a:pt x="4592428" y="1578451"/>
                </a:cubicBezTo>
                <a:cubicBezTo>
                  <a:pt x="3943790" y="1700023"/>
                  <a:pt x="3312545" y="1700401"/>
                  <a:pt x="2775388" y="1531169"/>
                </a:cubicBezTo>
                <a:cubicBezTo>
                  <a:pt x="2672714" y="1566810"/>
                  <a:pt x="2457770" y="1581505"/>
                  <a:pt x="2344447" y="1631623"/>
                </a:cubicBezTo>
                <a:cubicBezTo>
                  <a:pt x="2231124" y="1681741"/>
                  <a:pt x="1981661" y="1700533"/>
                  <a:pt x="1872463" y="1741643"/>
                </a:cubicBezTo>
                <a:cubicBezTo>
                  <a:pt x="1763265" y="1782753"/>
                  <a:pt x="1574109" y="1763146"/>
                  <a:pt x="1441522" y="1842097"/>
                </a:cubicBezTo>
                <a:cubicBezTo>
                  <a:pt x="1308935" y="1921048"/>
                  <a:pt x="1099619" y="1871475"/>
                  <a:pt x="846412" y="1980819"/>
                </a:cubicBezTo>
                <a:cubicBezTo>
                  <a:pt x="593205" y="2090163"/>
                  <a:pt x="488371" y="2012932"/>
                  <a:pt x="374429" y="2090840"/>
                </a:cubicBezTo>
                <a:cubicBezTo>
                  <a:pt x="260487" y="2168748"/>
                  <a:pt x="-7903" y="2159633"/>
                  <a:pt x="-138597" y="2210427"/>
                </a:cubicBezTo>
                <a:cubicBezTo>
                  <a:pt x="-269291" y="2261221"/>
                  <a:pt x="-567246" y="2289671"/>
                  <a:pt x="-692664" y="2339582"/>
                </a:cubicBezTo>
                <a:cubicBezTo>
                  <a:pt x="-818082" y="2389493"/>
                  <a:pt x="-1038678" y="2391392"/>
                  <a:pt x="-1328816" y="2487871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65588"/>
                      <a:gd name="adj2" fmla="val 10737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0133B228-CAC5-4F88-A2F1-5B9691E0A87F}"/>
              </a:ext>
            </a:extLst>
          </p:cNvPr>
          <p:cNvSpPr txBox="1">
            <a:spLocks/>
          </p:cNvSpPr>
          <p:nvPr/>
        </p:nvSpPr>
        <p:spPr>
          <a:xfrm>
            <a:off x="4177862" y="1494978"/>
            <a:ext cx="7654698" cy="1444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9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Essa história é usada para ensinar algum conceito?</a:t>
            </a:r>
          </a:p>
          <a:p>
            <a:pPr marL="0" indent="0" algn="ctr">
              <a:buNone/>
            </a:pPr>
            <a:endParaRPr lang="pt-BR" sz="6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E0597B63-735A-4AF8-91E0-017C31B020DA}"/>
              </a:ext>
            </a:extLst>
          </p:cNvPr>
          <p:cNvSpPr/>
          <p:nvPr/>
        </p:nvSpPr>
        <p:spPr>
          <a:xfrm>
            <a:off x="3216166" y="3429000"/>
            <a:ext cx="8926862" cy="2443487"/>
          </a:xfrm>
          <a:custGeom>
            <a:avLst/>
            <a:gdLst>
              <a:gd name="connsiteX0" fmla="*/ 8909901 w 8926862"/>
              <a:gd name="connsiteY0" fmla="*/ 2848837 h 2443487"/>
              <a:gd name="connsiteX1" fmla="*/ 8359013 w 8926862"/>
              <a:gd name="connsiteY1" fmla="*/ 2732873 h 2443487"/>
              <a:gd name="connsiteX2" fmla="*/ 7883246 w 8926862"/>
              <a:gd name="connsiteY2" fmla="*/ 2632722 h 2443487"/>
              <a:gd name="connsiteX3" fmla="*/ 7382438 w 8926862"/>
              <a:gd name="connsiteY3" fmla="*/ 2527300 h 2443487"/>
              <a:gd name="connsiteX4" fmla="*/ 6906671 w 8926862"/>
              <a:gd name="connsiteY4" fmla="*/ 2427149 h 2443487"/>
              <a:gd name="connsiteX5" fmla="*/ 6405864 w 8926862"/>
              <a:gd name="connsiteY5" fmla="*/ 2321727 h 2443487"/>
              <a:gd name="connsiteX6" fmla="*/ 3882349 w 8926862"/>
              <a:gd name="connsiteY6" fmla="*/ 2433089 h 2443487"/>
              <a:gd name="connsiteX7" fmla="*/ 1936665 w 8926862"/>
              <a:gd name="connsiteY7" fmla="*/ 214617 h 2443487"/>
              <a:gd name="connsiteX8" fmla="*/ 4855015 w 8926862"/>
              <a:gd name="connsiteY8" fmla="*/ 4709 h 2443487"/>
              <a:gd name="connsiteX9" fmla="*/ 7769819 w 8926862"/>
              <a:gd name="connsiteY9" fmla="*/ 2042455 h 2443487"/>
              <a:gd name="connsiteX10" fmla="*/ 8115644 w 8926862"/>
              <a:gd name="connsiteY10" fmla="*/ 2287058 h 2443487"/>
              <a:gd name="connsiteX11" fmla="*/ 8518473 w 8926862"/>
              <a:gd name="connsiteY11" fmla="*/ 2571979 h 2443487"/>
              <a:gd name="connsiteX12" fmla="*/ 8909901 w 8926862"/>
              <a:gd name="connsiteY12" fmla="*/ 2848837 h 244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26862" h="2443487" fill="none" extrusionOk="0">
                <a:moveTo>
                  <a:pt x="8909901" y="2848837"/>
                </a:moveTo>
                <a:cubicBezTo>
                  <a:pt x="8777928" y="2824276"/>
                  <a:pt x="8489198" y="2715221"/>
                  <a:pt x="8359013" y="2732873"/>
                </a:cubicBezTo>
                <a:cubicBezTo>
                  <a:pt x="8228828" y="2750525"/>
                  <a:pt x="7988501" y="2640173"/>
                  <a:pt x="7883246" y="2632722"/>
                </a:cubicBezTo>
                <a:cubicBezTo>
                  <a:pt x="7777991" y="2625271"/>
                  <a:pt x="7593635" y="2559700"/>
                  <a:pt x="7382438" y="2527300"/>
                </a:cubicBezTo>
                <a:cubicBezTo>
                  <a:pt x="7171241" y="2494900"/>
                  <a:pt x="7006195" y="2432598"/>
                  <a:pt x="6906671" y="2427149"/>
                </a:cubicBezTo>
                <a:cubicBezTo>
                  <a:pt x="6807147" y="2421701"/>
                  <a:pt x="6629069" y="2321006"/>
                  <a:pt x="6405864" y="2321727"/>
                </a:cubicBezTo>
                <a:cubicBezTo>
                  <a:pt x="5711202" y="2646188"/>
                  <a:pt x="4736710" y="2515826"/>
                  <a:pt x="3882349" y="2433089"/>
                </a:cubicBezTo>
                <a:cubicBezTo>
                  <a:pt x="49472" y="2414101"/>
                  <a:pt x="-1058591" y="1076705"/>
                  <a:pt x="1936665" y="214617"/>
                </a:cubicBezTo>
                <a:cubicBezTo>
                  <a:pt x="2798399" y="-34307"/>
                  <a:pt x="3792095" y="114843"/>
                  <a:pt x="4855015" y="4709"/>
                </a:cubicBezTo>
                <a:cubicBezTo>
                  <a:pt x="8019694" y="290562"/>
                  <a:pt x="10402447" y="1541198"/>
                  <a:pt x="7769819" y="2042455"/>
                </a:cubicBezTo>
                <a:cubicBezTo>
                  <a:pt x="7916432" y="2142609"/>
                  <a:pt x="7967932" y="2185398"/>
                  <a:pt x="8115644" y="2287058"/>
                </a:cubicBezTo>
                <a:cubicBezTo>
                  <a:pt x="8263357" y="2388718"/>
                  <a:pt x="8360999" y="2479486"/>
                  <a:pt x="8518473" y="2571979"/>
                </a:cubicBezTo>
                <a:cubicBezTo>
                  <a:pt x="8675947" y="2664473"/>
                  <a:pt x="8693464" y="2756689"/>
                  <a:pt x="8909901" y="2848837"/>
                </a:cubicBezTo>
                <a:close/>
              </a:path>
              <a:path w="8926862" h="2443487" stroke="0" extrusionOk="0">
                <a:moveTo>
                  <a:pt x="8909901" y="2848837"/>
                </a:moveTo>
                <a:cubicBezTo>
                  <a:pt x="8690251" y="2815682"/>
                  <a:pt x="8617854" y="2749395"/>
                  <a:pt x="8459174" y="2753957"/>
                </a:cubicBezTo>
                <a:cubicBezTo>
                  <a:pt x="8300494" y="2758519"/>
                  <a:pt x="8109543" y="2669417"/>
                  <a:pt x="7933327" y="2643264"/>
                </a:cubicBezTo>
                <a:cubicBezTo>
                  <a:pt x="7757111" y="2617111"/>
                  <a:pt x="7633551" y="2529187"/>
                  <a:pt x="7382438" y="2527300"/>
                </a:cubicBezTo>
                <a:cubicBezTo>
                  <a:pt x="7131325" y="2525413"/>
                  <a:pt x="7121126" y="2460507"/>
                  <a:pt x="6856591" y="2416607"/>
                </a:cubicBezTo>
                <a:cubicBezTo>
                  <a:pt x="6592056" y="2372707"/>
                  <a:pt x="6507551" y="2306528"/>
                  <a:pt x="6405864" y="2321727"/>
                </a:cubicBezTo>
                <a:cubicBezTo>
                  <a:pt x="5825414" y="2269157"/>
                  <a:pt x="4725418" y="2304416"/>
                  <a:pt x="3882349" y="2433089"/>
                </a:cubicBezTo>
                <a:cubicBezTo>
                  <a:pt x="-574656" y="2074788"/>
                  <a:pt x="-1227147" y="984383"/>
                  <a:pt x="1936665" y="214617"/>
                </a:cubicBezTo>
                <a:cubicBezTo>
                  <a:pt x="2788287" y="158132"/>
                  <a:pt x="3730451" y="-7656"/>
                  <a:pt x="4855015" y="4709"/>
                </a:cubicBezTo>
                <a:cubicBezTo>
                  <a:pt x="8502067" y="191464"/>
                  <a:pt x="10142296" y="1612766"/>
                  <a:pt x="7769819" y="2042455"/>
                </a:cubicBezTo>
                <a:cubicBezTo>
                  <a:pt x="7912436" y="2084099"/>
                  <a:pt x="7980383" y="2220923"/>
                  <a:pt x="8127045" y="2295121"/>
                </a:cubicBezTo>
                <a:cubicBezTo>
                  <a:pt x="8273707" y="2369319"/>
                  <a:pt x="8370342" y="2530041"/>
                  <a:pt x="8495671" y="2555852"/>
                </a:cubicBezTo>
                <a:cubicBezTo>
                  <a:pt x="8621000" y="2581663"/>
                  <a:pt x="8781029" y="2786145"/>
                  <a:pt x="8909901" y="2848837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49810"/>
                      <a:gd name="adj2" fmla="val 6658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FE16F0F-8247-4030-9E1B-9C7FA0BA588D}"/>
              </a:ext>
            </a:extLst>
          </p:cNvPr>
          <p:cNvSpPr txBox="1">
            <a:spLocks/>
          </p:cNvSpPr>
          <p:nvPr/>
        </p:nvSpPr>
        <p:spPr>
          <a:xfrm>
            <a:off x="3844995" y="4030187"/>
            <a:ext cx="8002734" cy="2665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 que forma você imagina o uso de elementos históricos para o ensinar matemática?</a:t>
            </a:r>
          </a:p>
        </p:txBody>
      </p:sp>
    </p:spTree>
    <p:extLst>
      <p:ext uri="{BB962C8B-B14F-4D97-AF65-F5344CB8AC3E}">
        <p14:creationId xmlns:p14="http://schemas.microsoft.com/office/powerpoint/2010/main" val="45626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556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VANTAGENS versus LIMITAÇÃO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HISTÓRIA DA MATEMÁTICA, p.21 </a:t>
            </a:r>
          </a:p>
        </p:txBody>
      </p:sp>
      <p:sp>
        <p:nvSpPr>
          <p:cNvPr id="89" name="Espaço Reservado para Conteúdo 2">
            <a:extLst>
              <a:ext uri="{FF2B5EF4-FFF2-40B4-BE49-F238E27FC236}">
                <a16:creationId xmlns:a16="http://schemas.microsoft.com/office/drawing/2014/main" id="{B12E1EB4-5A69-4BD9-B3B6-21ED1045A0FD}"/>
              </a:ext>
            </a:extLst>
          </p:cNvPr>
          <p:cNvSpPr txBox="1">
            <a:spLocks/>
          </p:cNvSpPr>
          <p:nvPr/>
        </p:nvSpPr>
        <p:spPr>
          <a:xfrm>
            <a:off x="4580734" y="6095774"/>
            <a:ext cx="2154382" cy="496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FOSSA (2011)</a:t>
            </a:r>
            <a:endParaRPr lang="pt-BR" sz="30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grpSp>
        <p:nvGrpSpPr>
          <p:cNvPr id="32" name="Shape 98">
            <a:extLst>
              <a:ext uri="{FF2B5EF4-FFF2-40B4-BE49-F238E27FC236}">
                <a16:creationId xmlns:a16="http://schemas.microsoft.com/office/drawing/2014/main" id="{B8F842A7-6286-4FAC-B21C-A2A8ADB9035A}"/>
              </a:ext>
            </a:extLst>
          </p:cNvPr>
          <p:cNvGrpSpPr/>
          <p:nvPr/>
        </p:nvGrpSpPr>
        <p:grpSpPr>
          <a:xfrm rot="20910854">
            <a:off x="2705629" y="2449244"/>
            <a:ext cx="4019184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33" name="Shape 99">
              <a:extLst>
                <a:ext uri="{FF2B5EF4-FFF2-40B4-BE49-F238E27FC236}">
                  <a16:creationId xmlns:a16="http://schemas.microsoft.com/office/drawing/2014/main" id="{45CF766C-0B36-45C0-A55A-1F134FF98014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100">
              <a:extLst>
                <a:ext uri="{FF2B5EF4-FFF2-40B4-BE49-F238E27FC236}">
                  <a16:creationId xmlns:a16="http://schemas.microsoft.com/office/drawing/2014/main" id="{5A83B57E-9B37-4DD3-9B27-1CF8E0FEFCB3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5" name="Retângulo 34">
            <a:extLst>
              <a:ext uri="{FF2B5EF4-FFF2-40B4-BE49-F238E27FC236}">
                <a16:creationId xmlns:a16="http://schemas.microsoft.com/office/drawing/2014/main" id="{B4141216-8310-4F7C-8C56-7477675C8DAD}"/>
              </a:ext>
            </a:extLst>
          </p:cNvPr>
          <p:cNvSpPr/>
          <p:nvPr/>
        </p:nvSpPr>
        <p:spPr>
          <a:xfrm>
            <a:off x="344085" y="2637923"/>
            <a:ext cx="2442658" cy="1357698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História da Matemática</a:t>
            </a:r>
          </a:p>
        </p:txBody>
      </p:sp>
      <p:sp>
        <p:nvSpPr>
          <p:cNvPr id="36" name="Shape 397">
            <a:extLst>
              <a:ext uri="{FF2B5EF4-FFF2-40B4-BE49-F238E27FC236}">
                <a16:creationId xmlns:a16="http://schemas.microsoft.com/office/drawing/2014/main" id="{2D4C4C7D-1B7D-41C6-8D26-E1DE91A76DBE}"/>
              </a:ext>
            </a:extLst>
          </p:cNvPr>
          <p:cNvSpPr/>
          <p:nvPr/>
        </p:nvSpPr>
        <p:spPr>
          <a:xfrm>
            <a:off x="372137" y="2606059"/>
            <a:ext cx="2442658" cy="1421425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E6BBA193-73A8-44A8-8E1F-BF1AD51C23F7}"/>
              </a:ext>
            </a:extLst>
          </p:cNvPr>
          <p:cNvSpPr/>
          <p:nvPr/>
        </p:nvSpPr>
        <p:spPr>
          <a:xfrm>
            <a:off x="6753585" y="1927667"/>
            <a:ext cx="3673459" cy="606306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Uso Ponderativo</a:t>
            </a:r>
          </a:p>
        </p:txBody>
      </p:sp>
      <p:sp>
        <p:nvSpPr>
          <p:cNvPr id="39" name="Shape 397">
            <a:extLst>
              <a:ext uri="{FF2B5EF4-FFF2-40B4-BE49-F238E27FC236}">
                <a16:creationId xmlns:a16="http://schemas.microsoft.com/office/drawing/2014/main" id="{03D02DAF-5224-44E6-92BD-6AC76F936A0D}"/>
              </a:ext>
            </a:extLst>
          </p:cNvPr>
          <p:cNvSpPr/>
          <p:nvPr/>
        </p:nvSpPr>
        <p:spPr>
          <a:xfrm>
            <a:off x="6714084" y="1927667"/>
            <a:ext cx="3712960" cy="63018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0" name="Shape 98">
            <a:extLst>
              <a:ext uri="{FF2B5EF4-FFF2-40B4-BE49-F238E27FC236}">
                <a16:creationId xmlns:a16="http://schemas.microsoft.com/office/drawing/2014/main" id="{85484303-5FF6-4C29-95FA-0B8C915B06F2}"/>
              </a:ext>
            </a:extLst>
          </p:cNvPr>
          <p:cNvGrpSpPr/>
          <p:nvPr/>
        </p:nvGrpSpPr>
        <p:grpSpPr>
          <a:xfrm rot="1105830" flipV="1">
            <a:off x="2663215" y="4054459"/>
            <a:ext cx="4273668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41" name="Shape 99">
              <a:extLst>
                <a:ext uri="{FF2B5EF4-FFF2-40B4-BE49-F238E27FC236}">
                  <a16:creationId xmlns:a16="http://schemas.microsoft.com/office/drawing/2014/main" id="{7193DCB8-D099-4E2B-AFB8-C807A10954F2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100">
              <a:extLst>
                <a:ext uri="{FF2B5EF4-FFF2-40B4-BE49-F238E27FC236}">
                  <a16:creationId xmlns:a16="http://schemas.microsoft.com/office/drawing/2014/main" id="{04E4F264-C4B3-4F13-AE2A-7FAF6F79B8DD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3" name="Retângulo 42">
            <a:extLst>
              <a:ext uri="{FF2B5EF4-FFF2-40B4-BE49-F238E27FC236}">
                <a16:creationId xmlns:a16="http://schemas.microsoft.com/office/drawing/2014/main" id="{08AC6705-2B9C-4C3A-A1D3-5FD802B2C9D4}"/>
              </a:ext>
            </a:extLst>
          </p:cNvPr>
          <p:cNvSpPr/>
          <p:nvPr/>
        </p:nvSpPr>
        <p:spPr>
          <a:xfrm>
            <a:off x="7065299" y="4648467"/>
            <a:ext cx="2997575" cy="606306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Uso Ornamental</a:t>
            </a:r>
          </a:p>
        </p:txBody>
      </p:sp>
      <p:sp>
        <p:nvSpPr>
          <p:cNvPr id="44" name="Shape 397">
            <a:extLst>
              <a:ext uri="{FF2B5EF4-FFF2-40B4-BE49-F238E27FC236}">
                <a16:creationId xmlns:a16="http://schemas.microsoft.com/office/drawing/2014/main" id="{3DEB6CDE-8C37-4D18-AD1A-95E5F65E5F01}"/>
              </a:ext>
            </a:extLst>
          </p:cNvPr>
          <p:cNvSpPr/>
          <p:nvPr/>
        </p:nvSpPr>
        <p:spPr>
          <a:xfrm>
            <a:off x="7023509" y="4636527"/>
            <a:ext cx="3081153" cy="63018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59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9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HISTÓRIA DA MATEMÁTICA, p.15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0445EF9-956D-44BB-83C1-0EA25767F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95" t="37584" r="25378" b="24026"/>
          <a:stretch/>
        </p:blipFill>
        <p:spPr>
          <a:xfrm>
            <a:off x="95250" y="1181101"/>
            <a:ext cx="4210132" cy="496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EFDDB79D-F568-418C-A7DA-24D3B8245231}"/>
              </a:ext>
            </a:extLst>
          </p:cNvPr>
          <p:cNvSpPr/>
          <p:nvPr/>
        </p:nvSpPr>
        <p:spPr>
          <a:xfrm>
            <a:off x="4400632" y="1181100"/>
            <a:ext cx="7696118" cy="5392151"/>
          </a:xfrm>
          <a:custGeom>
            <a:avLst/>
            <a:gdLst>
              <a:gd name="connsiteX0" fmla="*/ 0 w 7696118"/>
              <a:gd name="connsiteY0" fmla="*/ 898710 h 5392151"/>
              <a:gd name="connsiteX1" fmla="*/ 898710 w 7696118"/>
              <a:gd name="connsiteY1" fmla="*/ 0 h 5392151"/>
              <a:gd name="connsiteX2" fmla="*/ 1282686 w 7696118"/>
              <a:gd name="connsiteY2" fmla="*/ 0 h 5392151"/>
              <a:gd name="connsiteX3" fmla="*/ 1282686 w 7696118"/>
              <a:gd name="connsiteY3" fmla="*/ 0 h 5392151"/>
              <a:gd name="connsiteX4" fmla="*/ 1782934 w 7696118"/>
              <a:gd name="connsiteY4" fmla="*/ 0 h 5392151"/>
              <a:gd name="connsiteX5" fmla="*/ 2302422 w 7696118"/>
              <a:gd name="connsiteY5" fmla="*/ 0 h 5392151"/>
              <a:gd name="connsiteX6" fmla="*/ 3206716 w 7696118"/>
              <a:gd name="connsiteY6" fmla="*/ 0 h 5392151"/>
              <a:gd name="connsiteX7" fmla="*/ 3876979 w 7696118"/>
              <a:gd name="connsiteY7" fmla="*/ 0 h 5392151"/>
              <a:gd name="connsiteX8" fmla="*/ 4475427 w 7696118"/>
              <a:gd name="connsiteY8" fmla="*/ 0 h 5392151"/>
              <a:gd name="connsiteX9" fmla="*/ 5037969 w 7696118"/>
              <a:gd name="connsiteY9" fmla="*/ 0 h 5392151"/>
              <a:gd name="connsiteX10" fmla="*/ 5528697 w 7696118"/>
              <a:gd name="connsiteY10" fmla="*/ 0 h 5392151"/>
              <a:gd name="connsiteX11" fmla="*/ 6127145 w 7696118"/>
              <a:gd name="connsiteY11" fmla="*/ 0 h 5392151"/>
              <a:gd name="connsiteX12" fmla="*/ 6797408 w 7696118"/>
              <a:gd name="connsiteY12" fmla="*/ 0 h 5392151"/>
              <a:gd name="connsiteX13" fmla="*/ 7696118 w 7696118"/>
              <a:gd name="connsiteY13" fmla="*/ 898710 h 5392151"/>
              <a:gd name="connsiteX14" fmla="*/ 7696118 w 7696118"/>
              <a:gd name="connsiteY14" fmla="*/ 1415454 h 5392151"/>
              <a:gd name="connsiteX15" fmla="*/ 7696118 w 7696118"/>
              <a:gd name="connsiteY15" fmla="*/ 1909730 h 5392151"/>
              <a:gd name="connsiteX16" fmla="*/ 7696118 w 7696118"/>
              <a:gd name="connsiteY16" fmla="*/ 2471408 h 5392151"/>
              <a:gd name="connsiteX17" fmla="*/ 7696118 w 7696118"/>
              <a:gd name="connsiteY17" fmla="*/ 3145421 h 5392151"/>
              <a:gd name="connsiteX18" fmla="*/ 7696118 w 7696118"/>
              <a:gd name="connsiteY18" fmla="*/ 3145421 h 5392151"/>
              <a:gd name="connsiteX19" fmla="*/ 7696118 w 7696118"/>
              <a:gd name="connsiteY19" fmla="*/ 3567806 h 5392151"/>
              <a:gd name="connsiteX20" fmla="*/ 7696118 w 7696118"/>
              <a:gd name="connsiteY20" fmla="*/ 4030633 h 5392151"/>
              <a:gd name="connsiteX21" fmla="*/ 7696118 w 7696118"/>
              <a:gd name="connsiteY21" fmla="*/ 4493459 h 5392151"/>
              <a:gd name="connsiteX22" fmla="*/ 7696118 w 7696118"/>
              <a:gd name="connsiteY22" fmla="*/ 4493441 h 5392151"/>
              <a:gd name="connsiteX23" fmla="*/ 6797408 w 7696118"/>
              <a:gd name="connsiteY23" fmla="*/ 5392151 h 5392151"/>
              <a:gd name="connsiteX24" fmla="*/ 6127145 w 7696118"/>
              <a:gd name="connsiteY24" fmla="*/ 5392151 h 5392151"/>
              <a:gd name="connsiteX25" fmla="*/ 5528697 w 7696118"/>
              <a:gd name="connsiteY25" fmla="*/ 5392151 h 5392151"/>
              <a:gd name="connsiteX26" fmla="*/ 5037969 w 7696118"/>
              <a:gd name="connsiteY26" fmla="*/ 5392151 h 5392151"/>
              <a:gd name="connsiteX27" fmla="*/ 4475427 w 7696118"/>
              <a:gd name="connsiteY27" fmla="*/ 5392151 h 5392151"/>
              <a:gd name="connsiteX28" fmla="*/ 3805165 w 7696118"/>
              <a:gd name="connsiteY28" fmla="*/ 5392151 h 5392151"/>
              <a:gd name="connsiteX29" fmla="*/ 3206716 w 7696118"/>
              <a:gd name="connsiteY29" fmla="*/ 5392151 h 5392151"/>
              <a:gd name="connsiteX30" fmla="*/ 2706468 w 7696118"/>
              <a:gd name="connsiteY30" fmla="*/ 5392151 h 5392151"/>
              <a:gd name="connsiteX31" fmla="*/ 2206220 w 7696118"/>
              <a:gd name="connsiteY31" fmla="*/ 5392151 h 5392151"/>
              <a:gd name="connsiteX32" fmla="*/ 1705973 w 7696118"/>
              <a:gd name="connsiteY32" fmla="*/ 5392151 h 5392151"/>
              <a:gd name="connsiteX33" fmla="*/ 1282686 w 7696118"/>
              <a:gd name="connsiteY33" fmla="*/ 5392151 h 5392151"/>
              <a:gd name="connsiteX34" fmla="*/ 1282686 w 7696118"/>
              <a:gd name="connsiteY34" fmla="*/ 5392151 h 5392151"/>
              <a:gd name="connsiteX35" fmla="*/ 898710 w 7696118"/>
              <a:gd name="connsiteY35" fmla="*/ 5392151 h 5392151"/>
              <a:gd name="connsiteX36" fmla="*/ 0 w 7696118"/>
              <a:gd name="connsiteY36" fmla="*/ 4493441 h 5392151"/>
              <a:gd name="connsiteX37" fmla="*/ 0 w 7696118"/>
              <a:gd name="connsiteY37" fmla="*/ 4493459 h 5392151"/>
              <a:gd name="connsiteX38" fmla="*/ -277738 w 7696118"/>
              <a:gd name="connsiteY38" fmla="*/ 4048160 h 5392151"/>
              <a:gd name="connsiteX39" fmla="*/ -534111 w 7696118"/>
              <a:gd name="connsiteY39" fmla="*/ 3637114 h 5392151"/>
              <a:gd name="connsiteX40" fmla="*/ -277738 w 7696118"/>
              <a:gd name="connsiteY40" fmla="*/ 3401101 h 5392151"/>
              <a:gd name="connsiteX41" fmla="*/ 0 w 7696118"/>
              <a:gd name="connsiteY41" fmla="*/ 3145421 h 5392151"/>
              <a:gd name="connsiteX42" fmla="*/ 0 w 7696118"/>
              <a:gd name="connsiteY42" fmla="*/ 2583743 h 5392151"/>
              <a:gd name="connsiteX43" fmla="*/ 0 w 7696118"/>
              <a:gd name="connsiteY43" fmla="*/ 1999598 h 5392151"/>
              <a:gd name="connsiteX44" fmla="*/ 0 w 7696118"/>
              <a:gd name="connsiteY44" fmla="*/ 1505322 h 5392151"/>
              <a:gd name="connsiteX45" fmla="*/ 0 w 7696118"/>
              <a:gd name="connsiteY45" fmla="*/ 898710 h 539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696118" h="5392151" fill="none" extrusionOk="0">
                <a:moveTo>
                  <a:pt x="0" y="898710"/>
                </a:moveTo>
                <a:cubicBezTo>
                  <a:pt x="-27331" y="424308"/>
                  <a:pt x="460091" y="-10322"/>
                  <a:pt x="898710" y="0"/>
                </a:cubicBezTo>
                <a:cubicBezTo>
                  <a:pt x="1071193" y="-7535"/>
                  <a:pt x="1098975" y="33734"/>
                  <a:pt x="1282686" y="0"/>
                </a:cubicBezTo>
                <a:lnTo>
                  <a:pt x="1282686" y="0"/>
                </a:lnTo>
                <a:cubicBezTo>
                  <a:pt x="1396822" y="-30744"/>
                  <a:pt x="1624896" y="13993"/>
                  <a:pt x="1782934" y="0"/>
                </a:cubicBezTo>
                <a:cubicBezTo>
                  <a:pt x="1940972" y="-13993"/>
                  <a:pt x="2193041" y="9945"/>
                  <a:pt x="2302422" y="0"/>
                </a:cubicBezTo>
                <a:cubicBezTo>
                  <a:pt x="2411803" y="-9945"/>
                  <a:pt x="2813499" y="55512"/>
                  <a:pt x="3206716" y="0"/>
                </a:cubicBezTo>
                <a:cubicBezTo>
                  <a:pt x="3485359" y="-35075"/>
                  <a:pt x="3592262" y="3418"/>
                  <a:pt x="3876979" y="0"/>
                </a:cubicBezTo>
                <a:cubicBezTo>
                  <a:pt x="4161696" y="-3418"/>
                  <a:pt x="4294214" y="49986"/>
                  <a:pt x="4475427" y="0"/>
                </a:cubicBezTo>
                <a:cubicBezTo>
                  <a:pt x="4656640" y="-49986"/>
                  <a:pt x="4771404" y="1586"/>
                  <a:pt x="5037969" y="0"/>
                </a:cubicBezTo>
                <a:cubicBezTo>
                  <a:pt x="5304534" y="-1586"/>
                  <a:pt x="5303323" y="41797"/>
                  <a:pt x="5528697" y="0"/>
                </a:cubicBezTo>
                <a:cubicBezTo>
                  <a:pt x="5754071" y="-41797"/>
                  <a:pt x="5860517" y="39395"/>
                  <a:pt x="6127145" y="0"/>
                </a:cubicBezTo>
                <a:cubicBezTo>
                  <a:pt x="6393773" y="-39395"/>
                  <a:pt x="6518229" y="46811"/>
                  <a:pt x="6797408" y="0"/>
                </a:cubicBezTo>
                <a:cubicBezTo>
                  <a:pt x="7363474" y="-129517"/>
                  <a:pt x="7733069" y="397566"/>
                  <a:pt x="7696118" y="898710"/>
                </a:cubicBezTo>
                <a:cubicBezTo>
                  <a:pt x="7739629" y="1025911"/>
                  <a:pt x="7687470" y="1215649"/>
                  <a:pt x="7696118" y="1415454"/>
                </a:cubicBezTo>
                <a:cubicBezTo>
                  <a:pt x="7704766" y="1615259"/>
                  <a:pt x="7668741" y="1778391"/>
                  <a:pt x="7696118" y="1909730"/>
                </a:cubicBezTo>
                <a:cubicBezTo>
                  <a:pt x="7723495" y="2041069"/>
                  <a:pt x="7679494" y="2276096"/>
                  <a:pt x="7696118" y="2471408"/>
                </a:cubicBezTo>
                <a:cubicBezTo>
                  <a:pt x="7712742" y="2666720"/>
                  <a:pt x="7683697" y="2916014"/>
                  <a:pt x="7696118" y="3145421"/>
                </a:cubicBezTo>
                <a:lnTo>
                  <a:pt x="7696118" y="3145421"/>
                </a:lnTo>
                <a:cubicBezTo>
                  <a:pt x="7711799" y="3332442"/>
                  <a:pt x="7646065" y="3383666"/>
                  <a:pt x="7696118" y="3567806"/>
                </a:cubicBezTo>
                <a:cubicBezTo>
                  <a:pt x="7746171" y="3751946"/>
                  <a:pt x="7691070" y="3812762"/>
                  <a:pt x="7696118" y="4030633"/>
                </a:cubicBezTo>
                <a:cubicBezTo>
                  <a:pt x="7701166" y="4248504"/>
                  <a:pt x="7647317" y="4284746"/>
                  <a:pt x="7696118" y="4493459"/>
                </a:cubicBezTo>
                <a:cubicBezTo>
                  <a:pt x="7696116" y="4493455"/>
                  <a:pt x="7696119" y="4493447"/>
                  <a:pt x="7696118" y="4493441"/>
                </a:cubicBezTo>
                <a:cubicBezTo>
                  <a:pt x="7712653" y="5059116"/>
                  <a:pt x="7176442" y="5443678"/>
                  <a:pt x="6797408" y="5392151"/>
                </a:cubicBezTo>
                <a:cubicBezTo>
                  <a:pt x="6529959" y="5448666"/>
                  <a:pt x="6355474" y="5359415"/>
                  <a:pt x="6127145" y="5392151"/>
                </a:cubicBezTo>
                <a:cubicBezTo>
                  <a:pt x="5898816" y="5424887"/>
                  <a:pt x="5754284" y="5326810"/>
                  <a:pt x="5528697" y="5392151"/>
                </a:cubicBezTo>
                <a:cubicBezTo>
                  <a:pt x="5303110" y="5457492"/>
                  <a:pt x="5231591" y="5387263"/>
                  <a:pt x="5037969" y="5392151"/>
                </a:cubicBezTo>
                <a:cubicBezTo>
                  <a:pt x="4844347" y="5397039"/>
                  <a:pt x="4659111" y="5335061"/>
                  <a:pt x="4475427" y="5392151"/>
                </a:cubicBezTo>
                <a:cubicBezTo>
                  <a:pt x="4291743" y="5449241"/>
                  <a:pt x="4091203" y="5343451"/>
                  <a:pt x="3805165" y="5392151"/>
                </a:cubicBezTo>
                <a:cubicBezTo>
                  <a:pt x="3519127" y="5440851"/>
                  <a:pt x="3383936" y="5343303"/>
                  <a:pt x="3206716" y="5392151"/>
                </a:cubicBezTo>
                <a:cubicBezTo>
                  <a:pt x="3000294" y="5410371"/>
                  <a:pt x="2922065" y="5380983"/>
                  <a:pt x="2706468" y="5392151"/>
                </a:cubicBezTo>
                <a:cubicBezTo>
                  <a:pt x="2490871" y="5403319"/>
                  <a:pt x="2396228" y="5373119"/>
                  <a:pt x="2206220" y="5392151"/>
                </a:cubicBezTo>
                <a:cubicBezTo>
                  <a:pt x="2016212" y="5411183"/>
                  <a:pt x="1908991" y="5384375"/>
                  <a:pt x="1705973" y="5392151"/>
                </a:cubicBezTo>
                <a:cubicBezTo>
                  <a:pt x="1502955" y="5399927"/>
                  <a:pt x="1371063" y="5357659"/>
                  <a:pt x="1282686" y="5392151"/>
                </a:cubicBezTo>
                <a:lnTo>
                  <a:pt x="1282686" y="5392151"/>
                </a:lnTo>
                <a:cubicBezTo>
                  <a:pt x="1107989" y="5403722"/>
                  <a:pt x="1030440" y="5377363"/>
                  <a:pt x="898710" y="5392151"/>
                </a:cubicBezTo>
                <a:cubicBezTo>
                  <a:pt x="429571" y="5394000"/>
                  <a:pt x="-26739" y="5007708"/>
                  <a:pt x="0" y="4493441"/>
                </a:cubicBezTo>
                <a:cubicBezTo>
                  <a:pt x="1" y="4493447"/>
                  <a:pt x="0" y="4493451"/>
                  <a:pt x="0" y="4493459"/>
                </a:cubicBezTo>
                <a:cubicBezTo>
                  <a:pt x="-71745" y="4393316"/>
                  <a:pt x="-179941" y="4142220"/>
                  <a:pt x="-277738" y="4048160"/>
                </a:cubicBezTo>
                <a:cubicBezTo>
                  <a:pt x="-375535" y="3954100"/>
                  <a:pt x="-442041" y="3749218"/>
                  <a:pt x="-534111" y="3637114"/>
                </a:cubicBezTo>
                <a:cubicBezTo>
                  <a:pt x="-462194" y="3570796"/>
                  <a:pt x="-337485" y="3484850"/>
                  <a:pt x="-277738" y="3401101"/>
                </a:cubicBezTo>
                <a:cubicBezTo>
                  <a:pt x="-217991" y="3317352"/>
                  <a:pt x="-74549" y="3237891"/>
                  <a:pt x="0" y="3145421"/>
                </a:cubicBezTo>
                <a:cubicBezTo>
                  <a:pt x="-36003" y="2889817"/>
                  <a:pt x="50487" y="2857331"/>
                  <a:pt x="0" y="2583743"/>
                </a:cubicBezTo>
                <a:cubicBezTo>
                  <a:pt x="-50487" y="2310155"/>
                  <a:pt x="22175" y="2177677"/>
                  <a:pt x="0" y="1999598"/>
                </a:cubicBezTo>
                <a:cubicBezTo>
                  <a:pt x="-22175" y="1821519"/>
                  <a:pt x="41326" y="1629402"/>
                  <a:pt x="0" y="1505322"/>
                </a:cubicBezTo>
                <a:cubicBezTo>
                  <a:pt x="-41326" y="1381242"/>
                  <a:pt x="60311" y="1156715"/>
                  <a:pt x="0" y="898710"/>
                </a:cubicBezTo>
                <a:close/>
              </a:path>
              <a:path w="7696118" h="5392151" stroke="0" extrusionOk="0">
                <a:moveTo>
                  <a:pt x="0" y="898710"/>
                </a:moveTo>
                <a:cubicBezTo>
                  <a:pt x="-96678" y="488868"/>
                  <a:pt x="529908" y="4513"/>
                  <a:pt x="898710" y="0"/>
                </a:cubicBezTo>
                <a:cubicBezTo>
                  <a:pt x="1026263" y="-11876"/>
                  <a:pt x="1165483" y="27139"/>
                  <a:pt x="1282686" y="0"/>
                </a:cubicBezTo>
                <a:lnTo>
                  <a:pt x="1282686" y="0"/>
                </a:lnTo>
                <a:cubicBezTo>
                  <a:pt x="1405813" y="-19584"/>
                  <a:pt x="1628976" y="49595"/>
                  <a:pt x="1782934" y="0"/>
                </a:cubicBezTo>
                <a:cubicBezTo>
                  <a:pt x="1936892" y="-49595"/>
                  <a:pt x="2072230" y="10516"/>
                  <a:pt x="2206220" y="0"/>
                </a:cubicBezTo>
                <a:cubicBezTo>
                  <a:pt x="2340210" y="-10516"/>
                  <a:pt x="2532892" y="56184"/>
                  <a:pt x="2687228" y="0"/>
                </a:cubicBezTo>
                <a:cubicBezTo>
                  <a:pt x="2841564" y="-56184"/>
                  <a:pt x="3003603" y="58624"/>
                  <a:pt x="3206716" y="0"/>
                </a:cubicBezTo>
                <a:cubicBezTo>
                  <a:pt x="3480253" y="-36788"/>
                  <a:pt x="3547839" y="55892"/>
                  <a:pt x="3841072" y="0"/>
                </a:cubicBezTo>
                <a:cubicBezTo>
                  <a:pt x="4134305" y="-55892"/>
                  <a:pt x="4201279" y="38000"/>
                  <a:pt x="4367706" y="0"/>
                </a:cubicBezTo>
                <a:cubicBezTo>
                  <a:pt x="4534133" y="-38000"/>
                  <a:pt x="4647710" y="36319"/>
                  <a:pt x="4894341" y="0"/>
                </a:cubicBezTo>
                <a:cubicBezTo>
                  <a:pt x="5140973" y="-36319"/>
                  <a:pt x="5237048" y="42350"/>
                  <a:pt x="5420976" y="0"/>
                </a:cubicBezTo>
                <a:cubicBezTo>
                  <a:pt x="5604905" y="-42350"/>
                  <a:pt x="5739835" y="7494"/>
                  <a:pt x="5983518" y="0"/>
                </a:cubicBezTo>
                <a:cubicBezTo>
                  <a:pt x="6227201" y="-7494"/>
                  <a:pt x="6578418" y="1739"/>
                  <a:pt x="6797408" y="0"/>
                </a:cubicBezTo>
                <a:cubicBezTo>
                  <a:pt x="7255401" y="-4869"/>
                  <a:pt x="7692346" y="255709"/>
                  <a:pt x="7696118" y="898710"/>
                </a:cubicBezTo>
                <a:cubicBezTo>
                  <a:pt x="7700051" y="1029388"/>
                  <a:pt x="7681214" y="1229984"/>
                  <a:pt x="7696118" y="1437921"/>
                </a:cubicBezTo>
                <a:cubicBezTo>
                  <a:pt x="7711022" y="1645858"/>
                  <a:pt x="7646118" y="1851393"/>
                  <a:pt x="7696118" y="1999598"/>
                </a:cubicBezTo>
                <a:cubicBezTo>
                  <a:pt x="7746118" y="2147803"/>
                  <a:pt x="7686154" y="2272260"/>
                  <a:pt x="7696118" y="2538809"/>
                </a:cubicBezTo>
                <a:cubicBezTo>
                  <a:pt x="7706082" y="2805358"/>
                  <a:pt x="7634783" y="2979235"/>
                  <a:pt x="7696118" y="3145421"/>
                </a:cubicBezTo>
                <a:lnTo>
                  <a:pt x="7696118" y="3145421"/>
                </a:lnTo>
                <a:cubicBezTo>
                  <a:pt x="7740719" y="3305799"/>
                  <a:pt x="7661658" y="3431099"/>
                  <a:pt x="7696118" y="3554326"/>
                </a:cubicBezTo>
                <a:cubicBezTo>
                  <a:pt x="7730578" y="3677553"/>
                  <a:pt x="7656436" y="3901076"/>
                  <a:pt x="7696118" y="4003672"/>
                </a:cubicBezTo>
                <a:cubicBezTo>
                  <a:pt x="7735800" y="4106268"/>
                  <a:pt x="7661500" y="4268532"/>
                  <a:pt x="7696118" y="4493459"/>
                </a:cubicBezTo>
                <a:cubicBezTo>
                  <a:pt x="7696118" y="4493454"/>
                  <a:pt x="7696120" y="4493449"/>
                  <a:pt x="7696118" y="4493441"/>
                </a:cubicBezTo>
                <a:cubicBezTo>
                  <a:pt x="7700286" y="4932191"/>
                  <a:pt x="7405391" y="5345955"/>
                  <a:pt x="6797408" y="5392151"/>
                </a:cubicBezTo>
                <a:cubicBezTo>
                  <a:pt x="6548175" y="5449426"/>
                  <a:pt x="6407219" y="5336611"/>
                  <a:pt x="6163052" y="5392151"/>
                </a:cubicBezTo>
                <a:cubicBezTo>
                  <a:pt x="5918885" y="5447691"/>
                  <a:pt x="5689696" y="5381456"/>
                  <a:pt x="5528697" y="5392151"/>
                </a:cubicBezTo>
                <a:cubicBezTo>
                  <a:pt x="5367698" y="5402846"/>
                  <a:pt x="5272609" y="5338438"/>
                  <a:pt x="5037969" y="5392151"/>
                </a:cubicBezTo>
                <a:cubicBezTo>
                  <a:pt x="4803329" y="5445864"/>
                  <a:pt x="4761554" y="5349912"/>
                  <a:pt x="4511334" y="5392151"/>
                </a:cubicBezTo>
                <a:cubicBezTo>
                  <a:pt x="4261114" y="5434390"/>
                  <a:pt x="3983578" y="5364753"/>
                  <a:pt x="3841072" y="5392151"/>
                </a:cubicBezTo>
                <a:cubicBezTo>
                  <a:pt x="3698566" y="5419549"/>
                  <a:pt x="3461768" y="5343466"/>
                  <a:pt x="3206716" y="5392151"/>
                </a:cubicBezTo>
                <a:cubicBezTo>
                  <a:pt x="3079082" y="5397274"/>
                  <a:pt x="2853655" y="5357895"/>
                  <a:pt x="2687228" y="5392151"/>
                </a:cubicBezTo>
                <a:cubicBezTo>
                  <a:pt x="2520801" y="5426407"/>
                  <a:pt x="2403031" y="5381954"/>
                  <a:pt x="2244701" y="5392151"/>
                </a:cubicBezTo>
                <a:cubicBezTo>
                  <a:pt x="2086371" y="5402348"/>
                  <a:pt x="1956926" y="5349853"/>
                  <a:pt x="1782934" y="5392151"/>
                </a:cubicBezTo>
                <a:cubicBezTo>
                  <a:pt x="1608942" y="5434449"/>
                  <a:pt x="1441179" y="5347709"/>
                  <a:pt x="1282686" y="5392151"/>
                </a:cubicBezTo>
                <a:lnTo>
                  <a:pt x="1282686" y="5392151"/>
                </a:lnTo>
                <a:cubicBezTo>
                  <a:pt x="1188550" y="5393251"/>
                  <a:pt x="1054427" y="5383588"/>
                  <a:pt x="898710" y="5392151"/>
                </a:cubicBezTo>
                <a:cubicBezTo>
                  <a:pt x="462287" y="5442092"/>
                  <a:pt x="-53121" y="5004811"/>
                  <a:pt x="0" y="4493441"/>
                </a:cubicBezTo>
                <a:cubicBezTo>
                  <a:pt x="1" y="4493451"/>
                  <a:pt x="-1" y="4493456"/>
                  <a:pt x="0" y="4493459"/>
                </a:cubicBezTo>
                <a:cubicBezTo>
                  <a:pt x="-100240" y="4431934"/>
                  <a:pt x="-134264" y="4207407"/>
                  <a:pt x="-277738" y="4048160"/>
                </a:cubicBezTo>
                <a:cubicBezTo>
                  <a:pt x="-421212" y="3888912"/>
                  <a:pt x="-423130" y="3742227"/>
                  <a:pt x="-534111" y="3637114"/>
                </a:cubicBezTo>
                <a:cubicBezTo>
                  <a:pt x="-485229" y="3557314"/>
                  <a:pt x="-346754" y="3515396"/>
                  <a:pt x="-261714" y="3386351"/>
                </a:cubicBezTo>
                <a:cubicBezTo>
                  <a:pt x="-176674" y="3257306"/>
                  <a:pt x="-73349" y="3221460"/>
                  <a:pt x="0" y="3145421"/>
                </a:cubicBezTo>
                <a:cubicBezTo>
                  <a:pt x="-24537" y="2943585"/>
                  <a:pt x="56603" y="2679244"/>
                  <a:pt x="0" y="2561276"/>
                </a:cubicBezTo>
                <a:cubicBezTo>
                  <a:pt x="-56603" y="2443309"/>
                  <a:pt x="9073" y="2226357"/>
                  <a:pt x="0" y="1954664"/>
                </a:cubicBezTo>
                <a:cubicBezTo>
                  <a:pt x="-9073" y="1682971"/>
                  <a:pt x="119993" y="1251840"/>
                  <a:pt x="0" y="898710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-56940"/>
                      <a:gd name="adj2" fmla="val 1745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549D23B3-7309-466E-A525-11D2FB45222D}"/>
              </a:ext>
            </a:extLst>
          </p:cNvPr>
          <p:cNvSpPr txBox="1">
            <a:spLocks/>
          </p:cNvSpPr>
          <p:nvPr/>
        </p:nvSpPr>
        <p:spPr>
          <a:xfrm>
            <a:off x="4463512" y="1536639"/>
            <a:ext cx="7633238" cy="4548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[...]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explicar os fenômenos naturais, sociais e culturais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independentemente do vínculo que cada fenômeno possa ter com determinados contextos como a religião, a arte, a matemática, a física, etc. A finalidade maior é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esclarecer o vínculo direto da matemática com relação às práticas desenvolvidas historicamente 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no contexto da sociedade e da cultura, como forma de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solucionar problemáticas relacionadas 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à sobrevivência humana no planeta”.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(MENDES, 2015, p. 122-123)</a:t>
            </a:r>
          </a:p>
        </p:txBody>
      </p:sp>
    </p:spTree>
    <p:extLst>
      <p:ext uri="{BB962C8B-B14F-4D97-AF65-F5344CB8AC3E}">
        <p14:creationId xmlns:p14="http://schemas.microsoft.com/office/powerpoint/2010/main" val="87142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F97171C4-DA14-470A-B312-A2FE0B37A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8" t="19568" r="2617" b="14263"/>
          <a:stretch/>
        </p:blipFill>
        <p:spPr>
          <a:xfrm>
            <a:off x="7113633" y="3756589"/>
            <a:ext cx="4899059" cy="272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HISTÓRIA DA MATEMÁTICA, p.16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EA7EA9-D2F3-43CA-AF3D-F57F180AE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DOCUMENTOS OFICIAIS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A31EB2C-55E2-470A-9397-BD702E872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19" t="31060" r="15200" b="42273"/>
          <a:stretch/>
        </p:blipFill>
        <p:spPr>
          <a:xfrm>
            <a:off x="190501" y="3756589"/>
            <a:ext cx="9342382" cy="272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Você sabe o que são os Parâmetros Curriculares Nacionais?">
            <a:extLst>
              <a:ext uri="{FF2B5EF4-FFF2-40B4-BE49-F238E27FC236}">
                <a16:creationId xmlns:a16="http://schemas.microsoft.com/office/drawing/2014/main" id="{246B6BE1-5CE9-4E4B-B9EE-7D0AFD87A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t="-1028" r="22001" b="18726"/>
          <a:stretch/>
        </p:blipFill>
        <p:spPr bwMode="auto">
          <a:xfrm>
            <a:off x="103739" y="1316134"/>
            <a:ext cx="2624276" cy="2450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6920BEB-6A4F-4E96-A87D-AA5D985B5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310" y="1329334"/>
            <a:ext cx="9342382" cy="2533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86F68722-CC96-4B34-AE2D-DCE1EA3C10F7}"/>
                  </a:ext>
                </a:extLst>
              </p14:cNvPr>
              <p14:cNvContentPartPr/>
              <p14:nvPr/>
            </p14:nvContentPartPr>
            <p14:xfrm>
              <a:off x="2973432" y="1618055"/>
              <a:ext cx="8711823" cy="62748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86F68722-CC96-4B34-AE2D-DCE1EA3C10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83430" y="1438055"/>
                <a:ext cx="8891467" cy="9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B6F4F449-67DE-4611-8F4C-DBEFDD3348B2}"/>
                  </a:ext>
                </a:extLst>
              </p14:cNvPr>
              <p14:cNvContentPartPr/>
              <p14:nvPr/>
            </p14:nvContentPartPr>
            <p14:xfrm>
              <a:off x="581697" y="4641314"/>
              <a:ext cx="8717760" cy="91908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B6F4F449-67DE-4611-8F4C-DBEFDD3348B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1697" y="4461314"/>
                <a:ext cx="8897400" cy="127872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Imagem 27">
            <a:extLst>
              <a:ext uri="{FF2B5EF4-FFF2-40B4-BE49-F238E27FC236}">
                <a16:creationId xmlns:a16="http://schemas.microsoft.com/office/drawing/2014/main" id="{E50435B7-E64B-461B-8FA4-94327E5D96E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238" t="42576" r="23210" b="35761"/>
          <a:stretch/>
        </p:blipFill>
        <p:spPr>
          <a:xfrm>
            <a:off x="179308" y="3756588"/>
            <a:ext cx="9603321" cy="272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CE186D42-E4C4-4DAB-B580-DAED36BACF45}"/>
                  </a:ext>
                </a:extLst>
              </p14:cNvPr>
              <p14:cNvContentPartPr/>
              <p14:nvPr/>
            </p14:nvContentPartPr>
            <p14:xfrm>
              <a:off x="6182937" y="4396874"/>
              <a:ext cx="3090240" cy="11808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CE186D42-E4C4-4DAB-B580-DAED36BACF4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92937" y="4216874"/>
                <a:ext cx="326988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58549FD5-0370-45D1-9BCC-650D38AAC9FF}"/>
                  </a:ext>
                </a:extLst>
              </p14:cNvPr>
              <p14:cNvContentPartPr/>
              <p14:nvPr/>
            </p14:nvContentPartPr>
            <p14:xfrm>
              <a:off x="6298497" y="5166554"/>
              <a:ext cx="3033000" cy="36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58549FD5-0370-45D1-9BCC-650D38AAC9F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08857" y="4986554"/>
                <a:ext cx="321264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8C8ED77D-6A16-4786-AFCA-F8A1DE1375DD}"/>
                  </a:ext>
                </a:extLst>
              </p14:cNvPr>
              <p14:cNvContentPartPr/>
              <p14:nvPr/>
            </p14:nvContentPartPr>
            <p14:xfrm>
              <a:off x="4426137" y="5876114"/>
              <a:ext cx="4899960" cy="8028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8C8ED77D-6A16-4786-AFCA-F8A1DE1375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36497" y="5696474"/>
                <a:ext cx="507960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26603EB4-F738-402A-AE84-289EE2FCAAA3}"/>
                  </a:ext>
                </a:extLst>
              </p14:cNvPr>
              <p14:cNvContentPartPr/>
              <p14:nvPr/>
            </p14:nvContentPartPr>
            <p14:xfrm>
              <a:off x="507897" y="6196154"/>
              <a:ext cx="2582280" cy="3060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26603EB4-F738-402A-AE84-289EE2FCAAA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7897" y="6016514"/>
                <a:ext cx="2761920" cy="39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0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VANTAGENS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HISTÓRIA DA MATEMÁTICA, p.18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A9E718-087E-4F87-888E-C68338470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9326" r="22803" b="24175"/>
          <a:stretch/>
        </p:blipFill>
        <p:spPr>
          <a:xfrm>
            <a:off x="8134350" y="1368950"/>
            <a:ext cx="3867150" cy="412009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4A9832CE-CBFA-41C3-BF58-8FA391762CB9}"/>
              </a:ext>
            </a:extLst>
          </p:cNvPr>
          <p:cNvSpPr/>
          <p:nvPr/>
        </p:nvSpPr>
        <p:spPr>
          <a:xfrm>
            <a:off x="190500" y="2105669"/>
            <a:ext cx="7333246" cy="2715713"/>
          </a:xfrm>
          <a:custGeom>
            <a:avLst/>
            <a:gdLst>
              <a:gd name="connsiteX0" fmla="*/ 0 w 7333246"/>
              <a:gd name="connsiteY0" fmla="*/ 452628 h 2715713"/>
              <a:gd name="connsiteX1" fmla="*/ 452628 w 7333246"/>
              <a:gd name="connsiteY1" fmla="*/ 0 h 2715713"/>
              <a:gd name="connsiteX2" fmla="*/ 922569 w 7333246"/>
              <a:gd name="connsiteY2" fmla="*/ 0 h 2715713"/>
              <a:gd name="connsiteX3" fmla="*/ 1354258 w 7333246"/>
              <a:gd name="connsiteY3" fmla="*/ 0 h 2715713"/>
              <a:gd name="connsiteX4" fmla="*/ 1977203 w 7333246"/>
              <a:gd name="connsiteY4" fmla="*/ 0 h 2715713"/>
              <a:gd name="connsiteX5" fmla="*/ 2485395 w 7333246"/>
              <a:gd name="connsiteY5" fmla="*/ 0 h 2715713"/>
              <a:gd name="connsiteX6" fmla="*/ 3108340 w 7333246"/>
              <a:gd name="connsiteY6" fmla="*/ 0 h 2715713"/>
              <a:gd name="connsiteX7" fmla="*/ 3693033 w 7333246"/>
              <a:gd name="connsiteY7" fmla="*/ 0 h 2715713"/>
              <a:gd name="connsiteX8" fmla="*/ 4277727 w 7333246"/>
              <a:gd name="connsiteY8" fmla="*/ 0 h 2715713"/>
              <a:gd name="connsiteX9" fmla="*/ 4277727 w 7333246"/>
              <a:gd name="connsiteY9" fmla="*/ 0 h 2715713"/>
              <a:gd name="connsiteX10" fmla="*/ 4717722 w 7333246"/>
              <a:gd name="connsiteY10" fmla="*/ 0 h 2715713"/>
              <a:gd name="connsiteX11" fmla="*/ 5157716 w 7333246"/>
              <a:gd name="connsiteY11" fmla="*/ 0 h 2715713"/>
              <a:gd name="connsiteX12" fmla="*/ 5561045 w 7333246"/>
              <a:gd name="connsiteY12" fmla="*/ 0 h 2715713"/>
              <a:gd name="connsiteX13" fmla="*/ 6111038 w 7333246"/>
              <a:gd name="connsiteY13" fmla="*/ 0 h 2715713"/>
              <a:gd name="connsiteX14" fmla="*/ 6511220 w 7333246"/>
              <a:gd name="connsiteY14" fmla="*/ 0 h 2715713"/>
              <a:gd name="connsiteX15" fmla="*/ 6880618 w 7333246"/>
              <a:gd name="connsiteY15" fmla="*/ 0 h 2715713"/>
              <a:gd name="connsiteX16" fmla="*/ 7333246 w 7333246"/>
              <a:gd name="connsiteY16" fmla="*/ 452628 h 2715713"/>
              <a:gd name="connsiteX17" fmla="*/ 7333246 w 7333246"/>
              <a:gd name="connsiteY17" fmla="*/ 984451 h 2715713"/>
              <a:gd name="connsiteX18" fmla="*/ 7333246 w 7333246"/>
              <a:gd name="connsiteY18" fmla="*/ 1584166 h 2715713"/>
              <a:gd name="connsiteX19" fmla="*/ 7735799 w 7333246"/>
              <a:gd name="connsiteY19" fmla="*/ 1670749 h 2715713"/>
              <a:gd name="connsiteX20" fmla="*/ 8138352 w 7333246"/>
              <a:gd name="connsiteY20" fmla="*/ 1757332 h 2715713"/>
              <a:gd name="connsiteX21" fmla="*/ 8660344 w 7333246"/>
              <a:gd name="connsiteY21" fmla="*/ 1869605 h 2715713"/>
              <a:gd name="connsiteX22" fmla="*/ 8244520 w 7333246"/>
              <a:gd name="connsiteY22" fmla="*/ 1992898 h 2715713"/>
              <a:gd name="connsiteX23" fmla="*/ 7775612 w 7333246"/>
              <a:gd name="connsiteY23" fmla="*/ 2131931 h 2715713"/>
              <a:gd name="connsiteX24" fmla="*/ 7333246 w 7333246"/>
              <a:gd name="connsiteY24" fmla="*/ 2263094 h 2715713"/>
              <a:gd name="connsiteX25" fmla="*/ 7333246 w 7333246"/>
              <a:gd name="connsiteY25" fmla="*/ 2263085 h 2715713"/>
              <a:gd name="connsiteX26" fmla="*/ 6880618 w 7333246"/>
              <a:gd name="connsiteY26" fmla="*/ 2715713 h 2715713"/>
              <a:gd name="connsiteX27" fmla="*/ 6495828 w 7333246"/>
              <a:gd name="connsiteY27" fmla="*/ 2715713 h 2715713"/>
              <a:gd name="connsiteX28" fmla="*/ 6111038 w 7333246"/>
              <a:gd name="connsiteY28" fmla="*/ 2715713 h 2715713"/>
              <a:gd name="connsiteX29" fmla="*/ 5634377 w 7333246"/>
              <a:gd name="connsiteY29" fmla="*/ 2715713 h 2715713"/>
              <a:gd name="connsiteX30" fmla="*/ 5212716 w 7333246"/>
              <a:gd name="connsiteY30" fmla="*/ 2715713 h 2715713"/>
              <a:gd name="connsiteX31" fmla="*/ 4736055 w 7333246"/>
              <a:gd name="connsiteY31" fmla="*/ 2715713 h 2715713"/>
              <a:gd name="connsiteX32" fmla="*/ 4277727 w 7333246"/>
              <a:gd name="connsiteY32" fmla="*/ 2715713 h 2715713"/>
              <a:gd name="connsiteX33" fmla="*/ 4277727 w 7333246"/>
              <a:gd name="connsiteY33" fmla="*/ 2715713 h 2715713"/>
              <a:gd name="connsiteX34" fmla="*/ 3807786 w 7333246"/>
              <a:gd name="connsiteY34" fmla="*/ 2715713 h 2715713"/>
              <a:gd name="connsiteX35" fmla="*/ 3299595 w 7333246"/>
              <a:gd name="connsiteY35" fmla="*/ 2715713 h 2715713"/>
              <a:gd name="connsiteX36" fmla="*/ 2829654 w 7333246"/>
              <a:gd name="connsiteY36" fmla="*/ 2715713 h 2715713"/>
              <a:gd name="connsiteX37" fmla="*/ 2283211 w 7333246"/>
              <a:gd name="connsiteY37" fmla="*/ 2715713 h 2715713"/>
              <a:gd name="connsiteX38" fmla="*/ 1813270 w 7333246"/>
              <a:gd name="connsiteY38" fmla="*/ 2715713 h 2715713"/>
              <a:gd name="connsiteX39" fmla="*/ 1343330 w 7333246"/>
              <a:gd name="connsiteY39" fmla="*/ 2715713 h 2715713"/>
              <a:gd name="connsiteX40" fmla="*/ 452628 w 7333246"/>
              <a:gd name="connsiteY40" fmla="*/ 2715713 h 2715713"/>
              <a:gd name="connsiteX41" fmla="*/ 0 w 7333246"/>
              <a:gd name="connsiteY41" fmla="*/ 2263085 h 2715713"/>
              <a:gd name="connsiteX42" fmla="*/ 0 w 7333246"/>
              <a:gd name="connsiteY42" fmla="*/ 2263094 h 2715713"/>
              <a:gd name="connsiteX43" fmla="*/ 0 w 7333246"/>
              <a:gd name="connsiteY43" fmla="*/ 1930419 h 2715713"/>
              <a:gd name="connsiteX44" fmla="*/ 0 w 7333246"/>
              <a:gd name="connsiteY44" fmla="*/ 1584166 h 2715713"/>
              <a:gd name="connsiteX45" fmla="*/ 0 w 7333246"/>
              <a:gd name="connsiteY45" fmla="*/ 1584166 h 2715713"/>
              <a:gd name="connsiteX46" fmla="*/ 0 w 7333246"/>
              <a:gd name="connsiteY46" fmla="*/ 1018397 h 2715713"/>
              <a:gd name="connsiteX47" fmla="*/ 0 w 7333246"/>
              <a:gd name="connsiteY47" fmla="*/ 452628 h 271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333246" h="2715713" fill="none" extrusionOk="0">
                <a:moveTo>
                  <a:pt x="0" y="452628"/>
                </a:moveTo>
                <a:cubicBezTo>
                  <a:pt x="-66985" y="203110"/>
                  <a:pt x="210914" y="-25288"/>
                  <a:pt x="452628" y="0"/>
                </a:cubicBezTo>
                <a:cubicBezTo>
                  <a:pt x="600450" y="-10199"/>
                  <a:pt x="814331" y="40668"/>
                  <a:pt x="922569" y="0"/>
                </a:cubicBezTo>
                <a:cubicBezTo>
                  <a:pt x="1030807" y="-40668"/>
                  <a:pt x="1253091" y="44770"/>
                  <a:pt x="1354258" y="0"/>
                </a:cubicBezTo>
                <a:cubicBezTo>
                  <a:pt x="1455425" y="-44770"/>
                  <a:pt x="1762052" y="67404"/>
                  <a:pt x="1977203" y="0"/>
                </a:cubicBezTo>
                <a:cubicBezTo>
                  <a:pt x="2192354" y="-67404"/>
                  <a:pt x="2279957" y="34885"/>
                  <a:pt x="2485395" y="0"/>
                </a:cubicBezTo>
                <a:cubicBezTo>
                  <a:pt x="2690833" y="-34885"/>
                  <a:pt x="2855504" y="49116"/>
                  <a:pt x="3108340" y="0"/>
                </a:cubicBezTo>
                <a:cubicBezTo>
                  <a:pt x="3361177" y="-49116"/>
                  <a:pt x="3548880" y="25743"/>
                  <a:pt x="3693033" y="0"/>
                </a:cubicBezTo>
                <a:cubicBezTo>
                  <a:pt x="3837186" y="-25743"/>
                  <a:pt x="4034508" y="8576"/>
                  <a:pt x="4277727" y="0"/>
                </a:cubicBezTo>
                <a:lnTo>
                  <a:pt x="4277727" y="0"/>
                </a:lnTo>
                <a:cubicBezTo>
                  <a:pt x="4390195" y="-51835"/>
                  <a:pt x="4581916" y="13774"/>
                  <a:pt x="4717722" y="0"/>
                </a:cubicBezTo>
                <a:cubicBezTo>
                  <a:pt x="4853528" y="-13774"/>
                  <a:pt x="5029994" y="25907"/>
                  <a:pt x="5157716" y="0"/>
                </a:cubicBezTo>
                <a:cubicBezTo>
                  <a:pt x="5285438" y="-25907"/>
                  <a:pt x="5450220" y="17699"/>
                  <a:pt x="5561045" y="0"/>
                </a:cubicBezTo>
                <a:cubicBezTo>
                  <a:pt x="5671870" y="-17699"/>
                  <a:pt x="5936635" y="6389"/>
                  <a:pt x="6111038" y="0"/>
                </a:cubicBezTo>
                <a:cubicBezTo>
                  <a:pt x="6232609" y="-32935"/>
                  <a:pt x="6426561" y="33484"/>
                  <a:pt x="6511220" y="0"/>
                </a:cubicBezTo>
                <a:cubicBezTo>
                  <a:pt x="6595879" y="-33484"/>
                  <a:pt x="6780471" y="30878"/>
                  <a:pt x="6880618" y="0"/>
                </a:cubicBezTo>
                <a:cubicBezTo>
                  <a:pt x="7087701" y="-52278"/>
                  <a:pt x="7406948" y="201714"/>
                  <a:pt x="7333246" y="452628"/>
                </a:cubicBezTo>
                <a:cubicBezTo>
                  <a:pt x="7382278" y="671957"/>
                  <a:pt x="7330862" y="828999"/>
                  <a:pt x="7333246" y="984451"/>
                </a:cubicBezTo>
                <a:cubicBezTo>
                  <a:pt x="7335630" y="1139903"/>
                  <a:pt x="7318493" y="1463165"/>
                  <a:pt x="7333246" y="1584166"/>
                </a:cubicBezTo>
                <a:cubicBezTo>
                  <a:pt x="7499776" y="1587627"/>
                  <a:pt x="7592749" y="1673153"/>
                  <a:pt x="7735799" y="1670749"/>
                </a:cubicBezTo>
                <a:cubicBezTo>
                  <a:pt x="7878849" y="1668345"/>
                  <a:pt x="8029789" y="1773153"/>
                  <a:pt x="8138352" y="1757332"/>
                </a:cubicBezTo>
                <a:cubicBezTo>
                  <a:pt x="8246915" y="1741511"/>
                  <a:pt x="8507933" y="1857281"/>
                  <a:pt x="8660344" y="1869605"/>
                </a:cubicBezTo>
                <a:cubicBezTo>
                  <a:pt x="8467103" y="1944788"/>
                  <a:pt x="8422991" y="1919139"/>
                  <a:pt x="8244520" y="1992898"/>
                </a:cubicBezTo>
                <a:cubicBezTo>
                  <a:pt x="8066049" y="2066657"/>
                  <a:pt x="7889807" y="2067137"/>
                  <a:pt x="7775612" y="2131931"/>
                </a:cubicBezTo>
                <a:cubicBezTo>
                  <a:pt x="7661417" y="2196725"/>
                  <a:pt x="7491008" y="2210542"/>
                  <a:pt x="7333246" y="2263094"/>
                </a:cubicBezTo>
                <a:lnTo>
                  <a:pt x="7333246" y="2263085"/>
                </a:lnTo>
                <a:cubicBezTo>
                  <a:pt x="7360834" y="2531840"/>
                  <a:pt x="7102186" y="2659340"/>
                  <a:pt x="6880618" y="2715713"/>
                </a:cubicBezTo>
                <a:cubicBezTo>
                  <a:pt x="6783059" y="2731173"/>
                  <a:pt x="6658077" y="2676512"/>
                  <a:pt x="6495828" y="2715713"/>
                </a:cubicBezTo>
                <a:cubicBezTo>
                  <a:pt x="6333579" y="2754914"/>
                  <a:pt x="6202015" y="2709149"/>
                  <a:pt x="6111038" y="2715713"/>
                </a:cubicBezTo>
                <a:cubicBezTo>
                  <a:pt x="6001409" y="2727435"/>
                  <a:pt x="5758309" y="2702346"/>
                  <a:pt x="5634377" y="2715713"/>
                </a:cubicBezTo>
                <a:cubicBezTo>
                  <a:pt x="5510445" y="2729080"/>
                  <a:pt x="5399493" y="2715219"/>
                  <a:pt x="5212716" y="2715713"/>
                </a:cubicBezTo>
                <a:cubicBezTo>
                  <a:pt x="5025939" y="2716207"/>
                  <a:pt x="4857029" y="2670548"/>
                  <a:pt x="4736055" y="2715713"/>
                </a:cubicBezTo>
                <a:cubicBezTo>
                  <a:pt x="4615081" y="2760878"/>
                  <a:pt x="4383112" y="2699819"/>
                  <a:pt x="4277727" y="2715713"/>
                </a:cubicBezTo>
                <a:lnTo>
                  <a:pt x="4277727" y="2715713"/>
                </a:lnTo>
                <a:cubicBezTo>
                  <a:pt x="4067130" y="2720826"/>
                  <a:pt x="3986579" y="2715581"/>
                  <a:pt x="3807786" y="2715713"/>
                </a:cubicBezTo>
                <a:cubicBezTo>
                  <a:pt x="3628993" y="2715845"/>
                  <a:pt x="3441636" y="2654739"/>
                  <a:pt x="3299595" y="2715713"/>
                </a:cubicBezTo>
                <a:cubicBezTo>
                  <a:pt x="3157554" y="2776687"/>
                  <a:pt x="3040002" y="2687273"/>
                  <a:pt x="2829654" y="2715713"/>
                </a:cubicBezTo>
                <a:cubicBezTo>
                  <a:pt x="2619306" y="2744153"/>
                  <a:pt x="2528256" y="2710401"/>
                  <a:pt x="2283211" y="2715713"/>
                </a:cubicBezTo>
                <a:cubicBezTo>
                  <a:pt x="2038166" y="2721025"/>
                  <a:pt x="1916690" y="2680261"/>
                  <a:pt x="1813270" y="2715713"/>
                </a:cubicBezTo>
                <a:cubicBezTo>
                  <a:pt x="1709850" y="2751165"/>
                  <a:pt x="1527913" y="2682110"/>
                  <a:pt x="1343330" y="2715713"/>
                </a:cubicBezTo>
                <a:cubicBezTo>
                  <a:pt x="1158747" y="2749316"/>
                  <a:pt x="773713" y="2686704"/>
                  <a:pt x="452628" y="2715713"/>
                </a:cubicBezTo>
                <a:cubicBezTo>
                  <a:pt x="164588" y="2668374"/>
                  <a:pt x="-1629" y="2566186"/>
                  <a:pt x="0" y="2263085"/>
                </a:cubicBezTo>
                <a:lnTo>
                  <a:pt x="0" y="2263094"/>
                </a:lnTo>
                <a:cubicBezTo>
                  <a:pt x="-24695" y="2159963"/>
                  <a:pt x="22308" y="2026808"/>
                  <a:pt x="0" y="1930419"/>
                </a:cubicBezTo>
                <a:cubicBezTo>
                  <a:pt x="-22308" y="1834030"/>
                  <a:pt x="32524" y="1705679"/>
                  <a:pt x="0" y="1584166"/>
                </a:cubicBezTo>
                <a:lnTo>
                  <a:pt x="0" y="1584166"/>
                </a:lnTo>
                <a:cubicBezTo>
                  <a:pt x="-50010" y="1347765"/>
                  <a:pt x="61385" y="1213033"/>
                  <a:pt x="0" y="1018397"/>
                </a:cubicBezTo>
                <a:cubicBezTo>
                  <a:pt x="-61385" y="823761"/>
                  <a:pt x="18812" y="593016"/>
                  <a:pt x="0" y="452628"/>
                </a:cubicBezTo>
                <a:close/>
              </a:path>
              <a:path w="7333246" h="2715713" stroke="0" extrusionOk="0">
                <a:moveTo>
                  <a:pt x="0" y="452628"/>
                </a:moveTo>
                <a:cubicBezTo>
                  <a:pt x="-9598" y="211236"/>
                  <a:pt x="224415" y="770"/>
                  <a:pt x="452628" y="0"/>
                </a:cubicBezTo>
                <a:cubicBezTo>
                  <a:pt x="602081" y="-13963"/>
                  <a:pt x="755405" y="81"/>
                  <a:pt x="922569" y="0"/>
                </a:cubicBezTo>
                <a:cubicBezTo>
                  <a:pt x="1089733" y="-81"/>
                  <a:pt x="1294125" y="35679"/>
                  <a:pt x="1507262" y="0"/>
                </a:cubicBezTo>
                <a:cubicBezTo>
                  <a:pt x="1720399" y="-35679"/>
                  <a:pt x="1926387" y="51563"/>
                  <a:pt x="2053705" y="0"/>
                </a:cubicBezTo>
                <a:cubicBezTo>
                  <a:pt x="2181023" y="-51563"/>
                  <a:pt x="2441598" y="43547"/>
                  <a:pt x="2676650" y="0"/>
                </a:cubicBezTo>
                <a:cubicBezTo>
                  <a:pt x="2911703" y="-43547"/>
                  <a:pt x="3136634" y="8255"/>
                  <a:pt x="3299595" y="0"/>
                </a:cubicBezTo>
                <a:cubicBezTo>
                  <a:pt x="3462557" y="-8255"/>
                  <a:pt x="3636674" y="13949"/>
                  <a:pt x="3769535" y="0"/>
                </a:cubicBezTo>
                <a:cubicBezTo>
                  <a:pt x="3902396" y="-13949"/>
                  <a:pt x="4125741" y="54020"/>
                  <a:pt x="4277727" y="0"/>
                </a:cubicBezTo>
                <a:lnTo>
                  <a:pt x="4277727" y="0"/>
                </a:lnTo>
                <a:cubicBezTo>
                  <a:pt x="4413524" y="-38571"/>
                  <a:pt x="4562994" y="6430"/>
                  <a:pt x="4699389" y="0"/>
                </a:cubicBezTo>
                <a:cubicBezTo>
                  <a:pt x="4835784" y="-6430"/>
                  <a:pt x="5012603" y="42037"/>
                  <a:pt x="5194383" y="0"/>
                </a:cubicBezTo>
                <a:cubicBezTo>
                  <a:pt x="5376163" y="-42037"/>
                  <a:pt x="5415855" y="20302"/>
                  <a:pt x="5634377" y="0"/>
                </a:cubicBezTo>
                <a:cubicBezTo>
                  <a:pt x="5852899" y="-20302"/>
                  <a:pt x="5919282" y="16760"/>
                  <a:pt x="6111038" y="0"/>
                </a:cubicBezTo>
                <a:cubicBezTo>
                  <a:pt x="6219733" y="-17415"/>
                  <a:pt x="6340352" y="37652"/>
                  <a:pt x="6480436" y="0"/>
                </a:cubicBezTo>
                <a:cubicBezTo>
                  <a:pt x="6620520" y="-37652"/>
                  <a:pt x="6752035" y="40803"/>
                  <a:pt x="6880618" y="0"/>
                </a:cubicBezTo>
                <a:cubicBezTo>
                  <a:pt x="7151162" y="-15448"/>
                  <a:pt x="7302871" y="178347"/>
                  <a:pt x="7333246" y="452628"/>
                </a:cubicBezTo>
                <a:cubicBezTo>
                  <a:pt x="7342188" y="581159"/>
                  <a:pt x="7297676" y="748503"/>
                  <a:pt x="7333246" y="1029712"/>
                </a:cubicBezTo>
                <a:cubicBezTo>
                  <a:pt x="7368816" y="1310921"/>
                  <a:pt x="7295016" y="1430085"/>
                  <a:pt x="7333246" y="1584166"/>
                </a:cubicBezTo>
                <a:cubicBezTo>
                  <a:pt x="7453888" y="1576956"/>
                  <a:pt x="7592107" y="1656709"/>
                  <a:pt x="7735799" y="1670749"/>
                </a:cubicBezTo>
                <a:cubicBezTo>
                  <a:pt x="7879491" y="1684789"/>
                  <a:pt x="7966467" y="1741611"/>
                  <a:pt x="8178165" y="1765895"/>
                </a:cubicBezTo>
                <a:cubicBezTo>
                  <a:pt x="8389863" y="1790179"/>
                  <a:pt x="8524068" y="1899396"/>
                  <a:pt x="8660344" y="1869605"/>
                </a:cubicBezTo>
                <a:cubicBezTo>
                  <a:pt x="8563790" y="1947845"/>
                  <a:pt x="8334737" y="1942288"/>
                  <a:pt x="8257791" y="1988963"/>
                </a:cubicBezTo>
                <a:cubicBezTo>
                  <a:pt x="8180845" y="2035638"/>
                  <a:pt x="7978959" y="2064352"/>
                  <a:pt x="7855238" y="2108322"/>
                </a:cubicBezTo>
                <a:cubicBezTo>
                  <a:pt x="7731517" y="2152291"/>
                  <a:pt x="7475624" y="2159157"/>
                  <a:pt x="7333246" y="2263094"/>
                </a:cubicBezTo>
                <a:lnTo>
                  <a:pt x="7333246" y="2263085"/>
                </a:lnTo>
                <a:cubicBezTo>
                  <a:pt x="7326154" y="2533614"/>
                  <a:pt x="7120058" y="2715343"/>
                  <a:pt x="6880618" y="2715713"/>
                </a:cubicBezTo>
                <a:cubicBezTo>
                  <a:pt x="6746020" y="2725581"/>
                  <a:pt x="6657613" y="2674635"/>
                  <a:pt x="6495828" y="2715713"/>
                </a:cubicBezTo>
                <a:cubicBezTo>
                  <a:pt x="6334043" y="2756791"/>
                  <a:pt x="6268961" y="2709640"/>
                  <a:pt x="6111038" y="2715713"/>
                </a:cubicBezTo>
                <a:cubicBezTo>
                  <a:pt x="5872788" y="2763577"/>
                  <a:pt x="5774524" y="2668175"/>
                  <a:pt x="5616044" y="2715713"/>
                </a:cubicBezTo>
                <a:cubicBezTo>
                  <a:pt x="5457564" y="2763251"/>
                  <a:pt x="5378080" y="2679717"/>
                  <a:pt x="5194383" y="2715713"/>
                </a:cubicBezTo>
                <a:cubicBezTo>
                  <a:pt x="5010686" y="2751709"/>
                  <a:pt x="4803530" y="2699296"/>
                  <a:pt x="4699389" y="2715713"/>
                </a:cubicBezTo>
                <a:cubicBezTo>
                  <a:pt x="4595248" y="2732130"/>
                  <a:pt x="4367010" y="2668182"/>
                  <a:pt x="4277727" y="2715713"/>
                </a:cubicBezTo>
                <a:lnTo>
                  <a:pt x="4277727" y="2715713"/>
                </a:lnTo>
                <a:cubicBezTo>
                  <a:pt x="4160356" y="2742155"/>
                  <a:pt x="3898723" y="2661957"/>
                  <a:pt x="3769535" y="2715713"/>
                </a:cubicBezTo>
                <a:cubicBezTo>
                  <a:pt x="3640347" y="2769469"/>
                  <a:pt x="3408881" y="2660308"/>
                  <a:pt x="3299595" y="2715713"/>
                </a:cubicBezTo>
                <a:cubicBezTo>
                  <a:pt x="3190309" y="2771118"/>
                  <a:pt x="3038216" y="2681654"/>
                  <a:pt x="2829654" y="2715713"/>
                </a:cubicBezTo>
                <a:cubicBezTo>
                  <a:pt x="2621092" y="2749772"/>
                  <a:pt x="2478611" y="2687191"/>
                  <a:pt x="2359713" y="2715713"/>
                </a:cubicBezTo>
                <a:cubicBezTo>
                  <a:pt x="2240815" y="2744235"/>
                  <a:pt x="1983484" y="2663463"/>
                  <a:pt x="1813270" y="2715713"/>
                </a:cubicBezTo>
                <a:cubicBezTo>
                  <a:pt x="1643056" y="2767963"/>
                  <a:pt x="1517517" y="2681480"/>
                  <a:pt x="1305079" y="2715713"/>
                </a:cubicBezTo>
                <a:cubicBezTo>
                  <a:pt x="1092641" y="2749946"/>
                  <a:pt x="755039" y="2690500"/>
                  <a:pt x="452628" y="2715713"/>
                </a:cubicBezTo>
                <a:cubicBezTo>
                  <a:pt x="190936" y="2770188"/>
                  <a:pt x="-40478" y="2484288"/>
                  <a:pt x="0" y="2263085"/>
                </a:cubicBezTo>
                <a:lnTo>
                  <a:pt x="0" y="2263094"/>
                </a:lnTo>
                <a:cubicBezTo>
                  <a:pt x="-5027" y="2113499"/>
                  <a:pt x="6761" y="2077983"/>
                  <a:pt x="0" y="1923630"/>
                </a:cubicBezTo>
                <a:cubicBezTo>
                  <a:pt x="-6761" y="1769277"/>
                  <a:pt x="28665" y="1697063"/>
                  <a:pt x="0" y="1584166"/>
                </a:cubicBezTo>
                <a:lnTo>
                  <a:pt x="0" y="1584166"/>
                </a:lnTo>
                <a:cubicBezTo>
                  <a:pt x="-52521" y="1420986"/>
                  <a:pt x="19412" y="1174543"/>
                  <a:pt x="0" y="1029712"/>
                </a:cubicBezTo>
                <a:cubicBezTo>
                  <a:pt x="-19412" y="884881"/>
                  <a:pt x="16046" y="597735"/>
                  <a:pt x="0" y="452628"/>
                </a:cubicBezTo>
                <a:close/>
              </a:path>
            </a:pathLst>
          </a:custGeom>
          <a:solidFill>
            <a:srgbClr val="004900">
              <a:alpha val="56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8097"/>
                      <a:gd name="adj2" fmla="val 1884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7370C54-D0E7-4D3C-B6AC-4903E8AA3B27}"/>
              </a:ext>
            </a:extLst>
          </p:cNvPr>
          <p:cNvSpPr txBox="1">
            <a:spLocks/>
          </p:cNvSpPr>
          <p:nvPr/>
        </p:nvSpPr>
        <p:spPr>
          <a:xfrm>
            <a:off x="377922" y="2229458"/>
            <a:ext cx="7145824" cy="2591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[...] a história </a:t>
            </a:r>
            <a:r>
              <a:rPr lang="pt-BR" sz="3100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explica o processo de </a:t>
            </a:r>
            <a:r>
              <a:rPr lang="pt-BR" sz="31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organização </a:t>
            </a:r>
            <a:r>
              <a:rPr lang="pt-BR" sz="31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da interpretação singular </a:t>
            </a:r>
            <a:r>
              <a:rPr lang="pt-BR" sz="3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 plural </a:t>
            </a:r>
            <a:r>
              <a:rPr lang="pt-BR" sz="3100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dos  fenômenos </a:t>
            </a:r>
            <a:r>
              <a:rPr lang="pt-BR" sz="31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sociais e culturais </a:t>
            </a:r>
            <a:r>
              <a:rPr lang="pt-BR" sz="3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 que fala(MENDES et al, 2018, p.147).</a:t>
            </a:r>
          </a:p>
          <a:p>
            <a:pPr marL="0" indent="0" algn="ctr">
              <a:buNone/>
            </a:pPr>
            <a:endParaRPr lang="pt-BR" sz="31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7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VANTAGENS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HISTÓRIA DA MATEMÁTICA, p.19 </a:t>
            </a:r>
          </a:p>
        </p:txBody>
      </p:sp>
      <p:pic>
        <p:nvPicPr>
          <p:cNvPr id="3074" name="Picture 2" descr="Entrevista com o Prof. Dr. John Fossa">
            <a:extLst>
              <a:ext uri="{FF2B5EF4-FFF2-40B4-BE49-F238E27FC236}">
                <a16:creationId xmlns:a16="http://schemas.microsoft.com/office/drawing/2014/main" id="{A42FBD6D-E433-4AA1-9D9C-B97BF463D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86" y="1371599"/>
            <a:ext cx="4384078" cy="5076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TEMÁTICA NO MUNDO INFANTIL | Desenhos animados engraçados, Desenho  animado disney, Melhores amigos da disney">
            <a:extLst>
              <a:ext uri="{FF2B5EF4-FFF2-40B4-BE49-F238E27FC236}">
                <a16:creationId xmlns:a16="http://schemas.microsoft.com/office/drawing/2014/main" id="{5C7FD3FE-A3CC-4F80-A5A3-7D4F7ED8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3299"/>
            <a:ext cx="3903959" cy="510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lão de Fala: Retângulo com Cantos Arredondados 10">
            <a:extLst>
              <a:ext uri="{FF2B5EF4-FFF2-40B4-BE49-F238E27FC236}">
                <a16:creationId xmlns:a16="http://schemas.microsoft.com/office/drawing/2014/main" id="{E4B52CB6-BBB0-487D-9921-681FF3014784}"/>
              </a:ext>
            </a:extLst>
          </p:cNvPr>
          <p:cNvSpPr/>
          <p:nvPr/>
        </p:nvSpPr>
        <p:spPr>
          <a:xfrm>
            <a:off x="3903960" y="1403299"/>
            <a:ext cx="4471861" cy="5146475"/>
          </a:xfrm>
          <a:custGeom>
            <a:avLst/>
            <a:gdLst>
              <a:gd name="connsiteX0" fmla="*/ 0 w 4471861"/>
              <a:gd name="connsiteY0" fmla="*/ 745325 h 5146475"/>
              <a:gd name="connsiteX1" fmla="*/ 745325 w 4471861"/>
              <a:gd name="connsiteY1" fmla="*/ 0 h 5146475"/>
              <a:gd name="connsiteX2" fmla="*/ 1192508 w 4471861"/>
              <a:gd name="connsiteY2" fmla="*/ 0 h 5146475"/>
              <a:gd name="connsiteX3" fmla="*/ 1676956 w 4471861"/>
              <a:gd name="connsiteY3" fmla="*/ 0 h 5146475"/>
              <a:gd name="connsiteX4" fmla="*/ 2180036 w 4471861"/>
              <a:gd name="connsiteY4" fmla="*/ 0 h 5146475"/>
              <a:gd name="connsiteX5" fmla="*/ 2608586 w 4471861"/>
              <a:gd name="connsiteY5" fmla="*/ 0 h 5146475"/>
              <a:gd name="connsiteX6" fmla="*/ 2608586 w 4471861"/>
              <a:gd name="connsiteY6" fmla="*/ 0 h 5146475"/>
              <a:gd name="connsiteX7" fmla="*/ 3145209 w 4471861"/>
              <a:gd name="connsiteY7" fmla="*/ 0 h 5146475"/>
              <a:gd name="connsiteX8" fmla="*/ 3726551 w 4471861"/>
              <a:gd name="connsiteY8" fmla="*/ 0 h 5146475"/>
              <a:gd name="connsiteX9" fmla="*/ 3726536 w 4471861"/>
              <a:gd name="connsiteY9" fmla="*/ 0 h 5146475"/>
              <a:gd name="connsiteX10" fmla="*/ 4471861 w 4471861"/>
              <a:gd name="connsiteY10" fmla="*/ 745325 h 5146475"/>
              <a:gd name="connsiteX11" fmla="*/ 4471861 w 4471861"/>
              <a:gd name="connsiteY11" fmla="*/ 1332089 h 5146475"/>
              <a:gd name="connsiteX12" fmla="*/ 4471861 w 4471861"/>
              <a:gd name="connsiteY12" fmla="*/ 1896285 h 5146475"/>
              <a:gd name="connsiteX13" fmla="*/ 4471861 w 4471861"/>
              <a:gd name="connsiteY13" fmla="*/ 2460482 h 5146475"/>
              <a:gd name="connsiteX14" fmla="*/ 4471861 w 4471861"/>
              <a:gd name="connsiteY14" fmla="*/ 3002110 h 5146475"/>
              <a:gd name="connsiteX15" fmla="*/ 4936690 w 4471861"/>
              <a:gd name="connsiteY15" fmla="*/ 2822479 h 5146475"/>
              <a:gd name="connsiteX16" fmla="*/ 5460858 w 4471861"/>
              <a:gd name="connsiteY16" fmla="*/ 2619916 h 5146475"/>
              <a:gd name="connsiteX17" fmla="*/ 5243279 w 4471861"/>
              <a:gd name="connsiteY17" fmla="*/ 2987055 h 5146475"/>
              <a:gd name="connsiteX18" fmla="*/ 5015809 w 4471861"/>
              <a:gd name="connsiteY18" fmla="*/ 3370882 h 5146475"/>
              <a:gd name="connsiteX19" fmla="*/ 4798230 w 4471861"/>
              <a:gd name="connsiteY19" fmla="*/ 3738021 h 5146475"/>
              <a:gd name="connsiteX20" fmla="*/ 4471861 w 4471861"/>
              <a:gd name="connsiteY20" fmla="*/ 4288729 h 5146475"/>
              <a:gd name="connsiteX21" fmla="*/ 4471861 w 4471861"/>
              <a:gd name="connsiteY21" fmla="*/ 4401150 h 5146475"/>
              <a:gd name="connsiteX22" fmla="*/ 3726536 w 4471861"/>
              <a:gd name="connsiteY22" fmla="*/ 5146475 h 5146475"/>
              <a:gd name="connsiteX23" fmla="*/ 3726551 w 4471861"/>
              <a:gd name="connsiteY23" fmla="*/ 5146475 h 5146475"/>
              <a:gd name="connsiteX24" fmla="*/ 3156389 w 4471861"/>
              <a:gd name="connsiteY24" fmla="*/ 5146475 h 5146475"/>
              <a:gd name="connsiteX25" fmla="*/ 2608586 w 4471861"/>
              <a:gd name="connsiteY25" fmla="*/ 5146475 h 5146475"/>
              <a:gd name="connsiteX26" fmla="*/ 2608586 w 4471861"/>
              <a:gd name="connsiteY26" fmla="*/ 5146475 h 5146475"/>
              <a:gd name="connsiteX27" fmla="*/ 2198669 w 4471861"/>
              <a:gd name="connsiteY27" fmla="*/ 5146475 h 5146475"/>
              <a:gd name="connsiteX28" fmla="*/ 1732853 w 4471861"/>
              <a:gd name="connsiteY28" fmla="*/ 5146475 h 5146475"/>
              <a:gd name="connsiteX29" fmla="*/ 1267038 w 4471861"/>
              <a:gd name="connsiteY29" fmla="*/ 5146475 h 5146475"/>
              <a:gd name="connsiteX30" fmla="*/ 745325 w 4471861"/>
              <a:gd name="connsiteY30" fmla="*/ 5146475 h 5146475"/>
              <a:gd name="connsiteX31" fmla="*/ 0 w 4471861"/>
              <a:gd name="connsiteY31" fmla="*/ 4401150 h 5146475"/>
              <a:gd name="connsiteX32" fmla="*/ 0 w 4471861"/>
              <a:gd name="connsiteY32" fmla="*/ 4288729 h 5146475"/>
              <a:gd name="connsiteX33" fmla="*/ 0 w 4471861"/>
              <a:gd name="connsiteY33" fmla="*/ 3846990 h 5146475"/>
              <a:gd name="connsiteX34" fmla="*/ 0 w 4471861"/>
              <a:gd name="connsiteY34" fmla="*/ 3405251 h 5146475"/>
              <a:gd name="connsiteX35" fmla="*/ 0 w 4471861"/>
              <a:gd name="connsiteY35" fmla="*/ 3002110 h 5146475"/>
              <a:gd name="connsiteX36" fmla="*/ 0 w 4471861"/>
              <a:gd name="connsiteY36" fmla="*/ 3002110 h 5146475"/>
              <a:gd name="connsiteX37" fmla="*/ 0 w 4471861"/>
              <a:gd name="connsiteY37" fmla="*/ 2460482 h 5146475"/>
              <a:gd name="connsiteX38" fmla="*/ 0 w 4471861"/>
              <a:gd name="connsiteY38" fmla="*/ 1873718 h 5146475"/>
              <a:gd name="connsiteX39" fmla="*/ 0 w 4471861"/>
              <a:gd name="connsiteY39" fmla="*/ 1354657 h 5146475"/>
              <a:gd name="connsiteX40" fmla="*/ 0 w 4471861"/>
              <a:gd name="connsiteY40" fmla="*/ 745325 h 514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471861" h="5146475" fill="none" extrusionOk="0">
                <a:moveTo>
                  <a:pt x="0" y="745325"/>
                </a:moveTo>
                <a:cubicBezTo>
                  <a:pt x="50499" y="266260"/>
                  <a:pt x="300812" y="-31344"/>
                  <a:pt x="745325" y="0"/>
                </a:cubicBezTo>
                <a:cubicBezTo>
                  <a:pt x="915161" y="-29060"/>
                  <a:pt x="1047333" y="17890"/>
                  <a:pt x="1192508" y="0"/>
                </a:cubicBezTo>
                <a:cubicBezTo>
                  <a:pt x="1337683" y="-17890"/>
                  <a:pt x="1533038" y="11210"/>
                  <a:pt x="1676956" y="0"/>
                </a:cubicBezTo>
                <a:cubicBezTo>
                  <a:pt x="1820874" y="-11210"/>
                  <a:pt x="2005586" y="32763"/>
                  <a:pt x="2180036" y="0"/>
                </a:cubicBezTo>
                <a:cubicBezTo>
                  <a:pt x="2354486" y="-32763"/>
                  <a:pt x="2458010" y="11473"/>
                  <a:pt x="2608586" y="0"/>
                </a:cubicBezTo>
                <a:lnTo>
                  <a:pt x="2608586" y="0"/>
                </a:lnTo>
                <a:cubicBezTo>
                  <a:pt x="2772055" y="-9234"/>
                  <a:pt x="2897389" y="49158"/>
                  <a:pt x="3145209" y="0"/>
                </a:cubicBezTo>
                <a:cubicBezTo>
                  <a:pt x="3393029" y="-49158"/>
                  <a:pt x="3455871" y="50358"/>
                  <a:pt x="3726551" y="0"/>
                </a:cubicBezTo>
                <a:cubicBezTo>
                  <a:pt x="3726548" y="2"/>
                  <a:pt x="3726542" y="-2"/>
                  <a:pt x="3726536" y="0"/>
                </a:cubicBezTo>
                <a:cubicBezTo>
                  <a:pt x="4233757" y="40488"/>
                  <a:pt x="4448717" y="229078"/>
                  <a:pt x="4471861" y="745325"/>
                </a:cubicBezTo>
                <a:cubicBezTo>
                  <a:pt x="4478759" y="904052"/>
                  <a:pt x="4469498" y="1201267"/>
                  <a:pt x="4471861" y="1332089"/>
                </a:cubicBezTo>
                <a:cubicBezTo>
                  <a:pt x="4474224" y="1462911"/>
                  <a:pt x="4431100" y="1634930"/>
                  <a:pt x="4471861" y="1896285"/>
                </a:cubicBezTo>
                <a:cubicBezTo>
                  <a:pt x="4512622" y="2157640"/>
                  <a:pt x="4449418" y="2297370"/>
                  <a:pt x="4471861" y="2460482"/>
                </a:cubicBezTo>
                <a:cubicBezTo>
                  <a:pt x="4494304" y="2623594"/>
                  <a:pt x="4415701" y="2757022"/>
                  <a:pt x="4471861" y="3002110"/>
                </a:cubicBezTo>
                <a:cubicBezTo>
                  <a:pt x="4620883" y="2899713"/>
                  <a:pt x="4808762" y="2894688"/>
                  <a:pt x="4936690" y="2822479"/>
                </a:cubicBezTo>
                <a:cubicBezTo>
                  <a:pt x="5064618" y="2750270"/>
                  <a:pt x="5331786" y="2720871"/>
                  <a:pt x="5460858" y="2619916"/>
                </a:cubicBezTo>
                <a:cubicBezTo>
                  <a:pt x="5428059" y="2755347"/>
                  <a:pt x="5295824" y="2882232"/>
                  <a:pt x="5243279" y="2987055"/>
                </a:cubicBezTo>
                <a:cubicBezTo>
                  <a:pt x="5190734" y="3091878"/>
                  <a:pt x="5105531" y="3165437"/>
                  <a:pt x="5015809" y="3370882"/>
                </a:cubicBezTo>
                <a:cubicBezTo>
                  <a:pt x="4926087" y="3576327"/>
                  <a:pt x="4857548" y="3559529"/>
                  <a:pt x="4798230" y="3738021"/>
                </a:cubicBezTo>
                <a:cubicBezTo>
                  <a:pt x="4738911" y="3916513"/>
                  <a:pt x="4574136" y="4048880"/>
                  <a:pt x="4471861" y="4288729"/>
                </a:cubicBezTo>
                <a:cubicBezTo>
                  <a:pt x="4474580" y="4342596"/>
                  <a:pt x="4462131" y="4360361"/>
                  <a:pt x="4471861" y="4401150"/>
                </a:cubicBezTo>
                <a:cubicBezTo>
                  <a:pt x="4440693" y="4775045"/>
                  <a:pt x="4019033" y="5144334"/>
                  <a:pt x="3726536" y="5146475"/>
                </a:cubicBezTo>
                <a:cubicBezTo>
                  <a:pt x="3726542" y="5146474"/>
                  <a:pt x="3726548" y="5146475"/>
                  <a:pt x="3726551" y="5146475"/>
                </a:cubicBezTo>
                <a:cubicBezTo>
                  <a:pt x="3443206" y="5148374"/>
                  <a:pt x="3403149" y="5115324"/>
                  <a:pt x="3156389" y="5146475"/>
                </a:cubicBezTo>
                <a:cubicBezTo>
                  <a:pt x="2909629" y="5177626"/>
                  <a:pt x="2720004" y="5107696"/>
                  <a:pt x="2608586" y="5146475"/>
                </a:cubicBezTo>
                <a:lnTo>
                  <a:pt x="2608586" y="5146475"/>
                </a:lnTo>
                <a:cubicBezTo>
                  <a:pt x="2461202" y="5186993"/>
                  <a:pt x="2400764" y="5144896"/>
                  <a:pt x="2198669" y="5146475"/>
                </a:cubicBezTo>
                <a:cubicBezTo>
                  <a:pt x="1996574" y="5148054"/>
                  <a:pt x="1880795" y="5108225"/>
                  <a:pt x="1732853" y="5146475"/>
                </a:cubicBezTo>
                <a:cubicBezTo>
                  <a:pt x="1584911" y="5184725"/>
                  <a:pt x="1422425" y="5108956"/>
                  <a:pt x="1267038" y="5146475"/>
                </a:cubicBezTo>
                <a:cubicBezTo>
                  <a:pt x="1111651" y="5183994"/>
                  <a:pt x="962083" y="5132004"/>
                  <a:pt x="745325" y="5146475"/>
                </a:cubicBezTo>
                <a:cubicBezTo>
                  <a:pt x="331086" y="5128856"/>
                  <a:pt x="-18277" y="4755901"/>
                  <a:pt x="0" y="4401150"/>
                </a:cubicBezTo>
                <a:cubicBezTo>
                  <a:pt x="-3036" y="4366823"/>
                  <a:pt x="1037" y="4337144"/>
                  <a:pt x="0" y="4288729"/>
                </a:cubicBezTo>
                <a:cubicBezTo>
                  <a:pt x="-46266" y="4181173"/>
                  <a:pt x="31365" y="4051254"/>
                  <a:pt x="0" y="3846990"/>
                </a:cubicBezTo>
                <a:cubicBezTo>
                  <a:pt x="-31365" y="3642726"/>
                  <a:pt x="30592" y="3542662"/>
                  <a:pt x="0" y="3405251"/>
                </a:cubicBezTo>
                <a:cubicBezTo>
                  <a:pt x="-30592" y="3267840"/>
                  <a:pt x="21675" y="3182062"/>
                  <a:pt x="0" y="3002110"/>
                </a:cubicBezTo>
                <a:lnTo>
                  <a:pt x="0" y="3002110"/>
                </a:lnTo>
                <a:cubicBezTo>
                  <a:pt x="-16336" y="2766103"/>
                  <a:pt x="63349" y="2596552"/>
                  <a:pt x="0" y="2460482"/>
                </a:cubicBezTo>
                <a:cubicBezTo>
                  <a:pt x="-63349" y="2324412"/>
                  <a:pt x="34988" y="2018483"/>
                  <a:pt x="0" y="1873718"/>
                </a:cubicBezTo>
                <a:cubicBezTo>
                  <a:pt x="-34988" y="1728953"/>
                  <a:pt x="7795" y="1555287"/>
                  <a:pt x="0" y="1354657"/>
                </a:cubicBezTo>
                <a:cubicBezTo>
                  <a:pt x="-7795" y="1154027"/>
                  <a:pt x="927" y="925351"/>
                  <a:pt x="0" y="745325"/>
                </a:cubicBezTo>
                <a:close/>
              </a:path>
              <a:path w="4471861" h="5146475" stroke="0" extrusionOk="0">
                <a:moveTo>
                  <a:pt x="0" y="745325"/>
                </a:moveTo>
                <a:cubicBezTo>
                  <a:pt x="-48425" y="377021"/>
                  <a:pt x="411349" y="2748"/>
                  <a:pt x="745325" y="0"/>
                </a:cubicBezTo>
                <a:cubicBezTo>
                  <a:pt x="919993" y="-17726"/>
                  <a:pt x="968713" y="13535"/>
                  <a:pt x="1173875" y="0"/>
                </a:cubicBezTo>
                <a:cubicBezTo>
                  <a:pt x="1379037" y="-13535"/>
                  <a:pt x="1505372" y="44949"/>
                  <a:pt x="1658323" y="0"/>
                </a:cubicBezTo>
                <a:cubicBezTo>
                  <a:pt x="1811274" y="-44949"/>
                  <a:pt x="1920316" y="15223"/>
                  <a:pt x="2124138" y="0"/>
                </a:cubicBezTo>
                <a:cubicBezTo>
                  <a:pt x="2327960" y="-15223"/>
                  <a:pt x="2492033" y="10359"/>
                  <a:pt x="2608586" y="0"/>
                </a:cubicBezTo>
                <a:lnTo>
                  <a:pt x="2608586" y="0"/>
                </a:lnTo>
                <a:cubicBezTo>
                  <a:pt x="2829288" y="-35360"/>
                  <a:pt x="2953130" y="28759"/>
                  <a:pt x="3189928" y="0"/>
                </a:cubicBezTo>
                <a:cubicBezTo>
                  <a:pt x="3426726" y="-28759"/>
                  <a:pt x="3612734" y="24233"/>
                  <a:pt x="3726551" y="0"/>
                </a:cubicBezTo>
                <a:cubicBezTo>
                  <a:pt x="3726548" y="1"/>
                  <a:pt x="3726542" y="-1"/>
                  <a:pt x="3726536" y="0"/>
                </a:cubicBezTo>
                <a:cubicBezTo>
                  <a:pt x="4119090" y="57549"/>
                  <a:pt x="4505392" y="404525"/>
                  <a:pt x="4471861" y="745325"/>
                </a:cubicBezTo>
                <a:cubicBezTo>
                  <a:pt x="4505424" y="890518"/>
                  <a:pt x="4427057" y="1021818"/>
                  <a:pt x="4471861" y="1286953"/>
                </a:cubicBezTo>
                <a:cubicBezTo>
                  <a:pt x="4516665" y="1552088"/>
                  <a:pt x="4468895" y="1604756"/>
                  <a:pt x="4471861" y="1896285"/>
                </a:cubicBezTo>
                <a:cubicBezTo>
                  <a:pt x="4474827" y="2187814"/>
                  <a:pt x="4402877" y="2354297"/>
                  <a:pt x="4471861" y="2483049"/>
                </a:cubicBezTo>
                <a:cubicBezTo>
                  <a:pt x="4540845" y="2611801"/>
                  <a:pt x="4444534" y="2815402"/>
                  <a:pt x="4471861" y="3002110"/>
                </a:cubicBezTo>
                <a:cubicBezTo>
                  <a:pt x="4682108" y="2910342"/>
                  <a:pt x="4771327" y="2886952"/>
                  <a:pt x="4956470" y="2814835"/>
                </a:cubicBezTo>
                <a:cubicBezTo>
                  <a:pt x="5141613" y="2742718"/>
                  <a:pt x="5241494" y="2769152"/>
                  <a:pt x="5460858" y="2619916"/>
                </a:cubicBezTo>
                <a:cubicBezTo>
                  <a:pt x="5390553" y="2759949"/>
                  <a:pt x="5276736" y="2888995"/>
                  <a:pt x="5203719" y="3053807"/>
                </a:cubicBezTo>
                <a:cubicBezTo>
                  <a:pt x="5130702" y="3218619"/>
                  <a:pt x="5031709" y="3297858"/>
                  <a:pt x="4936690" y="3504387"/>
                </a:cubicBezTo>
                <a:cubicBezTo>
                  <a:pt x="4841670" y="3710916"/>
                  <a:pt x="4651083" y="3935854"/>
                  <a:pt x="4471861" y="4288729"/>
                </a:cubicBezTo>
                <a:cubicBezTo>
                  <a:pt x="4475987" y="4316005"/>
                  <a:pt x="4458729" y="4351057"/>
                  <a:pt x="4471861" y="4401150"/>
                </a:cubicBezTo>
                <a:cubicBezTo>
                  <a:pt x="4432778" y="4827901"/>
                  <a:pt x="4175636" y="5206254"/>
                  <a:pt x="3726536" y="5146475"/>
                </a:cubicBezTo>
                <a:cubicBezTo>
                  <a:pt x="3726541" y="5146475"/>
                  <a:pt x="3726546" y="5146475"/>
                  <a:pt x="3726551" y="5146475"/>
                </a:cubicBezTo>
                <a:cubicBezTo>
                  <a:pt x="3546149" y="5153447"/>
                  <a:pt x="3311778" y="5135122"/>
                  <a:pt x="3145209" y="5146475"/>
                </a:cubicBezTo>
                <a:cubicBezTo>
                  <a:pt x="2978640" y="5157828"/>
                  <a:pt x="2809807" y="5139429"/>
                  <a:pt x="2608586" y="5146475"/>
                </a:cubicBezTo>
                <a:lnTo>
                  <a:pt x="2608586" y="5146475"/>
                </a:lnTo>
                <a:cubicBezTo>
                  <a:pt x="2512443" y="5169748"/>
                  <a:pt x="2274701" y="5138575"/>
                  <a:pt x="2161403" y="5146475"/>
                </a:cubicBezTo>
                <a:cubicBezTo>
                  <a:pt x="2048105" y="5154375"/>
                  <a:pt x="1885921" y="5133292"/>
                  <a:pt x="1658323" y="5146475"/>
                </a:cubicBezTo>
                <a:cubicBezTo>
                  <a:pt x="1430725" y="5159658"/>
                  <a:pt x="1345729" y="5123961"/>
                  <a:pt x="1248405" y="5146475"/>
                </a:cubicBezTo>
                <a:cubicBezTo>
                  <a:pt x="1151081" y="5168989"/>
                  <a:pt x="858207" y="5089258"/>
                  <a:pt x="745325" y="5146475"/>
                </a:cubicBezTo>
                <a:cubicBezTo>
                  <a:pt x="325061" y="5162429"/>
                  <a:pt x="87151" y="4845307"/>
                  <a:pt x="0" y="4401150"/>
                </a:cubicBezTo>
                <a:cubicBezTo>
                  <a:pt x="-2110" y="4354051"/>
                  <a:pt x="5341" y="4331481"/>
                  <a:pt x="0" y="4288729"/>
                </a:cubicBezTo>
                <a:cubicBezTo>
                  <a:pt x="-23491" y="4182464"/>
                  <a:pt x="3193" y="3978763"/>
                  <a:pt x="0" y="3872722"/>
                </a:cubicBezTo>
                <a:cubicBezTo>
                  <a:pt x="-3193" y="3766681"/>
                  <a:pt x="40721" y="3556557"/>
                  <a:pt x="0" y="3443849"/>
                </a:cubicBezTo>
                <a:cubicBezTo>
                  <a:pt x="-40721" y="3331141"/>
                  <a:pt x="26010" y="3162302"/>
                  <a:pt x="0" y="3002110"/>
                </a:cubicBezTo>
                <a:lnTo>
                  <a:pt x="0" y="3002110"/>
                </a:lnTo>
                <a:cubicBezTo>
                  <a:pt x="-13866" y="2889234"/>
                  <a:pt x="29657" y="2598503"/>
                  <a:pt x="0" y="2437914"/>
                </a:cubicBezTo>
                <a:cubicBezTo>
                  <a:pt x="-29657" y="2277325"/>
                  <a:pt x="48248" y="2010675"/>
                  <a:pt x="0" y="1828582"/>
                </a:cubicBezTo>
                <a:cubicBezTo>
                  <a:pt x="-48248" y="1646489"/>
                  <a:pt x="18097" y="1557371"/>
                  <a:pt x="0" y="1286953"/>
                </a:cubicBezTo>
                <a:cubicBezTo>
                  <a:pt x="-18097" y="1016535"/>
                  <a:pt x="44396" y="903998"/>
                  <a:pt x="0" y="745325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72116"/>
                      <a:gd name="adj2" fmla="val 90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6198A6E1-EEAD-466E-8485-17E202B470D0}"/>
              </a:ext>
            </a:extLst>
          </p:cNvPr>
          <p:cNvSpPr txBox="1">
            <a:spLocks/>
          </p:cNvSpPr>
          <p:nvPr/>
        </p:nvSpPr>
        <p:spPr>
          <a:xfrm>
            <a:off x="3903961" y="1519276"/>
            <a:ext cx="4384078" cy="5022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[...] a história leva o aluno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pensar sobre conceitos matemáticos 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sem a linguagem técnica que poderá ser uma barreira inicial ao seu entendimento. Ao mesmo tempo,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mostra como o formalismo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surge naturalmente em resposta ao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refinamento e precisão das ideias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(FOSSA, 2011, p.92).</a:t>
            </a:r>
          </a:p>
          <a:p>
            <a:pPr marL="0" indent="0" algn="ctr">
              <a:buNone/>
            </a:pPr>
            <a:endParaRPr lang="pt-BR" sz="31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VANTAGENS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HISTÓRIA DA MATEMÁTICA, p.20 </a:t>
            </a:r>
          </a:p>
        </p:txBody>
      </p:sp>
      <p:pic>
        <p:nvPicPr>
          <p:cNvPr id="3074" name="Picture 2" descr="Entrevista com o Prof. Dr. John Fossa">
            <a:extLst>
              <a:ext uri="{FF2B5EF4-FFF2-40B4-BE49-F238E27FC236}">
                <a16:creationId xmlns:a16="http://schemas.microsoft.com/office/drawing/2014/main" id="{A42FBD6D-E433-4AA1-9D9C-B97BF463D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86" y="1371599"/>
            <a:ext cx="4384078" cy="5076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lão de Fala: Retângulo com Cantos Arredondados 10">
            <a:extLst>
              <a:ext uri="{FF2B5EF4-FFF2-40B4-BE49-F238E27FC236}">
                <a16:creationId xmlns:a16="http://schemas.microsoft.com/office/drawing/2014/main" id="{E4B52CB6-BBB0-487D-9921-681FF3014784}"/>
              </a:ext>
            </a:extLst>
          </p:cNvPr>
          <p:cNvSpPr/>
          <p:nvPr/>
        </p:nvSpPr>
        <p:spPr>
          <a:xfrm>
            <a:off x="4685829" y="2509446"/>
            <a:ext cx="2739729" cy="2472904"/>
          </a:xfrm>
          <a:custGeom>
            <a:avLst/>
            <a:gdLst>
              <a:gd name="connsiteX0" fmla="*/ 0 w 2739729"/>
              <a:gd name="connsiteY0" fmla="*/ 412159 h 2472904"/>
              <a:gd name="connsiteX1" fmla="*/ 412159 w 2739729"/>
              <a:gd name="connsiteY1" fmla="*/ 0 h 2472904"/>
              <a:gd name="connsiteX2" fmla="*/ 1017027 w 2739729"/>
              <a:gd name="connsiteY2" fmla="*/ 0 h 2472904"/>
              <a:gd name="connsiteX3" fmla="*/ 1598175 w 2739729"/>
              <a:gd name="connsiteY3" fmla="*/ 0 h 2472904"/>
              <a:gd name="connsiteX4" fmla="*/ 1598175 w 2739729"/>
              <a:gd name="connsiteY4" fmla="*/ 0 h 2472904"/>
              <a:gd name="connsiteX5" fmla="*/ 1926943 w 2739729"/>
              <a:gd name="connsiteY5" fmla="*/ 0 h 2472904"/>
              <a:gd name="connsiteX6" fmla="*/ 2283108 w 2739729"/>
              <a:gd name="connsiteY6" fmla="*/ 0 h 2472904"/>
              <a:gd name="connsiteX7" fmla="*/ 2327570 w 2739729"/>
              <a:gd name="connsiteY7" fmla="*/ 0 h 2472904"/>
              <a:gd name="connsiteX8" fmla="*/ 2739729 w 2739729"/>
              <a:gd name="connsiteY8" fmla="*/ 412159 h 2472904"/>
              <a:gd name="connsiteX9" fmla="*/ 2739729 w 2739729"/>
              <a:gd name="connsiteY9" fmla="*/ 906736 h 2472904"/>
              <a:gd name="connsiteX10" fmla="*/ 2739729 w 2739729"/>
              <a:gd name="connsiteY10" fmla="*/ 1442527 h 2472904"/>
              <a:gd name="connsiteX11" fmla="*/ 3258810 w 2739729"/>
              <a:gd name="connsiteY11" fmla="*/ 1410449 h 2472904"/>
              <a:gd name="connsiteX12" fmla="*/ 3704436 w 2739729"/>
              <a:gd name="connsiteY12" fmla="*/ 1382910 h 2472904"/>
              <a:gd name="connsiteX13" fmla="*/ 4208826 w 2739729"/>
              <a:gd name="connsiteY13" fmla="*/ 1351739 h 2472904"/>
              <a:gd name="connsiteX14" fmla="*/ 3689745 w 2739729"/>
              <a:gd name="connsiteY14" fmla="*/ 1602257 h 2472904"/>
              <a:gd name="connsiteX15" fmla="*/ 3200046 w 2739729"/>
              <a:gd name="connsiteY15" fmla="*/ 1838595 h 2472904"/>
              <a:gd name="connsiteX16" fmla="*/ 2739729 w 2739729"/>
              <a:gd name="connsiteY16" fmla="*/ 2060753 h 2472904"/>
              <a:gd name="connsiteX17" fmla="*/ 2739729 w 2739729"/>
              <a:gd name="connsiteY17" fmla="*/ 2060745 h 2472904"/>
              <a:gd name="connsiteX18" fmla="*/ 2327570 w 2739729"/>
              <a:gd name="connsiteY18" fmla="*/ 2472904 h 2472904"/>
              <a:gd name="connsiteX19" fmla="*/ 2283108 w 2739729"/>
              <a:gd name="connsiteY19" fmla="*/ 2472904 h 2472904"/>
              <a:gd name="connsiteX20" fmla="*/ 1926943 w 2739729"/>
              <a:gd name="connsiteY20" fmla="*/ 2472904 h 2472904"/>
              <a:gd name="connsiteX21" fmla="*/ 1598175 w 2739729"/>
              <a:gd name="connsiteY21" fmla="*/ 2472904 h 2472904"/>
              <a:gd name="connsiteX22" fmla="*/ 1598175 w 2739729"/>
              <a:gd name="connsiteY22" fmla="*/ 2472904 h 2472904"/>
              <a:gd name="connsiteX23" fmla="*/ 1040747 w 2739729"/>
              <a:gd name="connsiteY23" fmla="*/ 2472904 h 2472904"/>
              <a:gd name="connsiteX24" fmla="*/ 412159 w 2739729"/>
              <a:gd name="connsiteY24" fmla="*/ 2472904 h 2472904"/>
              <a:gd name="connsiteX25" fmla="*/ 0 w 2739729"/>
              <a:gd name="connsiteY25" fmla="*/ 2060745 h 2472904"/>
              <a:gd name="connsiteX26" fmla="*/ 0 w 2739729"/>
              <a:gd name="connsiteY26" fmla="*/ 2060753 h 2472904"/>
              <a:gd name="connsiteX27" fmla="*/ 0 w 2739729"/>
              <a:gd name="connsiteY27" fmla="*/ 1739275 h 2472904"/>
              <a:gd name="connsiteX28" fmla="*/ 0 w 2739729"/>
              <a:gd name="connsiteY28" fmla="*/ 1442527 h 2472904"/>
              <a:gd name="connsiteX29" fmla="*/ 0 w 2739729"/>
              <a:gd name="connsiteY29" fmla="*/ 1442527 h 2472904"/>
              <a:gd name="connsiteX30" fmla="*/ 0 w 2739729"/>
              <a:gd name="connsiteY30" fmla="*/ 947950 h 2472904"/>
              <a:gd name="connsiteX31" fmla="*/ 0 w 2739729"/>
              <a:gd name="connsiteY31" fmla="*/ 412159 h 247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9729" h="2472904" fill="none" extrusionOk="0">
                <a:moveTo>
                  <a:pt x="0" y="412159"/>
                </a:moveTo>
                <a:cubicBezTo>
                  <a:pt x="-26516" y="233541"/>
                  <a:pt x="197236" y="4742"/>
                  <a:pt x="412159" y="0"/>
                </a:cubicBezTo>
                <a:cubicBezTo>
                  <a:pt x="560698" y="-5321"/>
                  <a:pt x="852562" y="60800"/>
                  <a:pt x="1017027" y="0"/>
                </a:cubicBezTo>
                <a:cubicBezTo>
                  <a:pt x="1181492" y="-60800"/>
                  <a:pt x="1408790" y="30990"/>
                  <a:pt x="1598175" y="0"/>
                </a:cubicBezTo>
                <a:lnTo>
                  <a:pt x="1598175" y="0"/>
                </a:lnTo>
                <a:cubicBezTo>
                  <a:pt x="1742165" y="-15761"/>
                  <a:pt x="1783254" y="33993"/>
                  <a:pt x="1926943" y="0"/>
                </a:cubicBezTo>
                <a:cubicBezTo>
                  <a:pt x="2070632" y="-33993"/>
                  <a:pt x="2175300" y="20623"/>
                  <a:pt x="2283108" y="0"/>
                </a:cubicBezTo>
                <a:cubicBezTo>
                  <a:pt x="2299015" y="-4913"/>
                  <a:pt x="2318065" y="3623"/>
                  <a:pt x="2327570" y="0"/>
                </a:cubicBezTo>
                <a:cubicBezTo>
                  <a:pt x="2558458" y="32245"/>
                  <a:pt x="2717036" y="135420"/>
                  <a:pt x="2739729" y="412159"/>
                </a:cubicBezTo>
                <a:cubicBezTo>
                  <a:pt x="2742843" y="597334"/>
                  <a:pt x="2725509" y="761436"/>
                  <a:pt x="2739729" y="906736"/>
                </a:cubicBezTo>
                <a:cubicBezTo>
                  <a:pt x="2753949" y="1052036"/>
                  <a:pt x="2688779" y="1234786"/>
                  <a:pt x="2739729" y="1442527"/>
                </a:cubicBezTo>
                <a:cubicBezTo>
                  <a:pt x="2905039" y="1418107"/>
                  <a:pt x="3139436" y="1453537"/>
                  <a:pt x="3258810" y="1410449"/>
                </a:cubicBezTo>
                <a:cubicBezTo>
                  <a:pt x="3378184" y="1367361"/>
                  <a:pt x="3607287" y="1425985"/>
                  <a:pt x="3704436" y="1382910"/>
                </a:cubicBezTo>
                <a:cubicBezTo>
                  <a:pt x="3801585" y="1339835"/>
                  <a:pt x="3999734" y="1388739"/>
                  <a:pt x="4208826" y="1351739"/>
                </a:cubicBezTo>
                <a:cubicBezTo>
                  <a:pt x="3977682" y="1532976"/>
                  <a:pt x="3945036" y="1476020"/>
                  <a:pt x="3689745" y="1602257"/>
                </a:cubicBezTo>
                <a:cubicBezTo>
                  <a:pt x="3434454" y="1728494"/>
                  <a:pt x="3315976" y="1761017"/>
                  <a:pt x="3200046" y="1838595"/>
                </a:cubicBezTo>
                <a:cubicBezTo>
                  <a:pt x="3084116" y="1916173"/>
                  <a:pt x="2888458" y="1976241"/>
                  <a:pt x="2739729" y="2060753"/>
                </a:cubicBezTo>
                <a:lnTo>
                  <a:pt x="2739729" y="2060745"/>
                </a:lnTo>
                <a:cubicBezTo>
                  <a:pt x="2724826" y="2343932"/>
                  <a:pt x="2589362" y="2477373"/>
                  <a:pt x="2327570" y="2472904"/>
                </a:cubicBezTo>
                <a:cubicBezTo>
                  <a:pt x="2308412" y="2475243"/>
                  <a:pt x="2302493" y="2467862"/>
                  <a:pt x="2283108" y="2472904"/>
                </a:cubicBezTo>
                <a:cubicBezTo>
                  <a:pt x="2210920" y="2503697"/>
                  <a:pt x="2015182" y="2445877"/>
                  <a:pt x="1926943" y="2472904"/>
                </a:cubicBezTo>
                <a:cubicBezTo>
                  <a:pt x="1838705" y="2499931"/>
                  <a:pt x="1717117" y="2458757"/>
                  <a:pt x="1598175" y="2472904"/>
                </a:cubicBezTo>
                <a:lnTo>
                  <a:pt x="1598175" y="2472904"/>
                </a:lnTo>
                <a:cubicBezTo>
                  <a:pt x="1363018" y="2497410"/>
                  <a:pt x="1263546" y="2439167"/>
                  <a:pt x="1040747" y="2472904"/>
                </a:cubicBezTo>
                <a:cubicBezTo>
                  <a:pt x="817948" y="2506641"/>
                  <a:pt x="712401" y="2472101"/>
                  <a:pt x="412159" y="2472904"/>
                </a:cubicBezTo>
                <a:cubicBezTo>
                  <a:pt x="162704" y="2474259"/>
                  <a:pt x="18417" y="2236965"/>
                  <a:pt x="0" y="2060745"/>
                </a:cubicBezTo>
                <a:lnTo>
                  <a:pt x="0" y="2060753"/>
                </a:lnTo>
                <a:cubicBezTo>
                  <a:pt x="-28646" y="1988521"/>
                  <a:pt x="19413" y="1806708"/>
                  <a:pt x="0" y="1739275"/>
                </a:cubicBezTo>
                <a:cubicBezTo>
                  <a:pt x="-19413" y="1671842"/>
                  <a:pt x="1641" y="1529119"/>
                  <a:pt x="0" y="1442527"/>
                </a:cubicBezTo>
                <a:lnTo>
                  <a:pt x="0" y="1442527"/>
                </a:lnTo>
                <a:cubicBezTo>
                  <a:pt x="-19160" y="1247749"/>
                  <a:pt x="34264" y="1191579"/>
                  <a:pt x="0" y="947950"/>
                </a:cubicBezTo>
                <a:cubicBezTo>
                  <a:pt x="-34264" y="704321"/>
                  <a:pt x="19309" y="568672"/>
                  <a:pt x="0" y="412159"/>
                </a:cubicBezTo>
                <a:close/>
              </a:path>
              <a:path w="2739729" h="2472904" stroke="0" extrusionOk="0">
                <a:moveTo>
                  <a:pt x="0" y="412159"/>
                </a:moveTo>
                <a:cubicBezTo>
                  <a:pt x="-33149" y="214189"/>
                  <a:pt x="232502" y="1697"/>
                  <a:pt x="412159" y="0"/>
                </a:cubicBezTo>
                <a:cubicBezTo>
                  <a:pt x="647925" y="-43822"/>
                  <a:pt x="791886" y="35951"/>
                  <a:pt x="981447" y="0"/>
                </a:cubicBezTo>
                <a:cubicBezTo>
                  <a:pt x="1171008" y="-35951"/>
                  <a:pt x="1358992" y="30628"/>
                  <a:pt x="1598175" y="0"/>
                </a:cubicBezTo>
                <a:lnTo>
                  <a:pt x="1598175" y="0"/>
                </a:lnTo>
                <a:cubicBezTo>
                  <a:pt x="1686736" y="-21182"/>
                  <a:pt x="1772805" y="26342"/>
                  <a:pt x="1940642" y="0"/>
                </a:cubicBezTo>
                <a:cubicBezTo>
                  <a:pt x="2108479" y="-26342"/>
                  <a:pt x="2211674" y="21698"/>
                  <a:pt x="2283108" y="0"/>
                </a:cubicBezTo>
                <a:cubicBezTo>
                  <a:pt x="2295323" y="-4583"/>
                  <a:pt x="2308112" y="1425"/>
                  <a:pt x="2327570" y="0"/>
                </a:cubicBezTo>
                <a:cubicBezTo>
                  <a:pt x="2553797" y="55252"/>
                  <a:pt x="2685746" y="191857"/>
                  <a:pt x="2739729" y="412159"/>
                </a:cubicBezTo>
                <a:cubicBezTo>
                  <a:pt x="2801779" y="580316"/>
                  <a:pt x="2736791" y="728845"/>
                  <a:pt x="2739729" y="937647"/>
                </a:cubicBezTo>
                <a:cubicBezTo>
                  <a:pt x="2742667" y="1146449"/>
                  <a:pt x="2697058" y="1218471"/>
                  <a:pt x="2739729" y="1442527"/>
                </a:cubicBezTo>
                <a:cubicBezTo>
                  <a:pt x="2949712" y="1407682"/>
                  <a:pt x="3003060" y="1468964"/>
                  <a:pt x="3214737" y="1413172"/>
                </a:cubicBezTo>
                <a:cubicBezTo>
                  <a:pt x="3426414" y="1357380"/>
                  <a:pt x="3609461" y="1446142"/>
                  <a:pt x="3733818" y="1381094"/>
                </a:cubicBezTo>
                <a:cubicBezTo>
                  <a:pt x="3858174" y="1316046"/>
                  <a:pt x="4101309" y="1398400"/>
                  <a:pt x="4208826" y="1351739"/>
                </a:cubicBezTo>
                <a:cubicBezTo>
                  <a:pt x="4056013" y="1450906"/>
                  <a:pt x="3944770" y="1426655"/>
                  <a:pt x="3763200" y="1566807"/>
                </a:cubicBezTo>
                <a:cubicBezTo>
                  <a:pt x="3581630" y="1706959"/>
                  <a:pt x="3423004" y="1730552"/>
                  <a:pt x="3258810" y="1810235"/>
                </a:cubicBezTo>
                <a:cubicBezTo>
                  <a:pt x="3094616" y="1889918"/>
                  <a:pt x="2852422" y="1955111"/>
                  <a:pt x="2739729" y="2060753"/>
                </a:cubicBezTo>
                <a:lnTo>
                  <a:pt x="2739729" y="2060745"/>
                </a:lnTo>
                <a:cubicBezTo>
                  <a:pt x="2719531" y="2285020"/>
                  <a:pt x="2579782" y="2533987"/>
                  <a:pt x="2327570" y="2472904"/>
                </a:cubicBezTo>
                <a:cubicBezTo>
                  <a:pt x="2318248" y="2475806"/>
                  <a:pt x="2301519" y="2468977"/>
                  <a:pt x="2283108" y="2472904"/>
                </a:cubicBezTo>
                <a:cubicBezTo>
                  <a:pt x="2218677" y="2498389"/>
                  <a:pt x="2098034" y="2439058"/>
                  <a:pt x="1961189" y="2472904"/>
                </a:cubicBezTo>
                <a:cubicBezTo>
                  <a:pt x="1824344" y="2506750"/>
                  <a:pt x="1705343" y="2459705"/>
                  <a:pt x="1598175" y="2472904"/>
                </a:cubicBezTo>
                <a:lnTo>
                  <a:pt x="1598175" y="2472904"/>
                </a:lnTo>
                <a:cubicBezTo>
                  <a:pt x="1400384" y="2511323"/>
                  <a:pt x="1140958" y="2429756"/>
                  <a:pt x="981447" y="2472904"/>
                </a:cubicBezTo>
                <a:cubicBezTo>
                  <a:pt x="821936" y="2516052"/>
                  <a:pt x="592299" y="2423615"/>
                  <a:pt x="412159" y="2472904"/>
                </a:cubicBezTo>
                <a:cubicBezTo>
                  <a:pt x="230521" y="2483612"/>
                  <a:pt x="10064" y="2341145"/>
                  <a:pt x="0" y="2060745"/>
                </a:cubicBezTo>
                <a:lnTo>
                  <a:pt x="0" y="2060753"/>
                </a:lnTo>
                <a:cubicBezTo>
                  <a:pt x="-600" y="1936370"/>
                  <a:pt x="20085" y="1812552"/>
                  <a:pt x="0" y="1745458"/>
                </a:cubicBezTo>
                <a:cubicBezTo>
                  <a:pt x="-20085" y="1678364"/>
                  <a:pt x="16974" y="1565670"/>
                  <a:pt x="0" y="1442527"/>
                </a:cubicBezTo>
                <a:lnTo>
                  <a:pt x="0" y="1442527"/>
                </a:lnTo>
                <a:cubicBezTo>
                  <a:pt x="-15984" y="1327319"/>
                  <a:pt x="1695" y="1042968"/>
                  <a:pt x="0" y="927343"/>
                </a:cubicBezTo>
                <a:cubicBezTo>
                  <a:pt x="-1695" y="811718"/>
                  <a:pt x="20549" y="532195"/>
                  <a:pt x="0" y="412159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103622"/>
                      <a:gd name="adj2" fmla="val 466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6198A6E1-EEAD-466E-8485-17E202B470D0}"/>
              </a:ext>
            </a:extLst>
          </p:cNvPr>
          <p:cNvSpPr txBox="1">
            <a:spLocks/>
          </p:cNvSpPr>
          <p:nvPr/>
        </p:nvSpPr>
        <p:spPr>
          <a:xfrm>
            <a:off x="4685830" y="2636781"/>
            <a:ext cx="2667707" cy="2345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Antídoto contra o esquecimento. (FOSSA, 2011)</a:t>
            </a:r>
          </a:p>
          <a:p>
            <a:pPr marL="0" indent="0" algn="ctr">
              <a:buNone/>
            </a:pPr>
            <a:endParaRPr lang="pt-BR" sz="31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99B58C-E8B2-4241-88F8-9467CA71C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1371599"/>
            <a:ext cx="4590580" cy="5081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647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3052689" y="2363372"/>
            <a:ext cx="9139311" cy="1828800"/>
          </a:xfrm>
          <a:custGeom>
            <a:avLst/>
            <a:gdLst>
              <a:gd name="connsiteX0" fmla="*/ 400759 w 9139311"/>
              <a:gd name="connsiteY0" fmla="*/ -334103 h 1828800"/>
              <a:gd name="connsiteX1" fmla="*/ 833083 w 9139311"/>
              <a:gd name="connsiteY1" fmla="*/ -261160 h 1828800"/>
              <a:gd name="connsiteX2" fmla="*/ 1265406 w 9139311"/>
              <a:gd name="connsiteY2" fmla="*/ -188217 h 1828800"/>
              <a:gd name="connsiteX3" fmla="*/ 1721748 w 9139311"/>
              <a:gd name="connsiteY3" fmla="*/ -111222 h 1828800"/>
              <a:gd name="connsiteX4" fmla="*/ 2202108 w 9139311"/>
              <a:gd name="connsiteY4" fmla="*/ -30174 h 1828800"/>
              <a:gd name="connsiteX5" fmla="*/ 2802557 w 9139311"/>
              <a:gd name="connsiteY5" fmla="*/ 71136 h 1828800"/>
              <a:gd name="connsiteX6" fmla="*/ 4937639 w 9139311"/>
              <a:gd name="connsiteY6" fmla="*/ 2969 h 1828800"/>
              <a:gd name="connsiteX7" fmla="*/ 6918942 w 9139311"/>
              <a:gd name="connsiteY7" fmla="*/ 1698705 h 1828800"/>
              <a:gd name="connsiteX8" fmla="*/ 4326068 w 9139311"/>
              <a:gd name="connsiteY8" fmla="*/ 1827500 h 1828800"/>
              <a:gd name="connsiteX9" fmla="*/ 1352581 w 9139311"/>
              <a:gd name="connsiteY9" fmla="*/ 265000 h 1828800"/>
              <a:gd name="connsiteX10" fmla="*/ 905225 w 9139311"/>
              <a:gd name="connsiteY10" fmla="*/ -16578 h 1828800"/>
              <a:gd name="connsiteX11" fmla="*/ 400759 w 9139311"/>
              <a:gd name="connsiteY11" fmla="*/ -33410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39311" h="1828800" fill="none" extrusionOk="0">
                <a:moveTo>
                  <a:pt x="400759" y="-334103"/>
                </a:moveTo>
                <a:cubicBezTo>
                  <a:pt x="586741" y="-350193"/>
                  <a:pt x="657460" y="-279876"/>
                  <a:pt x="833083" y="-261160"/>
                </a:cubicBezTo>
                <a:cubicBezTo>
                  <a:pt x="1008706" y="-242444"/>
                  <a:pt x="1163082" y="-168301"/>
                  <a:pt x="1265406" y="-188217"/>
                </a:cubicBezTo>
                <a:cubicBezTo>
                  <a:pt x="1367730" y="-208133"/>
                  <a:pt x="1624957" y="-127286"/>
                  <a:pt x="1721748" y="-111222"/>
                </a:cubicBezTo>
                <a:cubicBezTo>
                  <a:pt x="1818539" y="-95158"/>
                  <a:pt x="2022759" y="-6686"/>
                  <a:pt x="2202108" y="-30174"/>
                </a:cubicBezTo>
                <a:cubicBezTo>
                  <a:pt x="2381457" y="-53662"/>
                  <a:pt x="2624428" y="59428"/>
                  <a:pt x="2802557" y="71136"/>
                </a:cubicBezTo>
                <a:cubicBezTo>
                  <a:pt x="3451943" y="-75567"/>
                  <a:pt x="4079856" y="-41322"/>
                  <a:pt x="4937639" y="2969"/>
                </a:cubicBezTo>
                <a:cubicBezTo>
                  <a:pt x="9583529" y="-312769"/>
                  <a:pt x="10925593" y="1518878"/>
                  <a:pt x="6918942" y="1698705"/>
                </a:cubicBezTo>
                <a:cubicBezTo>
                  <a:pt x="6076662" y="1854808"/>
                  <a:pt x="5146329" y="1949447"/>
                  <a:pt x="4326068" y="1827500"/>
                </a:cubicBezTo>
                <a:cubicBezTo>
                  <a:pt x="-14549" y="2128137"/>
                  <a:pt x="-914420" y="752645"/>
                  <a:pt x="1352581" y="265000"/>
                </a:cubicBezTo>
                <a:cubicBezTo>
                  <a:pt x="1165648" y="179416"/>
                  <a:pt x="1029375" y="41173"/>
                  <a:pt x="905225" y="-16578"/>
                </a:cubicBezTo>
                <a:cubicBezTo>
                  <a:pt x="781075" y="-74329"/>
                  <a:pt x="612558" y="-201624"/>
                  <a:pt x="400759" y="-334103"/>
                </a:cubicBezTo>
                <a:close/>
              </a:path>
              <a:path w="9139311" h="1828800" stroke="0" extrusionOk="0">
                <a:moveTo>
                  <a:pt x="400759" y="-334103"/>
                </a:moveTo>
                <a:cubicBezTo>
                  <a:pt x="583887" y="-315644"/>
                  <a:pt x="711845" y="-253603"/>
                  <a:pt x="833083" y="-261160"/>
                </a:cubicBezTo>
                <a:cubicBezTo>
                  <a:pt x="954321" y="-268717"/>
                  <a:pt x="1168969" y="-186010"/>
                  <a:pt x="1337460" y="-176060"/>
                </a:cubicBezTo>
                <a:cubicBezTo>
                  <a:pt x="1505951" y="-166110"/>
                  <a:pt x="1634136" y="-61204"/>
                  <a:pt x="1865856" y="-86907"/>
                </a:cubicBezTo>
                <a:cubicBezTo>
                  <a:pt x="2097576" y="-112611"/>
                  <a:pt x="2144107" y="-34785"/>
                  <a:pt x="2370233" y="-1807"/>
                </a:cubicBezTo>
                <a:cubicBezTo>
                  <a:pt x="2596359" y="31171"/>
                  <a:pt x="2650223" y="82995"/>
                  <a:pt x="2802557" y="71136"/>
                </a:cubicBezTo>
                <a:cubicBezTo>
                  <a:pt x="3621727" y="-96968"/>
                  <a:pt x="4199434" y="-85568"/>
                  <a:pt x="4937639" y="2969"/>
                </a:cubicBezTo>
                <a:cubicBezTo>
                  <a:pt x="9271375" y="23289"/>
                  <a:pt x="10825149" y="1302336"/>
                  <a:pt x="6918942" y="1698705"/>
                </a:cubicBezTo>
                <a:cubicBezTo>
                  <a:pt x="6132654" y="2005578"/>
                  <a:pt x="5112225" y="1853897"/>
                  <a:pt x="4326068" y="1827500"/>
                </a:cubicBezTo>
                <a:cubicBezTo>
                  <a:pt x="347350" y="1857266"/>
                  <a:pt x="-1596895" y="1228200"/>
                  <a:pt x="1352581" y="265000"/>
                </a:cubicBezTo>
                <a:cubicBezTo>
                  <a:pt x="1236574" y="192714"/>
                  <a:pt x="1058817" y="50275"/>
                  <a:pt x="895706" y="-22569"/>
                </a:cubicBezTo>
                <a:cubicBezTo>
                  <a:pt x="732595" y="-95413"/>
                  <a:pt x="586707" y="-222439"/>
                  <a:pt x="400759" y="-334103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5615"/>
                      <a:gd name="adj2" fmla="val -682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49F90-6595-4E38-A5DC-899E7B0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560432" y="2771335"/>
            <a:ext cx="8364867" cy="1083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 QUE É </a:t>
            </a:r>
            <a:r>
              <a:rPr lang="pt-BR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HISTÓRIA</a:t>
            </a: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HISTÓRIA DA MATEMÁTICA, p.2 </a:t>
            </a:r>
          </a:p>
        </p:txBody>
      </p:sp>
    </p:spTree>
    <p:extLst>
      <p:ext uri="{BB962C8B-B14F-4D97-AF65-F5344CB8AC3E}">
        <p14:creationId xmlns:p14="http://schemas.microsoft.com/office/powerpoint/2010/main" val="55984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HISTÓRIA DA MATEMÁTICA, p.24 </a:t>
            </a:r>
          </a:p>
        </p:txBody>
      </p:sp>
      <p:pic>
        <p:nvPicPr>
          <p:cNvPr id="8" name="Picture 2" descr="Resultado de imagem para telefone sem fio brincadeira">
            <a:extLst>
              <a:ext uri="{FF2B5EF4-FFF2-40B4-BE49-F238E27FC236}">
                <a16:creationId xmlns:a16="http://schemas.microsoft.com/office/drawing/2014/main" id="{7A2A14DB-CA96-4A98-B0CE-3489D5410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4" y="1370062"/>
            <a:ext cx="10198251" cy="5203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48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HISTÓRIA DA MATEMÁTICA, p.25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ABAF26-6831-4A67-AC99-0E6537023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9326" r="22803" b="24175"/>
          <a:stretch/>
        </p:blipFill>
        <p:spPr>
          <a:xfrm>
            <a:off x="7680288" y="1333108"/>
            <a:ext cx="4511712" cy="4806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5456244F-D85F-4A58-B45C-639CD21174F6}"/>
              </a:ext>
            </a:extLst>
          </p:cNvPr>
          <p:cNvSpPr/>
          <p:nvPr/>
        </p:nvSpPr>
        <p:spPr>
          <a:xfrm>
            <a:off x="190500" y="2105669"/>
            <a:ext cx="7333246" cy="3543013"/>
          </a:xfrm>
          <a:custGeom>
            <a:avLst/>
            <a:gdLst>
              <a:gd name="connsiteX0" fmla="*/ 0 w 7333246"/>
              <a:gd name="connsiteY0" fmla="*/ 590514 h 3543013"/>
              <a:gd name="connsiteX1" fmla="*/ 590514 w 7333246"/>
              <a:gd name="connsiteY1" fmla="*/ 0 h 3543013"/>
              <a:gd name="connsiteX2" fmla="*/ 1191003 w 7333246"/>
              <a:gd name="connsiteY2" fmla="*/ 0 h 3543013"/>
              <a:gd name="connsiteX3" fmla="*/ 1680876 w 7333246"/>
              <a:gd name="connsiteY3" fmla="*/ 0 h 3543013"/>
              <a:gd name="connsiteX4" fmla="*/ 2170748 w 7333246"/>
              <a:gd name="connsiteY4" fmla="*/ 0 h 3543013"/>
              <a:gd name="connsiteX5" fmla="*/ 2660621 w 7333246"/>
              <a:gd name="connsiteY5" fmla="*/ 0 h 3543013"/>
              <a:gd name="connsiteX6" fmla="*/ 3076749 w 7333246"/>
              <a:gd name="connsiteY6" fmla="*/ 0 h 3543013"/>
              <a:gd name="connsiteX7" fmla="*/ 3566622 w 7333246"/>
              <a:gd name="connsiteY7" fmla="*/ 0 h 3543013"/>
              <a:gd name="connsiteX8" fmla="*/ 4277727 w 7333246"/>
              <a:gd name="connsiteY8" fmla="*/ 0 h 3543013"/>
              <a:gd name="connsiteX9" fmla="*/ 4277727 w 7333246"/>
              <a:gd name="connsiteY9" fmla="*/ 0 h 3543013"/>
              <a:gd name="connsiteX10" fmla="*/ 4772721 w 7333246"/>
              <a:gd name="connsiteY10" fmla="*/ 0 h 3543013"/>
              <a:gd name="connsiteX11" fmla="*/ 5231049 w 7333246"/>
              <a:gd name="connsiteY11" fmla="*/ 0 h 3543013"/>
              <a:gd name="connsiteX12" fmla="*/ 6111038 w 7333246"/>
              <a:gd name="connsiteY12" fmla="*/ 0 h 3543013"/>
              <a:gd name="connsiteX13" fmla="*/ 6414251 w 7333246"/>
              <a:gd name="connsiteY13" fmla="*/ 0 h 3543013"/>
              <a:gd name="connsiteX14" fmla="*/ 6742732 w 7333246"/>
              <a:gd name="connsiteY14" fmla="*/ 0 h 3543013"/>
              <a:gd name="connsiteX15" fmla="*/ 7333246 w 7333246"/>
              <a:gd name="connsiteY15" fmla="*/ 590514 h 3543013"/>
              <a:gd name="connsiteX16" fmla="*/ 7333246 w 7333246"/>
              <a:gd name="connsiteY16" fmla="*/ 1082595 h 3543013"/>
              <a:gd name="connsiteX17" fmla="*/ 7333246 w 7333246"/>
              <a:gd name="connsiteY17" fmla="*/ 1559914 h 3543013"/>
              <a:gd name="connsiteX18" fmla="*/ 7333246 w 7333246"/>
              <a:gd name="connsiteY18" fmla="*/ 2066758 h 3543013"/>
              <a:gd name="connsiteX19" fmla="*/ 7813793 w 7333246"/>
              <a:gd name="connsiteY19" fmla="*/ 2171807 h 3543013"/>
              <a:gd name="connsiteX20" fmla="*/ 8275495 w 7333246"/>
              <a:gd name="connsiteY20" fmla="*/ 2272737 h 3543013"/>
              <a:gd name="connsiteX21" fmla="*/ 7832638 w 7333246"/>
              <a:gd name="connsiteY21" fmla="*/ 2592231 h 3543013"/>
              <a:gd name="connsiteX22" fmla="*/ 7333246 w 7333246"/>
              <a:gd name="connsiteY22" fmla="*/ 2952511 h 3543013"/>
              <a:gd name="connsiteX23" fmla="*/ 7333246 w 7333246"/>
              <a:gd name="connsiteY23" fmla="*/ 2952499 h 3543013"/>
              <a:gd name="connsiteX24" fmla="*/ 6742732 w 7333246"/>
              <a:gd name="connsiteY24" fmla="*/ 3543013 h 3543013"/>
              <a:gd name="connsiteX25" fmla="*/ 6414251 w 7333246"/>
              <a:gd name="connsiteY25" fmla="*/ 3543013 h 3543013"/>
              <a:gd name="connsiteX26" fmla="*/ 6111038 w 7333246"/>
              <a:gd name="connsiteY26" fmla="*/ 3543013 h 3543013"/>
              <a:gd name="connsiteX27" fmla="*/ 5689376 w 7333246"/>
              <a:gd name="connsiteY27" fmla="*/ 3543013 h 3543013"/>
              <a:gd name="connsiteX28" fmla="*/ 5267715 w 7333246"/>
              <a:gd name="connsiteY28" fmla="*/ 3543013 h 3543013"/>
              <a:gd name="connsiteX29" fmla="*/ 4772721 w 7333246"/>
              <a:gd name="connsiteY29" fmla="*/ 3543013 h 3543013"/>
              <a:gd name="connsiteX30" fmla="*/ 4277727 w 7333246"/>
              <a:gd name="connsiteY30" fmla="*/ 3543013 h 3543013"/>
              <a:gd name="connsiteX31" fmla="*/ 4277727 w 7333246"/>
              <a:gd name="connsiteY31" fmla="*/ 3543013 h 3543013"/>
              <a:gd name="connsiteX32" fmla="*/ 3714110 w 7333246"/>
              <a:gd name="connsiteY32" fmla="*/ 3543013 h 3543013"/>
              <a:gd name="connsiteX33" fmla="*/ 3261110 w 7333246"/>
              <a:gd name="connsiteY33" fmla="*/ 3543013 h 3543013"/>
              <a:gd name="connsiteX34" fmla="*/ 2808109 w 7333246"/>
              <a:gd name="connsiteY34" fmla="*/ 3543013 h 3543013"/>
              <a:gd name="connsiteX35" fmla="*/ 2318237 w 7333246"/>
              <a:gd name="connsiteY35" fmla="*/ 3543013 h 3543013"/>
              <a:gd name="connsiteX36" fmla="*/ 1865236 w 7333246"/>
              <a:gd name="connsiteY36" fmla="*/ 3543013 h 3543013"/>
              <a:gd name="connsiteX37" fmla="*/ 1375364 w 7333246"/>
              <a:gd name="connsiteY37" fmla="*/ 3543013 h 3543013"/>
              <a:gd name="connsiteX38" fmla="*/ 590514 w 7333246"/>
              <a:gd name="connsiteY38" fmla="*/ 3543013 h 3543013"/>
              <a:gd name="connsiteX39" fmla="*/ 0 w 7333246"/>
              <a:gd name="connsiteY39" fmla="*/ 2952499 h 3543013"/>
              <a:gd name="connsiteX40" fmla="*/ 0 w 7333246"/>
              <a:gd name="connsiteY40" fmla="*/ 2952511 h 3543013"/>
              <a:gd name="connsiteX41" fmla="*/ 0 w 7333246"/>
              <a:gd name="connsiteY41" fmla="*/ 2536207 h 3543013"/>
              <a:gd name="connsiteX42" fmla="*/ 0 w 7333246"/>
              <a:gd name="connsiteY42" fmla="*/ 2066758 h 3543013"/>
              <a:gd name="connsiteX43" fmla="*/ 0 w 7333246"/>
              <a:gd name="connsiteY43" fmla="*/ 2066758 h 3543013"/>
              <a:gd name="connsiteX44" fmla="*/ 0 w 7333246"/>
              <a:gd name="connsiteY44" fmla="*/ 1559914 h 3543013"/>
              <a:gd name="connsiteX45" fmla="*/ 0 w 7333246"/>
              <a:gd name="connsiteY45" fmla="*/ 1097358 h 3543013"/>
              <a:gd name="connsiteX46" fmla="*/ 0 w 7333246"/>
              <a:gd name="connsiteY46" fmla="*/ 590514 h 354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33246" h="3543013" fill="none" extrusionOk="0">
                <a:moveTo>
                  <a:pt x="0" y="590514"/>
                </a:moveTo>
                <a:cubicBezTo>
                  <a:pt x="20347" y="325864"/>
                  <a:pt x="207113" y="-30418"/>
                  <a:pt x="590514" y="0"/>
                </a:cubicBezTo>
                <a:cubicBezTo>
                  <a:pt x="879833" y="-69510"/>
                  <a:pt x="1047743" y="33162"/>
                  <a:pt x="1191003" y="0"/>
                </a:cubicBezTo>
                <a:cubicBezTo>
                  <a:pt x="1334263" y="-33162"/>
                  <a:pt x="1447414" y="46054"/>
                  <a:pt x="1680876" y="0"/>
                </a:cubicBezTo>
                <a:cubicBezTo>
                  <a:pt x="1914338" y="-46054"/>
                  <a:pt x="1933527" y="23628"/>
                  <a:pt x="2170748" y="0"/>
                </a:cubicBezTo>
                <a:cubicBezTo>
                  <a:pt x="2407969" y="-23628"/>
                  <a:pt x="2485486" y="44514"/>
                  <a:pt x="2660621" y="0"/>
                </a:cubicBezTo>
                <a:cubicBezTo>
                  <a:pt x="2835756" y="-44514"/>
                  <a:pt x="2900415" y="708"/>
                  <a:pt x="3076749" y="0"/>
                </a:cubicBezTo>
                <a:cubicBezTo>
                  <a:pt x="3253083" y="-708"/>
                  <a:pt x="3376827" y="57602"/>
                  <a:pt x="3566622" y="0"/>
                </a:cubicBezTo>
                <a:cubicBezTo>
                  <a:pt x="3756417" y="-57602"/>
                  <a:pt x="3951861" y="52311"/>
                  <a:pt x="4277727" y="0"/>
                </a:cubicBezTo>
                <a:lnTo>
                  <a:pt x="4277727" y="0"/>
                </a:lnTo>
                <a:cubicBezTo>
                  <a:pt x="4385602" y="-30681"/>
                  <a:pt x="4574155" y="2871"/>
                  <a:pt x="4772721" y="0"/>
                </a:cubicBezTo>
                <a:cubicBezTo>
                  <a:pt x="4971287" y="-2871"/>
                  <a:pt x="5081359" y="1411"/>
                  <a:pt x="5231049" y="0"/>
                </a:cubicBezTo>
                <a:cubicBezTo>
                  <a:pt x="5380739" y="-1411"/>
                  <a:pt x="5925098" y="92445"/>
                  <a:pt x="6111038" y="0"/>
                </a:cubicBezTo>
                <a:cubicBezTo>
                  <a:pt x="6188990" y="-22140"/>
                  <a:pt x="6290767" y="32892"/>
                  <a:pt x="6414251" y="0"/>
                </a:cubicBezTo>
                <a:cubicBezTo>
                  <a:pt x="6537735" y="-32892"/>
                  <a:pt x="6580117" y="35772"/>
                  <a:pt x="6742732" y="0"/>
                </a:cubicBezTo>
                <a:cubicBezTo>
                  <a:pt x="7072909" y="-18347"/>
                  <a:pt x="7299152" y="224070"/>
                  <a:pt x="7333246" y="590514"/>
                </a:cubicBezTo>
                <a:cubicBezTo>
                  <a:pt x="7362839" y="742774"/>
                  <a:pt x="7286961" y="859801"/>
                  <a:pt x="7333246" y="1082595"/>
                </a:cubicBezTo>
                <a:cubicBezTo>
                  <a:pt x="7379531" y="1305389"/>
                  <a:pt x="7328008" y="1345887"/>
                  <a:pt x="7333246" y="1559914"/>
                </a:cubicBezTo>
                <a:cubicBezTo>
                  <a:pt x="7338484" y="1773941"/>
                  <a:pt x="7327983" y="1833858"/>
                  <a:pt x="7333246" y="2066758"/>
                </a:cubicBezTo>
                <a:cubicBezTo>
                  <a:pt x="7502496" y="2083420"/>
                  <a:pt x="7704169" y="2186159"/>
                  <a:pt x="7813793" y="2171807"/>
                </a:cubicBezTo>
                <a:cubicBezTo>
                  <a:pt x="7923417" y="2157455"/>
                  <a:pt x="8067205" y="2254835"/>
                  <a:pt x="8275495" y="2272737"/>
                </a:cubicBezTo>
                <a:cubicBezTo>
                  <a:pt x="8172847" y="2380070"/>
                  <a:pt x="8009454" y="2418851"/>
                  <a:pt x="7832638" y="2592231"/>
                </a:cubicBezTo>
                <a:cubicBezTo>
                  <a:pt x="7655822" y="2765611"/>
                  <a:pt x="7493880" y="2813847"/>
                  <a:pt x="7333246" y="2952511"/>
                </a:cubicBezTo>
                <a:cubicBezTo>
                  <a:pt x="7333245" y="2952505"/>
                  <a:pt x="7333247" y="2952504"/>
                  <a:pt x="7333246" y="2952499"/>
                </a:cubicBezTo>
                <a:cubicBezTo>
                  <a:pt x="7308315" y="3301696"/>
                  <a:pt x="7029485" y="3501710"/>
                  <a:pt x="6742732" y="3543013"/>
                </a:cubicBezTo>
                <a:cubicBezTo>
                  <a:pt x="6639283" y="3575844"/>
                  <a:pt x="6554776" y="3531827"/>
                  <a:pt x="6414251" y="3543013"/>
                </a:cubicBezTo>
                <a:cubicBezTo>
                  <a:pt x="6273726" y="3554199"/>
                  <a:pt x="6222302" y="3508719"/>
                  <a:pt x="6111038" y="3543013"/>
                </a:cubicBezTo>
                <a:cubicBezTo>
                  <a:pt x="6026340" y="3558430"/>
                  <a:pt x="5882832" y="3513547"/>
                  <a:pt x="5689376" y="3543013"/>
                </a:cubicBezTo>
                <a:cubicBezTo>
                  <a:pt x="5495920" y="3572479"/>
                  <a:pt x="5392091" y="3503509"/>
                  <a:pt x="5267715" y="3543013"/>
                </a:cubicBezTo>
                <a:cubicBezTo>
                  <a:pt x="5143339" y="3582517"/>
                  <a:pt x="4883294" y="3512237"/>
                  <a:pt x="4772721" y="3543013"/>
                </a:cubicBezTo>
                <a:cubicBezTo>
                  <a:pt x="4662148" y="3573789"/>
                  <a:pt x="4464488" y="3508913"/>
                  <a:pt x="4277727" y="3543013"/>
                </a:cubicBezTo>
                <a:lnTo>
                  <a:pt x="4277727" y="3543013"/>
                </a:lnTo>
                <a:cubicBezTo>
                  <a:pt x="4055339" y="3567340"/>
                  <a:pt x="3846380" y="3498412"/>
                  <a:pt x="3714110" y="3543013"/>
                </a:cubicBezTo>
                <a:cubicBezTo>
                  <a:pt x="3581840" y="3587614"/>
                  <a:pt x="3406904" y="3510121"/>
                  <a:pt x="3261110" y="3543013"/>
                </a:cubicBezTo>
                <a:cubicBezTo>
                  <a:pt x="3115316" y="3575905"/>
                  <a:pt x="2951893" y="3492811"/>
                  <a:pt x="2808109" y="3543013"/>
                </a:cubicBezTo>
                <a:cubicBezTo>
                  <a:pt x="2664325" y="3593215"/>
                  <a:pt x="2430266" y="3533340"/>
                  <a:pt x="2318237" y="3543013"/>
                </a:cubicBezTo>
                <a:cubicBezTo>
                  <a:pt x="2206208" y="3552686"/>
                  <a:pt x="1998602" y="3526975"/>
                  <a:pt x="1865236" y="3543013"/>
                </a:cubicBezTo>
                <a:cubicBezTo>
                  <a:pt x="1731870" y="3559051"/>
                  <a:pt x="1533885" y="3529158"/>
                  <a:pt x="1375364" y="3543013"/>
                </a:cubicBezTo>
                <a:cubicBezTo>
                  <a:pt x="1216843" y="3556868"/>
                  <a:pt x="861800" y="3508003"/>
                  <a:pt x="590514" y="3543013"/>
                </a:cubicBezTo>
                <a:cubicBezTo>
                  <a:pt x="279273" y="3546262"/>
                  <a:pt x="24053" y="3318191"/>
                  <a:pt x="0" y="2952499"/>
                </a:cubicBezTo>
                <a:cubicBezTo>
                  <a:pt x="1" y="2952502"/>
                  <a:pt x="0" y="2952509"/>
                  <a:pt x="0" y="2952511"/>
                </a:cubicBezTo>
                <a:cubicBezTo>
                  <a:pt x="-24169" y="2769630"/>
                  <a:pt x="25168" y="2699427"/>
                  <a:pt x="0" y="2536207"/>
                </a:cubicBezTo>
                <a:cubicBezTo>
                  <a:pt x="-25168" y="2372987"/>
                  <a:pt x="14112" y="2267189"/>
                  <a:pt x="0" y="2066758"/>
                </a:cubicBezTo>
                <a:lnTo>
                  <a:pt x="0" y="2066758"/>
                </a:lnTo>
                <a:cubicBezTo>
                  <a:pt x="-15228" y="1901282"/>
                  <a:pt x="3973" y="1687424"/>
                  <a:pt x="0" y="1559914"/>
                </a:cubicBezTo>
                <a:cubicBezTo>
                  <a:pt x="-3973" y="1432404"/>
                  <a:pt x="38898" y="1246548"/>
                  <a:pt x="0" y="1097358"/>
                </a:cubicBezTo>
                <a:cubicBezTo>
                  <a:pt x="-38898" y="948168"/>
                  <a:pt x="14553" y="729255"/>
                  <a:pt x="0" y="590514"/>
                </a:cubicBezTo>
                <a:close/>
              </a:path>
              <a:path w="7333246" h="3543013" stroke="0" extrusionOk="0">
                <a:moveTo>
                  <a:pt x="0" y="590514"/>
                </a:moveTo>
                <a:cubicBezTo>
                  <a:pt x="-9675" y="273039"/>
                  <a:pt x="291172" y="948"/>
                  <a:pt x="590514" y="0"/>
                </a:cubicBezTo>
                <a:cubicBezTo>
                  <a:pt x="805201" y="-2804"/>
                  <a:pt x="925038" y="45467"/>
                  <a:pt x="1043514" y="0"/>
                </a:cubicBezTo>
                <a:cubicBezTo>
                  <a:pt x="1161990" y="-45467"/>
                  <a:pt x="1386590" y="17361"/>
                  <a:pt x="1607131" y="0"/>
                </a:cubicBezTo>
                <a:cubicBezTo>
                  <a:pt x="1827672" y="-17361"/>
                  <a:pt x="1882571" y="61503"/>
                  <a:pt x="2133876" y="0"/>
                </a:cubicBezTo>
                <a:cubicBezTo>
                  <a:pt x="2385181" y="-61503"/>
                  <a:pt x="2446317" y="57125"/>
                  <a:pt x="2734365" y="0"/>
                </a:cubicBezTo>
                <a:cubicBezTo>
                  <a:pt x="3022413" y="-57125"/>
                  <a:pt x="3189939" y="28644"/>
                  <a:pt x="3334854" y="0"/>
                </a:cubicBezTo>
                <a:cubicBezTo>
                  <a:pt x="3479769" y="-28644"/>
                  <a:pt x="3687433" y="29362"/>
                  <a:pt x="3787854" y="0"/>
                </a:cubicBezTo>
                <a:cubicBezTo>
                  <a:pt x="3888275" y="-29362"/>
                  <a:pt x="4138148" y="5587"/>
                  <a:pt x="4277727" y="0"/>
                </a:cubicBezTo>
                <a:lnTo>
                  <a:pt x="4277727" y="0"/>
                </a:lnTo>
                <a:cubicBezTo>
                  <a:pt x="4413524" y="-38571"/>
                  <a:pt x="4562994" y="6430"/>
                  <a:pt x="4699389" y="0"/>
                </a:cubicBezTo>
                <a:cubicBezTo>
                  <a:pt x="4835784" y="-6430"/>
                  <a:pt x="5012603" y="42037"/>
                  <a:pt x="5194383" y="0"/>
                </a:cubicBezTo>
                <a:cubicBezTo>
                  <a:pt x="5376163" y="-42037"/>
                  <a:pt x="5415855" y="20302"/>
                  <a:pt x="5634377" y="0"/>
                </a:cubicBezTo>
                <a:cubicBezTo>
                  <a:pt x="5852899" y="-20302"/>
                  <a:pt x="5919282" y="16760"/>
                  <a:pt x="6111038" y="0"/>
                </a:cubicBezTo>
                <a:cubicBezTo>
                  <a:pt x="6232555" y="-18863"/>
                  <a:pt x="6344576" y="18560"/>
                  <a:pt x="6414251" y="0"/>
                </a:cubicBezTo>
                <a:cubicBezTo>
                  <a:pt x="6483926" y="-18560"/>
                  <a:pt x="6664979" y="25920"/>
                  <a:pt x="6742732" y="0"/>
                </a:cubicBezTo>
                <a:cubicBezTo>
                  <a:pt x="7145510" y="-57577"/>
                  <a:pt x="7286995" y="227379"/>
                  <a:pt x="7333246" y="590514"/>
                </a:cubicBezTo>
                <a:cubicBezTo>
                  <a:pt x="7358578" y="756214"/>
                  <a:pt x="7273272" y="978647"/>
                  <a:pt x="7333246" y="1097358"/>
                </a:cubicBezTo>
                <a:cubicBezTo>
                  <a:pt x="7393220" y="1216069"/>
                  <a:pt x="7304850" y="1372157"/>
                  <a:pt x="7333246" y="1589439"/>
                </a:cubicBezTo>
                <a:cubicBezTo>
                  <a:pt x="7361642" y="1806721"/>
                  <a:pt x="7333147" y="1861173"/>
                  <a:pt x="7333246" y="2066758"/>
                </a:cubicBezTo>
                <a:cubicBezTo>
                  <a:pt x="7546264" y="2097831"/>
                  <a:pt x="7588890" y="2139996"/>
                  <a:pt x="7813793" y="2171807"/>
                </a:cubicBezTo>
                <a:cubicBezTo>
                  <a:pt x="8038696" y="2203618"/>
                  <a:pt x="8134794" y="2267348"/>
                  <a:pt x="8275495" y="2272737"/>
                </a:cubicBezTo>
                <a:cubicBezTo>
                  <a:pt x="8147376" y="2413703"/>
                  <a:pt x="7975845" y="2459446"/>
                  <a:pt x="7832638" y="2592231"/>
                </a:cubicBezTo>
                <a:cubicBezTo>
                  <a:pt x="7689431" y="2725016"/>
                  <a:pt x="7530000" y="2737194"/>
                  <a:pt x="7333246" y="2952511"/>
                </a:cubicBezTo>
                <a:cubicBezTo>
                  <a:pt x="7333246" y="2952507"/>
                  <a:pt x="7333247" y="2952501"/>
                  <a:pt x="7333246" y="2952499"/>
                </a:cubicBezTo>
                <a:cubicBezTo>
                  <a:pt x="7267289" y="3276319"/>
                  <a:pt x="7046771" y="3629045"/>
                  <a:pt x="6742732" y="3543013"/>
                </a:cubicBezTo>
                <a:cubicBezTo>
                  <a:pt x="6598105" y="3568604"/>
                  <a:pt x="6533968" y="3520524"/>
                  <a:pt x="6445836" y="3543013"/>
                </a:cubicBezTo>
                <a:cubicBezTo>
                  <a:pt x="6357704" y="3565502"/>
                  <a:pt x="6223114" y="3517178"/>
                  <a:pt x="6111038" y="3543013"/>
                </a:cubicBezTo>
                <a:cubicBezTo>
                  <a:pt x="5923022" y="3554874"/>
                  <a:pt x="5845212" y="3536381"/>
                  <a:pt x="5616044" y="3543013"/>
                </a:cubicBezTo>
                <a:cubicBezTo>
                  <a:pt x="5386876" y="3549645"/>
                  <a:pt x="5404395" y="3494809"/>
                  <a:pt x="5212716" y="3543013"/>
                </a:cubicBezTo>
                <a:cubicBezTo>
                  <a:pt x="5021037" y="3591217"/>
                  <a:pt x="4973220" y="3507536"/>
                  <a:pt x="4809387" y="3543013"/>
                </a:cubicBezTo>
                <a:cubicBezTo>
                  <a:pt x="4645554" y="3578490"/>
                  <a:pt x="4495817" y="3528233"/>
                  <a:pt x="4277727" y="3543013"/>
                </a:cubicBezTo>
                <a:lnTo>
                  <a:pt x="4277727" y="3543013"/>
                </a:lnTo>
                <a:cubicBezTo>
                  <a:pt x="4079461" y="3544661"/>
                  <a:pt x="4024502" y="3495621"/>
                  <a:pt x="3824727" y="3543013"/>
                </a:cubicBezTo>
                <a:cubicBezTo>
                  <a:pt x="3624952" y="3590405"/>
                  <a:pt x="3584196" y="3518705"/>
                  <a:pt x="3371726" y="3543013"/>
                </a:cubicBezTo>
                <a:cubicBezTo>
                  <a:pt x="3159256" y="3567321"/>
                  <a:pt x="3005924" y="3516066"/>
                  <a:pt x="2844981" y="3543013"/>
                </a:cubicBezTo>
                <a:cubicBezTo>
                  <a:pt x="2684039" y="3569960"/>
                  <a:pt x="2572737" y="3495749"/>
                  <a:pt x="2318237" y="3543013"/>
                </a:cubicBezTo>
                <a:cubicBezTo>
                  <a:pt x="2063737" y="3590277"/>
                  <a:pt x="1957063" y="3514210"/>
                  <a:pt x="1865236" y="3543013"/>
                </a:cubicBezTo>
                <a:cubicBezTo>
                  <a:pt x="1773409" y="3571816"/>
                  <a:pt x="1560349" y="3509620"/>
                  <a:pt x="1375364" y="3543013"/>
                </a:cubicBezTo>
                <a:cubicBezTo>
                  <a:pt x="1190379" y="3576406"/>
                  <a:pt x="777031" y="3458868"/>
                  <a:pt x="590514" y="3543013"/>
                </a:cubicBezTo>
                <a:cubicBezTo>
                  <a:pt x="187913" y="3488649"/>
                  <a:pt x="-61573" y="3208371"/>
                  <a:pt x="0" y="2952499"/>
                </a:cubicBezTo>
                <a:cubicBezTo>
                  <a:pt x="1" y="2952504"/>
                  <a:pt x="0" y="2952508"/>
                  <a:pt x="0" y="2952511"/>
                </a:cubicBezTo>
                <a:cubicBezTo>
                  <a:pt x="-3470" y="2741035"/>
                  <a:pt x="46546" y="2668312"/>
                  <a:pt x="0" y="2500777"/>
                </a:cubicBezTo>
                <a:cubicBezTo>
                  <a:pt x="-46546" y="2333242"/>
                  <a:pt x="25987" y="2200726"/>
                  <a:pt x="0" y="2066758"/>
                </a:cubicBezTo>
                <a:lnTo>
                  <a:pt x="0" y="2066758"/>
                </a:lnTo>
                <a:cubicBezTo>
                  <a:pt x="-17234" y="1963640"/>
                  <a:pt x="26988" y="1764040"/>
                  <a:pt x="0" y="1618964"/>
                </a:cubicBezTo>
                <a:cubicBezTo>
                  <a:pt x="-26988" y="1473888"/>
                  <a:pt x="19397" y="1300283"/>
                  <a:pt x="0" y="1156408"/>
                </a:cubicBezTo>
                <a:cubicBezTo>
                  <a:pt x="-19397" y="1012533"/>
                  <a:pt x="18404" y="868333"/>
                  <a:pt x="0" y="590514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2849"/>
                      <a:gd name="adj2" fmla="val 141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536569B-E402-4A71-AA3A-0E1604279EC8}"/>
              </a:ext>
            </a:extLst>
          </p:cNvPr>
          <p:cNvSpPr txBox="1">
            <a:spLocks/>
          </p:cNvSpPr>
          <p:nvPr/>
        </p:nvSpPr>
        <p:spPr>
          <a:xfrm>
            <a:off x="377922" y="2229458"/>
            <a:ext cx="7145824" cy="3295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[...]Todavia, as informações históricas organizadas durante o processo de construção da historiografia se apresentam como uma explicação que </a:t>
            </a:r>
            <a:r>
              <a:rPr lang="pt-BR" sz="31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nem sempre se evidencia de forma integral</a:t>
            </a:r>
            <a:r>
              <a:rPr lang="pt-BR" sz="3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pois cada história generaliza o que é possível (MENDES et al, 2018, p.147).</a:t>
            </a:r>
          </a:p>
        </p:txBody>
      </p:sp>
    </p:spTree>
    <p:extLst>
      <p:ext uri="{BB962C8B-B14F-4D97-AF65-F5344CB8AC3E}">
        <p14:creationId xmlns:p14="http://schemas.microsoft.com/office/powerpoint/2010/main" val="34561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HISTÓRIA DA MATEMÁTICA, p.26 </a:t>
            </a:r>
          </a:p>
        </p:txBody>
      </p:sp>
      <p:pic>
        <p:nvPicPr>
          <p:cNvPr id="8" name="Picture 2" descr="Resultado de imagem para sérgio nobre">
            <a:extLst>
              <a:ext uri="{FF2B5EF4-FFF2-40B4-BE49-F238E27FC236}">
                <a16:creationId xmlns:a16="http://schemas.microsoft.com/office/drawing/2014/main" id="{EBE14A01-2EB1-44A5-8301-8B28368A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6" y="1320306"/>
            <a:ext cx="5180114" cy="5180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1992C8F-560C-44A6-B322-FFF5198F4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16">
            <a:off x="617462" y="1327608"/>
            <a:ext cx="2739116" cy="298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0904F56-8D2F-46FB-A41F-89359BDC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2" y="3881713"/>
            <a:ext cx="5525636" cy="256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4617113-C5CE-48A7-9FCC-905E79C9F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092">
            <a:off x="3555615" y="1656871"/>
            <a:ext cx="4155068" cy="340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6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HISTÓRIA DA MATEMÁTICA, p.27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536569B-E402-4A71-AA3A-0E1604279EC8}"/>
              </a:ext>
            </a:extLst>
          </p:cNvPr>
          <p:cNvSpPr txBox="1">
            <a:spLocks/>
          </p:cNvSpPr>
          <p:nvPr/>
        </p:nvSpPr>
        <p:spPr>
          <a:xfrm>
            <a:off x="190500" y="1598464"/>
            <a:ext cx="11759762" cy="493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Grande quantidade de dados históricos incorretos;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Tempo insuficiente;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Ausência de literatura adequada;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Ineficácia dos livros didáticos (restringe-se a datas e nomes como recreação);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Incapacitação docente;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Inexistência de uma forma de avaliação da aprendizagem;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Falta de informações históricas (os historiadores apenas contam a história, não se preocupam com aspectos pedagógicos).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Fossa, Mendes e Valdés (2006) e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Fauvel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Maanem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(2002).</a:t>
            </a:r>
          </a:p>
        </p:txBody>
      </p:sp>
    </p:spTree>
    <p:extLst>
      <p:ext uri="{BB962C8B-B14F-4D97-AF65-F5344CB8AC3E}">
        <p14:creationId xmlns:p14="http://schemas.microsoft.com/office/powerpoint/2010/main" val="12334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HISTÓRIA DA MATEMÁTICA, p.28 </a:t>
            </a:r>
          </a:p>
        </p:txBody>
      </p:sp>
      <p:sp>
        <p:nvSpPr>
          <p:cNvPr id="89" name="Espaço Reservado para Conteúdo 2">
            <a:extLst>
              <a:ext uri="{FF2B5EF4-FFF2-40B4-BE49-F238E27FC236}">
                <a16:creationId xmlns:a16="http://schemas.microsoft.com/office/drawing/2014/main" id="{B12E1EB4-5A69-4BD9-B3B6-21ED1045A0FD}"/>
              </a:ext>
            </a:extLst>
          </p:cNvPr>
          <p:cNvSpPr txBox="1">
            <a:spLocks/>
          </p:cNvSpPr>
          <p:nvPr/>
        </p:nvSpPr>
        <p:spPr>
          <a:xfrm>
            <a:off x="4580734" y="6112140"/>
            <a:ext cx="3099663" cy="496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MENDES (2009, p. 97-98)</a:t>
            </a:r>
            <a:endParaRPr lang="pt-BR" sz="30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4244087-1DF7-4D63-8111-7F256F8F598A}"/>
              </a:ext>
            </a:extLst>
          </p:cNvPr>
          <p:cNvSpPr/>
          <p:nvPr/>
        </p:nvSpPr>
        <p:spPr>
          <a:xfrm>
            <a:off x="167004" y="2091627"/>
            <a:ext cx="4236650" cy="687140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Nome de cada atividade 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(tema central a ser investigado)</a:t>
            </a:r>
          </a:p>
        </p:txBody>
      </p:sp>
      <p:sp>
        <p:nvSpPr>
          <p:cNvPr id="31" name="Shape 397">
            <a:extLst>
              <a:ext uri="{FF2B5EF4-FFF2-40B4-BE49-F238E27FC236}">
                <a16:creationId xmlns:a16="http://schemas.microsoft.com/office/drawing/2014/main" id="{F6BF6D64-DB00-4273-B4A6-70C8E82ED1A4}"/>
              </a:ext>
            </a:extLst>
          </p:cNvPr>
          <p:cNvSpPr/>
          <p:nvPr/>
        </p:nvSpPr>
        <p:spPr>
          <a:xfrm>
            <a:off x="62984" y="2059368"/>
            <a:ext cx="4494254" cy="75494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3" name="Shape 98">
            <a:extLst>
              <a:ext uri="{FF2B5EF4-FFF2-40B4-BE49-F238E27FC236}">
                <a16:creationId xmlns:a16="http://schemas.microsoft.com/office/drawing/2014/main" id="{AEB9EB34-6906-41A9-8237-8D4DF9B8C5FA}"/>
              </a:ext>
            </a:extLst>
          </p:cNvPr>
          <p:cNvGrpSpPr/>
          <p:nvPr/>
        </p:nvGrpSpPr>
        <p:grpSpPr>
          <a:xfrm rot="4646851" flipV="1">
            <a:off x="1828767" y="2881621"/>
            <a:ext cx="597546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54" name="Shape 99">
              <a:extLst>
                <a:ext uri="{FF2B5EF4-FFF2-40B4-BE49-F238E27FC236}">
                  <a16:creationId xmlns:a16="http://schemas.microsoft.com/office/drawing/2014/main" id="{CF834B01-FA66-48C1-82D9-858B35D23E42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100">
              <a:extLst>
                <a:ext uri="{FF2B5EF4-FFF2-40B4-BE49-F238E27FC236}">
                  <a16:creationId xmlns:a16="http://schemas.microsoft.com/office/drawing/2014/main" id="{DDC45389-7ED5-4161-BAEB-A5BE349B1424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7" name="Retângulo 56">
            <a:extLst>
              <a:ext uri="{FF2B5EF4-FFF2-40B4-BE49-F238E27FC236}">
                <a16:creationId xmlns:a16="http://schemas.microsoft.com/office/drawing/2014/main" id="{EC0B6EB8-7E87-45FB-90D6-ACEEBA2427BB}"/>
              </a:ext>
            </a:extLst>
          </p:cNvPr>
          <p:cNvSpPr/>
          <p:nvPr/>
        </p:nvSpPr>
        <p:spPr>
          <a:xfrm>
            <a:off x="431763" y="3718058"/>
            <a:ext cx="3917961" cy="108608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Objetivos das atividades 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(finalidade para garantir o processo de aprendizagem</a:t>
            </a: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)</a:t>
            </a:r>
          </a:p>
        </p:txBody>
      </p:sp>
      <p:sp>
        <p:nvSpPr>
          <p:cNvPr id="58" name="Shape 397">
            <a:extLst>
              <a:ext uri="{FF2B5EF4-FFF2-40B4-BE49-F238E27FC236}">
                <a16:creationId xmlns:a16="http://schemas.microsoft.com/office/drawing/2014/main" id="{BFB9064A-3309-41CC-A2B7-95BC2D1CD224}"/>
              </a:ext>
            </a:extLst>
          </p:cNvPr>
          <p:cNvSpPr/>
          <p:nvPr/>
        </p:nvSpPr>
        <p:spPr>
          <a:xfrm>
            <a:off x="309035" y="3657865"/>
            <a:ext cx="4168937" cy="123247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9" name="Shape 98">
            <a:extLst>
              <a:ext uri="{FF2B5EF4-FFF2-40B4-BE49-F238E27FC236}">
                <a16:creationId xmlns:a16="http://schemas.microsoft.com/office/drawing/2014/main" id="{364ED8A6-3589-479F-958D-958D2047CD52}"/>
              </a:ext>
            </a:extLst>
          </p:cNvPr>
          <p:cNvGrpSpPr/>
          <p:nvPr/>
        </p:nvGrpSpPr>
        <p:grpSpPr>
          <a:xfrm rot="2046144" flipV="1">
            <a:off x="372359" y="4994216"/>
            <a:ext cx="901004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60" name="Shape 99">
              <a:extLst>
                <a:ext uri="{FF2B5EF4-FFF2-40B4-BE49-F238E27FC236}">
                  <a16:creationId xmlns:a16="http://schemas.microsoft.com/office/drawing/2014/main" id="{444C014C-37B4-4B25-8342-C049ECBD79D0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100">
              <a:extLst>
                <a:ext uri="{FF2B5EF4-FFF2-40B4-BE49-F238E27FC236}">
                  <a16:creationId xmlns:a16="http://schemas.microsoft.com/office/drawing/2014/main" id="{FB01833D-5DDA-44CF-8A27-CC9B196814DA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2" name="Retângulo 61">
            <a:extLst>
              <a:ext uri="{FF2B5EF4-FFF2-40B4-BE49-F238E27FC236}">
                <a16:creationId xmlns:a16="http://schemas.microsoft.com/office/drawing/2014/main" id="{B2C5D086-E3B5-4743-BA06-FA3EE627F5EA}"/>
              </a:ext>
            </a:extLst>
          </p:cNvPr>
          <p:cNvSpPr/>
          <p:nvPr/>
        </p:nvSpPr>
        <p:spPr>
          <a:xfrm>
            <a:off x="1399710" y="5184872"/>
            <a:ext cx="3989694" cy="765390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Conteúdo histórico 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(provocador da curiosidade)</a:t>
            </a:r>
          </a:p>
        </p:txBody>
      </p:sp>
      <p:sp>
        <p:nvSpPr>
          <p:cNvPr id="63" name="Shape 397">
            <a:extLst>
              <a:ext uri="{FF2B5EF4-FFF2-40B4-BE49-F238E27FC236}">
                <a16:creationId xmlns:a16="http://schemas.microsoft.com/office/drawing/2014/main" id="{9564B0EE-894D-43A2-BC73-6F8E5485E15D}"/>
              </a:ext>
            </a:extLst>
          </p:cNvPr>
          <p:cNvSpPr/>
          <p:nvPr/>
        </p:nvSpPr>
        <p:spPr>
          <a:xfrm>
            <a:off x="1273969" y="5162029"/>
            <a:ext cx="4228197" cy="85268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64" name="Shape 98">
            <a:extLst>
              <a:ext uri="{FF2B5EF4-FFF2-40B4-BE49-F238E27FC236}">
                <a16:creationId xmlns:a16="http://schemas.microsoft.com/office/drawing/2014/main" id="{7279C6B6-1033-4D4A-8C89-1D0AC7DBAD74}"/>
              </a:ext>
            </a:extLst>
          </p:cNvPr>
          <p:cNvGrpSpPr/>
          <p:nvPr/>
        </p:nvGrpSpPr>
        <p:grpSpPr>
          <a:xfrm rot="21151621" flipV="1">
            <a:off x="5689841" y="5253560"/>
            <a:ext cx="1048640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65" name="Shape 99">
              <a:extLst>
                <a:ext uri="{FF2B5EF4-FFF2-40B4-BE49-F238E27FC236}">
                  <a16:creationId xmlns:a16="http://schemas.microsoft.com/office/drawing/2014/main" id="{30D2C965-EDE4-4C43-AF67-B8CEE89B62E0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100">
              <a:extLst>
                <a:ext uri="{FF2B5EF4-FFF2-40B4-BE49-F238E27FC236}">
                  <a16:creationId xmlns:a16="http://schemas.microsoft.com/office/drawing/2014/main" id="{F87D22F2-7ADB-40A8-B6C7-FDE5202F65C4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7" name="Retângulo 66">
            <a:extLst>
              <a:ext uri="{FF2B5EF4-FFF2-40B4-BE49-F238E27FC236}">
                <a16:creationId xmlns:a16="http://schemas.microsoft.com/office/drawing/2014/main" id="{F3AFEF93-5FC1-4867-A59E-FF88059988A1}"/>
              </a:ext>
            </a:extLst>
          </p:cNvPr>
          <p:cNvSpPr/>
          <p:nvPr/>
        </p:nvSpPr>
        <p:spPr>
          <a:xfrm>
            <a:off x="6872779" y="4739985"/>
            <a:ext cx="5181599" cy="1232471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Material a ser utilizado nas atividades 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(exploração das possibilidades para a criação matemática)</a:t>
            </a:r>
          </a:p>
        </p:txBody>
      </p:sp>
      <p:sp>
        <p:nvSpPr>
          <p:cNvPr id="68" name="Shape 397">
            <a:extLst>
              <a:ext uri="{FF2B5EF4-FFF2-40B4-BE49-F238E27FC236}">
                <a16:creationId xmlns:a16="http://schemas.microsoft.com/office/drawing/2014/main" id="{1F699E0E-C510-4818-899C-DBDDAB9B64A8}"/>
              </a:ext>
            </a:extLst>
          </p:cNvPr>
          <p:cNvSpPr/>
          <p:nvPr/>
        </p:nvSpPr>
        <p:spPr>
          <a:xfrm>
            <a:off x="6689835" y="4739984"/>
            <a:ext cx="5502165" cy="130770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69" name="Shape 98">
            <a:extLst>
              <a:ext uri="{FF2B5EF4-FFF2-40B4-BE49-F238E27FC236}">
                <a16:creationId xmlns:a16="http://schemas.microsoft.com/office/drawing/2014/main" id="{3CC56CA2-E74B-4B34-9359-7ED4934128F4}"/>
              </a:ext>
            </a:extLst>
          </p:cNvPr>
          <p:cNvGrpSpPr/>
          <p:nvPr/>
        </p:nvGrpSpPr>
        <p:grpSpPr>
          <a:xfrm rot="16355449" flipV="1">
            <a:off x="9524358" y="4004517"/>
            <a:ext cx="682747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70" name="Shape 99">
              <a:extLst>
                <a:ext uri="{FF2B5EF4-FFF2-40B4-BE49-F238E27FC236}">
                  <a16:creationId xmlns:a16="http://schemas.microsoft.com/office/drawing/2014/main" id="{27B66C1C-F393-4BCD-B75E-DA60D083A9F6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100">
              <a:extLst>
                <a:ext uri="{FF2B5EF4-FFF2-40B4-BE49-F238E27FC236}">
                  <a16:creationId xmlns:a16="http://schemas.microsoft.com/office/drawing/2014/main" id="{59E78EA0-ACBB-43CC-B016-7E267B44F860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2" name="Retângulo 71">
            <a:extLst>
              <a:ext uri="{FF2B5EF4-FFF2-40B4-BE49-F238E27FC236}">
                <a16:creationId xmlns:a16="http://schemas.microsoft.com/office/drawing/2014/main" id="{5285CEA4-1F9A-4629-85A1-A2D64C342DD4}"/>
              </a:ext>
            </a:extLst>
          </p:cNvPr>
          <p:cNvSpPr/>
          <p:nvPr/>
        </p:nvSpPr>
        <p:spPr>
          <a:xfrm>
            <a:off x="8701420" y="2072643"/>
            <a:ext cx="3327097" cy="1871072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Operalização</a:t>
            </a: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das atividades 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(procedimentos a ser utilizados: manipulação, comunicação)</a:t>
            </a:r>
          </a:p>
        </p:txBody>
      </p:sp>
      <p:sp>
        <p:nvSpPr>
          <p:cNvPr id="73" name="Shape 397">
            <a:extLst>
              <a:ext uri="{FF2B5EF4-FFF2-40B4-BE49-F238E27FC236}">
                <a16:creationId xmlns:a16="http://schemas.microsoft.com/office/drawing/2014/main" id="{181CE4C2-7A4E-4F8D-A6C9-0E5DA960240E}"/>
              </a:ext>
            </a:extLst>
          </p:cNvPr>
          <p:cNvSpPr/>
          <p:nvPr/>
        </p:nvSpPr>
        <p:spPr>
          <a:xfrm>
            <a:off x="8701420" y="2021465"/>
            <a:ext cx="3395330" cy="197342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74" name="Shape 98">
            <a:extLst>
              <a:ext uri="{FF2B5EF4-FFF2-40B4-BE49-F238E27FC236}">
                <a16:creationId xmlns:a16="http://schemas.microsoft.com/office/drawing/2014/main" id="{4ECBE581-77AF-4E9F-B116-7E6600C1365A}"/>
              </a:ext>
            </a:extLst>
          </p:cNvPr>
          <p:cNvGrpSpPr/>
          <p:nvPr/>
        </p:nvGrpSpPr>
        <p:grpSpPr>
          <a:xfrm rot="9859845" flipV="1">
            <a:off x="7899464" y="2603807"/>
            <a:ext cx="717100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75" name="Shape 99">
              <a:extLst>
                <a:ext uri="{FF2B5EF4-FFF2-40B4-BE49-F238E27FC236}">
                  <a16:creationId xmlns:a16="http://schemas.microsoft.com/office/drawing/2014/main" id="{A47AC04D-1AA0-40A1-9A54-8F2F0E163C0C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100">
              <a:extLst>
                <a:ext uri="{FF2B5EF4-FFF2-40B4-BE49-F238E27FC236}">
                  <a16:creationId xmlns:a16="http://schemas.microsoft.com/office/drawing/2014/main" id="{79F54441-3E10-4465-8EAC-5C7A3E9E11D8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7" name="Retângulo 76">
            <a:extLst>
              <a:ext uri="{FF2B5EF4-FFF2-40B4-BE49-F238E27FC236}">
                <a16:creationId xmlns:a16="http://schemas.microsoft.com/office/drawing/2014/main" id="{0DDB86A5-D3B8-46C1-B04A-65781D31075A}"/>
              </a:ext>
            </a:extLst>
          </p:cNvPr>
          <p:cNvSpPr/>
          <p:nvPr/>
        </p:nvSpPr>
        <p:spPr>
          <a:xfrm>
            <a:off x="4865766" y="2162134"/>
            <a:ext cx="2957070" cy="1871072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Desafios propostos nas atividades 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(exigir atenção, reflexão e habilidade investigadora)</a:t>
            </a:r>
          </a:p>
        </p:txBody>
      </p:sp>
      <p:sp>
        <p:nvSpPr>
          <p:cNvPr id="78" name="Shape 397">
            <a:extLst>
              <a:ext uri="{FF2B5EF4-FFF2-40B4-BE49-F238E27FC236}">
                <a16:creationId xmlns:a16="http://schemas.microsoft.com/office/drawing/2014/main" id="{1064EA8D-7B71-4B57-8549-57F14B075D51}"/>
              </a:ext>
            </a:extLst>
          </p:cNvPr>
          <p:cNvSpPr/>
          <p:nvPr/>
        </p:nvSpPr>
        <p:spPr>
          <a:xfrm>
            <a:off x="4836149" y="2124718"/>
            <a:ext cx="3019138" cy="197342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2A066AAC-B926-4DEB-9145-5B619E9D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-123986"/>
            <a:ext cx="7217691" cy="1704813"/>
          </a:xfrm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Modern Love" panose="04090805081005020601" pitchFamily="82" charset="0"/>
              </a:rPr>
              <a:t>ORIENTAÇÕES </a:t>
            </a:r>
            <a:br>
              <a:rPr lang="pt-BR" sz="36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3600" dirty="0">
                <a:solidFill>
                  <a:schemeClr val="bg1"/>
                </a:solidFill>
                <a:latin typeface="Modern Love" panose="04090805081005020601" pitchFamily="82" charset="0"/>
              </a:rPr>
              <a:t>– construção da atividade</a:t>
            </a:r>
            <a:endParaRPr lang="pt-BR" sz="3600" u="sng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1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57" grpId="0" animBg="1"/>
      <p:bldP spid="58" grpId="0" animBg="1"/>
      <p:bldP spid="62" grpId="0" animBg="1"/>
      <p:bldP spid="63" grpId="0" animBg="1"/>
      <p:bldP spid="67" grpId="0" animBg="1"/>
      <p:bldP spid="68" grpId="0" animBg="1"/>
      <p:bldP spid="72" grpId="0" animBg="1"/>
      <p:bldP spid="73" grpId="0" animBg="1"/>
      <p:bldP spid="77" grpId="0" animBg="1"/>
      <p:bldP spid="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Modern Love" panose="04090805081005020601" pitchFamily="82" charset="0"/>
              </a:rPr>
              <a:t>AVALIAÇÃO</a:t>
            </a:r>
            <a:endParaRPr lang="pt-BR" sz="3800" u="sng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Prof°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Dr.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Djnnathan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Gonçalves e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Profª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Ms. Juliana Schivani                                         RESOLUÇÃO DE PROBLEMAS, p.38 </a:t>
            </a:r>
          </a:p>
        </p:txBody>
      </p:sp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F0FAED86-AD8B-2112-B619-4F57A540268A}"/>
              </a:ext>
            </a:extLst>
          </p:cNvPr>
          <p:cNvSpPr/>
          <p:nvPr/>
        </p:nvSpPr>
        <p:spPr>
          <a:xfrm>
            <a:off x="4066842" y="2470701"/>
            <a:ext cx="7096565" cy="1828800"/>
          </a:xfrm>
          <a:custGeom>
            <a:avLst/>
            <a:gdLst>
              <a:gd name="connsiteX0" fmla="*/ -869258 w 7096565"/>
              <a:gd name="connsiteY0" fmla="*/ 98152 h 1828800"/>
              <a:gd name="connsiteX1" fmla="*/ -413537 w 7096565"/>
              <a:gd name="connsiteY1" fmla="*/ 132979 h 1828800"/>
              <a:gd name="connsiteX2" fmla="*/ 42185 w 7096565"/>
              <a:gd name="connsiteY2" fmla="*/ 167806 h 1828800"/>
              <a:gd name="connsiteX3" fmla="*/ 517720 w 7096565"/>
              <a:gd name="connsiteY3" fmla="*/ 204147 h 1828800"/>
              <a:gd name="connsiteX4" fmla="*/ 1112139 w 7096565"/>
              <a:gd name="connsiteY4" fmla="*/ 249573 h 1828800"/>
              <a:gd name="connsiteX5" fmla="*/ 3761253 w 7096565"/>
              <a:gd name="connsiteY5" fmla="*/ 1649 h 1828800"/>
              <a:gd name="connsiteX6" fmla="*/ 6380795 w 7096565"/>
              <a:gd name="connsiteY6" fmla="*/ 1465135 h 1828800"/>
              <a:gd name="connsiteX7" fmla="*/ 3405662 w 7096565"/>
              <a:gd name="connsiteY7" fmla="*/ 1828061 h 1828800"/>
              <a:gd name="connsiteX8" fmla="*/ 323108 w 7096565"/>
              <a:gd name="connsiteY8" fmla="*/ 533161 h 1828800"/>
              <a:gd name="connsiteX9" fmla="*/ -50500 w 7096565"/>
              <a:gd name="connsiteY9" fmla="*/ 396858 h 1828800"/>
              <a:gd name="connsiteX10" fmla="*/ -471803 w 7096565"/>
              <a:gd name="connsiteY10" fmla="*/ 243155 h 1828800"/>
              <a:gd name="connsiteX11" fmla="*/ -869258 w 7096565"/>
              <a:gd name="connsiteY11" fmla="*/ 98152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96565" h="1828800" fill="none" extrusionOk="0">
                <a:moveTo>
                  <a:pt x="-869258" y="98152"/>
                </a:moveTo>
                <a:cubicBezTo>
                  <a:pt x="-646751" y="94679"/>
                  <a:pt x="-589914" y="164934"/>
                  <a:pt x="-413537" y="132979"/>
                </a:cubicBezTo>
                <a:cubicBezTo>
                  <a:pt x="-237160" y="101024"/>
                  <a:pt x="-78414" y="203258"/>
                  <a:pt x="42185" y="167806"/>
                </a:cubicBezTo>
                <a:cubicBezTo>
                  <a:pt x="162784" y="132353"/>
                  <a:pt x="421047" y="212274"/>
                  <a:pt x="517720" y="204147"/>
                </a:cubicBezTo>
                <a:cubicBezTo>
                  <a:pt x="614393" y="196020"/>
                  <a:pt x="842084" y="288120"/>
                  <a:pt x="1112139" y="249573"/>
                </a:cubicBezTo>
                <a:cubicBezTo>
                  <a:pt x="1936369" y="-30766"/>
                  <a:pt x="2608199" y="121930"/>
                  <a:pt x="3761253" y="1649"/>
                </a:cubicBezTo>
                <a:cubicBezTo>
                  <a:pt x="6390905" y="12811"/>
                  <a:pt x="8140608" y="1018255"/>
                  <a:pt x="6380795" y="1465135"/>
                </a:cubicBezTo>
                <a:cubicBezTo>
                  <a:pt x="5630179" y="2008084"/>
                  <a:pt x="4704254" y="1917077"/>
                  <a:pt x="3405662" y="1828061"/>
                </a:cubicBezTo>
                <a:cubicBezTo>
                  <a:pt x="1186674" y="1985133"/>
                  <a:pt x="-703355" y="816312"/>
                  <a:pt x="323108" y="533161"/>
                </a:cubicBezTo>
                <a:cubicBezTo>
                  <a:pt x="198051" y="488019"/>
                  <a:pt x="122087" y="410584"/>
                  <a:pt x="-50500" y="396858"/>
                </a:cubicBezTo>
                <a:cubicBezTo>
                  <a:pt x="-223087" y="383132"/>
                  <a:pt x="-279392" y="301966"/>
                  <a:pt x="-471803" y="243155"/>
                </a:cubicBezTo>
                <a:cubicBezTo>
                  <a:pt x="-664214" y="184343"/>
                  <a:pt x="-706727" y="117876"/>
                  <a:pt x="-869258" y="98152"/>
                </a:cubicBezTo>
                <a:close/>
              </a:path>
              <a:path w="7096565" h="1828800" stroke="0" extrusionOk="0">
                <a:moveTo>
                  <a:pt x="-869258" y="98152"/>
                </a:moveTo>
                <a:cubicBezTo>
                  <a:pt x="-705143" y="72364"/>
                  <a:pt x="-512967" y="147428"/>
                  <a:pt x="-413537" y="132979"/>
                </a:cubicBezTo>
                <a:cubicBezTo>
                  <a:pt x="-314107" y="118530"/>
                  <a:pt x="-88170" y="208462"/>
                  <a:pt x="101627" y="172348"/>
                </a:cubicBezTo>
                <a:cubicBezTo>
                  <a:pt x="291424" y="136235"/>
                  <a:pt x="516076" y="221253"/>
                  <a:pt x="636604" y="213232"/>
                </a:cubicBezTo>
                <a:cubicBezTo>
                  <a:pt x="757132" y="205211"/>
                  <a:pt x="986784" y="258534"/>
                  <a:pt x="1112139" y="249573"/>
                </a:cubicBezTo>
                <a:cubicBezTo>
                  <a:pt x="1882730" y="197130"/>
                  <a:pt x="2813665" y="-19605"/>
                  <a:pt x="3761253" y="1649"/>
                </a:cubicBezTo>
                <a:cubicBezTo>
                  <a:pt x="6615688" y="-315793"/>
                  <a:pt x="7892293" y="534858"/>
                  <a:pt x="6380795" y="1465135"/>
                </a:cubicBezTo>
                <a:cubicBezTo>
                  <a:pt x="5842471" y="1848962"/>
                  <a:pt x="4455873" y="1709453"/>
                  <a:pt x="3405662" y="1828061"/>
                </a:cubicBezTo>
                <a:cubicBezTo>
                  <a:pt x="798825" y="1547218"/>
                  <a:pt x="-673296" y="1327598"/>
                  <a:pt x="323108" y="533161"/>
                </a:cubicBezTo>
                <a:cubicBezTo>
                  <a:pt x="219389" y="528612"/>
                  <a:pt x="136956" y="441271"/>
                  <a:pt x="-62424" y="392508"/>
                </a:cubicBezTo>
                <a:cubicBezTo>
                  <a:pt x="-261804" y="343745"/>
                  <a:pt x="-319333" y="261537"/>
                  <a:pt x="-447955" y="251855"/>
                </a:cubicBezTo>
                <a:cubicBezTo>
                  <a:pt x="-576577" y="242173"/>
                  <a:pt x="-662290" y="156327"/>
                  <a:pt x="-869258" y="98152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62249"/>
                      <a:gd name="adj2" fmla="val -4463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8B1459-6F99-04CA-20BE-1850FBFE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81036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CB2ECA-574A-EBE5-8EFF-21BE200FF050}"/>
              </a:ext>
            </a:extLst>
          </p:cNvPr>
          <p:cNvSpPr txBox="1">
            <a:spLocks/>
          </p:cNvSpPr>
          <p:nvPr/>
        </p:nvSpPr>
        <p:spPr>
          <a:xfrm>
            <a:off x="4724214" y="2913244"/>
            <a:ext cx="6680848" cy="1083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Como avaliar uma atividade histórica?</a:t>
            </a:r>
          </a:p>
        </p:txBody>
      </p:sp>
    </p:spTree>
    <p:extLst>
      <p:ext uri="{BB962C8B-B14F-4D97-AF65-F5344CB8AC3E}">
        <p14:creationId xmlns:p14="http://schemas.microsoft.com/office/powerpoint/2010/main" val="16240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EXEMPLO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HISTÓRIA DA MATEMÁTICA, p.31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6DC8065-B011-41B3-9493-2D6FA6EA7BD4}"/>
              </a:ext>
            </a:extLst>
          </p:cNvPr>
          <p:cNvGrpSpPr/>
          <p:nvPr/>
        </p:nvGrpSpPr>
        <p:grpSpPr>
          <a:xfrm>
            <a:off x="-133350" y="1466851"/>
            <a:ext cx="6629400" cy="4895850"/>
            <a:chOff x="-133350" y="1466851"/>
            <a:chExt cx="6629400" cy="4895850"/>
          </a:xfrm>
        </p:grpSpPr>
        <p:sp>
          <p:nvSpPr>
            <p:cNvPr id="7" name="Shape 259">
              <a:extLst>
                <a:ext uri="{FF2B5EF4-FFF2-40B4-BE49-F238E27FC236}">
                  <a16:creationId xmlns:a16="http://schemas.microsoft.com/office/drawing/2014/main" id="{947A21DD-549B-4755-BB85-BEDE238A1C51}"/>
                </a:ext>
              </a:extLst>
            </p:cNvPr>
            <p:cNvSpPr/>
            <p:nvPr/>
          </p:nvSpPr>
          <p:spPr>
            <a:xfrm>
              <a:off x="-133350" y="1466851"/>
              <a:ext cx="6629400" cy="4895850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B050">
                <a:alpha val="11150"/>
              </a:srgb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perspectiveContrastingRightFacing"/>
              <a:lightRig rig="threePt" dir="t"/>
            </a:scene3d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>
                <a:latin typeface="Sniglet"/>
                <a:ea typeface="Sniglet"/>
                <a:cs typeface="Sniglet"/>
                <a:sym typeface="Sniglet"/>
              </a:endParaRPr>
            </a:p>
          </p:txBody>
        </p:sp>
        <p:pic>
          <p:nvPicPr>
            <p:cNvPr id="3" name="Imagem 2">
              <a:hlinkClick r:id="rId3"/>
              <a:extLst>
                <a:ext uri="{FF2B5EF4-FFF2-40B4-BE49-F238E27FC236}">
                  <a16:creationId xmlns:a16="http://schemas.microsoft.com/office/drawing/2014/main" id="{9FD04422-5686-45AE-B38E-CACDB341A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5" y="1562100"/>
              <a:ext cx="6343650" cy="3962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scene3d>
              <a:camera prst="perspectiveContrastingRightFacing"/>
              <a:lightRig rig="threePt" dir="t"/>
            </a:scene3d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C741E44-6954-42C8-89C6-06BF19ABE44B}"/>
              </a:ext>
            </a:extLst>
          </p:cNvPr>
          <p:cNvGrpSpPr/>
          <p:nvPr/>
        </p:nvGrpSpPr>
        <p:grpSpPr>
          <a:xfrm>
            <a:off x="5276851" y="1448802"/>
            <a:ext cx="6629400" cy="4895850"/>
            <a:chOff x="5276851" y="1448802"/>
            <a:chExt cx="6629400" cy="4895850"/>
          </a:xfrm>
        </p:grpSpPr>
        <p:pic>
          <p:nvPicPr>
            <p:cNvPr id="8" name="Imagem 7">
              <a:hlinkClick r:id="rId5"/>
              <a:extLst>
                <a:ext uri="{FF2B5EF4-FFF2-40B4-BE49-F238E27FC236}">
                  <a16:creationId xmlns:a16="http://schemas.microsoft.com/office/drawing/2014/main" id="{24CA6952-2B3E-4F87-957B-6211BEB9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887">
              <a:off x="5465605" y="1561275"/>
              <a:ext cx="6308699" cy="3965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scene3d>
              <a:camera prst="perspectiveContrastingLeftFacing"/>
              <a:lightRig rig="threePt" dir="t"/>
            </a:scene3d>
          </p:spPr>
        </p:pic>
        <p:sp>
          <p:nvSpPr>
            <p:cNvPr id="14" name="Shape 259">
              <a:extLst>
                <a:ext uri="{FF2B5EF4-FFF2-40B4-BE49-F238E27FC236}">
                  <a16:creationId xmlns:a16="http://schemas.microsoft.com/office/drawing/2014/main" id="{25DB6093-D852-4959-935E-EA6611B9A001}"/>
                </a:ext>
              </a:extLst>
            </p:cNvPr>
            <p:cNvSpPr/>
            <p:nvPr/>
          </p:nvSpPr>
          <p:spPr>
            <a:xfrm>
              <a:off x="5276851" y="1448802"/>
              <a:ext cx="6629400" cy="4895850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B050">
                <a:alpha val="11150"/>
              </a:srgb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perspectiveContrastingLeftFacing"/>
              <a:lightRig rig="threePt" dir="t"/>
            </a:scene3d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pic>
        <p:nvPicPr>
          <p:cNvPr id="3074" name="Picture 2" descr="Eratóstenes na nossa vida |">
            <a:extLst>
              <a:ext uri="{FF2B5EF4-FFF2-40B4-BE49-F238E27FC236}">
                <a16:creationId xmlns:a16="http://schemas.microsoft.com/office/drawing/2014/main" id="{7E11F74E-4FCE-46B6-B25E-77EC987C5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79" y="1604689"/>
            <a:ext cx="6818071" cy="4584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9AD8BEA-7AB2-48ED-BB46-ECDF363DA81E}"/>
              </a:ext>
            </a:extLst>
          </p:cNvPr>
          <p:cNvGrpSpPr/>
          <p:nvPr/>
        </p:nvGrpSpPr>
        <p:grpSpPr>
          <a:xfrm>
            <a:off x="511353" y="2373273"/>
            <a:ext cx="4717376" cy="3786214"/>
            <a:chOff x="511353" y="2373273"/>
            <a:chExt cx="4717376" cy="3786214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87747CBF-19AC-4CAC-89D1-6C9994779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92" b="97006" l="3012" r="96386">
                          <a14:foregroundMark x1="10241" y1="29341" x2="7831" y2="49102"/>
                          <a14:foregroundMark x1="7831" y1="49102" x2="14458" y2="75449"/>
                          <a14:foregroundMark x1="14458" y1="75449" x2="27108" y2="86228"/>
                          <a14:foregroundMark x1="27108" y1="86228" x2="55422" y2="92216"/>
                          <a14:foregroundMark x1="55422" y1="92216" x2="72289" y2="85629"/>
                          <a14:foregroundMark x1="72289" y1="85629" x2="83735" y2="75449"/>
                          <a14:foregroundMark x1="83735" y1="75449" x2="88554" y2="42515"/>
                          <a14:foregroundMark x1="88554" y1="42515" x2="84337" y2="28144"/>
                          <a14:foregroundMark x1="84337" y1="28144" x2="68675" y2="9581"/>
                          <a14:foregroundMark x1="68675" y1="9581" x2="50602" y2="4790"/>
                          <a14:foregroundMark x1="50602" y1="4790" x2="38554" y2="7784"/>
                          <a14:foregroundMark x1="93373" y1="35928" x2="96386" y2="62275"/>
                          <a14:foregroundMark x1="96386" y1="62275" x2="91566" y2="67066"/>
                          <a14:foregroundMark x1="60843" y1="97006" x2="33735" y2="93413"/>
                          <a14:foregroundMark x1="6627" y1="67066" x2="3012" y2="48503"/>
                          <a14:foregroundMark x1="3012" y1="48503" x2="3614" y2="38922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21136531">
              <a:off x="511353" y="2386405"/>
              <a:ext cx="3630984" cy="365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05388E44-C920-4A60-BB46-645B5496A4EF}"/>
                </a:ext>
              </a:extLst>
            </p:cNvPr>
            <p:cNvCxnSpPr/>
            <p:nvPr/>
          </p:nvCxnSpPr>
          <p:spPr>
            <a:xfrm rot="16200000" flipH="1">
              <a:off x="532373" y="2837620"/>
              <a:ext cx="3786214" cy="28575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strela de 5 pontas 10">
              <a:extLst>
                <a:ext uri="{FF2B5EF4-FFF2-40B4-BE49-F238E27FC236}">
                  <a16:creationId xmlns:a16="http://schemas.microsoft.com/office/drawing/2014/main" id="{AE44027E-BC06-43D4-913E-62EB7E357FAF}"/>
                </a:ext>
              </a:extLst>
            </p:cNvPr>
            <p:cNvSpPr/>
            <p:nvPr/>
          </p:nvSpPr>
          <p:spPr>
            <a:xfrm rot="19521877">
              <a:off x="570656" y="2390049"/>
              <a:ext cx="489057" cy="466519"/>
            </a:xfrm>
            <a:prstGeom prst="star5">
              <a:avLst/>
            </a:prstGeom>
            <a:solidFill>
              <a:srgbClr val="FFC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03659AA5-529C-4AD2-B930-2F0B913C1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311884">
              <a:off x="3729976" y="3389660"/>
              <a:ext cx="1715239" cy="1282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E6F82964-F83F-4EAF-9C05-A34C0E4AFFCD}"/>
                </a:ext>
              </a:extLst>
            </p:cNvPr>
            <p:cNvCxnSpPr/>
            <p:nvPr/>
          </p:nvCxnSpPr>
          <p:spPr>
            <a:xfrm rot="10800000">
              <a:off x="996717" y="2587587"/>
              <a:ext cx="3500462" cy="928694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E3226DAB-8CED-44F2-B114-1F98AB9A0F31}"/>
                </a:ext>
              </a:extLst>
            </p:cNvPr>
            <p:cNvCxnSpPr/>
            <p:nvPr/>
          </p:nvCxnSpPr>
          <p:spPr>
            <a:xfrm rot="10800000" flipV="1">
              <a:off x="2496915" y="3373405"/>
              <a:ext cx="1428760" cy="1071570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BC7B7A05-354C-4C77-82C1-5867378B3A9A}"/>
                </a:ext>
              </a:extLst>
            </p:cNvPr>
            <p:cNvCxnSpPr/>
            <p:nvPr/>
          </p:nvCxnSpPr>
          <p:spPr>
            <a:xfrm rot="16200000" flipV="1">
              <a:off x="782403" y="2801901"/>
              <a:ext cx="1928826" cy="1500198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o 23">
              <a:extLst>
                <a:ext uri="{FF2B5EF4-FFF2-40B4-BE49-F238E27FC236}">
                  <a16:creationId xmlns:a16="http://schemas.microsoft.com/office/drawing/2014/main" id="{52D96B28-E1B4-4026-97D8-F4C05BA2FB6B}"/>
                </a:ext>
              </a:extLst>
            </p:cNvPr>
            <p:cNvSpPr/>
            <p:nvPr/>
          </p:nvSpPr>
          <p:spPr>
            <a:xfrm rot="15897502">
              <a:off x="3900079" y="2687688"/>
              <a:ext cx="428628" cy="1345106"/>
            </a:xfrm>
            <a:prstGeom prst="arc">
              <a:avLst>
                <a:gd name="adj1" fmla="val 15076662"/>
                <a:gd name="adj2" fmla="val 17063590"/>
              </a:avLst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</p:grpSp>
      <p:pic>
        <p:nvPicPr>
          <p:cNvPr id="26" name="Picture 2" descr="http://t2.gstatic.com/images?q=tbn:ANd9GcQdfF0vNU0wmsQPFeqBiK8D3KAX2YXHpbc7kJ6BOnGag-4DAVc1BA">
            <a:extLst>
              <a:ext uri="{FF2B5EF4-FFF2-40B4-BE49-F238E27FC236}">
                <a16:creationId xmlns:a16="http://schemas.microsoft.com/office/drawing/2014/main" id="{1DFBD38B-4BA2-41B8-834C-3F54266DC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044" y="1586640"/>
            <a:ext cx="6796705" cy="4584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1345CFC-203E-4402-AD2A-338855AA9B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5216" y="1378950"/>
            <a:ext cx="6897695" cy="496570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FF5E112F-BAA0-4386-9BCF-D5C5CE755E95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8" y="1347549"/>
            <a:ext cx="4089016" cy="5015152"/>
          </a:xfrm>
          <a:prstGeom prst="rect">
            <a:avLst/>
          </a:prstGeom>
        </p:spPr>
      </p:pic>
      <p:pic>
        <p:nvPicPr>
          <p:cNvPr id="30" name="Imagem 29" descr="C:\Users\Lucas Mota\Downloads\IMG-20141128-WA0108.jpg">
            <a:extLst>
              <a:ext uri="{FF2B5EF4-FFF2-40B4-BE49-F238E27FC236}">
                <a16:creationId xmlns:a16="http://schemas.microsoft.com/office/drawing/2014/main" id="{D8CBD8A3-27FE-4851-8F84-B1CE78D040AD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52" y="1360394"/>
            <a:ext cx="4204629" cy="496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E8D981B2-BE94-4F30-A250-CC31E0E17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0" t="3861" r="27025" b="-3861"/>
          <a:stretch/>
        </p:blipFill>
        <p:spPr bwMode="auto">
          <a:xfrm>
            <a:off x="8788880" y="1342539"/>
            <a:ext cx="2857519" cy="52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9362C847-69D2-47C0-9D87-0E65EFD114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68250"/>
            <a:ext cx="8590771" cy="2444866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3E2F375E-EFD7-4FD5-993A-B2749904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5" y="3820972"/>
            <a:ext cx="8590771" cy="265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0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0931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EXEMPLO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HISTÓRIA DA MATEMÁTICA, p.22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86C712-F39E-4F9D-904B-43888AE06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047" y="3974999"/>
            <a:ext cx="4501055" cy="253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AC38500-5B69-4770-B1EE-2A2E5404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15" y="1478178"/>
            <a:ext cx="3831020" cy="499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2DD9CA6-81E8-4FE1-8645-30EC663A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995020"/>
            <a:ext cx="3381045" cy="2539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D79CBDC-DADF-4490-BFE1-E286AC448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376747"/>
            <a:ext cx="7786852" cy="253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6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PARA SABER MAIS...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HISTÓRIA DA MATEMÁTICA, p.29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F5260E5-07DF-4293-BBC9-05E698CC87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5" t="28182" r="53694" b="28182"/>
          <a:stretch/>
        </p:blipFill>
        <p:spPr>
          <a:xfrm>
            <a:off x="190500" y="1311470"/>
            <a:ext cx="3335584" cy="5022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E4FF030-1B39-47B3-BFD2-CA143C4B2F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00" t="31703" r="58000" b="13778"/>
          <a:stretch/>
        </p:blipFill>
        <p:spPr>
          <a:xfrm rot="21417108">
            <a:off x="3206521" y="1318485"/>
            <a:ext cx="3420858" cy="511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istória da matemática eBook: Roque, Tatiana: Amazon.com.br: Loja Kindle">
            <a:extLst>
              <a:ext uri="{FF2B5EF4-FFF2-40B4-BE49-F238E27FC236}">
                <a16:creationId xmlns:a16="http://schemas.microsoft.com/office/drawing/2014/main" id="{FAC99151-FC8C-0170-EAC7-7D40F2A8D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559">
            <a:off x="6152428" y="1449006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istória da Matemática | Amazon.com.br">
            <a:extLst>
              <a:ext uri="{FF2B5EF4-FFF2-40B4-BE49-F238E27FC236}">
                <a16:creationId xmlns:a16="http://schemas.microsoft.com/office/drawing/2014/main" id="{1239B479-BB94-8699-7B01-6CBE039B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377">
            <a:off x="8673547" y="1548477"/>
            <a:ext cx="3205906" cy="477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0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PARA SABER MAIS...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HISTÓRIA DA MATEMÁTICA, p.30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E5390C-9293-48F2-A11F-175B35949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1429396"/>
            <a:ext cx="12001500" cy="49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3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3052689" y="2363372"/>
            <a:ext cx="9139311" cy="1828800"/>
          </a:xfrm>
          <a:custGeom>
            <a:avLst/>
            <a:gdLst>
              <a:gd name="connsiteX0" fmla="*/ 400759 w 9139311"/>
              <a:gd name="connsiteY0" fmla="*/ -334103 h 1828800"/>
              <a:gd name="connsiteX1" fmla="*/ 833083 w 9139311"/>
              <a:gd name="connsiteY1" fmla="*/ -261160 h 1828800"/>
              <a:gd name="connsiteX2" fmla="*/ 1265406 w 9139311"/>
              <a:gd name="connsiteY2" fmla="*/ -188217 h 1828800"/>
              <a:gd name="connsiteX3" fmla="*/ 1721748 w 9139311"/>
              <a:gd name="connsiteY3" fmla="*/ -111222 h 1828800"/>
              <a:gd name="connsiteX4" fmla="*/ 2202108 w 9139311"/>
              <a:gd name="connsiteY4" fmla="*/ -30174 h 1828800"/>
              <a:gd name="connsiteX5" fmla="*/ 2802557 w 9139311"/>
              <a:gd name="connsiteY5" fmla="*/ 71136 h 1828800"/>
              <a:gd name="connsiteX6" fmla="*/ 4937639 w 9139311"/>
              <a:gd name="connsiteY6" fmla="*/ 2969 h 1828800"/>
              <a:gd name="connsiteX7" fmla="*/ 6918942 w 9139311"/>
              <a:gd name="connsiteY7" fmla="*/ 1698705 h 1828800"/>
              <a:gd name="connsiteX8" fmla="*/ 4326068 w 9139311"/>
              <a:gd name="connsiteY8" fmla="*/ 1827500 h 1828800"/>
              <a:gd name="connsiteX9" fmla="*/ 1352581 w 9139311"/>
              <a:gd name="connsiteY9" fmla="*/ 265000 h 1828800"/>
              <a:gd name="connsiteX10" fmla="*/ 905225 w 9139311"/>
              <a:gd name="connsiteY10" fmla="*/ -16578 h 1828800"/>
              <a:gd name="connsiteX11" fmla="*/ 400759 w 9139311"/>
              <a:gd name="connsiteY11" fmla="*/ -33410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39311" h="1828800" fill="none" extrusionOk="0">
                <a:moveTo>
                  <a:pt x="400759" y="-334103"/>
                </a:moveTo>
                <a:cubicBezTo>
                  <a:pt x="586741" y="-350193"/>
                  <a:pt x="657460" y="-279876"/>
                  <a:pt x="833083" y="-261160"/>
                </a:cubicBezTo>
                <a:cubicBezTo>
                  <a:pt x="1008706" y="-242444"/>
                  <a:pt x="1163082" y="-168301"/>
                  <a:pt x="1265406" y="-188217"/>
                </a:cubicBezTo>
                <a:cubicBezTo>
                  <a:pt x="1367730" y="-208133"/>
                  <a:pt x="1624957" y="-127286"/>
                  <a:pt x="1721748" y="-111222"/>
                </a:cubicBezTo>
                <a:cubicBezTo>
                  <a:pt x="1818539" y="-95158"/>
                  <a:pt x="2022759" y="-6686"/>
                  <a:pt x="2202108" y="-30174"/>
                </a:cubicBezTo>
                <a:cubicBezTo>
                  <a:pt x="2381457" y="-53662"/>
                  <a:pt x="2624428" y="59428"/>
                  <a:pt x="2802557" y="71136"/>
                </a:cubicBezTo>
                <a:cubicBezTo>
                  <a:pt x="3451943" y="-75567"/>
                  <a:pt x="4079856" y="-41322"/>
                  <a:pt x="4937639" y="2969"/>
                </a:cubicBezTo>
                <a:cubicBezTo>
                  <a:pt x="9583529" y="-312769"/>
                  <a:pt x="10925593" y="1518878"/>
                  <a:pt x="6918942" y="1698705"/>
                </a:cubicBezTo>
                <a:cubicBezTo>
                  <a:pt x="6076662" y="1854808"/>
                  <a:pt x="5146329" y="1949447"/>
                  <a:pt x="4326068" y="1827500"/>
                </a:cubicBezTo>
                <a:cubicBezTo>
                  <a:pt x="-14549" y="2128137"/>
                  <a:pt x="-914420" y="752645"/>
                  <a:pt x="1352581" y="265000"/>
                </a:cubicBezTo>
                <a:cubicBezTo>
                  <a:pt x="1165648" y="179416"/>
                  <a:pt x="1029375" y="41173"/>
                  <a:pt x="905225" y="-16578"/>
                </a:cubicBezTo>
                <a:cubicBezTo>
                  <a:pt x="781075" y="-74329"/>
                  <a:pt x="612558" y="-201624"/>
                  <a:pt x="400759" y="-334103"/>
                </a:cubicBezTo>
                <a:close/>
              </a:path>
              <a:path w="9139311" h="1828800" stroke="0" extrusionOk="0">
                <a:moveTo>
                  <a:pt x="400759" y="-334103"/>
                </a:moveTo>
                <a:cubicBezTo>
                  <a:pt x="583887" y="-315644"/>
                  <a:pt x="711845" y="-253603"/>
                  <a:pt x="833083" y="-261160"/>
                </a:cubicBezTo>
                <a:cubicBezTo>
                  <a:pt x="954321" y="-268717"/>
                  <a:pt x="1168969" y="-186010"/>
                  <a:pt x="1337460" y="-176060"/>
                </a:cubicBezTo>
                <a:cubicBezTo>
                  <a:pt x="1505951" y="-166110"/>
                  <a:pt x="1634136" y="-61204"/>
                  <a:pt x="1865856" y="-86907"/>
                </a:cubicBezTo>
                <a:cubicBezTo>
                  <a:pt x="2097576" y="-112611"/>
                  <a:pt x="2144107" y="-34785"/>
                  <a:pt x="2370233" y="-1807"/>
                </a:cubicBezTo>
                <a:cubicBezTo>
                  <a:pt x="2596359" y="31171"/>
                  <a:pt x="2650223" y="82995"/>
                  <a:pt x="2802557" y="71136"/>
                </a:cubicBezTo>
                <a:cubicBezTo>
                  <a:pt x="3621727" y="-96968"/>
                  <a:pt x="4199434" y="-85568"/>
                  <a:pt x="4937639" y="2969"/>
                </a:cubicBezTo>
                <a:cubicBezTo>
                  <a:pt x="9271375" y="23289"/>
                  <a:pt x="10825149" y="1302336"/>
                  <a:pt x="6918942" y="1698705"/>
                </a:cubicBezTo>
                <a:cubicBezTo>
                  <a:pt x="6132654" y="2005578"/>
                  <a:pt x="5112225" y="1853897"/>
                  <a:pt x="4326068" y="1827500"/>
                </a:cubicBezTo>
                <a:cubicBezTo>
                  <a:pt x="347350" y="1857266"/>
                  <a:pt x="-1596895" y="1228200"/>
                  <a:pt x="1352581" y="265000"/>
                </a:cubicBezTo>
                <a:cubicBezTo>
                  <a:pt x="1236574" y="192714"/>
                  <a:pt x="1058817" y="50275"/>
                  <a:pt x="895706" y="-22569"/>
                </a:cubicBezTo>
                <a:cubicBezTo>
                  <a:pt x="732595" y="-95413"/>
                  <a:pt x="586707" y="-222439"/>
                  <a:pt x="400759" y="-334103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5615"/>
                      <a:gd name="adj2" fmla="val -682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49F90-6595-4E38-A5DC-899E7B0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81036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560432" y="2771335"/>
            <a:ext cx="8364867" cy="1083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 QUE É </a:t>
            </a:r>
            <a:r>
              <a:rPr lang="pt-BR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MATEMÁTICA</a:t>
            </a: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HISTÓRIA DA MATEMÁTICA, p.3 </a:t>
            </a:r>
          </a:p>
        </p:txBody>
      </p:sp>
    </p:spTree>
    <p:extLst>
      <p:ext uri="{BB962C8B-B14F-4D97-AF65-F5344CB8AC3E}">
        <p14:creationId xmlns:p14="http://schemas.microsoft.com/office/powerpoint/2010/main" val="36133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REFERÊNCIAS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18FB7AE-7EEB-4BA7-8C77-A70EBA7B7ACA}"/>
              </a:ext>
            </a:extLst>
          </p:cNvPr>
          <p:cNvSpPr txBox="1">
            <a:spLocks/>
          </p:cNvSpPr>
          <p:nvPr/>
        </p:nvSpPr>
        <p:spPr>
          <a:xfrm>
            <a:off x="0" y="1325388"/>
            <a:ext cx="12096750" cy="5247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100" dirty="0">
                <a:solidFill>
                  <a:schemeClr val="bg1"/>
                </a:solidFill>
              </a:rPr>
              <a:t>FOSSA, J. A.; MENDES, I. A.; VALDÉS, J. E. N. </a:t>
            </a:r>
            <a:r>
              <a:rPr lang="pt-BR" sz="2100" b="1" dirty="0">
                <a:solidFill>
                  <a:schemeClr val="bg1"/>
                </a:solidFill>
              </a:rPr>
              <a:t>A História como um agente de cognição na Educação Matemática</a:t>
            </a:r>
            <a:r>
              <a:rPr lang="pt-BR" sz="2100" dirty="0">
                <a:solidFill>
                  <a:schemeClr val="bg1"/>
                </a:solidFill>
              </a:rPr>
              <a:t>. Porto Alegre: Sulina, 2006.</a:t>
            </a:r>
          </a:p>
          <a:p>
            <a:pPr algn="just"/>
            <a:r>
              <a:rPr lang="pt-BR" sz="2100" dirty="0">
                <a:solidFill>
                  <a:schemeClr val="bg1"/>
                </a:solidFill>
              </a:rPr>
              <a:t>FOSSA, J. A. Matemática, História e Compreensão. Revista Cocar, 2.4 (2011): 7-16, 2011.</a:t>
            </a:r>
          </a:p>
          <a:p>
            <a:pPr algn="just"/>
            <a:r>
              <a:rPr lang="pt-BR" sz="2100" dirty="0">
                <a:solidFill>
                  <a:schemeClr val="bg1"/>
                </a:solidFill>
              </a:rPr>
              <a:t>GROENWALD, Claudia </a:t>
            </a:r>
            <a:r>
              <a:rPr lang="pt-BR" sz="2100" dirty="0" err="1">
                <a:solidFill>
                  <a:schemeClr val="bg1"/>
                </a:solidFill>
              </a:rPr>
              <a:t>Lisete</a:t>
            </a:r>
            <a:r>
              <a:rPr lang="pt-BR" sz="2100" dirty="0">
                <a:solidFill>
                  <a:schemeClr val="bg1"/>
                </a:solidFill>
              </a:rPr>
              <a:t> Oliveira; SAUER, Lisandra de Oliveira; FRANKE, </a:t>
            </a:r>
            <a:r>
              <a:rPr lang="pt-BR" sz="2100" dirty="0" err="1">
                <a:solidFill>
                  <a:schemeClr val="bg1"/>
                </a:solidFill>
              </a:rPr>
              <a:t>Rosvita</a:t>
            </a:r>
            <a:r>
              <a:rPr lang="pt-BR" sz="2100" dirty="0">
                <a:solidFill>
                  <a:schemeClr val="bg1"/>
                </a:solidFill>
              </a:rPr>
              <a:t> </a:t>
            </a:r>
            <a:r>
              <a:rPr lang="pt-BR" sz="2100" dirty="0" err="1">
                <a:solidFill>
                  <a:schemeClr val="bg1"/>
                </a:solidFill>
              </a:rPr>
              <a:t>Fuelber</a:t>
            </a:r>
            <a:r>
              <a:rPr lang="pt-BR" sz="2100" dirty="0">
                <a:solidFill>
                  <a:schemeClr val="bg1"/>
                </a:solidFill>
              </a:rPr>
              <a:t>. A história da matemática como recurso didático para o ensino da teoria dos números e a aprendizagem da matemática no ensino básico.</a:t>
            </a:r>
            <a:r>
              <a:rPr lang="pt-BR" sz="2100" b="1" dirty="0">
                <a:solidFill>
                  <a:schemeClr val="bg1"/>
                </a:solidFill>
              </a:rPr>
              <a:t> </a:t>
            </a:r>
            <a:r>
              <a:rPr lang="pt-BR" sz="2100" b="1" dirty="0" err="1">
                <a:solidFill>
                  <a:schemeClr val="bg1"/>
                </a:solidFill>
              </a:rPr>
              <a:t>Paradígma</a:t>
            </a:r>
            <a:r>
              <a:rPr lang="pt-BR" sz="2100" dirty="0">
                <a:solidFill>
                  <a:schemeClr val="bg1"/>
                </a:solidFill>
              </a:rPr>
              <a:t>,  </a:t>
            </a:r>
            <a:r>
              <a:rPr lang="pt-BR" sz="2100" dirty="0" err="1">
                <a:solidFill>
                  <a:schemeClr val="bg1"/>
                </a:solidFill>
              </a:rPr>
              <a:t>Maracay</a:t>
            </a:r>
            <a:r>
              <a:rPr lang="pt-BR" sz="2100" dirty="0">
                <a:solidFill>
                  <a:schemeClr val="bg1"/>
                </a:solidFill>
              </a:rPr>
              <a:t> ,  v. 26, n. 2, p. 35-55, dic.  2005.   Disponível em &lt;http://ve.scielo.org/</a:t>
            </a:r>
            <a:r>
              <a:rPr lang="pt-BR" sz="2100" dirty="0" err="1">
                <a:solidFill>
                  <a:schemeClr val="bg1"/>
                </a:solidFill>
              </a:rPr>
              <a:t>scielo.php?script</a:t>
            </a:r>
            <a:r>
              <a:rPr lang="pt-BR" sz="2100" dirty="0">
                <a:solidFill>
                  <a:schemeClr val="bg1"/>
                </a:solidFill>
              </a:rPr>
              <a:t>=</a:t>
            </a:r>
            <a:r>
              <a:rPr lang="pt-BR" sz="2100" dirty="0" err="1">
                <a:solidFill>
                  <a:schemeClr val="bg1"/>
                </a:solidFill>
              </a:rPr>
              <a:t>sci_arttext&amp;pid</a:t>
            </a:r>
            <a:r>
              <a:rPr lang="pt-BR" sz="2100" dirty="0">
                <a:solidFill>
                  <a:schemeClr val="bg1"/>
                </a:solidFill>
              </a:rPr>
              <a:t>=S1011-22512005000200003&amp;lng=</a:t>
            </a:r>
            <a:r>
              <a:rPr lang="pt-BR" sz="2100" dirty="0" err="1">
                <a:solidFill>
                  <a:schemeClr val="bg1"/>
                </a:solidFill>
              </a:rPr>
              <a:t>es&amp;nrm</a:t>
            </a:r>
            <a:r>
              <a:rPr lang="pt-BR" sz="2100" dirty="0">
                <a:solidFill>
                  <a:schemeClr val="bg1"/>
                </a:solidFill>
              </a:rPr>
              <a:t>=</a:t>
            </a:r>
            <a:r>
              <a:rPr lang="pt-BR" sz="2100" dirty="0" err="1">
                <a:solidFill>
                  <a:schemeClr val="bg1"/>
                </a:solidFill>
              </a:rPr>
              <a:t>iso</a:t>
            </a:r>
            <a:r>
              <a:rPr lang="pt-BR" sz="2100" dirty="0">
                <a:solidFill>
                  <a:schemeClr val="bg1"/>
                </a:solidFill>
              </a:rPr>
              <a:t>&gt;. Acesso em  08  jun.  2021.</a:t>
            </a:r>
          </a:p>
          <a:p>
            <a:pPr algn="just"/>
            <a:r>
              <a:rPr lang="pt-BR" sz="2100" dirty="0">
                <a:solidFill>
                  <a:schemeClr val="bg1"/>
                </a:solidFill>
              </a:rPr>
              <a:t>MENDES, Iran Abreu. Investigação Histórica no Ensino da Matemática. Rio de Janeiro: Editora Ciência Moderna, 2009.</a:t>
            </a:r>
          </a:p>
          <a:p>
            <a:pPr algn="just"/>
            <a:r>
              <a:rPr lang="pt-BR" sz="2100" dirty="0">
                <a:solidFill>
                  <a:schemeClr val="bg1"/>
                </a:solidFill>
              </a:rPr>
              <a:t>MENDES, Iran Abreu. História da Matemática no Ensino: entre trajetórias profissionais, epistemologias e pesquisas. São Paulo: Editora Livraria da Física, 2015.</a:t>
            </a:r>
          </a:p>
          <a:p>
            <a:pPr algn="just"/>
            <a:r>
              <a:rPr lang="pt-BR" sz="2100" dirty="0">
                <a:solidFill>
                  <a:schemeClr val="bg1"/>
                </a:solidFill>
              </a:rPr>
              <a:t>MIGUEL, A.; et al. </a:t>
            </a:r>
            <a:r>
              <a:rPr lang="pt-BR" sz="2100" b="1" dirty="0">
                <a:solidFill>
                  <a:schemeClr val="bg1"/>
                </a:solidFill>
              </a:rPr>
              <a:t>História da Matemática em Atividades Matemáticas</a:t>
            </a:r>
            <a:r>
              <a:rPr lang="pt-BR" sz="2100" dirty="0">
                <a:solidFill>
                  <a:schemeClr val="bg1"/>
                </a:solidFill>
              </a:rPr>
              <a:t>. São Paulo: Livraria da Física, 2009. </a:t>
            </a:r>
          </a:p>
          <a:p>
            <a:pPr algn="just"/>
            <a:r>
              <a:rPr lang="pt-BR" sz="2100" dirty="0">
                <a:solidFill>
                  <a:schemeClr val="bg1"/>
                </a:solidFill>
              </a:rPr>
              <a:t>MOREY, Bernadete; MENDES, Iran Abreu (Org.). </a:t>
            </a:r>
            <a:r>
              <a:rPr lang="pt-BR" sz="2100" b="1" dirty="0">
                <a:solidFill>
                  <a:schemeClr val="bg1"/>
                </a:solidFill>
              </a:rPr>
              <a:t>Debates temáticos sobre pesquisa em história da matemática e da educação matemática. </a:t>
            </a:r>
            <a:r>
              <a:rPr lang="pt-BR" sz="2100" dirty="0">
                <a:solidFill>
                  <a:schemeClr val="bg1"/>
                </a:solidFill>
              </a:rPr>
              <a:t>São Paulo: Editora Livraria da Física, 2018.</a:t>
            </a:r>
          </a:p>
          <a:p>
            <a:pPr algn="just"/>
            <a:endParaRPr lang="pt-BR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just">
              <a:buNone/>
            </a:pPr>
            <a:endParaRPr lang="pt-BR" sz="20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94A214B-6420-4197-9AEA-8460CFD56400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HISTÓRIA DA MATEMÁTICA, p.32</a:t>
            </a:r>
          </a:p>
        </p:txBody>
      </p:sp>
    </p:spTree>
    <p:extLst>
      <p:ext uri="{BB962C8B-B14F-4D97-AF65-F5344CB8AC3E}">
        <p14:creationId xmlns:p14="http://schemas.microsoft.com/office/powerpoint/2010/main" val="3982537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651" y="2238482"/>
            <a:ext cx="9855792" cy="1609241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HISTÓRIA DA MATEMÁTICA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5B7E704-63FD-4535-8716-9354274D011A}"/>
              </a:ext>
            </a:extLst>
          </p:cNvPr>
          <p:cNvGrpSpPr/>
          <p:nvPr/>
        </p:nvGrpSpPr>
        <p:grpSpPr>
          <a:xfrm>
            <a:off x="176651" y="840091"/>
            <a:ext cx="7459216" cy="1553354"/>
            <a:chOff x="176651" y="840091"/>
            <a:chExt cx="7459216" cy="1553354"/>
          </a:xfrm>
        </p:grpSpPr>
        <p:pic>
          <p:nvPicPr>
            <p:cNvPr id="1026" name="Picture 2" descr="A História da Matemática - parte 3 • MMP Materiais Pedagógicos para  Matemática">
              <a:extLst>
                <a:ext uri="{FF2B5EF4-FFF2-40B4-BE49-F238E27FC236}">
                  <a16:creationId xmlns:a16="http://schemas.microsoft.com/office/drawing/2014/main" id="{F6187FCA-9137-4FB6-B5D6-EFB375005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51" y="858050"/>
              <a:ext cx="2250067" cy="15282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ISTÓRIA DA MATEMÁTICA NA ANTIGUIDADE | Prof. Correia">
              <a:extLst>
                <a:ext uri="{FF2B5EF4-FFF2-40B4-BE49-F238E27FC236}">
                  <a16:creationId xmlns:a16="http://schemas.microsoft.com/office/drawing/2014/main" id="{9D179A9A-9B96-45B7-86CE-3A8D8F4F4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059" y="840091"/>
              <a:ext cx="2489691" cy="1546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uriosidades Matemáticas: Curiosidades sobre a História da Matemática">
              <a:extLst>
                <a:ext uri="{FF2B5EF4-FFF2-40B4-BE49-F238E27FC236}">
                  <a16:creationId xmlns:a16="http://schemas.microsoft.com/office/drawing/2014/main" id="{BB495232-0DF1-4C68-926F-907D63D96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7" b="6181"/>
            <a:stretch/>
          </p:blipFill>
          <p:spPr bwMode="auto">
            <a:xfrm>
              <a:off x="5055091" y="861466"/>
              <a:ext cx="2580776" cy="15319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002D682-A403-46F7-94B3-8F01DFF97DAA}"/>
              </a:ext>
            </a:extLst>
          </p:cNvPr>
          <p:cNvGrpSpPr/>
          <p:nvPr/>
        </p:nvGrpSpPr>
        <p:grpSpPr>
          <a:xfrm>
            <a:off x="1750247" y="3873525"/>
            <a:ext cx="8752645" cy="1634126"/>
            <a:chOff x="1750247" y="3873525"/>
            <a:chExt cx="8752645" cy="1634126"/>
          </a:xfrm>
        </p:grpSpPr>
        <p:pic>
          <p:nvPicPr>
            <p:cNvPr id="1036" name="Picture 12" descr="Atividades de Matemática por conteúdos - 9° Ano - Matematicapremio">
              <a:extLst>
                <a:ext uri="{FF2B5EF4-FFF2-40B4-BE49-F238E27FC236}">
                  <a16:creationId xmlns:a16="http://schemas.microsoft.com/office/drawing/2014/main" id="{A96E10B5-F820-44A9-AD41-C5E3D0497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282" y="3882731"/>
              <a:ext cx="3229244" cy="1609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onheça 5 Mulheres Que Fizeram História Na Matemática | Mentalidades  Matemáticas">
              <a:extLst>
                <a:ext uri="{FF2B5EF4-FFF2-40B4-BE49-F238E27FC236}">
                  <a16:creationId xmlns:a16="http://schemas.microsoft.com/office/drawing/2014/main" id="{3C31C774-38A5-4E88-A49C-21252C8E8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247" y="3887537"/>
              <a:ext cx="2497303" cy="16201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istória da matemática: conhecer para ensinar – USP – Universidade de São  Paulo">
              <a:extLst>
                <a:ext uri="{FF2B5EF4-FFF2-40B4-BE49-F238E27FC236}">
                  <a16:creationId xmlns:a16="http://schemas.microsoft.com/office/drawing/2014/main" id="{E7210003-83FA-4D12-A385-6973A128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867" y="3873525"/>
              <a:ext cx="2867025" cy="15906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40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C2AB8360-256A-40FF-B917-D6CE83B92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81036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HISTÓRIA DA MATEMÁTICA, p.4 </a:t>
            </a:r>
          </a:p>
        </p:txBody>
      </p:sp>
      <p:sp>
        <p:nvSpPr>
          <p:cNvPr id="11" name="Balão de Pensamento: Nuvem 10">
            <a:extLst>
              <a:ext uri="{FF2B5EF4-FFF2-40B4-BE49-F238E27FC236}">
                <a16:creationId xmlns:a16="http://schemas.microsoft.com/office/drawing/2014/main" id="{FF753C89-6053-4A46-A6F3-64DE1F824BCB}"/>
              </a:ext>
            </a:extLst>
          </p:cNvPr>
          <p:cNvSpPr/>
          <p:nvPr/>
        </p:nvSpPr>
        <p:spPr>
          <a:xfrm>
            <a:off x="3941379" y="1403696"/>
            <a:ext cx="8155372" cy="1844101"/>
          </a:xfrm>
          <a:custGeom>
            <a:avLst/>
            <a:gdLst>
              <a:gd name="connsiteX0" fmla="*/ 736248 w 8155372"/>
              <a:gd name="connsiteY0" fmla="*/ 613419 h 1844101"/>
              <a:gd name="connsiteX1" fmla="*/ 1061519 w 8155372"/>
              <a:gd name="connsiteY1" fmla="*/ 294842 h 1844101"/>
              <a:gd name="connsiteX2" fmla="*/ 2643888 w 8155372"/>
              <a:gd name="connsiteY2" fmla="*/ 222060 h 1844101"/>
              <a:gd name="connsiteX3" fmla="*/ 4239283 w 8155372"/>
              <a:gd name="connsiteY3" fmla="*/ 146503 h 1844101"/>
              <a:gd name="connsiteX4" fmla="*/ 4860941 w 8155372"/>
              <a:gd name="connsiteY4" fmla="*/ 8537 h 1844101"/>
              <a:gd name="connsiteX5" fmla="*/ 5631926 w 8155372"/>
              <a:gd name="connsiteY5" fmla="*/ 105907 h 1844101"/>
              <a:gd name="connsiteX6" fmla="*/ 6694767 w 8155372"/>
              <a:gd name="connsiteY6" fmla="*/ 29454 h 1844101"/>
              <a:gd name="connsiteX7" fmla="*/ 7233739 w 8155372"/>
              <a:gd name="connsiteY7" fmla="*/ 238025 h 1844101"/>
              <a:gd name="connsiteX8" fmla="*/ 7925435 w 8155372"/>
              <a:gd name="connsiteY8" fmla="*/ 440449 h 1844101"/>
              <a:gd name="connsiteX9" fmla="*/ 7894475 w 8155372"/>
              <a:gd name="connsiteY9" fmla="*/ 659949 h 1844101"/>
              <a:gd name="connsiteX10" fmla="*/ 8120636 w 8155372"/>
              <a:gd name="connsiteY10" fmla="*/ 995558 h 1844101"/>
              <a:gd name="connsiteX11" fmla="*/ 7061192 w 8155372"/>
              <a:gd name="connsiteY11" fmla="*/ 1289333 h 1844101"/>
              <a:gd name="connsiteX12" fmla="*/ 6681930 w 8155372"/>
              <a:gd name="connsiteY12" fmla="*/ 1541062 h 1844101"/>
              <a:gd name="connsiteX13" fmla="*/ 5390663 w 8155372"/>
              <a:gd name="connsiteY13" fmla="*/ 1571541 h 1844101"/>
              <a:gd name="connsiteX14" fmla="*/ 4467897 w 8155372"/>
              <a:gd name="connsiteY14" fmla="*/ 1840088 h 1844101"/>
              <a:gd name="connsiteX15" fmla="*/ 3111123 w 8155372"/>
              <a:gd name="connsiteY15" fmla="*/ 1676168 h 1844101"/>
              <a:gd name="connsiteX16" fmla="*/ 1095689 w 8155372"/>
              <a:gd name="connsiteY16" fmla="*/ 1514211 h 1844101"/>
              <a:gd name="connsiteX17" fmla="*/ 209547 w 8155372"/>
              <a:gd name="connsiteY17" fmla="*/ 1333985 h 1844101"/>
              <a:gd name="connsiteX18" fmla="*/ 398895 w 8155372"/>
              <a:gd name="connsiteY18" fmla="*/ 1090708 h 1844101"/>
              <a:gd name="connsiteX19" fmla="*/ -944 w 8155372"/>
              <a:gd name="connsiteY19" fmla="*/ 841114 h 1844101"/>
              <a:gd name="connsiteX20" fmla="*/ 729263 w 8155372"/>
              <a:gd name="connsiteY20" fmla="*/ 619267 h 1844101"/>
              <a:gd name="connsiteX21" fmla="*/ 736248 w 8155372"/>
              <a:gd name="connsiteY21" fmla="*/ 613419 h 1844101"/>
              <a:gd name="connsiteX0" fmla="*/ -686347 w 8155372"/>
              <a:gd name="connsiteY0" fmla="*/ 1098937 h 1844101"/>
              <a:gd name="connsiteX1" fmla="*/ -737572 w 8155372"/>
              <a:gd name="connsiteY1" fmla="*/ 1150162 h 1844101"/>
              <a:gd name="connsiteX2" fmla="*/ -788797 w 8155372"/>
              <a:gd name="connsiteY2" fmla="*/ 1098937 h 1844101"/>
              <a:gd name="connsiteX3" fmla="*/ -737572 w 8155372"/>
              <a:gd name="connsiteY3" fmla="*/ 1047712 h 1844101"/>
              <a:gd name="connsiteX4" fmla="*/ -686347 w 8155372"/>
              <a:gd name="connsiteY4" fmla="*/ 1098937 h 1844101"/>
              <a:gd name="connsiteX0" fmla="*/ -405803 w 8155372"/>
              <a:gd name="connsiteY0" fmla="*/ 1090513 h 1844101"/>
              <a:gd name="connsiteX1" fmla="*/ -508253 w 8155372"/>
              <a:gd name="connsiteY1" fmla="*/ 1192963 h 1844101"/>
              <a:gd name="connsiteX2" fmla="*/ -610703 w 8155372"/>
              <a:gd name="connsiteY2" fmla="*/ 1090513 h 1844101"/>
              <a:gd name="connsiteX3" fmla="*/ -508253 w 8155372"/>
              <a:gd name="connsiteY3" fmla="*/ 988063 h 1844101"/>
              <a:gd name="connsiteX4" fmla="*/ -405803 w 8155372"/>
              <a:gd name="connsiteY4" fmla="*/ 1090513 h 1844101"/>
              <a:gd name="connsiteX0" fmla="*/ -22878 w 8155372"/>
              <a:gd name="connsiteY0" fmla="*/ 1078328 h 1844101"/>
              <a:gd name="connsiteX1" fmla="*/ -176553 w 8155372"/>
              <a:gd name="connsiteY1" fmla="*/ 1232003 h 1844101"/>
              <a:gd name="connsiteX2" fmla="*/ -330228 w 8155372"/>
              <a:gd name="connsiteY2" fmla="*/ 1078328 h 1844101"/>
              <a:gd name="connsiteX3" fmla="*/ -176553 w 8155372"/>
              <a:gd name="connsiteY3" fmla="*/ 924653 h 1844101"/>
              <a:gd name="connsiteX4" fmla="*/ -22878 w 8155372"/>
              <a:gd name="connsiteY4" fmla="*/ 1078328 h 1844101"/>
              <a:gd name="connsiteX0" fmla="*/ 885952 w 8155372"/>
              <a:gd name="connsiteY0" fmla="*/ 1117431 h 1844101"/>
              <a:gd name="connsiteX1" fmla="*/ 407768 w 8155372"/>
              <a:gd name="connsiteY1" fmla="*/ 1083409 h 1844101"/>
              <a:gd name="connsiteX2" fmla="*/ 1307880 w 8155372"/>
              <a:gd name="connsiteY2" fmla="*/ 1489751 h 1844101"/>
              <a:gd name="connsiteX3" fmla="*/ 1098709 w 8155372"/>
              <a:gd name="connsiteY3" fmla="*/ 1506015 h 1844101"/>
              <a:gd name="connsiteX4" fmla="*/ 3110745 w 8155372"/>
              <a:gd name="connsiteY4" fmla="*/ 1668655 h 1844101"/>
              <a:gd name="connsiteX5" fmla="*/ 2984639 w 8155372"/>
              <a:gd name="connsiteY5" fmla="*/ 1594378 h 1844101"/>
              <a:gd name="connsiteX6" fmla="*/ 5442011 w 8155372"/>
              <a:gd name="connsiteY6" fmla="*/ 1483434 h 1844101"/>
              <a:gd name="connsiteX7" fmla="*/ 5391607 w 8155372"/>
              <a:gd name="connsiteY7" fmla="*/ 1564924 h 1844101"/>
              <a:gd name="connsiteX8" fmla="*/ 6442932 w 8155372"/>
              <a:gd name="connsiteY8" fmla="*/ 979849 h 1844101"/>
              <a:gd name="connsiteX9" fmla="*/ 7056662 w 8155372"/>
              <a:gd name="connsiteY9" fmla="*/ 1284467 h 1844101"/>
              <a:gd name="connsiteX10" fmla="*/ 7890699 w 8155372"/>
              <a:gd name="connsiteY10" fmla="*/ 655424 h 1844101"/>
              <a:gd name="connsiteX11" fmla="*/ 7617343 w 8155372"/>
              <a:gd name="connsiteY11" fmla="*/ 769656 h 1844101"/>
              <a:gd name="connsiteX12" fmla="*/ 7234872 w 8155372"/>
              <a:gd name="connsiteY12" fmla="*/ 231622 h 1844101"/>
              <a:gd name="connsiteX13" fmla="*/ 7249219 w 8155372"/>
              <a:gd name="connsiteY13" fmla="*/ 285579 h 1844101"/>
              <a:gd name="connsiteX14" fmla="*/ 5489395 w 8155372"/>
              <a:gd name="connsiteY14" fmla="*/ 168701 h 1844101"/>
              <a:gd name="connsiteX15" fmla="*/ 5629472 w 8155372"/>
              <a:gd name="connsiteY15" fmla="*/ 99888 h 1844101"/>
              <a:gd name="connsiteX16" fmla="*/ 4179816 w 8155372"/>
              <a:gd name="connsiteY16" fmla="*/ 201485 h 1844101"/>
              <a:gd name="connsiteX17" fmla="*/ 4247589 w 8155372"/>
              <a:gd name="connsiteY17" fmla="*/ 142149 h 1844101"/>
              <a:gd name="connsiteX18" fmla="*/ 2642944 w 8155372"/>
              <a:gd name="connsiteY18" fmla="*/ 221633 h 1844101"/>
              <a:gd name="connsiteX19" fmla="*/ 2888360 w 8155372"/>
              <a:gd name="connsiteY19" fmla="*/ 279176 h 1844101"/>
              <a:gd name="connsiteX20" fmla="*/ 779102 w 8155372"/>
              <a:gd name="connsiteY20" fmla="*/ 673993 h 1844101"/>
              <a:gd name="connsiteX21" fmla="*/ 736248 w 8155372"/>
              <a:gd name="connsiteY21" fmla="*/ 613419 h 184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55372" h="1844101" fill="none" extrusionOk="0">
                <a:moveTo>
                  <a:pt x="736248" y="613419"/>
                </a:moveTo>
                <a:cubicBezTo>
                  <a:pt x="710024" y="503414"/>
                  <a:pt x="807646" y="397841"/>
                  <a:pt x="1061519" y="294842"/>
                </a:cubicBezTo>
                <a:cubicBezTo>
                  <a:pt x="1417081" y="207990"/>
                  <a:pt x="2181671" y="111916"/>
                  <a:pt x="2643888" y="222060"/>
                </a:cubicBezTo>
                <a:cubicBezTo>
                  <a:pt x="2994554" y="110814"/>
                  <a:pt x="3627470" y="-22949"/>
                  <a:pt x="4239283" y="146503"/>
                </a:cubicBezTo>
                <a:cubicBezTo>
                  <a:pt x="4370361" y="68269"/>
                  <a:pt x="4629450" y="47085"/>
                  <a:pt x="4860941" y="8537"/>
                </a:cubicBezTo>
                <a:cubicBezTo>
                  <a:pt x="5112153" y="-14311"/>
                  <a:pt x="5435272" y="29560"/>
                  <a:pt x="5631926" y="105907"/>
                </a:cubicBezTo>
                <a:cubicBezTo>
                  <a:pt x="5853382" y="84296"/>
                  <a:pt x="6388570" y="4320"/>
                  <a:pt x="6694767" y="29454"/>
                </a:cubicBezTo>
                <a:cubicBezTo>
                  <a:pt x="6988450" y="52234"/>
                  <a:pt x="7185006" y="164849"/>
                  <a:pt x="7233739" y="238025"/>
                </a:cubicBezTo>
                <a:cubicBezTo>
                  <a:pt x="7561422" y="275470"/>
                  <a:pt x="7852808" y="320674"/>
                  <a:pt x="7925435" y="440449"/>
                </a:cubicBezTo>
                <a:cubicBezTo>
                  <a:pt x="8010667" y="507847"/>
                  <a:pt x="7990269" y="573600"/>
                  <a:pt x="7894475" y="659949"/>
                </a:cubicBezTo>
                <a:cubicBezTo>
                  <a:pt x="8162505" y="780296"/>
                  <a:pt x="8206475" y="881569"/>
                  <a:pt x="8120636" y="995558"/>
                </a:cubicBezTo>
                <a:cubicBezTo>
                  <a:pt x="7932302" y="1173504"/>
                  <a:pt x="7551604" y="1284057"/>
                  <a:pt x="7061192" y="1289333"/>
                </a:cubicBezTo>
                <a:cubicBezTo>
                  <a:pt x="7059832" y="1398885"/>
                  <a:pt x="6926122" y="1508103"/>
                  <a:pt x="6681930" y="1541062"/>
                </a:cubicBezTo>
                <a:cubicBezTo>
                  <a:pt x="6314348" y="1661767"/>
                  <a:pt x="5762522" y="1625350"/>
                  <a:pt x="5390663" y="1571541"/>
                </a:cubicBezTo>
                <a:cubicBezTo>
                  <a:pt x="5217004" y="1656836"/>
                  <a:pt x="4951024" y="1750248"/>
                  <a:pt x="4467897" y="1840088"/>
                </a:cubicBezTo>
                <a:cubicBezTo>
                  <a:pt x="3923613" y="1854144"/>
                  <a:pt x="3397808" y="1715679"/>
                  <a:pt x="3111123" y="1676168"/>
                </a:cubicBezTo>
                <a:cubicBezTo>
                  <a:pt x="2283300" y="1782428"/>
                  <a:pt x="1389480" y="1756603"/>
                  <a:pt x="1095689" y="1514211"/>
                </a:cubicBezTo>
                <a:cubicBezTo>
                  <a:pt x="710114" y="1491824"/>
                  <a:pt x="306147" y="1406400"/>
                  <a:pt x="209547" y="1333985"/>
                </a:cubicBezTo>
                <a:cubicBezTo>
                  <a:pt x="100248" y="1248504"/>
                  <a:pt x="210733" y="1123346"/>
                  <a:pt x="398895" y="1090708"/>
                </a:cubicBezTo>
                <a:cubicBezTo>
                  <a:pt x="96693" y="1055798"/>
                  <a:pt x="-10279" y="936206"/>
                  <a:pt x="-944" y="841114"/>
                </a:cubicBezTo>
                <a:cubicBezTo>
                  <a:pt x="91135" y="652798"/>
                  <a:pt x="361311" y="670700"/>
                  <a:pt x="729263" y="619267"/>
                </a:cubicBezTo>
                <a:cubicBezTo>
                  <a:pt x="731388" y="617229"/>
                  <a:pt x="734235" y="614915"/>
                  <a:pt x="736248" y="613419"/>
                </a:cubicBezTo>
                <a:close/>
              </a:path>
              <a:path w="8155372" h="1844101" fill="none" extrusionOk="0">
                <a:moveTo>
                  <a:pt x="-686347" y="1098937"/>
                </a:moveTo>
                <a:cubicBezTo>
                  <a:pt x="-685865" y="1121080"/>
                  <a:pt x="-712384" y="1146352"/>
                  <a:pt x="-737572" y="1150162"/>
                </a:cubicBezTo>
                <a:cubicBezTo>
                  <a:pt x="-768855" y="1150348"/>
                  <a:pt x="-788542" y="1126517"/>
                  <a:pt x="-788797" y="1098937"/>
                </a:cubicBezTo>
                <a:cubicBezTo>
                  <a:pt x="-781120" y="1070187"/>
                  <a:pt x="-757718" y="1047907"/>
                  <a:pt x="-737572" y="1047712"/>
                </a:cubicBezTo>
                <a:cubicBezTo>
                  <a:pt x="-705477" y="1040646"/>
                  <a:pt x="-683181" y="1070235"/>
                  <a:pt x="-686347" y="1098937"/>
                </a:cubicBezTo>
                <a:close/>
              </a:path>
              <a:path w="8155372" h="1844101" fill="none" extrusionOk="0">
                <a:moveTo>
                  <a:pt x="-405803" y="1090513"/>
                </a:moveTo>
                <a:cubicBezTo>
                  <a:pt x="-422616" y="1146793"/>
                  <a:pt x="-457149" y="1183994"/>
                  <a:pt x="-508253" y="1192963"/>
                </a:cubicBezTo>
                <a:cubicBezTo>
                  <a:pt x="-572068" y="1198328"/>
                  <a:pt x="-612238" y="1146125"/>
                  <a:pt x="-610703" y="1090513"/>
                </a:cubicBezTo>
                <a:cubicBezTo>
                  <a:pt x="-602113" y="1028227"/>
                  <a:pt x="-566432" y="982026"/>
                  <a:pt x="-508253" y="988063"/>
                </a:cubicBezTo>
                <a:cubicBezTo>
                  <a:pt x="-448930" y="978143"/>
                  <a:pt x="-402368" y="1048336"/>
                  <a:pt x="-405803" y="1090513"/>
                </a:cubicBezTo>
                <a:close/>
              </a:path>
              <a:path w="8155372" h="1844101" fill="none" extrusionOk="0">
                <a:moveTo>
                  <a:pt x="-22878" y="1078328"/>
                </a:moveTo>
                <a:cubicBezTo>
                  <a:pt x="-6619" y="1173643"/>
                  <a:pt x="-86978" y="1240677"/>
                  <a:pt x="-176553" y="1232003"/>
                </a:cubicBezTo>
                <a:cubicBezTo>
                  <a:pt x="-284387" y="1229247"/>
                  <a:pt x="-322877" y="1165869"/>
                  <a:pt x="-330228" y="1078328"/>
                </a:cubicBezTo>
                <a:cubicBezTo>
                  <a:pt x="-308848" y="998846"/>
                  <a:pt x="-268750" y="933046"/>
                  <a:pt x="-176553" y="924653"/>
                </a:cubicBezTo>
                <a:cubicBezTo>
                  <a:pt x="-93548" y="918716"/>
                  <a:pt x="-4335" y="985261"/>
                  <a:pt x="-22878" y="1078328"/>
                </a:cubicBezTo>
                <a:close/>
              </a:path>
              <a:path w="8155372" h="1844101" fill="none" extrusionOk="0">
                <a:moveTo>
                  <a:pt x="885952" y="1117431"/>
                </a:moveTo>
                <a:cubicBezTo>
                  <a:pt x="727137" y="1125102"/>
                  <a:pt x="551059" y="1116201"/>
                  <a:pt x="407768" y="1083409"/>
                </a:cubicBezTo>
                <a:moveTo>
                  <a:pt x="1307880" y="1489751"/>
                </a:moveTo>
                <a:cubicBezTo>
                  <a:pt x="1238274" y="1497337"/>
                  <a:pt x="1180566" y="1507209"/>
                  <a:pt x="1098709" y="1506015"/>
                </a:cubicBezTo>
                <a:moveTo>
                  <a:pt x="3110745" y="1668655"/>
                </a:moveTo>
                <a:cubicBezTo>
                  <a:pt x="3060482" y="1639774"/>
                  <a:pt x="3018580" y="1616070"/>
                  <a:pt x="2984639" y="1594378"/>
                </a:cubicBezTo>
                <a:moveTo>
                  <a:pt x="5442011" y="1483434"/>
                </a:moveTo>
                <a:cubicBezTo>
                  <a:pt x="5430351" y="1514689"/>
                  <a:pt x="5417304" y="1534143"/>
                  <a:pt x="5391607" y="1564924"/>
                </a:cubicBezTo>
                <a:moveTo>
                  <a:pt x="6442932" y="979849"/>
                </a:moveTo>
                <a:cubicBezTo>
                  <a:pt x="6843905" y="1055685"/>
                  <a:pt x="7052940" y="1143759"/>
                  <a:pt x="7056662" y="1284467"/>
                </a:cubicBezTo>
                <a:moveTo>
                  <a:pt x="7890699" y="655424"/>
                </a:moveTo>
                <a:cubicBezTo>
                  <a:pt x="7833061" y="707949"/>
                  <a:pt x="7748407" y="731329"/>
                  <a:pt x="7617343" y="769656"/>
                </a:cubicBezTo>
                <a:moveTo>
                  <a:pt x="7234872" y="231622"/>
                </a:moveTo>
                <a:cubicBezTo>
                  <a:pt x="7244699" y="250668"/>
                  <a:pt x="7250440" y="268560"/>
                  <a:pt x="7249219" y="285579"/>
                </a:cubicBezTo>
                <a:moveTo>
                  <a:pt x="5489395" y="168701"/>
                </a:moveTo>
                <a:cubicBezTo>
                  <a:pt x="5525731" y="150335"/>
                  <a:pt x="5572982" y="117721"/>
                  <a:pt x="5629472" y="99888"/>
                </a:cubicBezTo>
                <a:moveTo>
                  <a:pt x="4179816" y="201485"/>
                </a:moveTo>
                <a:cubicBezTo>
                  <a:pt x="4189171" y="186350"/>
                  <a:pt x="4215823" y="161465"/>
                  <a:pt x="4247589" y="142149"/>
                </a:cubicBezTo>
                <a:moveTo>
                  <a:pt x="2642944" y="221633"/>
                </a:moveTo>
                <a:cubicBezTo>
                  <a:pt x="2728022" y="237884"/>
                  <a:pt x="2803349" y="268323"/>
                  <a:pt x="2888360" y="279176"/>
                </a:cubicBezTo>
                <a:moveTo>
                  <a:pt x="779102" y="673993"/>
                </a:moveTo>
                <a:cubicBezTo>
                  <a:pt x="756578" y="651783"/>
                  <a:pt x="748866" y="628333"/>
                  <a:pt x="736248" y="613419"/>
                </a:cubicBezTo>
              </a:path>
              <a:path w="8155372" h="1844101" stroke="0" extrusionOk="0">
                <a:moveTo>
                  <a:pt x="736248" y="613419"/>
                </a:moveTo>
                <a:cubicBezTo>
                  <a:pt x="671283" y="509961"/>
                  <a:pt x="813068" y="381122"/>
                  <a:pt x="1061519" y="294842"/>
                </a:cubicBezTo>
                <a:cubicBezTo>
                  <a:pt x="1542585" y="136624"/>
                  <a:pt x="2251378" y="75140"/>
                  <a:pt x="2643888" y="222060"/>
                </a:cubicBezTo>
                <a:cubicBezTo>
                  <a:pt x="2944378" y="21045"/>
                  <a:pt x="3688921" y="8557"/>
                  <a:pt x="4239283" y="146503"/>
                </a:cubicBezTo>
                <a:cubicBezTo>
                  <a:pt x="4400021" y="110020"/>
                  <a:pt x="4616514" y="69705"/>
                  <a:pt x="4860941" y="8537"/>
                </a:cubicBezTo>
                <a:cubicBezTo>
                  <a:pt x="5166725" y="-6467"/>
                  <a:pt x="5454620" y="-12478"/>
                  <a:pt x="5631926" y="105907"/>
                </a:cubicBezTo>
                <a:cubicBezTo>
                  <a:pt x="5861301" y="-45190"/>
                  <a:pt x="6349114" y="2355"/>
                  <a:pt x="6694767" y="29454"/>
                </a:cubicBezTo>
                <a:cubicBezTo>
                  <a:pt x="6956334" y="42834"/>
                  <a:pt x="7174549" y="130590"/>
                  <a:pt x="7233739" y="238025"/>
                </a:cubicBezTo>
                <a:cubicBezTo>
                  <a:pt x="7560933" y="268976"/>
                  <a:pt x="7796069" y="357168"/>
                  <a:pt x="7925435" y="440449"/>
                </a:cubicBezTo>
                <a:cubicBezTo>
                  <a:pt x="7982724" y="516740"/>
                  <a:pt x="7982111" y="592422"/>
                  <a:pt x="7894475" y="659949"/>
                </a:cubicBezTo>
                <a:cubicBezTo>
                  <a:pt x="8133894" y="760503"/>
                  <a:pt x="8221646" y="879656"/>
                  <a:pt x="8120636" y="995558"/>
                </a:cubicBezTo>
                <a:cubicBezTo>
                  <a:pt x="8005380" y="1147695"/>
                  <a:pt x="7669345" y="1252816"/>
                  <a:pt x="7061192" y="1289333"/>
                </a:cubicBezTo>
                <a:cubicBezTo>
                  <a:pt x="7060350" y="1347482"/>
                  <a:pt x="6883456" y="1453945"/>
                  <a:pt x="6681930" y="1541062"/>
                </a:cubicBezTo>
                <a:cubicBezTo>
                  <a:pt x="6412045" y="1628811"/>
                  <a:pt x="5894606" y="1628876"/>
                  <a:pt x="5390663" y="1571541"/>
                </a:cubicBezTo>
                <a:cubicBezTo>
                  <a:pt x="5193079" y="1723572"/>
                  <a:pt x="4956579" y="1764977"/>
                  <a:pt x="4467897" y="1840088"/>
                </a:cubicBezTo>
                <a:cubicBezTo>
                  <a:pt x="4006744" y="1864290"/>
                  <a:pt x="3387826" y="1740877"/>
                  <a:pt x="3111123" y="1676168"/>
                </a:cubicBezTo>
                <a:cubicBezTo>
                  <a:pt x="2385553" y="1799670"/>
                  <a:pt x="1563880" y="1621776"/>
                  <a:pt x="1095689" y="1514211"/>
                </a:cubicBezTo>
                <a:cubicBezTo>
                  <a:pt x="717320" y="1558183"/>
                  <a:pt x="294561" y="1480176"/>
                  <a:pt x="209547" y="1333985"/>
                </a:cubicBezTo>
                <a:cubicBezTo>
                  <a:pt x="111819" y="1268981"/>
                  <a:pt x="194433" y="1160943"/>
                  <a:pt x="398895" y="1090708"/>
                </a:cubicBezTo>
                <a:cubicBezTo>
                  <a:pt x="147464" y="1035659"/>
                  <a:pt x="-18324" y="919784"/>
                  <a:pt x="-944" y="841114"/>
                </a:cubicBezTo>
                <a:cubicBezTo>
                  <a:pt x="109004" y="763879"/>
                  <a:pt x="368452" y="646444"/>
                  <a:pt x="729263" y="619267"/>
                </a:cubicBezTo>
                <a:cubicBezTo>
                  <a:pt x="731199" y="617023"/>
                  <a:pt x="733929" y="615754"/>
                  <a:pt x="736248" y="613419"/>
                </a:cubicBezTo>
                <a:close/>
              </a:path>
              <a:path w="8155372" h="1844101" stroke="0" extrusionOk="0">
                <a:moveTo>
                  <a:pt x="-686347" y="1098937"/>
                </a:moveTo>
                <a:cubicBezTo>
                  <a:pt x="-682934" y="1124649"/>
                  <a:pt x="-701448" y="1148965"/>
                  <a:pt x="-737572" y="1150162"/>
                </a:cubicBezTo>
                <a:cubicBezTo>
                  <a:pt x="-761534" y="1154956"/>
                  <a:pt x="-794849" y="1131027"/>
                  <a:pt x="-788797" y="1098937"/>
                </a:cubicBezTo>
                <a:cubicBezTo>
                  <a:pt x="-788658" y="1077574"/>
                  <a:pt x="-764723" y="1044827"/>
                  <a:pt x="-737572" y="1047712"/>
                </a:cubicBezTo>
                <a:cubicBezTo>
                  <a:pt x="-706647" y="1045187"/>
                  <a:pt x="-687903" y="1062843"/>
                  <a:pt x="-686347" y="1098937"/>
                </a:cubicBezTo>
                <a:close/>
              </a:path>
              <a:path w="8155372" h="1844101" stroke="0" extrusionOk="0">
                <a:moveTo>
                  <a:pt x="-405803" y="1090513"/>
                </a:moveTo>
                <a:cubicBezTo>
                  <a:pt x="-406911" y="1158851"/>
                  <a:pt x="-451709" y="1197301"/>
                  <a:pt x="-508253" y="1192963"/>
                </a:cubicBezTo>
                <a:cubicBezTo>
                  <a:pt x="-566457" y="1188734"/>
                  <a:pt x="-609975" y="1150266"/>
                  <a:pt x="-610703" y="1090513"/>
                </a:cubicBezTo>
                <a:cubicBezTo>
                  <a:pt x="-608656" y="1024648"/>
                  <a:pt x="-575724" y="975188"/>
                  <a:pt x="-508253" y="988063"/>
                </a:cubicBezTo>
                <a:cubicBezTo>
                  <a:pt x="-460437" y="993433"/>
                  <a:pt x="-407456" y="1031929"/>
                  <a:pt x="-405803" y="1090513"/>
                </a:cubicBezTo>
                <a:close/>
              </a:path>
              <a:path w="8155372" h="1844101" stroke="0" extrusionOk="0">
                <a:moveTo>
                  <a:pt x="-22878" y="1078328"/>
                </a:moveTo>
                <a:cubicBezTo>
                  <a:pt x="-29653" y="1166176"/>
                  <a:pt x="-101579" y="1223742"/>
                  <a:pt x="-176553" y="1232003"/>
                </a:cubicBezTo>
                <a:cubicBezTo>
                  <a:pt x="-244944" y="1227557"/>
                  <a:pt x="-316646" y="1144159"/>
                  <a:pt x="-330228" y="1078328"/>
                </a:cubicBezTo>
                <a:cubicBezTo>
                  <a:pt x="-342708" y="988114"/>
                  <a:pt x="-261132" y="916219"/>
                  <a:pt x="-176553" y="924653"/>
                </a:cubicBezTo>
                <a:cubicBezTo>
                  <a:pt x="-99190" y="931600"/>
                  <a:pt x="-36627" y="979035"/>
                  <a:pt x="-22878" y="1078328"/>
                </a:cubicBezTo>
                <a:close/>
              </a:path>
              <a:path w="8155372" h="1844101" fill="none" stroke="0" extrusionOk="0">
                <a:moveTo>
                  <a:pt x="885952" y="1117431"/>
                </a:moveTo>
                <a:cubicBezTo>
                  <a:pt x="706320" y="1148712"/>
                  <a:pt x="580314" y="1077629"/>
                  <a:pt x="407768" y="1083409"/>
                </a:cubicBezTo>
                <a:moveTo>
                  <a:pt x="1307880" y="1489751"/>
                </a:moveTo>
                <a:cubicBezTo>
                  <a:pt x="1243370" y="1496686"/>
                  <a:pt x="1172451" y="1520184"/>
                  <a:pt x="1098709" y="1506015"/>
                </a:cubicBezTo>
                <a:moveTo>
                  <a:pt x="3110745" y="1668655"/>
                </a:moveTo>
                <a:cubicBezTo>
                  <a:pt x="3052089" y="1648937"/>
                  <a:pt x="3021998" y="1620713"/>
                  <a:pt x="2984639" y="1594378"/>
                </a:cubicBezTo>
                <a:moveTo>
                  <a:pt x="5442011" y="1483434"/>
                </a:moveTo>
                <a:cubicBezTo>
                  <a:pt x="5439465" y="1506406"/>
                  <a:pt x="5418088" y="1540263"/>
                  <a:pt x="5391607" y="1564924"/>
                </a:cubicBezTo>
                <a:moveTo>
                  <a:pt x="6442932" y="979849"/>
                </a:moveTo>
                <a:cubicBezTo>
                  <a:pt x="6805140" y="1056945"/>
                  <a:pt x="7069557" y="1174822"/>
                  <a:pt x="7056662" y="1284467"/>
                </a:cubicBezTo>
                <a:moveTo>
                  <a:pt x="7890699" y="655424"/>
                </a:moveTo>
                <a:cubicBezTo>
                  <a:pt x="7824073" y="692920"/>
                  <a:pt x="7735141" y="763277"/>
                  <a:pt x="7617343" y="769656"/>
                </a:cubicBezTo>
                <a:moveTo>
                  <a:pt x="7234872" y="231622"/>
                </a:moveTo>
                <a:cubicBezTo>
                  <a:pt x="7241271" y="247083"/>
                  <a:pt x="7250421" y="268243"/>
                  <a:pt x="7249219" y="285579"/>
                </a:cubicBezTo>
                <a:moveTo>
                  <a:pt x="5489395" y="168701"/>
                </a:moveTo>
                <a:cubicBezTo>
                  <a:pt x="5526540" y="143192"/>
                  <a:pt x="5585510" y="122069"/>
                  <a:pt x="5629472" y="99888"/>
                </a:cubicBezTo>
                <a:moveTo>
                  <a:pt x="4179816" y="201485"/>
                </a:moveTo>
                <a:cubicBezTo>
                  <a:pt x="4192057" y="188466"/>
                  <a:pt x="4217697" y="161521"/>
                  <a:pt x="4247589" y="142149"/>
                </a:cubicBezTo>
                <a:moveTo>
                  <a:pt x="2642944" y="221633"/>
                </a:moveTo>
                <a:cubicBezTo>
                  <a:pt x="2738929" y="235295"/>
                  <a:pt x="2822182" y="247241"/>
                  <a:pt x="2888360" y="279176"/>
                </a:cubicBezTo>
                <a:moveTo>
                  <a:pt x="779102" y="673993"/>
                </a:moveTo>
                <a:cubicBezTo>
                  <a:pt x="757791" y="650753"/>
                  <a:pt x="748558" y="635043"/>
                  <a:pt x="736248" y="613419"/>
                </a:cubicBezTo>
              </a:path>
            </a:pathLst>
          </a:custGeom>
          <a:solidFill>
            <a:srgbClr val="4D9406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71817289">
                  <a:prstGeom prst="cloudCallout">
                    <a:avLst>
                      <a:gd name="adj1" fmla="val -59044"/>
                      <a:gd name="adj2" fmla="val 959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BD459D8-C473-4F58-BFEB-846C4B397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939" y="1666230"/>
            <a:ext cx="7337406" cy="18200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Você já utilizou algum </a:t>
            </a: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objeto ou técnica antiga</a:t>
            </a:r>
            <a:r>
              <a:rPr lang="pt-BR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para explicar ou entender algum conceito?</a:t>
            </a:r>
          </a:p>
        </p:txBody>
      </p:sp>
      <p:pic>
        <p:nvPicPr>
          <p:cNvPr id="2050" name="Picture 2" descr="Aventuras na História · Livro raro de Isaac Newton, de 1686, é descoberto  durante limpeza em bibioteca francesa">
            <a:extLst>
              <a:ext uri="{FF2B5EF4-FFF2-40B4-BE49-F238E27FC236}">
                <a16:creationId xmlns:a16="http://schemas.microsoft.com/office/drawing/2014/main" id="{9A79DAD9-330A-4697-8FD7-AB4680478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666">
            <a:off x="456779" y="3352655"/>
            <a:ext cx="3712338" cy="2078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Antropologia Simétrica: Os Aparelhos de Cálculo Matemático">
            <a:extLst>
              <a:ext uri="{FF2B5EF4-FFF2-40B4-BE49-F238E27FC236}">
                <a16:creationId xmlns:a16="http://schemas.microsoft.com/office/drawing/2014/main" id="{B9B12AF0-35EA-49E3-8545-3C4B02EB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38" y="4134624"/>
            <a:ext cx="3324225" cy="225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Ensinar matemática &amp;quot;contando os dedos&amp;quot; é certo? • MMP Materiais Pedagógicos  para Matemática">
            <a:extLst>
              <a:ext uri="{FF2B5EF4-FFF2-40B4-BE49-F238E27FC236}">
                <a16:creationId xmlns:a16="http://schemas.microsoft.com/office/drawing/2014/main" id="{3D2E5752-E684-4C89-9356-AFFD78134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019">
            <a:off x="4572311" y="3504582"/>
            <a:ext cx="4390111" cy="1951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Medidas de tempo: quais são, conversão, exemplos - Brasil Escola">
            <a:extLst>
              <a:ext uri="{FF2B5EF4-FFF2-40B4-BE49-F238E27FC236}">
                <a16:creationId xmlns:a16="http://schemas.microsoft.com/office/drawing/2014/main" id="{6CD12DA9-03AF-455D-9508-908198CC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345">
            <a:off x="8113224" y="4222888"/>
            <a:ext cx="3530899" cy="176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405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HISTÓRIA DA MATEMÁTICA, p.12 </a:t>
            </a:r>
          </a:p>
        </p:txBody>
      </p:sp>
      <p:sp>
        <p:nvSpPr>
          <p:cNvPr id="79" name="Espaço Reservado para Conteúdo 2">
            <a:extLst>
              <a:ext uri="{FF2B5EF4-FFF2-40B4-BE49-F238E27FC236}">
                <a16:creationId xmlns:a16="http://schemas.microsoft.com/office/drawing/2014/main" id="{AC454E7F-BAE8-4917-AD8C-C45166138CBE}"/>
              </a:ext>
            </a:extLst>
          </p:cNvPr>
          <p:cNvSpPr txBox="1">
            <a:spLocks/>
          </p:cNvSpPr>
          <p:nvPr/>
        </p:nvSpPr>
        <p:spPr>
          <a:xfrm>
            <a:off x="3807647" y="1547660"/>
            <a:ext cx="4693420" cy="599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História da Matemática</a:t>
            </a:r>
          </a:p>
        </p:txBody>
      </p:sp>
      <p:grpSp>
        <p:nvGrpSpPr>
          <p:cNvPr id="81" name="Shape 98">
            <a:extLst>
              <a:ext uri="{FF2B5EF4-FFF2-40B4-BE49-F238E27FC236}">
                <a16:creationId xmlns:a16="http://schemas.microsoft.com/office/drawing/2014/main" id="{842B2878-E006-43A2-8867-3D023CC2BA1A}"/>
              </a:ext>
            </a:extLst>
          </p:cNvPr>
          <p:cNvGrpSpPr/>
          <p:nvPr/>
        </p:nvGrpSpPr>
        <p:grpSpPr>
          <a:xfrm rot="16200000">
            <a:off x="5055265" y="2930889"/>
            <a:ext cx="1553299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82" name="Shape 99">
              <a:extLst>
                <a:ext uri="{FF2B5EF4-FFF2-40B4-BE49-F238E27FC236}">
                  <a16:creationId xmlns:a16="http://schemas.microsoft.com/office/drawing/2014/main" id="{74716093-A01B-47CA-BFBB-E772BF7E2AA6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100">
              <a:extLst>
                <a:ext uri="{FF2B5EF4-FFF2-40B4-BE49-F238E27FC236}">
                  <a16:creationId xmlns:a16="http://schemas.microsoft.com/office/drawing/2014/main" id="{A77A109A-22B6-4A0E-B9A6-91B34639628C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86" name="Shape 98">
            <a:extLst>
              <a:ext uri="{FF2B5EF4-FFF2-40B4-BE49-F238E27FC236}">
                <a16:creationId xmlns:a16="http://schemas.microsoft.com/office/drawing/2014/main" id="{46D17DEC-052C-49F2-8E66-797373222949}"/>
              </a:ext>
            </a:extLst>
          </p:cNvPr>
          <p:cNvGrpSpPr/>
          <p:nvPr/>
        </p:nvGrpSpPr>
        <p:grpSpPr>
          <a:xfrm rot="12541929">
            <a:off x="8182204" y="2256351"/>
            <a:ext cx="1553299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87" name="Shape 99">
              <a:extLst>
                <a:ext uri="{FF2B5EF4-FFF2-40B4-BE49-F238E27FC236}">
                  <a16:creationId xmlns:a16="http://schemas.microsoft.com/office/drawing/2014/main" id="{D261B3C4-8888-444E-8395-36851A9CA561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100">
              <a:extLst>
                <a:ext uri="{FF2B5EF4-FFF2-40B4-BE49-F238E27FC236}">
                  <a16:creationId xmlns:a16="http://schemas.microsoft.com/office/drawing/2014/main" id="{1A15DE2D-599E-415D-86C0-0F8AE5317269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9" name="Espaço Reservado para Conteúdo 2">
            <a:extLst>
              <a:ext uri="{FF2B5EF4-FFF2-40B4-BE49-F238E27FC236}">
                <a16:creationId xmlns:a16="http://schemas.microsoft.com/office/drawing/2014/main" id="{B12E1EB4-5A69-4BD9-B3B6-21ED1045A0FD}"/>
              </a:ext>
            </a:extLst>
          </p:cNvPr>
          <p:cNvSpPr txBox="1">
            <a:spLocks/>
          </p:cNvSpPr>
          <p:nvPr/>
        </p:nvSpPr>
        <p:spPr>
          <a:xfrm>
            <a:off x="363554" y="5964891"/>
            <a:ext cx="11663763" cy="496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MIGUEL, MIORIM (2009), FOSSA (2006), MENDES (2009, 2013, 2015, 2019, 2020), ENTRE OUTROS.</a:t>
            </a:r>
            <a:endParaRPr lang="pt-BR" sz="30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DE5194E-84CE-47DA-B081-AD0014F68611}"/>
              </a:ext>
            </a:extLst>
          </p:cNvPr>
          <p:cNvSpPr/>
          <p:nvPr/>
        </p:nvSpPr>
        <p:spPr>
          <a:xfrm>
            <a:off x="4049612" y="4388151"/>
            <a:ext cx="3356039" cy="1357698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História da Educação Matemática</a:t>
            </a:r>
          </a:p>
        </p:txBody>
      </p:sp>
      <p:sp>
        <p:nvSpPr>
          <p:cNvPr id="22" name="Shape 397">
            <a:extLst>
              <a:ext uri="{FF2B5EF4-FFF2-40B4-BE49-F238E27FC236}">
                <a16:creationId xmlns:a16="http://schemas.microsoft.com/office/drawing/2014/main" id="{E96FB311-BF40-42E0-8AAA-033B3272DAB8}"/>
              </a:ext>
            </a:extLst>
          </p:cNvPr>
          <p:cNvSpPr/>
          <p:nvPr/>
        </p:nvSpPr>
        <p:spPr>
          <a:xfrm>
            <a:off x="4049612" y="4356287"/>
            <a:ext cx="3484123" cy="1421425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B71D600-82AA-45F1-80F5-4AD98F88BD4D}"/>
              </a:ext>
            </a:extLst>
          </p:cNvPr>
          <p:cNvSpPr/>
          <p:nvPr/>
        </p:nvSpPr>
        <p:spPr>
          <a:xfrm>
            <a:off x="7879761" y="3130407"/>
            <a:ext cx="4216989" cy="2229186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História da Matemática para o ensino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ou </a:t>
            </a:r>
          </a:p>
          <a:p>
            <a:pPr algn="ctr"/>
            <a:r>
              <a:rPr lang="pt-BR" sz="28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História para o Ensino da Matemática</a:t>
            </a:r>
            <a:endParaRPr lang="pt-BR" sz="28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24" name="Shape 397">
            <a:extLst>
              <a:ext uri="{FF2B5EF4-FFF2-40B4-BE49-F238E27FC236}">
                <a16:creationId xmlns:a16="http://schemas.microsoft.com/office/drawing/2014/main" id="{A6BC64EF-A1FE-4563-A569-7A8939A163BA}"/>
              </a:ext>
            </a:extLst>
          </p:cNvPr>
          <p:cNvSpPr/>
          <p:nvPr/>
        </p:nvSpPr>
        <p:spPr>
          <a:xfrm>
            <a:off x="7813556" y="3018709"/>
            <a:ext cx="4378444" cy="25114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439322E7-969E-46EA-9FED-72C31E4E5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435" y="-5702"/>
            <a:ext cx="12312869" cy="68917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66F90D72-9EFA-4F90-8C5C-FCFE67A5B84A}"/>
                  </a:ext>
                </a:extLst>
              </p14:cNvPr>
              <p14:cNvContentPartPr/>
              <p14:nvPr/>
            </p14:nvContentPartPr>
            <p14:xfrm>
              <a:off x="9474902" y="4098699"/>
              <a:ext cx="944280" cy="3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66F90D72-9EFA-4F90-8C5C-FCFE67A5B8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85262" y="3918699"/>
                <a:ext cx="112392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445C9F96-311B-43A1-A534-DC63F8AF777A}"/>
                  </a:ext>
                </a:extLst>
              </p14:cNvPr>
              <p14:cNvContentPartPr/>
              <p14:nvPr/>
            </p14:nvContentPartPr>
            <p14:xfrm>
              <a:off x="9458702" y="4319019"/>
              <a:ext cx="991800" cy="36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445C9F96-311B-43A1-A534-DC63F8AF77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69062" y="4139379"/>
                <a:ext cx="1171440" cy="360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m 4" descr="Forma, Seta&#10;&#10;Descrição gerada automaticamente">
            <a:extLst>
              <a:ext uri="{FF2B5EF4-FFF2-40B4-BE49-F238E27FC236}">
                <a16:creationId xmlns:a16="http://schemas.microsoft.com/office/drawing/2014/main" id="{B8CCB80D-42BB-41C5-8D87-AB09289535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6685">
            <a:off x="7136556" y="1425663"/>
            <a:ext cx="2880392" cy="28593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9C3F39D-9001-4862-963D-FABA3AF85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1629"/>
          <a:stretch/>
        </p:blipFill>
        <p:spPr>
          <a:xfrm>
            <a:off x="-184559" y="-51930"/>
            <a:ext cx="4750224" cy="69618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23BA1227-5B53-479F-AE35-0D936774DD66}"/>
                  </a:ext>
                </a:extLst>
              </p14:cNvPr>
              <p14:cNvContentPartPr/>
              <p14:nvPr/>
            </p14:nvContentPartPr>
            <p14:xfrm>
              <a:off x="177182" y="3134979"/>
              <a:ext cx="3933720" cy="17748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23BA1227-5B53-479F-AE35-0D936774DD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182" y="2955339"/>
                <a:ext cx="4113360" cy="53712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Imagem 31" descr="Forma, Seta&#10;&#10;Descrição gerada automaticamente">
            <a:extLst>
              <a:ext uri="{FF2B5EF4-FFF2-40B4-BE49-F238E27FC236}">
                <a16:creationId xmlns:a16="http://schemas.microsoft.com/office/drawing/2014/main" id="{0D93CC97-7F28-45AF-908D-D9F956048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828">
            <a:off x="4006367" y="1330730"/>
            <a:ext cx="2880392" cy="285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build="p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HISTÓRIA DA MATEMÁTICA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HISTÓRIA DA MATEMÁTICA, p.5 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48A295A-C9D1-43DD-B1AC-CCB0EC35A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9326" r="22803" b="24175"/>
          <a:stretch/>
        </p:blipFill>
        <p:spPr>
          <a:xfrm>
            <a:off x="7672729" y="1371404"/>
            <a:ext cx="4519271" cy="481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Balão de Fala: Retângulo com Cantos Arredondados 19">
            <a:extLst>
              <a:ext uri="{FF2B5EF4-FFF2-40B4-BE49-F238E27FC236}">
                <a16:creationId xmlns:a16="http://schemas.microsoft.com/office/drawing/2014/main" id="{5D2E6F98-FF55-48F9-BA86-9EE264FF28A2}"/>
              </a:ext>
            </a:extLst>
          </p:cNvPr>
          <p:cNvSpPr/>
          <p:nvPr/>
        </p:nvSpPr>
        <p:spPr>
          <a:xfrm>
            <a:off x="190500" y="2105669"/>
            <a:ext cx="7333246" cy="3543013"/>
          </a:xfrm>
          <a:custGeom>
            <a:avLst/>
            <a:gdLst>
              <a:gd name="connsiteX0" fmla="*/ 0 w 7333246"/>
              <a:gd name="connsiteY0" fmla="*/ 590514 h 3543013"/>
              <a:gd name="connsiteX1" fmla="*/ 590514 w 7333246"/>
              <a:gd name="connsiteY1" fmla="*/ 0 h 3543013"/>
              <a:gd name="connsiteX2" fmla="*/ 1191003 w 7333246"/>
              <a:gd name="connsiteY2" fmla="*/ 0 h 3543013"/>
              <a:gd name="connsiteX3" fmla="*/ 1680876 w 7333246"/>
              <a:gd name="connsiteY3" fmla="*/ 0 h 3543013"/>
              <a:gd name="connsiteX4" fmla="*/ 2170748 w 7333246"/>
              <a:gd name="connsiteY4" fmla="*/ 0 h 3543013"/>
              <a:gd name="connsiteX5" fmla="*/ 2660621 w 7333246"/>
              <a:gd name="connsiteY5" fmla="*/ 0 h 3543013"/>
              <a:gd name="connsiteX6" fmla="*/ 3076749 w 7333246"/>
              <a:gd name="connsiteY6" fmla="*/ 0 h 3543013"/>
              <a:gd name="connsiteX7" fmla="*/ 3566622 w 7333246"/>
              <a:gd name="connsiteY7" fmla="*/ 0 h 3543013"/>
              <a:gd name="connsiteX8" fmla="*/ 4277727 w 7333246"/>
              <a:gd name="connsiteY8" fmla="*/ 0 h 3543013"/>
              <a:gd name="connsiteX9" fmla="*/ 4277727 w 7333246"/>
              <a:gd name="connsiteY9" fmla="*/ 0 h 3543013"/>
              <a:gd name="connsiteX10" fmla="*/ 4772721 w 7333246"/>
              <a:gd name="connsiteY10" fmla="*/ 0 h 3543013"/>
              <a:gd name="connsiteX11" fmla="*/ 5231049 w 7333246"/>
              <a:gd name="connsiteY11" fmla="*/ 0 h 3543013"/>
              <a:gd name="connsiteX12" fmla="*/ 6111038 w 7333246"/>
              <a:gd name="connsiteY12" fmla="*/ 0 h 3543013"/>
              <a:gd name="connsiteX13" fmla="*/ 6414251 w 7333246"/>
              <a:gd name="connsiteY13" fmla="*/ 0 h 3543013"/>
              <a:gd name="connsiteX14" fmla="*/ 6742732 w 7333246"/>
              <a:gd name="connsiteY14" fmla="*/ 0 h 3543013"/>
              <a:gd name="connsiteX15" fmla="*/ 7333246 w 7333246"/>
              <a:gd name="connsiteY15" fmla="*/ 590514 h 3543013"/>
              <a:gd name="connsiteX16" fmla="*/ 7333246 w 7333246"/>
              <a:gd name="connsiteY16" fmla="*/ 1082595 h 3543013"/>
              <a:gd name="connsiteX17" fmla="*/ 7333246 w 7333246"/>
              <a:gd name="connsiteY17" fmla="*/ 1559914 h 3543013"/>
              <a:gd name="connsiteX18" fmla="*/ 7333246 w 7333246"/>
              <a:gd name="connsiteY18" fmla="*/ 2066758 h 3543013"/>
              <a:gd name="connsiteX19" fmla="*/ 7770634 w 7333246"/>
              <a:gd name="connsiteY19" fmla="*/ 2207385 h 3543013"/>
              <a:gd name="connsiteX20" fmla="*/ 8190869 w 7333246"/>
              <a:gd name="connsiteY20" fmla="*/ 2342498 h 3543013"/>
              <a:gd name="connsiteX21" fmla="*/ 7787786 w 7333246"/>
              <a:gd name="connsiteY21" fmla="*/ 2629204 h 3543013"/>
              <a:gd name="connsiteX22" fmla="*/ 7333246 w 7333246"/>
              <a:gd name="connsiteY22" fmla="*/ 2952511 h 3543013"/>
              <a:gd name="connsiteX23" fmla="*/ 7333246 w 7333246"/>
              <a:gd name="connsiteY23" fmla="*/ 2952499 h 3543013"/>
              <a:gd name="connsiteX24" fmla="*/ 6742732 w 7333246"/>
              <a:gd name="connsiteY24" fmla="*/ 3543013 h 3543013"/>
              <a:gd name="connsiteX25" fmla="*/ 6414251 w 7333246"/>
              <a:gd name="connsiteY25" fmla="*/ 3543013 h 3543013"/>
              <a:gd name="connsiteX26" fmla="*/ 6111038 w 7333246"/>
              <a:gd name="connsiteY26" fmla="*/ 3543013 h 3543013"/>
              <a:gd name="connsiteX27" fmla="*/ 5689376 w 7333246"/>
              <a:gd name="connsiteY27" fmla="*/ 3543013 h 3543013"/>
              <a:gd name="connsiteX28" fmla="*/ 5267715 w 7333246"/>
              <a:gd name="connsiteY28" fmla="*/ 3543013 h 3543013"/>
              <a:gd name="connsiteX29" fmla="*/ 4772721 w 7333246"/>
              <a:gd name="connsiteY29" fmla="*/ 3543013 h 3543013"/>
              <a:gd name="connsiteX30" fmla="*/ 4277727 w 7333246"/>
              <a:gd name="connsiteY30" fmla="*/ 3543013 h 3543013"/>
              <a:gd name="connsiteX31" fmla="*/ 4277727 w 7333246"/>
              <a:gd name="connsiteY31" fmla="*/ 3543013 h 3543013"/>
              <a:gd name="connsiteX32" fmla="*/ 3714110 w 7333246"/>
              <a:gd name="connsiteY32" fmla="*/ 3543013 h 3543013"/>
              <a:gd name="connsiteX33" fmla="*/ 3261110 w 7333246"/>
              <a:gd name="connsiteY33" fmla="*/ 3543013 h 3543013"/>
              <a:gd name="connsiteX34" fmla="*/ 2808109 w 7333246"/>
              <a:gd name="connsiteY34" fmla="*/ 3543013 h 3543013"/>
              <a:gd name="connsiteX35" fmla="*/ 2318237 w 7333246"/>
              <a:gd name="connsiteY35" fmla="*/ 3543013 h 3543013"/>
              <a:gd name="connsiteX36" fmla="*/ 1865236 w 7333246"/>
              <a:gd name="connsiteY36" fmla="*/ 3543013 h 3543013"/>
              <a:gd name="connsiteX37" fmla="*/ 1375364 w 7333246"/>
              <a:gd name="connsiteY37" fmla="*/ 3543013 h 3543013"/>
              <a:gd name="connsiteX38" fmla="*/ 590514 w 7333246"/>
              <a:gd name="connsiteY38" fmla="*/ 3543013 h 3543013"/>
              <a:gd name="connsiteX39" fmla="*/ 0 w 7333246"/>
              <a:gd name="connsiteY39" fmla="*/ 2952499 h 3543013"/>
              <a:gd name="connsiteX40" fmla="*/ 0 w 7333246"/>
              <a:gd name="connsiteY40" fmla="*/ 2952511 h 3543013"/>
              <a:gd name="connsiteX41" fmla="*/ 0 w 7333246"/>
              <a:gd name="connsiteY41" fmla="*/ 2536207 h 3543013"/>
              <a:gd name="connsiteX42" fmla="*/ 0 w 7333246"/>
              <a:gd name="connsiteY42" fmla="*/ 2066758 h 3543013"/>
              <a:gd name="connsiteX43" fmla="*/ 0 w 7333246"/>
              <a:gd name="connsiteY43" fmla="*/ 2066758 h 3543013"/>
              <a:gd name="connsiteX44" fmla="*/ 0 w 7333246"/>
              <a:gd name="connsiteY44" fmla="*/ 1559914 h 3543013"/>
              <a:gd name="connsiteX45" fmla="*/ 0 w 7333246"/>
              <a:gd name="connsiteY45" fmla="*/ 1097358 h 3543013"/>
              <a:gd name="connsiteX46" fmla="*/ 0 w 7333246"/>
              <a:gd name="connsiteY46" fmla="*/ 590514 h 354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33246" h="3543013" fill="none" extrusionOk="0">
                <a:moveTo>
                  <a:pt x="0" y="590514"/>
                </a:moveTo>
                <a:cubicBezTo>
                  <a:pt x="20347" y="325864"/>
                  <a:pt x="207113" y="-30418"/>
                  <a:pt x="590514" y="0"/>
                </a:cubicBezTo>
                <a:cubicBezTo>
                  <a:pt x="879833" y="-69510"/>
                  <a:pt x="1047743" y="33162"/>
                  <a:pt x="1191003" y="0"/>
                </a:cubicBezTo>
                <a:cubicBezTo>
                  <a:pt x="1334263" y="-33162"/>
                  <a:pt x="1447414" y="46054"/>
                  <a:pt x="1680876" y="0"/>
                </a:cubicBezTo>
                <a:cubicBezTo>
                  <a:pt x="1914338" y="-46054"/>
                  <a:pt x="1933527" y="23628"/>
                  <a:pt x="2170748" y="0"/>
                </a:cubicBezTo>
                <a:cubicBezTo>
                  <a:pt x="2407969" y="-23628"/>
                  <a:pt x="2485486" y="44514"/>
                  <a:pt x="2660621" y="0"/>
                </a:cubicBezTo>
                <a:cubicBezTo>
                  <a:pt x="2835756" y="-44514"/>
                  <a:pt x="2900415" y="708"/>
                  <a:pt x="3076749" y="0"/>
                </a:cubicBezTo>
                <a:cubicBezTo>
                  <a:pt x="3253083" y="-708"/>
                  <a:pt x="3376827" y="57602"/>
                  <a:pt x="3566622" y="0"/>
                </a:cubicBezTo>
                <a:cubicBezTo>
                  <a:pt x="3756417" y="-57602"/>
                  <a:pt x="3951861" y="52311"/>
                  <a:pt x="4277727" y="0"/>
                </a:cubicBezTo>
                <a:lnTo>
                  <a:pt x="4277727" y="0"/>
                </a:lnTo>
                <a:cubicBezTo>
                  <a:pt x="4385602" y="-30681"/>
                  <a:pt x="4574155" y="2871"/>
                  <a:pt x="4772721" y="0"/>
                </a:cubicBezTo>
                <a:cubicBezTo>
                  <a:pt x="4971287" y="-2871"/>
                  <a:pt x="5081359" y="1411"/>
                  <a:pt x="5231049" y="0"/>
                </a:cubicBezTo>
                <a:cubicBezTo>
                  <a:pt x="5380739" y="-1411"/>
                  <a:pt x="5925098" y="92445"/>
                  <a:pt x="6111038" y="0"/>
                </a:cubicBezTo>
                <a:cubicBezTo>
                  <a:pt x="6188990" y="-22140"/>
                  <a:pt x="6290767" y="32892"/>
                  <a:pt x="6414251" y="0"/>
                </a:cubicBezTo>
                <a:cubicBezTo>
                  <a:pt x="6537735" y="-32892"/>
                  <a:pt x="6580117" y="35772"/>
                  <a:pt x="6742732" y="0"/>
                </a:cubicBezTo>
                <a:cubicBezTo>
                  <a:pt x="7072909" y="-18347"/>
                  <a:pt x="7299152" y="224070"/>
                  <a:pt x="7333246" y="590514"/>
                </a:cubicBezTo>
                <a:cubicBezTo>
                  <a:pt x="7362839" y="742774"/>
                  <a:pt x="7286961" y="859801"/>
                  <a:pt x="7333246" y="1082595"/>
                </a:cubicBezTo>
                <a:cubicBezTo>
                  <a:pt x="7379531" y="1305389"/>
                  <a:pt x="7328008" y="1345887"/>
                  <a:pt x="7333246" y="1559914"/>
                </a:cubicBezTo>
                <a:cubicBezTo>
                  <a:pt x="7338484" y="1773941"/>
                  <a:pt x="7327983" y="1833858"/>
                  <a:pt x="7333246" y="2066758"/>
                </a:cubicBezTo>
                <a:cubicBezTo>
                  <a:pt x="7500244" y="2072548"/>
                  <a:pt x="7608493" y="2188263"/>
                  <a:pt x="7770634" y="2207385"/>
                </a:cubicBezTo>
                <a:cubicBezTo>
                  <a:pt x="7932775" y="2226507"/>
                  <a:pt x="8006366" y="2307190"/>
                  <a:pt x="8190869" y="2342498"/>
                </a:cubicBezTo>
                <a:cubicBezTo>
                  <a:pt x="8110605" y="2400495"/>
                  <a:pt x="7945883" y="2473756"/>
                  <a:pt x="7787786" y="2629204"/>
                </a:cubicBezTo>
                <a:cubicBezTo>
                  <a:pt x="7629689" y="2784652"/>
                  <a:pt x="7393547" y="2837604"/>
                  <a:pt x="7333246" y="2952511"/>
                </a:cubicBezTo>
                <a:cubicBezTo>
                  <a:pt x="7333245" y="2952505"/>
                  <a:pt x="7333247" y="2952504"/>
                  <a:pt x="7333246" y="2952499"/>
                </a:cubicBezTo>
                <a:cubicBezTo>
                  <a:pt x="7308315" y="3301696"/>
                  <a:pt x="7029485" y="3501710"/>
                  <a:pt x="6742732" y="3543013"/>
                </a:cubicBezTo>
                <a:cubicBezTo>
                  <a:pt x="6639283" y="3575844"/>
                  <a:pt x="6554776" y="3531827"/>
                  <a:pt x="6414251" y="3543013"/>
                </a:cubicBezTo>
                <a:cubicBezTo>
                  <a:pt x="6273726" y="3554199"/>
                  <a:pt x="6222302" y="3508719"/>
                  <a:pt x="6111038" y="3543013"/>
                </a:cubicBezTo>
                <a:cubicBezTo>
                  <a:pt x="6026340" y="3558430"/>
                  <a:pt x="5882832" y="3513547"/>
                  <a:pt x="5689376" y="3543013"/>
                </a:cubicBezTo>
                <a:cubicBezTo>
                  <a:pt x="5495920" y="3572479"/>
                  <a:pt x="5392091" y="3503509"/>
                  <a:pt x="5267715" y="3543013"/>
                </a:cubicBezTo>
                <a:cubicBezTo>
                  <a:pt x="5143339" y="3582517"/>
                  <a:pt x="4883294" y="3512237"/>
                  <a:pt x="4772721" y="3543013"/>
                </a:cubicBezTo>
                <a:cubicBezTo>
                  <a:pt x="4662148" y="3573789"/>
                  <a:pt x="4464488" y="3508913"/>
                  <a:pt x="4277727" y="3543013"/>
                </a:cubicBezTo>
                <a:lnTo>
                  <a:pt x="4277727" y="3543013"/>
                </a:lnTo>
                <a:cubicBezTo>
                  <a:pt x="4055339" y="3567340"/>
                  <a:pt x="3846380" y="3498412"/>
                  <a:pt x="3714110" y="3543013"/>
                </a:cubicBezTo>
                <a:cubicBezTo>
                  <a:pt x="3581840" y="3587614"/>
                  <a:pt x="3406904" y="3510121"/>
                  <a:pt x="3261110" y="3543013"/>
                </a:cubicBezTo>
                <a:cubicBezTo>
                  <a:pt x="3115316" y="3575905"/>
                  <a:pt x="2951893" y="3492811"/>
                  <a:pt x="2808109" y="3543013"/>
                </a:cubicBezTo>
                <a:cubicBezTo>
                  <a:pt x="2664325" y="3593215"/>
                  <a:pt x="2430266" y="3533340"/>
                  <a:pt x="2318237" y="3543013"/>
                </a:cubicBezTo>
                <a:cubicBezTo>
                  <a:pt x="2206208" y="3552686"/>
                  <a:pt x="1998602" y="3526975"/>
                  <a:pt x="1865236" y="3543013"/>
                </a:cubicBezTo>
                <a:cubicBezTo>
                  <a:pt x="1731870" y="3559051"/>
                  <a:pt x="1533885" y="3529158"/>
                  <a:pt x="1375364" y="3543013"/>
                </a:cubicBezTo>
                <a:cubicBezTo>
                  <a:pt x="1216843" y="3556868"/>
                  <a:pt x="861800" y="3508003"/>
                  <a:pt x="590514" y="3543013"/>
                </a:cubicBezTo>
                <a:cubicBezTo>
                  <a:pt x="279273" y="3546262"/>
                  <a:pt x="24053" y="3318191"/>
                  <a:pt x="0" y="2952499"/>
                </a:cubicBezTo>
                <a:cubicBezTo>
                  <a:pt x="1" y="2952502"/>
                  <a:pt x="0" y="2952509"/>
                  <a:pt x="0" y="2952511"/>
                </a:cubicBezTo>
                <a:cubicBezTo>
                  <a:pt x="-24169" y="2769630"/>
                  <a:pt x="25168" y="2699427"/>
                  <a:pt x="0" y="2536207"/>
                </a:cubicBezTo>
                <a:cubicBezTo>
                  <a:pt x="-25168" y="2372987"/>
                  <a:pt x="14112" y="2267189"/>
                  <a:pt x="0" y="2066758"/>
                </a:cubicBezTo>
                <a:lnTo>
                  <a:pt x="0" y="2066758"/>
                </a:lnTo>
                <a:cubicBezTo>
                  <a:pt x="-15228" y="1901282"/>
                  <a:pt x="3973" y="1687424"/>
                  <a:pt x="0" y="1559914"/>
                </a:cubicBezTo>
                <a:cubicBezTo>
                  <a:pt x="-3973" y="1432404"/>
                  <a:pt x="38898" y="1246548"/>
                  <a:pt x="0" y="1097358"/>
                </a:cubicBezTo>
                <a:cubicBezTo>
                  <a:pt x="-38898" y="948168"/>
                  <a:pt x="14553" y="729255"/>
                  <a:pt x="0" y="590514"/>
                </a:cubicBezTo>
                <a:close/>
              </a:path>
              <a:path w="7333246" h="3543013" stroke="0" extrusionOk="0">
                <a:moveTo>
                  <a:pt x="0" y="590514"/>
                </a:moveTo>
                <a:cubicBezTo>
                  <a:pt x="-9675" y="273039"/>
                  <a:pt x="291172" y="948"/>
                  <a:pt x="590514" y="0"/>
                </a:cubicBezTo>
                <a:cubicBezTo>
                  <a:pt x="805201" y="-2804"/>
                  <a:pt x="925038" y="45467"/>
                  <a:pt x="1043514" y="0"/>
                </a:cubicBezTo>
                <a:cubicBezTo>
                  <a:pt x="1161990" y="-45467"/>
                  <a:pt x="1386590" y="17361"/>
                  <a:pt x="1607131" y="0"/>
                </a:cubicBezTo>
                <a:cubicBezTo>
                  <a:pt x="1827672" y="-17361"/>
                  <a:pt x="1882571" y="61503"/>
                  <a:pt x="2133876" y="0"/>
                </a:cubicBezTo>
                <a:cubicBezTo>
                  <a:pt x="2385181" y="-61503"/>
                  <a:pt x="2446317" y="57125"/>
                  <a:pt x="2734365" y="0"/>
                </a:cubicBezTo>
                <a:cubicBezTo>
                  <a:pt x="3022413" y="-57125"/>
                  <a:pt x="3189939" y="28644"/>
                  <a:pt x="3334854" y="0"/>
                </a:cubicBezTo>
                <a:cubicBezTo>
                  <a:pt x="3479769" y="-28644"/>
                  <a:pt x="3687433" y="29362"/>
                  <a:pt x="3787854" y="0"/>
                </a:cubicBezTo>
                <a:cubicBezTo>
                  <a:pt x="3888275" y="-29362"/>
                  <a:pt x="4138148" y="5587"/>
                  <a:pt x="4277727" y="0"/>
                </a:cubicBezTo>
                <a:lnTo>
                  <a:pt x="4277727" y="0"/>
                </a:lnTo>
                <a:cubicBezTo>
                  <a:pt x="4413524" y="-38571"/>
                  <a:pt x="4562994" y="6430"/>
                  <a:pt x="4699389" y="0"/>
                </a:cubicBezTo>
                <a:cubicBezTo>
                  <a:pt x="4835784" y="-6430"/>
                  <a:pt x="5012603" y="42037"/>
                  <a:pt x="5194383" y="0"/>
                </a:cubicBezTo>
                <a:cubicBezTo>
                  <a:pt x="5376163" y="-42037"/>
                  <a:pt x="5415855" y="20302"/>
                  <a:pt x="5634377" y="0"/>
                </a:cubicBezTo>
                <a:cubicBezTo>
                  <a:pt x="5852899" y="-20302"/>
                  <a:pt x="5919282" y="16760"/>
                  <a:pt x="6111038" y="0"/>
                </a:cubicBezTo>
                <a:cubicBezTo>
                  <a:pt x="6232555" y="-18863"/>
                  <a:pt x="6344576" y="18560"/>
                  <a:pt x="6414251" y="0"/>
                </a:cubicBezTo>
                <a:cubicBezTo>
                  <a:pt x="6483926" y="-18560"/>
                  <a:pt x="6664979" y="25920"/>
                  <a:pt x="6742732" y="0"/>
                </a:cubicBezTo>
                <a:cubicBezTo>
                  <a:pt x="7145510" y="-57577"/>
                  <a:pt x="7286995" y="227379"/>
                  <a:pt x="7333246" y="590514"/>
                </a:cubicBezTo>
                <a:cubicBezTo>
                  <a:pt x="7358578" y="756214"/>
                  <a:pt x="7273272" y="978647"/>
                  <a:pt x="7333246" y="1097358"/>
                </a:cubicBezTo>
                <a:cubicBezTo>
                  <a:pt x="7393220" y="1216069"/>
                  <a:pt x="7304850" y="1372157"/>
                  <a:pt x="7333246" y="1589439"/>
                </a:cubicBezTo>
                <a:cubicBezTo>
                  <a:pt x="7361642" y="1806721"/>
                  <a:pt x="7333147" y="1861173"/>
                  <a:pt x="7333246" y="2066758"/>
                </a:cubicBezTo>
                <a:cubicBezTo>
                  <a:pt x="7494959" y="2098032"/>
                  <a:pt x="7636465" y="2172942"/>
                  <a:pt x="7770634" y="2207385"/>
                </a:cubicBezTo>
                <a:cubicBezTo>
                  <a:pt x="7904803" y="2241829"/>
                  <a:pt x="8083846" y="2317812"/>
                  <a:pt x="8190869" y="2342498"/>
                </a:cubicBezTo>
                <a:cubicBezTo>
                  <a:pt x="8111439" y="2456517"/>
                  <a:pt x="7929521" y="2508787"/>
                  <a:pt x="7787786" y="2629204"/>
                </a:cubicBezTo>
                <a:cubicBezTo>
                  <a:pt x="7646051" y="2749621"/>
                  <a:pt x="7546552" y="2782169"/>
                  <a:pt x="7333246" y="2952511"/>
                </a:cubicBezTo>
                <a:cubicBezTo>
                  <a:pt x="7333246" y="2952507"/>
                  <a:pt x="7333247" y="2952501"/>
                  <a:pt x="7333246" y="2952499"/>
                </a:cubicBezTo>
                <a:cubicBezTo>
                  <a:pt x="7267289" y="3276319"/>
                  <a:pt x="7046771" y="3629045"/>
                  <a:pt x="6742732" y="3543013"/>
                </a:cubicBezTo>
                <a:cubicBezTo>
                  <a:pt x="6598105" y="3568604"/>
                  <a:pt x="6533968" y="3520524"/>
                  <a:pt x="6445836" y="3543013"/>
                </a:cubicBezTo>
                <a:cubicBezTo>
                  <a:pt x="6357704" y="3565502"/>
                  <a:pt x="6223114" y="3517178"/>
                  <a:pt x="6111038" y="3543013"/>
                </a:cubicBezTo>
                <a:cubicBezTo>
                  <a:pt x="5923022" y="3554874"/>
                  <a:pt x="5845212" y="3536381"/>
                  <a:pt x="5616044" y="3543013"/>
                </a:cubicBezTo>
                <a:cubicBezTo>
                  <a:pt x="5386876" y="3549645"/>
                  <a:pt x="5404395" y="3494809"/>
                  <a:pt x="5212716" y="3543013"/>
                </a:cubicBezTo>
                <a:cubicBezTo>
                  <a:pt x="5021037" y="3591217"/>
                  <a:pt x="4973220" y="3507536"/>
                  <a:pt x="4809387" y="3543013"/>
                </a:cubicBezTo>
                <a:cubicBezTo>
                  <a:pt x="4645554" y="3578490"/>
                  <a:pt x="4495817" y="3528233"/>
                  <a:pt x="4277727" y="3543013"/>
                </a:cubicBezTo>
                <a:lnTo>
                  <a:pt x="4277727" y="3543013"/>
                </a:lnTo>
                <a:cubicBezTo>
                  <a:pt x="4079461" y="3544661"/>
                  <a:pt x="4024502" y="3495621"/>
                  <a:pt x="3824727" y="3543013"/>
                </a:cubicBezTo>
                <a:cubicBezTo>
                  <a:pt x="3624952" y="3590405"/>
                  <a:pt x="3584196" y="3518705"/>
                  <a:pt x="3371726" y="3543013"/>
                </a:cubicBezTo>
                <a:cubicBezTo>
                  <a:pt x="3159256" y="3567321"/>
                  <a:pt x="3005924" y="3516066"/>
                  <a:pt x="2844981" y="3543013"/>
                </a:cubicBezTo>
                <a:cubicBezTo>
                  <a:pt x="2684039" y="3569960"/>
                  <a:pt x="2572737" y="3495749"/>
                  <a:pt x="2318237" y="3543013"/>
                </a:cubicBezTo>
                <a:cubicBezTo>
                  <a:pt x="2063737" y="3590277"/>
                  <a:pt x="1957063" y="3514210"/>
                  <a:pt x="1865236" y="3543013"/>
                </a:cubicBezTo>
                <a:cubicBezTo>
                  <a:pt x="1773409" y="3571816"/>
                  <a:pt x="1560349" y="3509620"/>
                  <a:pt x="1375364" y="3543013"/>
                </a:cubicBezTo>
                <a:cubicBezTo>
                  <a:pt x="1190379" y="3576406"/>
                  <a:pt x="777031" y="3458868"/>
                  <a:pt x="590514" y="3543013"/>
                </a:cubicBezTo>
                <a:cubicBezTo>
                  <a:pt x="187913" y="3488649"/>
                  <a:pt x="-61573" y="3208371"/>
                  <a:pt x="0" y="2952499"/>
                </a:cubicBezTo>
                <a:cubicBezTo>
                  <a:pt x="1" y="2952504"/>
                  <a:pt x="0" y="2952508"/>
                  <a:pt x="0" y="2952511"/>
                </a:cubicBezTo>
                <a:cubicBezTo>
                  <a:pt x="-3470" y="2741035"/>
                  <a:pt x="46546" y="2668312"/>
                  <a:pt x="0" y="2500777"/>
                </a:cubicBezTo>
                <a:cubicBezTo>
                  <a:pt x="-46546" y="2333242"/>
                  <a:pt x="25987" y="2200726"/>
                  <a:pt x="0" y="2066758"/>
                </a:cubicBezTo>
                <a:lnTo>
                  <a:pt x="0" y="2066758"/>
                </a:lnTo>
                <a:cubicBezTo>
                  <a:pt x="-17234" y="1963640"/>
                  <a:pt x="26988" y="1764040"/>
                  <a:pt x="0" y="1618964"/>
                </a:cubicBezTo>
                <a:cubicBezTo>
                  <a:pt x="-26988" y="1473888"/>
                  <a:pt x="19397" y="1300283"/>
                  <a:pt x="0" y="1156408"/>
                </a:cubicBezTo>
                <a:cubicBezTo>
                  <a:pt x="-19397" y="1012533"/>
                  <a:pt x="18404" y="868333"/>
                  <a:pt x="0" y="590514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1695"/>
                      <a:gd name="adj2" fmla="val 1611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0AC76719-DA78-4E43-A3EA-A16022D8AED5}"/>
              </a:ext>
            </a:extLst>
          </p:cNvPr>
          <p:cNvSpPr txBox="1">
            <a:spLocks/>
          </p:cNvSpPr>
          <p:nvPr/>
        </p:nvSpPr>
        <p:spPr>
          <a:xfrm>
            <a:off x="377922" y="2229458"/>
            <a:ext cx="7145824" cy="3295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[...] o uso didático da história da Matemática em sala de aula requer um </a:t>
            </a:r>
            <a:r>
              <a:rPr lang="pt-BR" sz="31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entendimento profundo </a:t>
            </a:r>
            <a:r>
              <a:rPr lang="pt-BR" sz="3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da própria Matemática e do seu desenvolvimento </a:t>
            </a:r>
            <a:r>
              <a:rPr lang="pt-BR" sz="31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histórico-epistemológic</a:t>
            </a:r>
            <a:r>
              <a:rPr lang="pt-BR" sz="3100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</a:t>
            </a:r>
            <a:r>
              <a:rPr lang="pt-BR" sz="31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para que assim seja garantido o significado dessa abordagem pedagógica(MENDES, 2009, p.78).</a:t>
            </a:r>
          </a:p>
        </p:txBody>
      </p:sp>
    </p:spTree>
    <p:extLst>
      <p:ext uri="{BB962C8B-B14F-4D97-AF65-F5344CB8AC3E}">
        <p14:creationId xmlns:p14="http://schemas.microsoft.com/office/powerpoint/2010/main" val="27559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O QUE É </a:t>
            </a:r>
            <a:r>
              <a:rPr lang="pt-BR" sz="5000" u="sng" dirty="0">
                <a:solidFill>
                  <a:schemeClr val="bg1"/>
                </a:solidFill>
                <a:latin typeface="Modern Love" panose="04090805081005020601" pitchFamily="82" charset="0"/>
              </a:rPr>
              <a:t>HISTÓRIA</a:t>
            </a:r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HISTÓRIA DA MATEMÁTICA, p.7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18FB7AE-7EEB-4BA7-8C77-A70EBA7B7ACA}"/>
              </a:ext>
            </a:extLst>
          </p:cNvPr>
          <p:cNvSpPr txBox="1">
            <a:spLocks/>
          </p:cNvSpPr>
          <p:nvPr/>
        </p:nvSpPr>
        <p:spPr>
          <a:xfrm>
            <a:off x="190500" y="1475872"/>
            <a:ext cx="7388171" cy="5325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Sf.</a:t>
            </a:r>
          </a:p>
          <a:p>
            <a:pPr marL="0" indent="0" algn="just">
              <a:buAutoNum type="arabicPeriod"/>
            </a:pP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Reunião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</a:t>
            </a: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análise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das informações ou dos conhecimentos </a:t>
            </a: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sobre o passado e sobre o desenvolvimento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da humanidade, de um povo, de uma ciência ou arte; de uma cultura, região ou de um indivíduo determinado;</a:t>
            </a:r>
          </a:p>
          <a:p>
            <a:pPr marL="0" indent="0" algn="just">
              <a:buNone/>
            </a:pP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2. </a:t>
            </a: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Conjunto de obras 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que se referem a fatos históricos;</a:t>
            </a:r>
          </a:p>
          <a:p>
            <a:pPr marL="0" indent="0" algn="just">
              <a:buNone/>
            </a:pP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3. Narração de fatos passados </a:t>
            </a: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relativos à origem e evolução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de uma arte, ciência ou qualquer outra área de conhecimento. </a:t>
            </a: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DA064DC-1A18-43A1-BF21-38844A311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867" l="1910" r="97917">
                        <a14:foregroundMark x1="9809" y1="8667" x2="72830" y2="76933"/>
                        <a14:foregroundMark x1="84722" y1="16400" x2="14670" y2="48667"/>
                        <a14:foregroundMark x1="39931" y1="7000" x2="42274" y2="49800"/>
                        <a14:foregroundMark x1="42274" y1="49800" x2="42969" y2="51467"/>
                        <a14:foregroundMark x1="2517" y1="11000" x2="37587" y2="8267"/>
                        <a14:foregroundMark x1="37587" y1="8267" x2="78993" y2="15133"/>
                        <a14:foregroundMark x1="78993" y1="15133" x2="89583" y2="25533"/>
                        <a14:foregroundMark x1="89583" y1="25533" x2="13628" y2="54200"/>
                        <a14:foregroundMark x1="13628" y1="54200" x2="6684" y2="72600"/>
                        <a14:foregroundMark x1="6684" y1="72600" x2="19444" y2="84467"/>
                        <a14:foregroundMark x1="19444" y1="84467" x2="84549" y2="89267"/>
                        <a14:foregroundMark x1="84549" y1="89267" x2="92361" y2="84667"/>
                        <a14:foregroundMark x1="8247" y1="17533" x2="10243" y2="63267"/>
                        <a14:foregroundMark x1="10243" y1="63267" x2="5122" y2="77667"/>
                        <a14:foregroundMark x1="5122" y1="77667" x2="9809" y2="87933"/>
                        <a14:foregroundMark x1="9809" y1="87933" x2="11892" y2="89800"/>
                        <a14:foregroundMark x1="25000" y1="94267" x2="98177" y2="89067"/>
                        <a14:foregroundMark x1="98177" y1="89067" x2="92622" y2="13333"/>
                        <a14:foregroundMark x1="95660" y1="11933" x2="36632" y2="5400"/>
                        <a14:foregroundMark x1="35417" y1="22000" x2="58247" y2="16867"/>
                        <a14:foregroundMark x1="38455" y1="20333" x2="52083" y2="26667"/>
                        <a14:foregroundMark x1="52083" y1="26667" x2="47222" y2="20733"/>
                        <a14:foregroundMark x1="47222" y1="20733" x2="37500" y2="20867"/>
                        <a14:foregroundMark x1="37500" y1="20867" x2="38108" y2="32067"/>
                        <a14:foregroundMark x1="54253" y1="25933" x2="83941" y2="24267"/>
                        <a14:foregroundMark x1="83941" y1="24267" x2="46007" y2="22000"/>
                        <a14:foregroundMark x1="32986" y1="22933" x2="34462" y2="15667"/>
                        <a14:foregroundMark x1="34462" y1="15667" x2="34462" y2="15667"/>
                        <a14:foregroundMark x1="28993" y1="54733" x2="87760" y2="32267"/>
                        <a14:foregroundMark x1="24740" y1="92600" x2="73785" y2="86533"/>
                        <a14:foregroundMark x1="31076" y1="96867" x2="5642" y2="89267"/>
                        <a14:foregroundMark x1="5642" y1="89267" x2="1910" y2="87467"/>
                        <a14:foregroundMark x1="16840" y1="96867" x2="27431" y2="96867"/>
                        <a14:foregroundMark x1="4601" y1="14733" x2="3993" y2="62933"/>
                        <a14:foregroundMark x1="3733" y1="7933" x2="31424" y2="5133"/>
                        <a14:foregroundMark x1="22309" y1="2600" x2="27431" y2="3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7437" y="1188755"/>
            <a:ext cx="4090352" cy="53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O QUE É </a:t>
            </a:r>
            <a:r>
              <a:rPr lang="pt-BR" sz="5000" u="sng" dirty="0">
                <a:solidFill>
                  <a:schemeClr val="bg1"/>
                </a:solidFill>
                <a:latin typeface="Modern Love" panose="04090805081005020601" pitchFamily="82" charset="0"/>
              </a:rPr>
              <a:t>MATEMÁTICA</a:t>
            </a:r>
            <a:r>
              <a:rPr lang="pt-BR" sz="5000" dirty="0">
                <a:solidFill>
                  <a:schemeClr val="bg1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HISTÓRIA DA MATEMÁTICA, p.8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18FB7AE-7EEB-4BA7-8C77-A70EBA7B7ACA}"/>
              </a:ext>
            </a:extLst>
          </p:cNvPr>
          <p:cNvSpPr txBox="1">
            <a:spLocks/>
          </p:cNvSpPr>
          <p:nvPr/>
        </p:nvSpPr>
        <p:spPr>
          <a:xfrm>
            <a:off x="95250" y="1364217"/>
            <a:ext cx="7201477" cy="5025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Sf.</a:t>
            </a:r>
          </a:p>
          <a:p>
            <a:pPr marL="0" indent="0" algn="just">
              <a:buNone/>
            </a:pP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1. Ciência que estuda, por meio do </a:t>
            </a: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raciocínio dedutivo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as propriedades dos seres abstratos (números, figuras geométricas etc.), bem como as </a:t>
            </a: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relações que se estabelecem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entre eles;</a:t>
            </a:r>
          </a:p>
          <a:p>
            <a:pPr marL="0" indent="0">
              <a:buNone/>
            </a:pPr>
            <a:endParaRPr lang="pt-BR" sz="27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just">
              <a:buNone/>
            </a:pP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2. Ciência que trata das </a:t>
            </a: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medidas, propriedades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</a:t>
            </a:r>
            <a:r>
              <a:rPr lang="pt-BR" sz="27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relações</a:t>
            </a:r>
            <a:r>
              <a:rPr lang="pt-BR" sz="27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de quantidades e grandezas e que inclui a aritmética, a álgebra, a geometria, a trigonometria, o cálculo etc.;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DA064DC-1A18-43A1-BF21-38844A311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867" l="1910" r="97917">
                        <a14:foregroundMark x1="9809" y1="8667" x2="72830" y2="76933"/>
                        <a14:foregroundMark x1="84722" y1="16400" x2="14670" y2="48667"/>
                        <a14:foregroundMark x1="39931" y1="7000" x2="42274" y2="49800"/>
                        <a14:foregroundMark x1="42274" y1="49800" x2="42969" y2="51467"/>
                        <a14:foregroundMark x1="2517" y1="11000" x2="37587" y2="8267"/>
                        <a14:foregroundMark x1="37587" y1="8267" x2="78993" y2="15133"/>
                        <a14:foregroundMark x1="78993" y1="15133" x2="89583" y2="25533"/>
                        <a14:foregroundMark x1="89583" y1="25533" x2="13628" y2="54200"/>
                        <a14:foregroundMark x1="13628" y1="54200" x2="6684" y2="72600"/>
                        <a14:foregroundMark x1="6684" y1="72600" x2="19444" y2="84467"/>
                        <a14:foregroundMark x1="19444" y1="84467" x2="84549" y2="89267"/>
                        <a14:foregroundMark x1="84549" y1="89267" x2="92361" y2="84667"/>
                        <a14:foregroundMark x1="8247" y1="17533" x2="10243" y2="63267"/>
                        <a14:foregroundMark x1="10243" y1="63267" x2="5122" y2="77667"/>
                        <a14:foregroundMark x1="5122" y1="77667" x2="9809" y2="87933"/>
                        <a14:foregroundMark x1="9809" y1="87933" x2="11892" y2="89800"/>
                        <a14:foregroundMark x1="25000" y1="94267" x2="98177" y2="89067"/>
                        <a14:foregroundMark x1="98177" y1="89067" x2="92622" y2="13333"/>
                        <a14:foregroundMark x1="95660" y1="11933" x2="36632" y2="5400"/>
                        <a14:foregroundMark x1="35417" y1="22000" x2="58247" y2="16867"/>
                        <a14:foregroundMark x1="38455" y1="20333" x2="52083" y2="26667"/>
                        <a14:foregroundMark x1="52083" y1="26667" x2="47222" y2="20733"/>
                        <a14:foregroundMark x1="47222" y1="20733" x2="37500" y2="20867"/>
                        <a14:foregroundMark x1="37500" y1="20867" x2="38108" y2="32067"/>
                        <a14:foregroundMark x1="54253" y1="25933" x2="83941" y2="24267"/>
                        <a14:foregroundMark x1="83941" y1="24267" x2="46007" y2="22000"/>
                        <a14:foregroundMark x1="32986" y1="22933" x2="34462" y2="15667"/>
                        <a14:foregroundMark x1="34462" y1="15667" x2="34462" y2="15667"/>
                        <a14:foregroundMark x1="28993" y1="54733" x2="87760" y2="32267"/>
                        <a14:foregroundMark x1="24740" y1="92600" x2="73785" y2="86533"/>
                        <a14:foregroundMark x1="31076" y1="96867" x2="5642" y2="89267"/>
                        <a14:foregroundMark x1="5642" y1="89267" x2="1910" y2="87467"/>
                        <a14:foregroundMark x1="16840" y1="96867" x2="27431" y2="96867"/>
                        <a14:foregroundMark x1="4601" y1="14733" x2="3993" y2="62933"/>
                        <a14:foregroundMark x1="3733" y1="7933" x2="31424" y2="5133"/>
                        <a14:foregroundMark x1="22309" y1="2600" x2="27431" y2="3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7437" y="1188755"/>
            <a:ext cx="4090352" cy="53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FAFDC92E-0FF6-4949-87C1-4E1FC68BB261}"/>
              </a:ext>
            </a:extLst>
          </p:cNvPr>
          <p:cNvGrpSpPr/>
          <p:nvPr/>
        </p:nvGrpSpPr>
        <p:grpSpPr>
          <a:xfrm>
            <a:off x="7301734" y="3508648"/>
            <a:ext cx="4795016" cy="3264776"/>
            <a:chOff x="4612892" y="850022"/>
            <a:chExt cx="4795016" cy="326477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795BAD17-E73E-4989-BB3A-1A4469D3E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6400" y="1035047"/>
              <a:ext cx="4428000" cy="2444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Shape 259">
              <a:extLst>
                <a:ext uri="{FF2B5EF4-FFF2-40B4-BE49-F238E27FC236}">
                  <a16:creationId xmlns:a16="http://schemas.microsoft.com/office/drawing/2014/main" id="{99A9220E-6225-4DAA-90EF-C43E03865EEE}"/>
                </a:ext>
              </a:extLst>
            </p:cNvPr>
            <p:cNvSpPr/>
            <p:nvPr/>
          </p:nvSpPr>
          <p:spPr>
            <a:xfrm>
              <a:off x="4612892" y="850022"/>
              <a:ext cx="4795016" cy="3264776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B050">
                <a:alpha val="11150"/>
              </a:srgb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5AAAE79-D913-4763-B704-2B21FDE2D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2" b="99740" l="2344" r="99219">
                        <a14:foregroundMark x1="32031" y1="7552" x2="64844" y2="19010"/>
                        <a14:foregroundMark x1="64844" y1="19010" x2="67708" y2="23438"/>
                        <a14:foregroundMark x1="52344" y1="7552" x2="68229" y2="20573"/>
                        <a14:foregroundMark x1="68229" y1="20573" x2="69010" y2="22135"/>
                        <a14:foregroundMark x1="94010" y1="75260" x2="70313" y2="94792"/>
                        <a14:foregroundMark x1="70313" y1="94792" x2="15625" y2="88802"/>
                        <a14:foregroundMark x1="15625" y1="88802" x2="16146" y2="78125"/>
                        <a14:foregroundMark x1="11458" y1="80729" x2="13542" y2="94531"/>
                        <a14:foregroundMark x1="12240" y1="78646" x2="4427" y2="90625"/>
                        <a14:foregroundMark x1="4427" y1="90625" x2="4427" y2="90625"/>
                        <a14:foregroundMark x1="18750" y1="96875" x2="61198" y2="98177"/>
                        <a14:foregroundMark x1="61198" y1="98177" x2="83594" y2="97917"/>
                        <a14:foregroundMark x1="83594" y1="97917" x2="92708" y2="82292"/>
                        <a14:foregroundMark x1="92708" y1="82292" x2="92708" y2="79948"/>
                        <a14:foregroundMark x1="85938" y1="67448" x2="95313" y2="90885"/>
                        <a14:foregroundMark x1="95313" y1="90885" x2="95833" y2="96875"/>
                        <a14:foregroundMark x1="93229" y1="75260" x2="98958" y2="92448"/>
                        <a14:foregroundMark x1="98958" y1="92448" x2="98958" y2="94531"/>
                        <a14:foregroundMark x1="91927" y1="68750" x2="91927" y2="68750"/>
                        <a14:foregroundMark x1="93750" y1="68229" x2="96615" y2="98177"/>
                        <a14:foregroundMark x1="96615" y1="98177" x2="97135" y2="99479"/>
                        <a14:foregroundMark x1="3906" y1="95052" x2="14063" y2="98177"/>
                        <a14:foregroundMark x1="3646" y1="97135" x2="10156" y2="98177"/>
                        <a14:foregroundMark x1="2344" y1="92448" x2="2604" y2="99740"/>
                        <a14:foregroundMark x1="83854" y1="66667" x2="83854" y2="66667"/>
                        <a14:foregroundMark x1="86458" y1="66667" x2="92448" y2="67448"/>
                        <a14:foregroundMark x1="83333" y1="65365" x2="95052" y2="69271"/>
                        <a14:foregroundMark x1="95833" y1="71354" x2="99219" y2="76042"/>
                      </a14:backgroundRemoval>
                    </a14:imgEffect>
                  </a14:imgLayer>
                </a14:imgProps>
              </a:ext>
            </a:extLst>
          </a:blip>
          <a:srcRect r="3841"/>
          <a:stretch/>
        </p:blipFill>
        <p:spPr>
          <a:xfrm flipH="1">
            <a:off x="5089236" y="3889589"/>
            <a:ext cx="2806988" cy="2919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HISTÓRIA DA MATEMÁTICA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Schivani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HISTÓRIA DA MATEMÁTICA, p.6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E5C394D-4926-4818-9CCF-6473AE356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961" t="37584" r="25378" b="24026"/>
          <a:stretch/>
        </p:blipFill>
        <p:spPr>
          <a:xfrm>
            <a:off x="83343" y="1490437"/>
            <a:ext cx="3517106" cy="4773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C086510B-5981-4C88-9F38-D74973D2D3D1}"/>
              </a:ext>
            </a:extLst>
          </p:cNvPr>
          <p:cNvSpPr/>
          <p:nvPr/>
        </p:nvSpPr>
        <p:spPr>
          <a:xfrm>
            <a:off x="3281854" y="1395366"/>
            <a:ext cx="8910146" cy="2356288"/>
          </a:xfrm>
          <a:custGeom>
            <a:avLst/>
            <a:gdLst>
              <a:gd name="connsiteX0" fmla="*/ 0 w 8910146"/>
              <a:gd name="connsiteY0" fmla="*/ 392723 h 2356288"/>
              <a:gd name="connsiteX1" fmla="*/ 392723 w 8910146"/>
              <a:gd name="connsiteY1" fmla="*/ 0 h 2356288"/>
              <a:gd name="connsiteX2" fmla="*/ 917027 w 8910146"/>
              <a:gd name="connsiteY2" fmla="*/ 0 h 2356288"/>
              <a:gd name="connsiteX3" fmla="*/ 1485024 w 8910146"/>
              <a:gd name="connsiteY3" fmla="*/ 0 h 2356288"/>
              <a:gd name="connsiteX4" fmla="*/ 1485024 w 8910146"/>
              <a:gd name="connsiteY4" fmla="*/ 0 h 2356288"/>
              <a:gd name="connsiteX5" fmla="*/ 2086459 w 8910146"/>
              <a:gd name="connsiteY5" fmla="*/ 0 h 2356288"/>
              <a:gd name="connsiteX6" fmla="*/ 2643343 w 8910146"/>
              <a:gd name="connsiteY6" fmla="*/ 0 h 2356288"/>
              <a:gd name="connsiteX7" fmla="*/ 3177952 w 8910146"/>
              <a:gd name="connsiteY7" fmla="*/ 0 h 2356288"/>
              <a:gd name="connsiteX8" fmla="*/ 3712561 w 8910146"/>
              <a:gd name="connsiteY8" fmla="*/ 0 h 2356288"/>
              <a:gd name="connsiteX9" fmla="*/ 4246435 w 8910146"/>
              <a:gd name="connsiteY9" fmla="*/ 0 h 2356288"/>
              <a:gd name="connsiteX10" fmla="*/ 4636162 w 8910146"/>
              <a:gd name="connsiteY10" fmla="*/ 0 h 2356288"/>
              <a:gd name="connsiteX11" fmla="*/ 5073939 w 8910146"/>
              <a:gd name="connsiteY11" fmla="*/ 0 h 2356288"/>
              <a:gd name="connsiteX12" fmla="*/ 5607812 w 8910146"/>
              <a:gd name="connsiteY12" fmla="*/ 0 h 2356288"/>
              <a:gd name="connsiteX13" fmla="*/ 6141686 w 8910146"/>
              <a:gd name="connsiteY13" fmla="*/ 0 h 2356288"/>
              <a:gd name="connsiteX14" fmla="*/ 6627511 w 8910146"/>
              <a:gd name="connsiteY14" fmla="*/ 0 h 2356288"/>
              <a:gd name="connsiteX15" fmla="*/ 7209433 w 8910146"/>
              <a:gd name="connsiteY15" fmla="*/ 0 h 2356288"/>
              <a:gd name="connsiteX16" fmla="*/ 7599160 w 8910146"/>
              <a:gd name="connsiteY16" fmla="*/ 0 h 2356288"/>
              <a:gd name="connsiteX17" fmla="*/ 8036937 w 8910146"/>
              <a:gd name="connsiteY17" fmla="*/ 0 h 2356288"/>
              <a:gd name="connsiteX18" fmla="*/ 8517423 w 8910146"/>
              <a:gd name="connsiteY18" fmla="*/ 0 h 2356288"/>
              <a:gd name="connsiteX19" fmla="*/ 8910146 w 8910146"/>
              <a:gd name="connsiteY19" fmla="*/ 392723 h 2356288"/>
              <a:gd name="connsiteX20" fmla="*/ 8910146 w 8910146"/>
              <a:gd name="connsiteY20" fmla="*/ 873794 h 2356288"/>
              <a:gd name="connsiteX21" fmla="*/ 8910146 w 8910146"/>
              <a:gd name="connsiteY21" fmla="*/ 1374501 h 2356288"/>
              <a:gd name="connsiteX22" fmla="*/ 8910146 w 8910146"/>
              <a:gd name="connsiteY22" fmla="*/ 1374501 h 2356288"/>
              <a:gd name="connsiteX23" fmla="*/ 8910146 w 8910146"/>
              <a:gd name="connsiteY23" fmla="*/ 1963573 h 2356288"/>
              <a:gd name="connsiteX24" fmla="*/ 8910146 w 8910146"/>
              <a:gd name="connsiteY24" fmla="*/ 1963565 h 2356288"/>
              <a:gd name="connsiteX25" fmla="*/ 8517423 w 8910146"/>
              <a:gd name="connsiteY25" fmla="*/ 2356288 h 2356288"/>
              <a:gd name="connsiteX26" fmla="*/ 7887452 w 8910146"/>
              <a:gd name="connsiteY26" fmla="*/ 2356288 h 2356288"/>
              <a:gd name="connsiteX27" fmla="*/ 7257481 w 8910146"/>
              <a:gd name="connsiteY27" fmla="*/ 2356288 h 2356288"/>
              <a:gd name="connsiteX28" fmla="*/ 6771656 w 8910146"/>
              <a:gd name="connsiteY28" fmla="*/ 2356288 h 2356288"/>
              <a:gd name="connsiteX29" fmla="*/ 6189734 w 8910146"/>
              <a:gd name="connsiteY29" fmla="*/ 2356288 h 2356288"/>
              <a:gd name="connsiteX30" fmla="*/ 5607812 w 8910146"/>
              <a:gd name="connsiteY30" fmla="*/ 2356288 h 2356288"/>
              <a:gd name="connsiteX31" fmla="*/ 4977841 w 8910146"/>
              <a:gd name="connsiteY31" fmla="*/ 2356288 h 2356288"/>
              <a:gd name="connsiteX32" fmla="*/ 4588114 w 8910146"/>
              <a:gd name="connsiteY32" fmla="*/ 2356288 h 2356288"/>
              <a:gd name="connsiteX33" fmla="*/ 3712561 w 8910146"/>
              <a:gd name="connsiteY33" fmla="*/ 2356288 h 2356288"/>
              <a:gd name="connsiteX34" fmla="*/ 3264251 w 8910146"/>
              <a:gd name="connsiteY34" fmla="*/ 2466884 h 2356288"/>
              <a:gd name="connsiteX35" fmla="*/ 2815942 w 8910146"/>
              <a:gd name="connsiteY35" fmla="*/ 2577479 h 2356288"/>
              <a:gd name="connsiteX36" fmla="*/ 2404122 w 8910146"/>
              <a:gd name="connsiteY36" fmla="*/ 2679073 h 2356288"/>
              <a:gd name="connsiteX37" fmla="*/ 1882832 w 8910146"/>
              <a:gd name="connsiteY37" fmla="*/ 2807672 h 2356288"/>
              <a:gd name="connsiteX38" fmla="*/ 1325051 w 8910146"/>
              <a:gd name="connsiteY38" fmla="*/ 2945273 h 2356288"/>
              <a:gd name="connsiteX39" fmla="*/ 876742 w 8910146"/>
              <a:gd name="connsiteY39" fmla="*/ 3055869 h 2356288"/>
              <a:gd name="connsiteX40" fmla="*/ 63529 w 8910146"/>
              <a:gd name="connsiteY40" fmla="*/ 3256484 h 2356288"/>
              <a:gd name="connsiteX41" fmla="*/ 494716 w 8910146"/>
              <a:gd name="connsiteY41" fmla="*/ 2983425 h 2356288"/>
              <a:gd name="connsiteX42" fmla="*/ 940118 w 8910146"/>
              <a:gd name="connsiteY42" fmla="*/ 2701363 h 2356288"/>
              <a:gd name="connsiteX43" fmla="*/ 1485024 w 8910146"/>
              <a:gd name="connsiteY43" fmla="*/ 2356288 h 2356288"/>
              <a:gd name="connsiteX44" fmla="*/ 927950 w 8910146"/>
              <a:gd name="connsiteY44" fmla="*/ 2356288 h 2356288"/>
              <a:gd name="connsiteX45" fmla="*/ 392723 w 8910146"/>
              <a:gd name="connsiteY45" fmla="*/ 2356288 h 2356288"/>
              <a:gd name="connsiteX46" fmla="*/ 0 w 8910146"/>
              <a:gd name="connsiteY46" fmla="*/ 1963565 h 2356288"/>
              <a:gd name="connsiteX47" fmla="*/ 0 w 8910146"/>
              <a:gd name="connsiteY47" fmla="*/ 1963573 h 2356288"/>
              <a:gd name="connsiteX48" fmla="*/ 0 w 8910146"/>
              <a:gd name="connsiteY48" fmla="*/ 1374501 h 2356288"/>
              <a:gd name="connsiteX49" fmla="*/ 0 w 8910146"/>
              <a:gd name="connsiteY49" fmla="*/ 1374501 h 2356288"/>
              <a:gd name="connsiteX50" fmla="*/ 0 w 8910146"/>
              <a:gd name="connsiteY50" fmla="*/ 913065 h 2356288"/>
              <a:gd name="connsiteX51" fmla="*/ 0 w 8910146"/>
              <a:gd name="connsiteY51" fmla="*/ 392723 h 235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910146" h="2356288" fill="none" extrusionOk="0">
                <a:moveTo>
                  <a:pt x="0" y="392723"/>
                </a:moveTo>
                <a:cubicBezTo>
                  <a:pt x="-25260" y="162411"/>
                  <a:pt x="193373" y="-32595"/>
                  <a:pt x="392723" y="0"/>
                </a:cubicBezTo>
                <a:cubicBezTo>
                  <a:pt x="506584" y="-349"/>
                  <a:pt x="793048" y="59147"/>
                  <a:pt x="917027" y="0"/>
                </a:cubicBezTo>
                <a:cubicBezTo>
                  <a:pt x="1041006" y="-59147"/>
                  <a:pt x="1214874" y="33770"/>
                  <a:pt x="1485024" y="0"/>
                </a:cubicBezTo>
                <a:lnTo>
                  <a:pt x="1485024" y="0"/>
                </a:lnTo>
                <a:cubicBezTo>
                  <a:pt x="1644180" y="-18689"/>
                  <a:pt x="1913109" y="38327"/>
                  <a:pt x="2086459" y="0"/>
                </a:cubicBezTo>
                <a:cubicBezTo>
                  <a:pt x="2259810" y="-38327"/>
                  <a:pt x="2483257" y="38865"/>
                  <a:pt x="2643343" y="0"/>
                </a:cubicBezTo>
                <a:cubicBezTo>
                  <a:pt x="2803429" y="-38865"/>
                  <a:pt x="3034333" y="27448"/>
                  <a:pt x="3177952" y="0"/>
                </a:cubicBezTo>
                <a:cubicBezTo>
                  <a:pt x="3321571" y="-27448"/>
                  <a:pt x="3588560" y="4191"/>
                  <a:pt x="3712561" y="0"/>
                </a:cubicBezTo>
                <a:cubicBezTo>
                  <a:pt x="3840787" y="-60759"/>
                  <a:pt x="4021613" y="3120"/>
                  <a:pt x="4246435" y="0"/>
                </a:cubicBezTo>
                <a:cubicBezTo>
                  <a:pt x="4471257" y="-3120"/>
                  <a:pt x="4557354" y="44630"/>
                  <a:pt x="4636162" y="0"/>
                </a:cubicBezTo>
                <a:cubicBezTo>
                  <a:pt x="4714970" y="-44630"/>
                  <a:pt x="4941045" y="20410"/>
                  <a:pt x="5073939" y="0"/>
                </a:cubicBezTo>
                <a:cubicBezTo>
                  <a:pt x="5206833" y="-20410"/>
                  <a:pt x="5429156" y="35799"/>
                  <a:pt x="5607812" y="0"/>
                </a:cubicBezTo>
                <a:cubicBezTo>
                  <a:pt x="5786468" y="-35799"/>
                  <a:pt x="6018646" y="9921"/>
                  <a:pt x="6141686" y="0"/>
                </a:cubicBezTo>
                <a:cubicBezTo>
                  <a:pt x="6264726" y="-9921"/>
                  <a:pt x="6502094" y="37682"/>
                  <a:pt x="6627511" y="0"/>
                </a:cubicBezTo>
                <a:cubicBezTo>
                  <a:pt x="6752929" y="-37682"/>
                  <a:pt x="6981314" y="26193"/>
                  <a:pt x="7209433" y="0"/>
                </a:cubicBezTo>
                <a:cubicBezTo>
                  <a:pt x="7437552" y="-26193"/>
                  <a:pt x="7492332" y="41060"/>
                  <a:pt x="7599160" y="0"/>
                </a:cubicBezTo>
                <a:cubicBezTo>
                  <a:pt x="7705988" y="-41060"/>
                  <a:pt x="7871819" y="43723"/>
                  <a:pt x="8036937" y="0"/>
                </a:cubicBezTo>
                <a:cubicBezTo>
                  <a:pt x="8202055" y="-43723"/>
                  <a:pt x="8392129" y="34105"/>
                  <a:pt x="8517423" y="0"/>
                </a:cubicBezTo>
                <a:cubicBezTo>
                  <a:pt x="8705372" y="-18295"/>
                  <a:pt x="8926612" y="164893"/>
                  <a:pt x="8910146" y="392723"/>
                </a:cubicBezTo>
                <a:cubicBezTo>
                  <a:pt x="8935967" y="575929"/>
                  <a:pt x="8865982" y="670255"/>
                  <a:pt x="8910146" y="873794"/>
                </a:cubicBezTo>
                <a:cubicBezTo>
                  <a:pt x="8954310" y="1077333"/>
                  <a:pt x="8909006" y="1217638"/>
                  <a:pt x="8910146" y="1374501"/>
                </a:cubicBezTo>
                <a:lnTo>
                  <a:pt x="8910146" y="1374501"/>
                </a:lnTo>
                <a:cubicBezTo>
                  <a:pt x="8915721" y="1636140"/>
                  <a:pt x="8883716" y="1794618"/>
                  <a:pt x="8910146" y="1963573"/>
                </a:cubicBezTo>
                <a:lnTo>
                  <a:pt x="8910146" y="1963565"/>
                </a:lnTo>
                <a:cubicBezTo>
                  <a:pt x="8895273" y="2199724"/>
                  <a:pt x="8767044" y="2316362"/>
                  <a:pt x="8517423" y="2356288"/>
                </a:cubicBezTo>
                <a:cubicBezTo>
                  <a:pt x="8370502" y="2401511"/>
                  <a:pt x="8024664" y="2344003"/>
                  <a:pt x="7887452" y="2356288"/>
                </a:cubicBezTo>
                <a:cubicBezTo>
                  <a:pt x="7750240" y="2368573"/>
                  <a:pt x="7535065" y="2355603"/>
                  <a:pt x="7257481" y="2356288"/>
                </a:cubicBezTo>
                <a:cubicBezTo>
                  <a:pt x="6979897" y="2356973"/>
                  <a:pt x="6994938" y="2348444"/>
                  <a:pt x="6771656" y="2356288"/>
                </a:cubicBezTo>
                <a:cubicBezTo>
                  <a:pt x="6548375" y="2364132"/>
                  <a:pt x="6474305" y="2305484"/>
                  <a:pt x="6189734" y="2356288"/>
                </a:cubicBezTo>
                <a:cubicBezTo>
                  <a:pt x="5905163" y="2407092"/>
                  <a:pt x="5798653" y="2288468"/>
                  <a:pt x="5607812" y="2356288"/>
                </a:cubicBezTo>
                <a:cubicBezTo>
                  <a:pt x="5416971" y="2424108"/>
                  <a:pt x="5196456" y="2325330"/>
                  <a:pt x="4977841" y="2356288"/>
                </a:cubicBezTo>
                <a:cubicBezTo>
                  <a:pt x="4759226" y="2387246"/>
                  <a:pt x="4775077" y="2334453"/>
                  <a:pt x="4588114" y="2356288"/>
                </a:cubicBezTo>
                <a:cubicBezTo>
                  <a:pt x="4401151" y="2378123"/>
                  <a:pt x="4075706" y="2252814"/>
                  <a:pt x="3712561" y="2356288"/>
                </a:cubicBezTo>
                <a:cubicBezTo>
                  <a:pt x="3518153" y="2460278"/>
                  <a:pt x="3393126" y="2418793"/>
                  <a:pt x="3264251" y="2466884"/>
                </a:cubicBezTo>
                <a:cubicBezTo>
                  <a:pt x="3135376" y="2514975"/>
                  <a:pt x="2966713" y="2509891"/>
                  <a:pt x="2815942" y="2577479"/>
                </a:cubicBezTo>
                <a:cubicBezTo>
                  <a:pt x="2665171" y="2645067"/>
                  <a:pt x="2494898" y="2640095"/>
                  <a:pt x="2404122" y="2679073"/>
                </a:cubicBezTo>
                <a:cubicBezTo>
                  <a:pt x="2313346" y="2718051"/>
                  <a:pt x="2069907" y="2725455"/>
                  <a:pt x="1882832" y="2807672"/>
                </a:cubicBezTo>
                <a:cubicBezTo>
                  <a:pt x="1695757" y="2889889"/>
                  <a:pt x="1428794" y="2883161"/>
                  <a:pt x="1325051" y="2945273"/>
                </a:cubicBezTo>
                <a:cubicBezTo>
                  <a:pt x="1221308" y="3007385"/>
                  <a:pt x="1071110" y="2992214"/>
                  <a:pt x="876742" y="3055869"/>
                </a:cubicBezTo>
                <a:cubicBezTo>
                  <a:pt x="682374" y="3119524"/>
                  <a:pt x="224444" y="3200438"/>
                  <a:pt x="63529" y="3256484"/>
                </a:cubicBezTo>
                <a:cubicBezTo>
                  <a:pt x="228474" y="3106871"/>
                  <a:pt x="408299" y="3095804"/>
                  <a:pt x="494716" y="2983425"/>
                </a:cubicBezTo>
                <a:cubicBezTo>
                  <a:pt x="581133" y="2871046"/>
                  <a:pt x="744594" y="2838423"/>
                  <a:pt x="940118" y="2701363"/>
                </a:cubicBezTo>
                <a:cubicBezTo>
                  <a:pt x="1135642" y="2564303"/>
                  <a:pt x="1254107" y="2584481"/>
                  <a:pt x="1485024" y="2356288"/>
                </a:cubicBezTo>
                <a:cubicBezTo>
                  <a:pt x="1324329" y="2367330"/>
                  <a:pt x="1076686" y="2291154"/>
                  <a:pt x="927950" y="2356288"/>
                </a:cubicBezTo>
                <a:cubicBezTo>
                  <a:pt x="779214" y="2421422"/>
                  <a:pt x="585010" y="2303853"/>
                  <a:pt x="392723" y="2356288"/>
                </a:cubicBezTo>
                <a:cubicBezTo>
                  <a:pt x="116725" y="2337525"/>
                  <a:pt x="-32640" y="2152108"/>
                  <a:pt x="0" y="1963565"/>
                </a:cubicBezTo>
                <a:lnTo>
                  <a:pt x="0" y="1963573"/>
                </a:lnTo>
                <a:cubicBezTo>
                  <a:pt x="-61704" y="1681979"/>
                  <a:pt x="67446" y="1600612"/>
                  <a:pt x="0" y="1374501"/>
                </a:cubicBezTo>
                <a:lnTo>
                  <a:pt x="0" y="1374501"/>
                </a:lnTo>
                <a:cubicBezTo>
                  <a:pt x="-1986" y="1181751"/>
                  <a:pt x="38870" y="1075508"/>
                  <a:pt x="0" y="913065"/>
                </a:cubicBezTo>
                <a:cubicBezTo>
                  <a:pt x="-38870" y="750622"/>
                  <a:pt x="34212" y="547407"/>
                  <a:pt x="0" y="392723"/>
                </a:cubicBezTo>
                <a:close/>
              </a:path>
              <a:path w="8910146" h="2356288" stroke="0" extrusionOk="0">
                <a:moveTo>
                  <a:pt x="0" y="392723"/>
                </a:moveTo>
                <a:cubicBezTo>
                  <a:pt x="-32849" y="205220"/>
                  <a:pt x="188798" y="459"/>
                  <a:pt x="392723" y="0"/>
                </a:cubicBezTo>
                <a:cubicBezTo>
                  <a:pt x="598512" y="-59526"/>
                  <a:pt x="758451" y="18248"/>
                  <a:pt x="917027" y="0"/>
                </a:cubicBezTo>
                <a:cubicBezTo>
                  <a:pt x="1075603" y="-18248"/>
                  <a:pt x="1240661" y="51914"/>
                  <a:pt x="1485024" y="0"/>
                </a:cubicBezTo>
                <a:lnTo>
                  <a:pt x="1485024" y="0"/>
                </a:lnTo>
                <a:cubicBezTo>
                  <a:pt x="1725257" y="-37631"/>
                  <a:pt x="1781378" y="45568"/>
                  <a:pt x="2041908" y="0"/>
                </a:cubicBezTo>
                <a:cubicBezTo>
                  <a:pt x="2302438" y="-45568"/>
                  <a:pt x="2471722" y="26647"/>
                  <a:pt x="2598793" y="0"/>
                </a:cubicBezTo>
                <a:cubicBezTo>
                  <a:pt x="2725865" y="-26647"/>
                  <a:pt x="2893344" y="38504"/>
                  <a:pt x="3155677" y="0"/>
                </a:cubicBezTo>
                <a:cubicBezTo>
                  <a:pt x="3418010" y="-38504"/>
                  <a:pt x="3463754" y="13060"/>
                  <a:pt x="3712561" y="0"/>
                </a:cubicBezTo>
                <a:cubicBezTo>
                  <a:pt x="3924248" y="-4880"/>
                  <a:pt x="4013732" y="6734"/>
                  <a:pt x="4198386" y="0"/>
                </a:cubicBezTo>
                <a:cubicBezTo>
                  <a:pt x="4383040" y="-6734"/>
                  <a:pt x="4419162" y="32045"/>
                  <a:pt x="4636162" y="0"/>
                </a:cubicBezTo>
                <a:cubicBezTo>
                  <a:pt x="4853162" y="-32045"/>
                  <a:pt x="4908016" y="36110"/>
                  <a:pt x="5073939" y="0"/>
                </a:cubicBezTo>
                <a:cubicBezTo>
                  <a:pt x="5239862" y="-36110"/>
                  <a:pt x="5443895" y="14703"/>
                  <a:pt x="5559764" y="0"/>
                </a:cubicBezTo>
                <a:cubicBezTo>
                  <a:pt x="5675633" y="-14703"/>
                  <a:pt x="5993552" y="61746"/>
                  <a:pt x="6189734" y="0"/>
                </a:cubicBezTo>
                <a:cubicBezTo>
                  <a:pt x="6385916" y="-61746"/>
                  <a:pt x="6494107" y="23319"/>
                  <a:pt x="6771656" y="0"/>
                </a:cubicBezTo>
                <a:cubicBezTo>
                  <a:pt x="7049205" y="-23319"/>
                  <a:pt x="7046518" y="6784"/>
                  <a:pt x="7209433" y="0"/>
                </a:cubicBezTo>
                <a:cubicBezTo>
                  <a:pt x="7372348" y="-6784"/>
                  <a:pt x="7537402" y="38390"/>
                  <a:pt x="7695258" y="0"/>
                </a:cubicBezTo>
                <a:cubicBezTo>
                  <a:pt x="7853114" y="-38390"/>
                  <a:pt x="8156245" y="91546"/>
                  <a:pt x="8517423" y="0"/>
                </a:cubicBezTo>
                <a:cubicBezTo>
                  <a:pt x="8761253" y="-25757"/>
                  <a:pt x="8864532" y="211117"/>
                  <a:pt x="8910146" y="392723"/>
                </a:cubicBezTo>
                <a:cubicBezTo>
                  <a:pt x="8928555" y="543321"/>
                  <a:pt x="8861991" y="718862"/>
                  <a:pt x="8910146" y="893430"/>
                </a:cubicBezTo>
                <a:cubicBezTo>
                  <a:pt x="8958301" y="1067998"/>
                  <a:pt x="8864186" y="1180803"/>
                  <a:pt x="8910146" y="1374501"/>
                </a:cubicBezTo>
                <a:lnTo>
                  <a:pt x="8910146" y="1374501"/>
                </a:lnTo>
                <a:cubicBezTo>
                  <a:pt x="8932908" y="1625454"/>
                  <a:pt x="8890122" y="1747322"/>
                  <a:pt x="8910146" y="1963573"/>
                </a:cubicBezTo>
                <a:lnTo>
                  <a:pt x="8910146" y="1963565"/>
                </a:lnTo>
                <a:cubicBezTo>
                  <a:pt x="8961183" y="2173870"/>
                  <a:pt x="8744481" y="2346178"/>
                  <a:pt x="8517423" y="2356288"/>
                </a:cubicBezTo>
                <a:cubicBezTo>
                  <a:pt x="8295421" y="2420772"/>
                  <a:pt x="8079665" y="2333543"/>
                  <a:pt x="7887452" y="2356288"/>
                </a:cubicBezTo>
                <a:cubicBezTo>
                  <a:pt x="7695239" y="2379033"/>
                  <a:pt x="7479166" y="2355549"/>
                  <a:pt x="7305530" y="2356288"/>
                </a:cubicBezTo>
                <a:cubicBezTo>
                  <a:pt x="7131894" y="2357027"/>
                  <a:pt x="6885025" y="2322311"/>
                  <a:pt x="6723608" y="2356288"/>
                </a:cubicBezTo>
                <a:cubicBezTo>
                  <a:pt x="6562191" y="2390265"/>
                  <a:pt x="6331009" y="2325504"/>
                  <a:pt x="6189734" y="2356288"/>
                </a:cubicBezTo>
                <a:cubicBezTo>
                  <a:pt x="6048459" y="2387072"/>
                  <a:pt x="5879258" y="2315394"/>
                  <a:pt x="5703909" y="2356288"/>
                </a:cubicBezTo>
                <a:cubicBezTo>
                  <a:pt x="5528561" y="2397182"/>
                  <a:pt x="5457016" y="2346896"/>
                  <a:pt x="5314182" y="2356288"/>
                </a:cubicBezTo>
                <a:cubicBezTo>
                  <a:pt x="5171348" y="2365680"/>
                  <a:pt x="5014282" y="2305814"/>
                  <a:pt x="4780308" y="2356288"/>
                </a:cubicBezTo>
                <a:cubicBezTo>
                  <a:pt x="4546334" y="2406762"/>
                  <a:pt x="4541201" y="2321174"/>
                  <a:pt x="4342532" y="2356288"/>
                </a:cubicBezTo>
                <a:cubicBezTo>
                  <a:pt x="4143863" y="2391402"/>
                  <a:pt x="3962230" y="2298577"/>
                  <a:pt x="3712561" y="2356288"/>
                </a:cubicBezTo>
                <a:cubicBezTo>
                  <a:pt x="3568966" y="2392652"/>
                  <a:pt x="3415173" y="2404707"/>
                  <a:pt x="3300742" y="2457882"/>
                </a:cubicBezTo>
                <a:cubicBezTo>
                  <a:pt x="3186311" y="2511057"/>
                  <a:pt x="3019889" y="2517042"/>
                  <a:pt x="2888922" y="2559475"/>
                </a:cubicBezTo>
                <a:cubicBezTo>
                  <a:pt x="2757955" y="2601908"/>
                  <a:pt x="2572078" y="2633157"/>
                  <a:pt x="2404122" y="2679073"/>
                </a:cubicBezTo>
                <a:cubicBezTo>
                  <a:pt x="2236166" y="2724989"/>
                  <a:pt x="2045555" y="2757461"/>
                  <a:pt x="1955813" y="2789668"/>
                </a:cubicBezTo>
                <a:cubicBezTo>
                  <a:pt x="1866071" y="2821875"/>
                  <a:pt x="1569727" y="2861790"/>
                  <a:pt x="1434522" y="2918268"/>
                </a:cubicBezTo>
                <a:cubicBezTo>
                  <a:pt x="1299317" y="2974746"/>
                  <a:pt x="1063086" y="2949039"/>
                  <a:pt x="913232" y="3046867"/>
                </a:cubicBezTo>
                <a:cubicBezTo>
                  <a:pt x="763378" y="3144695"/>
                  <a:pt x="238619" y="3153477"/>
                  <a:pt x="63529" y="3256484"/>
                </a:cubicBezTo>
                <a:cubicBezTo>
                  <a:pt x="183381" y="3116621"/>
                  <a:pt x="365029" y="3087662"/>
                  <a:pt x="523146" y="2965421"/>
                </a:cubicBezTo>
                <a:cubicBezTo>
                  <a:pt x="681262" y="2843179"/>
                  <a:pt x="792970" y="2854417"/>
                  <a:pt x="968547" y="2683359"/>
                </a:cubicBezTo>
                <a:cubicBezTo>
                  <a:pt x="1144125" y="2512301"/>
                  <a:pt x="1267168" y="2501183"/>
                  <a:pt x="1485024" y="2356288"/>
                </a:cubicBezTo>
                <a:cubicBezTo>
                  <a:pt x="1345274" y="2391315"/>
                  <a:pt x="1072085" y="2335959"/>
                  <a:pt x="960720" y="2356288"/>
                </a:cubicBezTo>
                <a:cubicBezTo>
                  <a:pt x="849355" y="2376617"/>
                  <a:pt x="532505" y="2322166"/>
                  <a:pt x="392723" y="2356288"/>
                </a:cubicBezTo>
                <a:cubicBezTo>
                  <a:pt x="165397" y="2358736"/>
                  <a:pt x="-6234" y="2168046"/>
                  <a:pt x="0" y="1963565"/>
                </a:cubicBezTo>
                <a:lnTo>
                  <a:pt x="0" y="1963573"/>
                </a:lnTo>
                <a:cubicBezTo>
                  <a:pt x="-21705" y="1692048"/>
                  <a:pt x="59109" y="1614198"/>
                  <a:pt x="0" y="1374501"/>
                </a:cubicBezTo>
                <a:lnTo>
                  <a:pt x="0" y="1374501"/>
                </a:lnTo>
                <a:cubicBezTo>
                  <a:pt x="-52116" y="1238499"/>
                  <a:pt x="16981" y="1072712"/>
                  <a:pt x="0" y="903248"/>
                </a:cubicBezTo>
                <a:cubicBezTo>
                  <a:pt x="-16981" y="733784"/>
                  <a:pt x="4245" y="532639"/>
                  <a:pt x="0" y="392723"/>
                </a:cubicBezTo>
                <a:close/>
              </a:path>
            </a:pathLst>
          </a:custGeom>
          <a:solidFill>
            <a:srgbClr val="004900">
              <a:alpha val="46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-49287"/>
                      <a:gd name="adj2" fmla="val 8820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18FB7AE-7EEB-4BA7-8C77-A70EBA7B7ACA}"/>
              </a:ext>
            </a:extLst>
          </p:cNvPr>
          <p:cNvSpPr txBox="1">
            <a:spLocks/>
          </p:cNvSpPr>
          <p:nvPr/>
        </p:nvSpPr>
        <p:spPr>
          <a:xfrm>
            <a:off x="3471039" y="1373949"/>
            <a:ext cx="8720961" cy="2356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conteúdo histórico deve ser o elemento </a:t>
            </a: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provocador da investigação e gerador da Matemática</a:t>
            </a: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 ser explorada nas discussões de toda a classe, pois se constitui um fator </a:t>
            </a: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esclarecedor dos porquês matemáticos </a:t>
            </a: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tão questionados pelos estudantes, desde que os questionamentos e as orientações sejam bem explorados e elaborados pelo professor (MENDES, 2009, p.93).</a:t>
            </a:r>
          </a:p>
        </p:txBody>
      </p:sp>
    </p:spTree>
    <p:extLst>
      <p:ext uri="{BB962C8B-B14F-4D97-AF65-F5344CB8AC3E}">
        <p14:creationId xmlns:p14="http://schemas.microsoft.com/office/powerpoint/2010/main" val="330164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2480</Words>
  <Application>Microsoft Office PowerPoint</Application>
  <PresentationFormat>Widescreen</PresentationFormat>
  <Paragraphs>158</Paragraphs>
  <Slides>31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1" baseType="lpstr">
      <vt:lpstr>Arial</vt:lpstr>
      <vt:lpstr>Arial</vt:lpstr>
      <vt:lpstr>Calibri</vt:lpstr>
      <vt:lpstr>Calibri Light</vt:lpstr>
      <vt:lpstr>Cavolini</vt:lpstr>
      <vt:lpstr>Modern Love</vt:lpstr>
      <vt:lpstr>Sniglet</vt:lpstr>
      <vt:lpstr>Vrinda</vt:lpstr>
      <vt:lpstr>Wingdings</vt:lpstr>
      <vt:lpstr>Tema do Office</vt:lpstr>
      <vt:lpstr>HISTÓRIA DA MATEMÁTICA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DOCUMENTOS OFICIAIS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ORIENTAÇÕES  – construção da atividade</vt:lpstr>
      <vt:lpstr>AVALIAÇÃO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HISTÓRIA DA MATEMÁTICA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Schivani</cp:lastModifiedBy>
  <cp:revision>139</cp:revision>
  <dcterms:created xsi:type="dcterms:W3CDTF">2021-05-12T15:30:04Z</dcterms:created>
  <dcterms:modified xsi:type="dcterms:W3CDTF">2023-04-17T15:20:07Z</dcterms:modified>
</cp:coreProperties>
</file>