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322" r:id="rId3"/>
    <p:sldId id="355" r:id="rId4"/>
    <p:sldId id="373" r:id="rId5"/>
    <p:sldId id="269" r:id="rId6"/>
    <p:sldId id="274" r:id="rId7"/>
    <p:sldId id="328" r:id="rId8"/>
    <p:sldId id="380" r:id="rId9"/>
    <p:sldId id="382" r:id="rId10"/>
    <p:sldId id="364" r:id="rId11"/>
    <p:sldId id="366" r:id="rId12"/>
    <p:sldId id="370" r:id="rId13"/>
    <p:sldId id="329" r:id="rId14"/>
    <p:sldId id="377" r:id="rId15"/>
    <p:sldId id="367" r:id="rId16"/>
    <p:sldId id="368" r:id="rId17"/>
    <p:sldId id="378" r:id="rId18"/>
    <p:sldId id="375" r:id="rId19"/>
    <p:sldId id="369" r:id="rId20"/>
    <p:sldId id="360" r:id="rId21"/>
    <p:sldId id="361" r:id="rId22"/>
    <p:sldId id="374" r:id="rId23"/>
    <p:sldId id="371" r:id="rId24"/>
    <p:sldId id="381" r:id="rId25"/>
    <p:sldId id="372" r:id="rId26"/>
    <p:sldId id="340" r:id="rId27"/>
    <p:sldId id="350" r:id="rId28"/>
    <p:sldId id="383" r:id="rId29"/>
    <p:sldId id="384" r:id="rId30"/>
    <p:sldId id="385" r:id="rId31"/>
    <p:sldId id="386" r:id="rId32"/>
    <p:sldId id="387" r:id="rId33"/>
    <p:sldId id="356" r:id="rId34"/>
    <p:sldId id="359" r:id="rId35"/>
    <p:sldId id="362" r:id="rId36"/>
    <p:sldId id="353" r:id="rId37"/>
    <p:sldId id="358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00FF"/>
    <a:srgbClr val="FF3300"/>
    <a:srgbClr val="7CCDA1"/>
    <a:srgbClr val="004900"/>
    <a:srgbClr val="0F6034"/>
    <a:srgbClr val="8CC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1280" autoAdjust="0"/>
  </p:normalViewPr>
  <p:slideViewPr>
    <p:cSldViewPr snapToGrid="0">
      <p:cViewPr varScale="1">
        <p:scale>
          <a:sx n="62" d="100"/>
          <a:sy n="62" d="100"/>
        </p:scale>
        <p:origin x="9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083C8-2DD5-4F89-A51F-036A5D465BA3}" type="datetimeFigureOut">
              <a:rPr lang="pt-BR" smtClean="0"/>
              <a:t>07/12/2021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94BBA-B309-4F94-AC7F-CB2E256C19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40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345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Os jogos constituem uma forma interessante de propor problemas, pois permitem que estes sejam apresentados de modo atrativo e favorecem a criatividade na elaboração de estratégias de resolução e busca de soluções. Propiciam a simulação de situações problemas que exigem soluções vivas e imediatas, o que estimula o planejamento das ações; possibilitam a construção de uma atitude positiva perante os erros, uma vez que as situações sucedem-se rapidamente e podem ser corrigidas de forma natural, no decorrer da ação, sem deixar marcas negativas.</a:t>
            </a:r>
            <a:r>
              <a:rPr lang="pt-BR" b="0" i="0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r>
              <a:rPr lang="pt-B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(BRASIL, 1998, p. 46).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BRASIL. </a:t>
            </a:r>
            <a:r>
              <a:rPr lang="pt-BR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Secretaria de Educação Fundamental. </a:t>
            </a:r>
            <a:r>
              <a:rPr lang="pt-BR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Parâmetros Curriculares Nacionais</a:t>
            </a:r>
            <a:r>
              <a:rPr lang="pt-BR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: Matemática. Brasília: MEC/SEF, 1998.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14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Se a trapaça for por meio de uma manipulação matemática, demonstra a existência de um conhecimento matemático e também da capacidade do estudante em criar situações para se favorecer (MUNIZ, 2014).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462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033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766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279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156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454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http://psicopedagogialudica.blogspot.com/p/matematica-co-jogos.html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432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http://psicopedagogialudica.blogspot.com/p/matematica-co-jogos.html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331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42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169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https://jucienebertoldo.com/2013/02/24/jogos-matematicos-3-a-5-ano-ef/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0557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83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886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Nem nos PCN há alguma menção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925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Nem nos PCN há alguma menção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943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184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1993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0318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jogos propiciam o desenvolvimento da linguagem, do pensamento e da concentração. O lúdico influencia no desenvolvimento do aluno, ensinando a agir corretamente em uma determinada situação e estimulando sua capacidade de discernimento. Os jogos educacionais são uma alternativa de ensino e aprendizagem e ganham popularidade nas escolas. Sua utilização deve ser adequada pelos professores como um valioso incentivador para a aprendizagem, estimulando as relações cognitivas como o desenvolvimento da inteligência, as relações afetivas. Portanto, jogos educativos digitais usados em sala de aula podem auxiliar na aprendizagem(VYGOTSKY, 1989).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39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888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226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jogos, as brincadeiras, enfim, as atividades lúdicas exercem um papel fundamental para o desenvolvimento cognitivo, afetivo, social e moral das crianças, representando um momento que necessita ser valorizado nas atividades infantis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434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187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8152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Essas etapas se relacionam diretamente com as etapas da resolução de problemas segundo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Polya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(1977): compreensão do problema, elaboração de um plano, execução do plano, retrospecto ou verificação.</a:t>
            </a:r>
          </a:p>
          <a:p>
            <a:endParaRPr lang="pt-BR" dirty="0"/>
          </a:p>
          <a:p>
            <a:r>
              <a:rPr lang="pt-BR" dirty="0"/>
              <a:t>https://edisciplinas.usp.br/pluginfile.php/5008048/mod_resource/content/1/texto%20jogos%20regina%20grando.pdf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3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C34B-0F99-4B30-AA24-8A071C60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3A3FC-82B6-41DA-8DD5-AE95CBB6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F563F-8701-4B3B-BAD0-BBF53FBF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A86D-2ABF-43DE-B688-A5F163A03EB8}" type="datetime1">
              <a:rPr lang="pt-BR" smtClean="0"/>
              <a:t>07/12/2021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0434-A66C-4F30-AAFA-ABDA453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32D540-1412-42C7-AE47-347F6C1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DCE3-A97F-4AF4-96F6-E6D81299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702F24-9981-4567-AC92-804EFD128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8A88E-EEE3-4ABE-BB2C-9510BEDC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819A-E64B-41E2-95F0-D7F29223F2C2}" type="datetime1">
              <a:rPr lang="pt-BR" smtClean="0"/>
              <a:t>07/12/2021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AF07E-2881-4E1D-AE48-C7657FA5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BEB81-4489-43AB-93A5-56215FA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E0C3096-8264-4BB5-A6D5-6FF69F5A45B0}"/>
              </a:ext>
            </a:extLst>
          </p:cNvPr>
          <p:cNvSpPr/>
          <p:nvPr userDrawn="1"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      JOGOS, p. </a:t>
            </a:r>
          </a:p>
        </p:txBody>
      </p:sp>
    </p:spTree>
    <p:extLst>
      <p:ext uri="{BB962C8B-B14F-4D97-AF65-F5344CB8AC3E}">
        <p14:creationId xmlns:p14="http://schemas.microsoft.com/office/powerpoint/2010/main" val="20347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943553-8627-4295-96F8-9594E340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D63A0C-25C1-45BC-A76D-E0219B26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D7A9B-812D-46ED-AF79-458BDE6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8CC3-328B-4143-B506-167F71CEF827}" type="datetime1">
              <a:rPr lang="pt-BR" smtClean="0"/>
              <a:t>07/12/2021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87EDC-F75F-4939-9D38-73728A5B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74C0C-3222-4585-B06D-DA4A57D4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5B9CC7A-33C5-4CE1-967E-63A8CCDFDD0C}"/>
              </a:ext>
            </a:extLst>
          </p:cNvPr>
          <p:cNvSpPr/>
          <p:nvPr userDrawn="1"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      JOGOS, p. </a:t>
            </a:r>
          </a:p>
        </p:txBody>
      </p:sp>
    </p:spTree>
    <p:extLst>
      <p:ext uri="{BB962C8B-B14F-4D97-AF65-F5344CB8AC3E}">
        <p14:creationId xmlns:p14="http://schemas.microsoft.com/office/powerpoint/2010/main" val="36432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FDA7-0C55-452C-9CBD-F776AB97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A5B2A-0D06-4BD4-BA0B-B1C54418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FF8E9-47E0-4A91-8ED2-FB6F069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C1FA-28A8-41D1-BE09-99E88B09106C}" type="datetime1">
              <a:rPr lang="pt-BR" smtClean="0"/>
              <a:t>07/12/2021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FB6E0-9DF0-4639-A5F6-1B4EBAD0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0DC7B-C091-4C89-AF4C-DE036A70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72457E9-EB77-429C-8FD0-5166E6EC5018}"/>
              </a:ext>
            </a:extLst>
          </p:cNvPr>
          <p:cNvSpPr/>
          <p:nvPr userDrawn="1"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      JOGOS, p. </a:t>
            </a:r>
          </a:p>
        </p:txBody>
      </p:sp>
    </p:spTree>
    <p:extLst>
      <p:ext uri="{BB962C8B-B14F-4D97-AF65-F5344CB8AC3E}">
        <p14:creationId xmlns:p14="http://schemas.microsoft.com/office/powerpoint/2010/main" val="3958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73C8-F402-4688-AEE7-38290F56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A9057-2186-4C1C-AE9D-27E466B7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E8183-D7ED-4FA0-903E-826AB9DF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34788-0FF1-4CAB-BA50-58A9ADB06881}" type="datetime1">
              <a:rPr lang="pt-BR" smtClean="0"/>
              <a:t>07/12/2021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FBA4E-4B89-4417-90C8-6F3E6EFA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AEE95-7D46-43EE-AA9C-5F6B3F9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39237B6-6B7C-4B51-8427-D8A9785404A2}"/>
              </a:ext>
            </a:extLst>
          </p:cNvPr>
          <p:cNvSpPr/>
          <p:nvPr userDrawn="1"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      JOGOS, p. </a:t>
            </a:r>
          </a:p>
        </p:txBody>
      </p:sp>
    </p:spTree>
    <p:extLst>
      <p:ext uri="{BB962C8B-B14F-4D97-AF65-F5344CB8AC3E}">
        <p14:creationId xmlns:p14="http://schemas.microsoft.com/office/powerpoint/2010/main" val="3752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51C1-3475-4428-886F-74397D9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09336-2FD0-4BBD-9787-A356FC87E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FE22A-E3E0-4416-9D7B-559DAD28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AE4B62-6B8D-49F9-B88A-2AEBBFA2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37E7-C762-4229-9A49-8FF50F78BFAF}" type="datetime1">
              <a:rPr lang="pt-BR" smtClean="0"/>
              <a:t>07/12/2021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BEC10-1EC0-4184-AE8F-0C279918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17AE19-4562-4D6E-82E6-1C9858B8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E9C2AB4-BE5B-4502-91B8-4DAD64B0494D}"/>
              </a:ext>
            </a:extLst>
          </p:cNvPr>
          <p:cNvSpPr/>
          <p:nvPr userDrawn="1"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      JOGOS, p. </a:t>
            </a:r>
          </a:p>
        </p:txBody>
      </p:sp>
    </p:spTree>
    <p:extLst>
      <p:ext uri="{BB962C8B-B14F-4D97-AF65-F5344CB8AC3E}">
        <p14:creationId xmlns:p14="http://schemas.microsoft.com/office/powerpoint/2010/main" val="15700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964A-3991-4BEF-ACC8-D67ED759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4A559-6312-4A8B-BFBB-0C96436F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455002-29D4-411B-801E-80C063AF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AC913-3518-499C-82F1-CDF143993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8803A0-93F4-4B0C-BFDE-969F19F8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FEF1D5-2542-433D-8E99-F0F272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35CF-EDFA-4DD6-8E4D-7FAF81353D24}" type="datetime1">
              <a:rPr lang="pt-BR" smtClean="0"/>
              <a:t>07/12/2021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6987C4-5B66-41B7-8B3D-B37476AC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51CB40-6C20-48DD-8EEB-C50A21AA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779E704-ACA2-49B0-B74C-924FB6EB95AC}"/>
              </a:ext>
            </a:extLst>
          </p:cNvPr>
          <p:cNvSpPr/>
          <p:nvPr userDrawn="1"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      JOGOS, p. </a:t>
            </a:r>
          </a:p>
        </p:txBody>
      </p:sp>
    </p:spTree>
    <p:extLst>
      <p:ext uri="{BB962C8B-B14F-4D97-AF65-F5344CB8AC3E}">
        <p14:creationId xmlns:p14="http://schemas.microsoft.com/office/powerpoint/2010/main" val="4895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8F6-DBD6-48AE-A4F9-8FCBD3E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215480-6042-4CC7-8BC0-95BBF93B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180F-AD63-494A-8BFE-EBCF78E9049F}" type="datetime1">
              <a:rPr lang="pt-BR" smtClean="0"/>
              <a:t>07/12/2021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34198F-9D98-462B-83A4-430A4235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795CB4-654F-4D10-89FB-5E640E9B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87E76A7-21F5-4423-83A3-22639AF49CD9}"/>
              </a:ext>
            </a:extLst>
          </p:cNvPr>
          <p:cNvSpPr/>
          <p:nvPr userDrawn="1"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      JOGOS, p. </a:t>
            </a:r>
          </a:p>
        </p:txBody>
      </p:sp>
    </p:spTree>
    <p:extLst>
      <p:ext uri="{BB962C8B-B14F-4D97-AF65-F5344CB8AC3E}">
        <p14:creationId xmlns:p14="http://schemas.microsoft.com/office/powerpoint/2010/main" val="13157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EC2864-E8D2-4651-8ED1-248F1FE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187C-15D6-4C4F-AB6F-FED1C65348EF}" type="datetime1">
              <a:rPr lang="pt-BR" smtClean="0"/>
              <a:t>07/12/2021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ACCC3F-39A1-436D-8117-15F4426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BDDA19-1F54-47E8-852A-DF2E784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965AFF0-C38D-4403-8BFC-965FA13EE38F}"/>
              </a:ext>
            </a:extLst>
          </p:cNvPr>
          <p:cNvSpPr/>
          <p:nvPr userDrawn="1"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      JOGOS, p. </a:t>
            </a:r>
          </a:p>
        </p:txBody>
      </p:sp>
    </p:spTree>
    <p:extLst>
      <p:ext uri="{BB962C8B-B14F-4D97-AF65-F5344CB8AC3E}">
        <p14:creationId xmlns:p14="http://schemas.microsoft.com/office/powerpoint/2010/main" val="40906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D69A-9C23-4FED-ABFE-6FD76F8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9AA7-DD8A-4D65-8DE8-0780348F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B34703-8EF5-4BEB-AF45-13F98871F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40A141-D5D8-4DFF-AB92-90483DDB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F9BB4-CAB6-4DEC-9425-90AD5DC5CF59}" type="datetime1">
              <a:rPr lang="pt-BR" smtClean="0"/>
              <a:t>07/12/2021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6E922-8B6F-4911-B800-91E7374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97EA9-B5AA-406B-8458-0BA8B05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169DDEF2-9C1A-4F5C-A75F-F05A3B775B26}"/>
              </a:ext>
            </a:extLst>
          </p:cNvPr>
          <p:cNvSpPr/>
          <p:nvPr userDrawn="1"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      JOGOS, p. </a:t>
            </a:r>
          </a:p>
        </p:txBody>
      </p:sp>
    </p:spTree>
    <p:extLst>
      <p:ext uri="{BB962C8B-B14F-4D97-AF65-F5344CB8AC3E}">
        <p14:creationId xmlns:p14="http://schemas.microsoft.com/office/powerpoint/2010/main" val="28212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81639-65BA-474F-A65C-62BDFB7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74306A-3C7F-48B0-B3D0-CD0D8B82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B883E8-7A24-4476-84FD-672F5066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E54B2-C0C1-4D76-8C8F-1C05B8C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7A86-F1B6-4261-B83B-97335E615A5C}" type="datetime1">
              <a:rPr lang="pt-BR" smtClean="0"/>
              <a:t>07/12/2021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B41684-2E72-4DF2-8249-D5037B83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206F6-85C1-47B1-8099-6F00DA8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1A9FCB1-AFFF-4215-9E3F-845B5FC59A0B}"/>
              </a:ext>
            </a:extLst>
          </p:cNvPr>
          <p:cNvSpPr/>
          <p:nvPr userDrawn="1"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      JOGOS, p. </a:t>
            </a:r>
          </a:p>
        </p:txBody>
      </p:sp>
    </p:spTree>
    <p:extLst>
      <p:ext uri="{BB962C8B-B14F-4D97-AF65-F5344CB8AC3E}">
        <p14:creationId xmlns:p14="http://schemas.microsoft.com/office/powerpoint/2010/main" val="935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1B185C-A780-4109-8951-C5997D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2A0A55-F43A-4822-A38B-725711E6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A8E56-704F-41C5-9BCF-F11DD3D01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D7005-90C6-443C-A20B-8501113C7337}" type="datetime1">
              <a:rPr lang="pt-BR" smtClean="0"/>
              <a:t>07/12/2021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11A86-1014-4067-A257-FEED6A41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3CADC6-1605-4347-BA8F-2700D746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microsoft.com/office/2007/relationships/hdphoto" Target="../media/hdphoto1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5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8.wdp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ivates.br/editora-univates/media/publicacoes/143/pdf_143.pdf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8.wdp"/><Relationship Id="rId4" Type="http://schemas.openxmlformats.org/officeDocument/2006/relationships/image" Target="../media/image21.pn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691" y="2503799"/>
            <a:ext cx="9855792" cy="2099373"/>
          </a:xfrm>
        </p:spPr>
        <p:txBody>
          <a:bodyPr>
            <a:no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Modern Love" panose="04090805081005020601" pitchFamily="82" charset="0"/>
              </a:rPr>
              <a:t>Jogos como Tendência Metodológica para o Ensino de     </a:t>
            </a:r>
            <a:br>
              <a:rPr lang="pt-BR" sz="54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5400" dirty="0">
                <a:solidFill>
                  <a:schemeClr val="bg1"/>
                </a:solidFill>
                <a:latin typeface="Modern Love" panose="04090805081005020601" pitchFamily="82" charset="0"/>
              </a:rPr>
              <a:t>	  Matemática</a:t>
            </a: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714902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</a:t>
            </a: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pic>
        <p:nvPicPr>
          <p:cNvPr id="1028" name="Picture 4" descr="O ENSINO DA MATEMÁTICA ATRAVÉS DO LÚDICO NA EDUCAÇÃO INFANTIL - Blog Rhema  Educação">
            <a:extLst>
              <a:ext uri="{FF2B5EF4-FFF2-40B4-BE49-F238E27FC236}">
                <a16:creationId xmlns:a16="http://schemas.microsoft.com/office/drawing/2014/main" id="{B2E611F7-5B4C-453E-8FCD-9A573ED16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14584"/>
          <a:stretch/>
        </p:blipFill>
        <p:spPr bwMode="auto">
          <a:xfrm>
            <a:off x="378691" y="253008"/>
            <a:ext cx="3443993" cy="1866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ogos matemáticos para melhorar a aprendizagem no Fundamental 1 | Curso  Online Nova Escola">
            <a:extLst>
              <a:ext uri="{FF2B5EF4-FFF2-40B4-BE49-F238E27FC236}">
                <a16:creationId xmlns:a16="http://schemas.microsoft.com/office/drawing/2014/main" id="{EFA0B5ED-C955-490E-BAEF-AEE16F3B1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15" y="4408713"/>
            <a:ext cx="3030114" cy="2022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DIÇÃO E SUBTRAÇÃO | JOGO ONLINE (GAMEPLAY) - Vila Educativa - YouTube">
            <a:extLst>
              <a:ext uri="{FF2B5EF4-FFF2-40B4-BE49-F238E27FC236}">
                <a16:creationId xmlns:a16="http://schemas.microsoft.com/office/drawing/2014/main" id="{1C55B788-7AB4-4B4E-8E60-8C409682D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801" y="219968"/>
            <a:ext cx="3354469" cy="1886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ogos Educativos. Matemática para Android - APK Baixar">
            <a:extLst>
              <a:ext uri="{FF2B5EF4-FFF2-40B4-BE49-F238E27FC236}">
                <a16:creationId xmlns:a16="http://schemas.microsoft.com/office/drawing/2014/main" id="{B5971B15-08D7-4677-8FDC-C204B2600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43" y="4408713"/>
            <a:ext cx="2635827" cy="1976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 Utilização de Materiais pedagógicos e jogos educacionais na disciplina de  Matemática">
            <a:extLst>
              <a:ext uri="{FF2B5EF4-FFF2-40B4-BE49-F238E27FC236}">
                <a16:creationId xmlns:a16="http://schemas.microsoft.com/office/drawing/2014/main" id="{BCF1503E-4A1D-4276-B7F2-CB7BAE24F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75" y="3743963"/>
            <a:ext cx="3388434" cy="1773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36C32A0-9AF6-47EC-A4BF-8275968C8E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84" b="89968" l="10000" r="90000">
                        <a14:foregroundMark x1="65000" y1="7384" x2="65000" y2="7384"/>
                        <a14:foregroundMark x1="70615" y1="8026" x2="70615" y2="8026"/>
                        <a14:foregroundMark x1="65308" y1="8427" x2="65308" y2="8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3448" y="675657"/>
            <a:ext cx="2793011" cy="26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CLASSIFICAÇÃO (GRANDO, 1995)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533" y="6511537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10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CE80065-E673-4349-BF40-B5D129487D49}"/>
              </a:ext>
            </a:extLst>
          </p:cNvPr>
          <p:cNvSpPr/>
          <p:nvPr/>
        </p:nvSpPr>
        <p:spPr>
          <a:xfrm>
            <a:off x="4440716" y="3025816"/>
            <a:ext cx="2373983" cy="1080311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JOGOS QUEBRA-CABEÇA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3CBFE12-BF14-4396-8137-EE1F3F225613}"/>
              </a:ext>
            </a:extLst>
          </p:cNvPr>
          <p:cNvSpPr/>
          <p:nvPr/>
        </p:nvSpPr>
        <p:spPr>
          <a:xfrm>
            <a:off x="361303" y="1385156"/>
            <a:ext cx="2079531" cy="1031114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JOGOS DE AZAR</a:t>
            </a:r>
          </a:p>
        </p:txBody>
      </p:sp>
      <p:sp>
        <p:nvSpPr>
          <p:cNvPr id="10" name="Shape 397">
            <a:extLst>
              <a:ext uri="{FF2B5EF4-FFF2-40B4-BE49-F238E27FC236}">
                <a16:creationId xmlns:a16="http://schemas.microsoft.com/office/drawing/2014/main" id="{D968B5A7-D5A2-46AE-8E6C-027FEB2C525A}"/>
              </a:ext>
            </a:extLst>
          </p:cNvPr>
          <p:cNvSpPr/>
          <p:nvPr/>
        </p:nvSpPr>
        <p:spPr>
          <a:xfrm>
            <a:off x="280280" y="1385156"/>
            <a:ext cx="2281317" cy="1080311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BCFC6EB-B1B2-489F-AFDC-265601DC8E07}"/>
              </a:ext>
            </a:extLst>
          </p:cNvPr>
          <p:cNvSpPr/>
          <p:nvPr/>
        </p:nvSpPr>
        <p:spPr>
          <a:xfrm>
            <a:off x="4005368" y="1438920"/>
            <a:ext cx="3650351" cy="1080311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jogador depende apenas da “sorte” para ser o vencedor.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CF885555-5591-4931-9FC3-8491A037D2CF}"/>
              </a:ext>
            </a:extLst>
          </p:cNvPr>
          <p:cNvSpPr/>
          <p:nvPr/>
        </p:nvSpPr>
        <p:spPr>
          <a:xfrm>
            <a:off x="3843325" y="1379702"/>
            <a:ext cx="3949163" cy="1209942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397">
            <a:extLst>
              <a:ext uri="{FF2B5EF4-FFF2-40B4-BE49-F238E27FC236}">
                <a16:creationId xmlns:a16="http://schemas.microsoft.com/office/drawing/2014/main" id="{A2DE9EE5-3F01-4BF8-B580-72626A7FE3C7}"/>
              </a:ext>
            </a:extLst>
          </p:cNvPr>
          <p:cNvSpPr/>
          <p:nvPr/>
        </p:nvSpPr>
        <p:spPr>
          <a:xfrm>
            <a:off x="4223607" y="3066609"/>
            <a:ext cx="2656808" cy="111570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34F4AFE-6BA6-47CF-884C-3FB42775B514}"/>
              </a:ext>
            </a:extLst>
          </p:cNvPr>
          <p:cNvSpPr/>
          <p:nvPr/>
        </p:nvSpPr>
        <p:spPr>
          <a:xfrm>
            <a:off x="8186487" y="2958506"/>
            <a:ext cx="3639108" cy="1313294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Jogos de soluções, em que, na maioria das vezes joga sozinho.</a:t>
            </a:r>
          </a:p>
        </p:txBody>
      </p:sp>
      <p:sp>
        <p:nvSpPr>
          <p:cNvPr id="16" name="Shape 397">
            <a:extLst>
              <a:ext uri="{FF2B5EF4-FFF2-40B4-BE49-F238E27FC236}">
                <a16:creationId xmlns:a16="http://schemas.microsoft.com/office/drawing/2014/main" id="{27154179-A209-4817-B47E-3E521E99D5B9}"/>
              </a:ext>
            </a:extLst>
          </p:cNvPr>
          <p:cNvSpPr/>
          <p:nvPr/>
        </p:nvSpPr>
        <p:spPr>
          <a:xfrm>
            <a:off x="8038475" y="2854101"/>
            <a:ext cx="3951751" cy="1529077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FF26C50-1A7B-40E4-9971-5CDD2724BAF7}"/>
              </a:ext>
            </a:extLst>
          </p:cNvPr>
          <p:cNvSpPr/>
          <p:nvPr/>
        </p:nvSpPr>
        <p:spPr>
          <a:xfrm>
            <a:off x="656652" y="5386411"/>
            <a:ext cx="2190029" cy="936006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JOGOS DE ESTRATÉGIAS</a:t>
            </a:r>
          </a:p>
        </p:txBody>
      </p:sp>
      <p:sp>
        <p:nvSpPr>
          <p:cNvPr id="18" name="Shape 397">
            <a:extLst>
              <a:ext uri="{FF2B5EF4-FFF2-40B4-BE49-F238E27FC236}">
                <a16:creationId xmlns:a16="http://schemas.microsoft.com/office/drawing/2014/main" id="{051C1F52-A405-4A80-8FBE-ED5E86522252}"/>
              </a:ext>
            </a:extLst>
          </p:cNvPr>
          <p:cNvSpPr/>
          <p:nvPr/>
        </p:nvSpPr>
        <p:spPr>
          <a:xfrm>
            <a:off x="646005" y="5342767"/>
            <a:ext cx="2190028" cy="1080311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03CC49E-08B2-469A-A2E6-A1FFA8CD713C}"/>
              </a:ext>
            </a:extLst>
          </p:cNvPr>
          <p:cNvSpPr/>
          <p:nvPr/>
        </p:nvSpPr>
        <p:spPr>
          <a:xfrm>
            <a:off x="4142137" y="4661391"/>
            <a:ext cx="3650351" cy="1379373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Dependem exclusivamente da elaboração de estratégias do jogador, que busca vencer o jogo.</a:t>
            </a:r>
          </a:p>
        </p:txBody>
      </p:sp>
      <p:sp>
        <p:nvSpPr>
          <p:cNvPr id="20" name="Shape 397">
            <a:extLst>
              <a:ext uri="{FF2B5EF4-FFF2-40B4-BE49-F238E27FC236}">
                <a16:creationId xmlns:a16="http://schemas.microsoft.com/office/drawing/2014/main" id="{79CA87BD-0AFF-4FF3-9A4B-432F5C2C68F5}"/>
              </a:ext>
            </a:extLst>
          </p:cNvPr>
          <p:cNvSpPr/>
          <p:nvPr/>
        </p:nvSpPr>
        <p:spPr>
          <a:xfrm>
            <a:off x="3992730" y="4621635"/>
            <a:ext cx="3949163" cy="1529078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1" name="Shape 392">
            <a:extLst>
              <a:ext uri="{FF2B5EF4-FFF2-40B4-BE49-F238E27FC236}">
                <a16:creationId xmlns:a16="http://schemas.microsoft.com/office/drawing/2014/main" id="{9FDAA6E5-CB64-4F5D-A970-AFD309C3E192}"/>
              </a:ext>
            </a:extLst>
          </p:cNvPr>
          <p:cNvGrpSpPr/>
          <p:nvPr/>
        </p:nvGrpSpPr>
        <p:grpSpPr>
          <a:xfrm rot="189644">
            <a:off x="2857908" y="5482026"/>
            <a:ext cx="1051444" cy="343663"/>
            <a:chOff x="271125" y="812725"/>
            <a:chExt cx="766525" cy="221725"/>
          </a:xfrm>
        </p:grpSpPr>
        <p:sp>
          <p:nvSpPr>
            <p:cNvPr id="22" name="Shape 393">
              <a:extLst>
                <a:ext uri="{FF2B5EF4-FFF2-40B4-BE49-F238E27FC236}">
                  <a16:creationId xmlns:a16="http://schemas.microsoft.com/office/drawing/2014/main" id="{EEA9FC13-48DD-48A4-89F6-513E7F24F65A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394">
              <a:extLst>
                <a:ext uri="{FF2B5EF4-FFF2-40B4-BE49-F238E27FC236}">
                  <a16:creationId xmlns:a16="http://schemas.microsoft.com/office/drawing/2014/main" id="{3032990C-9EF1-40FE-9490-A6B40C57051B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4" name="Shape 392">
            <a:extLst>
              <a:ext uri="{FF2B5EF4-FFF2-40B4-BE49-F238E27FC236}">
                <a16:creationId xmlns:a16="http://schemas.microsoft.com/office/drawing/2014/main" id="{67A39F66-50EE-47D6-84FC-CAD44C5D963E}"/>
              </a:ext>
            </a:extLst>
          </p:cNvPr>
          <p:cNvGrpSpPr/>
          <p:nvPr/>
        </p:nvGrpSpPr>
        <p:grpSpPr>
          <a:xfrm>
            <a:off x="6882339" y="3321085"/>
            <a:ext cx="1139517" cy="355782"/>
            <a:chOff x="271125" y="812725"/>
            <a:chExt cx="766525" cy="221725"/>
          </a:xfrm>
        </p:grpSpPr>
        <p:sp>
          <p:nvSpPr>
            <p:cNvPr id="25" name="Shape 393">
              <a:extLst>
                <a:ext uri="{FF2B5EF4-FFF2-40B4-BE49-F238E27FC236}">
                  <a16:creationId xmlns:a16="http://schemas.microsoft.com/office/drawing/2014/main" id="{FDF010D9-2A50-4E5B-B678-F3C061F54A63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394">
              <a:extLst>
                <a:ext uri="{FF2B5EF4-FFF2-40B4-BE49-F238E27FC236}">
                  <a16:creationId xmlns:a16="http://schemas.microsoft.com/office/drawing/2014/main" id="{6B705F77-61A6-40E0-B2B2-902E72A7F8A0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7" name="Shape 392">
            <a:extLst>
              <a:ext uri="{FF2B5EF4-FFF2-40B4-BE49-F238E27FC236}">
                <a16:creationId xmlns:a16="http://schemas.microsoft.com/office/drawing/2014/main" id="{BB39036F-3C9A-401E-8791-FBE6A3C4FF5D}"/>
              </a:ext>
            </a:extLst>
          </p:cNvPr>
          <p:cNvGrpSpPr/>
          <p:nvPr/>
        </p:nvGrpSpPr>
        <p:grpSpPr>
          <a:xfrm rot="189644">
            <a:off x="2508507" y="1416945"/>
            <a:ext cx="1267143" cy="555980"/>
            <a:chOff x="271125" y="812725"/>
            <a:chExt cx="766525" cy="221725"/>
          </a:xfrm>
        </p:grpSpPr>
        <p:sp>
          <p:nvSpPr>
            <p:cNvPr id="28" name="Shape 393">
              <a:extLst>
                <a:ext uri="{FF2B5EF4-FFF2-40B4-BE49-F238E27FC236}">
                  <a16:creationId xmlns:a16="http://schemas.microsoft.com/office/drawing/2014/main" id="{E9C2CEF6-16D8-44E5-B62B-DE7E60795689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394">
              <a:extLst>
                <a:ext uri="{FF2B5EF4-FFF2-40B4-BE49-F238E27FC236}">
                  <a16:creationId xmlns:a16="http://schemas.microsoft.com/office/drawing/2014/main" id="{31C7527B-EC67-45CF-B6EE-F4F05D0729C9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0" name="Google Shape;217;p22" descr="jogo14">
            <a:extLst>
              <a:ext uri="{FF2B5EF4-FFF2-40B4-BE49-F238E27FC236}">
                <a16:creationId xmlns:a16="http://schemas.microsoft.com/office/drawing/2014/main" id="{D83932F6-7E35-43EB-81EF-D788DF7BB306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2" b="92385" l="7069" r="93966">
                        <a14:foregroundMark x1="73966" y1="63527" x2="73966" y2="63527"/>
                        <a14:foregroundMark x1="82586" y1="56713" x2="82586" y2="56713"/>
                        <a14:foregroundMark x1="93966" y1="55912" x2="93966" y2="55912"/>
                        <a14:foregroundMark x1="78448" y1="66132" x2="77586" y2="64930"/>
                        <a14:foregroundMark x1="69655" y1="92585" x2="69655" y2="92585"/>
                        <a14:foregroundMark x1="64828" y1="49299" x2="64828" y2="49299"/>
                        <a14:foregroundMark x1="59310" y1="53707" x2="59310" y2="53707"/>
                        <a14:foregroundMark x1="17931" y1="76954" x2="17931" y2="76954"/>
                        <a14:foregroundMark x1="13448" y1="74950" x2="13448" y2="74950"/>
                        <a14:foregroundMark x1="17069" y1="74549" x2="17069" y2="74549"/>
                        <a14:foregroundMark x1="24483" y1="74148" x2="24483" y2="74148"/>
                        <a14:foregroundMark x1="7414" y1="22044" x2="7414" y2="22044"/>
                        <a14:foregroundMark x1="9828" y1="17836" x2="9828" y2="17836"/>
                        <a14:foregroundMark x1="8793" y1="4810" x2="11207" y2="20040"/>
                        <a14:foregroundMark x1="17586" y1="4409" x2="19483" y2="19238"/>
                        <a14:foregroundMark x1="26720" y1="7615" x2="27586" y2="26253"/>
                        <a14:foregroundMark x1="26552" y1="4008" x2="26720" y2="7615"/>
                        <a14:foregroundMark x1="35172" y1="4409" x2="35000" y2="28056"/>
                        <a14:foregroundMark x1="43145" y1="4810" x2="43276" y2="10421"/>
                        <a14:foregroundMark x1="43103" y1="3006" x2="43145" y2="4810"/>
                        <a14:foregroundMark x1="50517" y1="7063" x2="50517" y2="10421"/>
                        <a14:foregroundMark x1="50517" y1="2605" x2="50517" y2="6161"/>
                        <a14:foregroundMark x1="57931" y1="3407" x2="57586" y2="17435"/>
                        <a14:foregroundMark x1="64828" y1="3006" x2="64828" y2="3006"/>
                        <a14:foregroundMark x1="70520" y1="9820" x2="70000" y2="15431"/>
                        <a14:foregroundMark x1="70724" y1="7615" x2="70520" y2="9820"/>
                        <a14:foregroundMark x1="71207" y1="2405" x2="70974" y2="4923"/>
                        <a14:foregroundMark x1="76432" y1="12711" x2="75862" y2="15832"/>
                        <a14:foregroundMark x1="77508" y1="6814" x2="76569" y2="11958"/>
                        <a14:foregroundMark x1="78276" y1="2605" x2="77508" y2="6814"/>
                        <a14:foregroundMark x1="92586" y1="54509" x2="92586" y2="54509"/>
                        <a14:foregroundMark x1="66724" y1="49098" x2="66724" y2="49098"/>
                        <a14:foregroundMark x1="68276" y1="51904" x2="68276" y2="51904"/>
                        <a14:foregroundMark x1="17759" y1="80361" x2="17759" y2="80361"/>
                        <a14:foregroundMark x1="10517" y1="79158" x2="21897" y2="78758"/>
                        <a14:foregroundMark x1="14655" y1="19840" x2="14655" y2="19840"/>
                        <a14:foregroundMark x1="22241" y1="19639" x2="22241" y2="19639"/>
                        <a14:foregroundMark x1="7586" y1="4409" x2="7586" y2="4409"/>
                        <a14:foregroundMark x1="8621" y1="3206" x2="8621" y2="3206"/>
                        <a14:foregroundMark x1="8966" y1="2806" x2="8966" y2="2806"/>
                        <a14:foregroundMark x1="7241" y1="3407" x2="9483" y2="3006"/>
                        <a14:foregroundMark x1="7414" y1="4208" x2="10345" y2="19238"/>
                        <a14:foregroundMark x1="7241" y1="5210" x2="9828" y2="19238"/>
                        <a14:foregroundMark x1="16724" y1="4609" x2="16724" y2="4609"/>
                        <a14:foregroundMark x1="16724" y1="3407" x2="16724" y2="3407"/>
                        <a14:foregroundMark x1="25517" y1="5010" x2="25517" y2="5010"/>
                        <a14:foregroundMark x1="25517" y1="3407" x2="25517" y2="3407"/>
                        <a14:foregroundMark x1="42414" y1="2204" x2="42414" y2="2204"/>
                        <a14:foregroundMark x1="34138" y1="6613" x2="34138" y2="6613"/>
                        <a14:foregroundMark x1="17759" y1="3006" x2="17414" y2="3006"/>
                        <a14:foregroundMark x1="17069" y1="2806" x2="17069" y2="2806"/>
                        <a14:foregroundMark x1="18103" y1="2605" x2="18103" y2="2605"/>
                        <a14:foregroundMark x1="25862" y1="3006" x2="25862" y2="3006"/>
                        <a14:foregroundMark x1="26207" y1="2605" x2="26207" y2="2605"/>
                        <a14:foregroundMark x1="26897" y1="2405" x2="26897" y2="2405"/>
                        <a14:foregroundMark x1="27586" y1="2204" x2="27586" y2="2204"/>
                        <a14:foregroundMark x1="33966" y1="8818" x2="33966" y2="24850"/>
                        <a14:foregroundMark x1="25396" y1="7615" x2="27241" y2="27455"/>
                        <a14:foregroundMark x1="25172" y1="5210" x2="25396" y2="7615"/>
                        <a14:foregroundMark x1="29655" y1="27455" x2="29655" y2="27455"/>
                        <a14:foregroundMark x1="25345" y1="10822" x2="25345" y2="10822"/>
                        <a14:foregroundMark x1="25345" y1="12224" x2="25345" y2="12224"/>
                        <a14:foregroundMark x1="25517" y1="13627" x2="25517" y2="13627"/>
                        <a14:foregroundMark x1="25690" y1="15230" x2="25690" y2="15230"/>
                        <a14:foregroundMark x1="25862" y1="17234" x2="25862" y2="17234"/>
                        <a14:foregroundMark x1="25862" y1="19439" x2="25862" y2="19439"/>
                        <a14:foregroundMark x1="26207" y1="21643" x2="26207" y2="21643"/>
                        <a14:foregroundMark x1="35000" y1="2004" x2="35000" y2="2004"/>
                        <a14:foregroundMark x1="34138" y1="1603" x2="34138" y2="1603"/>
                        <a14:foregroundMark x1="35345" y1="1804" x2="35345" y2="1804"/>
                        <a14:foregroundMark x1="35000" y1="1603" x2="35000" y2="1603"/>
                        <a14:foregroundMark x1="35345" y1="1603" x2="35345" y2="1603"/>
                        <a14:foregroundMark x1="35517" y1="1603" x2="34483" y2="1403"/>
                        <a14:foregroundMark x1="79138" y1="1603" x2="79138" y2="1603"/>
                        <a14:foregroundMark x1="78448" y1="1002" x2="78276" y2="802"/>
                        <a14:foregroundMark x1="70862" y1="76353" x2="69655" y2="75952"/>
                        <a14:foregroundMark x1="63621" y1="67134" x2="63621" y2="67134"/>
                        <a14:foregroundMark x1="55690" y1="62525" x2="63966" y2="67535"/>
                        <a14:foregroundMark x1="56379" y1="67535" x2="65862" y2="70541"/>
                        <a14:foregroundMark x1="62069" y1="77154" x2="62069" y2="77154"/>
                        <a14:foregroundMark x1="69310" y1="75952" x2="73103" y2="78557"/>
                        <a14:foregroundMark x1="68966" y1="74148" x2="74655" y2="77756"/>
                        <a14:foregroundMark x1="7931" y1="21042" x2="7931" y2="21042"/>
                        <a14:foregroundMark x1="62414" y1="48898" x2="62414" y2="48898"/>
                        <a14:foregroundMark x1="33103" y1="50301" x2="33103" y2="50301"/>
                        <a14:foregroundMark x1="66379" y1="68337" x2="66379" y2="68337"/>
                        <a14:foregroundMark x1="19483" y1="73347" x2="19483" y2="73347"/>
                        <a14:foregroundMark x1="11379" y1="74549" x2="11379" y2="74549"/>
                        <a14:foregroundMark x1="22069" y1="74148" x2="22069" y2="74148"/>
                        <a14:backgroundMark x1="46034" y1="4810" x2="46034" y2="4810"/>
                        <a14:backgroundMark x1="68103" y1="9820" x2="68103" y2="9820"/>
                        <a14:backgroundMark x1="74138" y1="5812" x2="74138" y2="5812"/>
                        <a14:backgroundMark x1="22414" y1="17234" x2="22414" y2="17234"/>
                        <a14:backgroundMark x1="23966" y1="7615" x2="23966" y2="7615"/>
                        <a14:backgroundMark x1="31034" y1="8818" x2="31034" y2="8818"/>
                        <a14:backgroundMark x1="38448" y1="5411" x2="38448" y2="5411"/>
                        <a14:backgroundMark x1="46724" y1="5210" x2="46724" y2="5210"/>
                        <a14:backgroundMark x1="47069" y1="3006" x2="47759" y2="7615"/>
                        <a14:backgroundMark x1="53621" y1="6012" x2="54310" y2="11623"/>
                        <a14:backgroundMark x1="61379" y1="5812" x2="61379" y2="5812"/>
                        <a14:backgroundMark x1="68276" y1="7615" x2="68276" y2="7615"/>
                        <a14:backgroundMark x1="75000" y1="6814" x2="75000" y2="6814"/>
                        <a14:backgroundMark x1="73793" y1="5010" x2="73621" y2="12625"/>
                        <a14:backgroundMark x1="67241" y1="5611" x2="67241" y2="11623"/>
                        <a14:backgroundMark x1="47586" y1="11022" x2="47586" y2="14429"/>
                        <a14:backgroundMark x1="30517" y1="6012" x2="30690" y2="16232"/>
                        <a14:backgroundMark x1="38448" y1="3006" x2="38621" y2="8417"/>
                        <a14:backgroundMark x1="78276" y1="601" x2="78276" y2="60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02828" y="2412438"/>
            <a:ext cx="3560457" cy="318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8;p22" descr="jogo12">
            <a:extLst>
              <a:ext uri="{FF2B5EF4-FFF2-40B4-BE49-F238E27FC236}">
                <a16:creationId xmlns:a16="http://schemas.microsoft.com/office/drawing/2014/main" id="{3FB24A39-EFAF-4387-B9D2-479B95E6B660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38" b="98193" l="5862" r="95862">
                        <a14:foregroundMark x1="7931" y1="34940" x2="7931" y2="34940"/>
                        <a14:foregroundMark x1="16552" y1="54618" x2="45172" y2="76305"/>
                        <a14:foregroundMark x1="34310" y1="76707" x2="49655" y2="88353"/>
                        <a14:foregroundMark x1="49655" y1="88353" x2="58966" y2="78112"/>
                        <a14:foregroundMark x1="62759" y1="91365" x2="79828" y2="86345"/>
                        <a14:foregroundMark x1="79828" y1="86345" x2="81207" y2="81928"/>
                        <a14:foregroundMark x1="85517" y1="51807" x2="93276" y2="76305"/>
                        <a14:foregroundMark x1="93276" y1="76305" x2="92931" y2="83735"/>
                        <a14:foregroundMark x1="96034" y1="79719" x2="96034" y2="79719"/>
                        <a14:foregroundMark x1="80517" y1="94779" x2="80517" y2="94779"/>
                        <a14:foregroundMark x1="46724" y1="98193" x2="46724" y2="98193"/>
                        <a14:foregroundMark x1="8448" y1="56627" x2="8448" y2="56627"/>
                        <a14:foregroundMark x1="18966" y1="52410" x2="14655" y2="74096"/>
                        <a14:foregroundMark x1="7069" y1="81325" x2="7069" y2="81325"/>
                        <a14:foregroundMark x1="37414" y1="11647" x2="43621" y2="22892"/>
                        <a14:foregroundMark x1="62586" y1="9438" x2="62586" y2="9438"/>
                        <a14:foregroundMark x1="6552" y1="61245" x2="6552" y2="61245"/>
                        <a14:foregroundMark x1="6034" y1="32329" x2="6034" y2="32329"/>
                        <a14:foregroundMark x1="73103" y1="95382" x2="73103" y2="95382"/>
                        <a14:foregroundMark x1="95862" y1="61647" x2="95862" y2="6164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48033" y="114439"/>
            <a:ext cx="3182650" cy="273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9;p22" descr="Forma, Seta&#10;&#10;Descrição gerada automaticamente">
            <a:extLst>
              <a:ext uri="{FF2B5EF4-FFF2-40B4-BE49-F238E27FC236}">
                <a16:creationId xmlns:a16="http://schemas.microsoft.com/office/drawing/2014/main" id="{4C8C7ECF-02DA-47A0-BF92-06B5628F7E23}"/>
              </a:ext>
            </a:extLst>
          </p:cNvPr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600" b="79467" l="18000" r="80000">
                        <a14:foregroundMark x1="41800" y1="31467" x2="41800" y2="31467"/>
                        <a14:foregroundMark x1="20400" y1="45333" x2="20400" y2="45333"/>
                        <a14:foregroundMark x1="18000" y1="45600" x2="18000" y2="45600"/>
                        <a14:foregroundMark x1="39400" y1="76800" x2="39400" y2="76800"/>
                        <a14:foregroundMark x1="36200" y1="79467" x2="36200" y2="79467"/>
                        <a14:foregroundMark x1="45800" y1="66667" x2="45800" y2="66667"/>
                        <a14:foregroundMark x1="76600" y1="62667" x2="76800" y2="61600"/>
                        <a14:foregroundMark x1="80000" y1="37067" x2="80000" y2="37067"/>
                        <a14:foregroundMark x1="39200" y1="32533" x2="39200" y2="32533"/>
                        <a14:foregroundMark x1="42400" y1="37067" x2="42400" y2="37067"/>
                        <a14:foregroundMark x1="38600" y1="33867" x2="38600" y2="33867"/>
                        <a14:foregroundMark x1="38000" y1="32000" x2="37800" y2="38933"/>
                        <a14:backgroundMark x1="52600" y1="26667" x2="52600" y2="26667"/>
                      </a14:backgroundRemoval>
                    </a14:imgEffect>
                  </a14:imgLayer>
                </a14:imgProps>
              </a:ext>
            </a:extLst>
          </a:blip>
          <a:srcRect l="15086" t="24074" r="17087" b="18558"/>
          <a:stretch/>
        </p:blipFill>
        <p:spPr>
          <a:xfrm>
            <a:off x="8344783" y="4324100"/>
            <a:ext cx="3437149" cy="2180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88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CLASSIFICAÇÃO (GRANDO, 1995)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533" y="6511537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11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CE80065-E673-4349-BF40-B5D129487D49}"/>
              </a:ext>
            </a:extLst>
          </p:cNvPr>
          <p:cNvSpPr/>
          <p:nvPr/>
        </p:nvSpPr>
        <p:spPr>
          <a:xfrm>
            <a:off x="4440716" y="3025816"/>
            <a:ext cx="2373983" cy="1080311"/>
          </a:xfrm>
          <a:prstGeom prst="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JOGOS COMPUTACIONAIS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3CBFE12-BF14-4396-8137-EE1F3F225613}"/>
              </a:ext>
            </a:extLst>
          </p:cNvPr>
          <p:cNvSpPr/>
          <p:nvPr/>
        </p:nvSpPr>
        <p:spPr>
          <a:xfrm>
            <a:off x="361303" y="1624149"/>
            <a:ext cx="2079531" cy="1031114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JOGOS DE FIXAÇÃO DE CONCEITOS</a:t>
            </a:r>
          </a:p>
        </p:txBody>
      </p:sp>
      <p:sp>
        <p:nvSpPr>
          <p:cNvPr id="10" name="Shape 397">
            <a:extLst>
              <a:ext uri="{FF2B5EF4-FFF2-40B4-BE49-F238E27FC236}">
                <a16:creationId xmlns:a16="http://schemas.microsoft.com/office/drawing/2014/main" id="{D968B5A7-D5A2-46AE-8E6C-027FEB2C525A}"/>
              </a:ext>
            </a:extLst>
          </p:cNvPr>
          <p:cNvSpPr/>
          <p:nvPr/>
        </p:nvSpPr>
        <p:spPr>
          <a:xfrm>
            <a:off x="280280" y="1624149"/>
            <a:ext cx="2281317" cy="1080311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BCFC6EB-B1B2-489F-AFDC-265601DC8E07}"/>
              </a:ext>
            </a:extLst>
          </p:cNvPr>
          <p:cNvSpPr/>
          <p:nvPr/>
        </p:nvSpPr>
        <p:spPr>
          <a:xfrm>
            <a:off x="4005368" y="1438920"/>
            <a:ext cx="3650351" cy="1216343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Utilizados após a exposição de conceitos, como substituição das listas de exercícios.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CF885555-5591-4931-9FC3-8491A037D2CF}"/>
              </a:ext>
            </a:extLst>
          </p:cNvPr>
          <p:cNvSpPr/>
          <p:nvPr/>
        </p:nvSpPr>
        <p:spPr>
          <a:xfrm>
            <a:off x="3843325" y="1379702"/>
            <a:ext cx="3949163" cy="136777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397">
            <a:extLst>
              <a:ext uri="{FF2B5EF4-FFF2-40B4-BE49-F238E27FC236}">
                <a16:creationId xmlns:a16="http://schemas.microsoft.com/office/drawing/2014/main" id="{A2DE9EE5-3F01-4BF8-B580-72626A7FE3C7}"/>
              </a:ext>
            </a:extLst>
          </p:cNvPr>
          <p:cNvSpPr/>
          <p:nvPr/>
        </p:nvSpPr>
        <p:spPr>
          <a:xfrm>
            <a:off x="4223607" y="3066609"/>
            <a:ext cx="2656808" cy="111570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34F4AFE-6BA6-47CF-884C-3FB42775B514}"/>
              </a:ext>
            </a:extLst>
          </p:cNvPr>
          <p:cNvSpPr/>
          <p:nvPr/>
        </p:nvSpPr>
        <p:spPr>
          <a:xfrm>
            <a:off x="8186487" y="2958506"/>
            <a:ext cx="3639108" cy="1313294"/>
          </a:xfrm>
          <a:prstGeom prst="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Executados em ambiente computacional (digitais).</a:t>
            </a:r>
          </a:p>
        </p:txBody>
      </p:sp>
      <p:sp>
        <p:nvSpPr>
          <p:cNvPr id="16" name="Shape 397">
            <a:extLst>
              <a:ext uri="{FF2B5EF4-FFF2-40B4-BE49-F238E27FC236}">
                <a16:creationId xmlns:a16="http://schemas.microsoft.com/office/drawing/2014/main" id="{27154179-A209-4817-B47E-3E521E99D5B9}"/>
              </a:ext>
            </a:extLst>
          </p:cNvPr>
          <p:cNvSpPr/>
          <p:nvPr/>
        </p:nvSpPr>
        <p:spPr>
          <a:xfrm>
            <a:off x="8038475" y="2854101"/>
            <a:ext cx="3951751" cy="1529077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FF26C50-1A7B-40E4-9971-5CDD2724BAF7}"/>
              </a:ext>
            </a:extLst>
          </p:cNvPr>
          <p:cNvSpPr/>
          <p:nvPr/>
        </p:nvSpPr>
        <p:spPr>
          <a:xfrm>
            <a:off x="625479" y="4866861"/>
            <a:ext cx="2190029" cy="936006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JOGOS PEDAGÓGICOS</a:t>
            </a:r>
          </a:p>
        </p:txBody>
      </p:sp>
      <p:sp>
        <p:nvSpPr>
          <p:cNvPr id="18" name="Shape 397">
            <a:extLst>
              <a:ext uri="{FF2B5EF4-FFF2-40B4-BE49-F238E27FC236}">
                <a16:creationId xmlns:a16="http://schemas.microsoft.com/office/drawing/2014/main" id="{051C1F52-A405-4A80-8FBE-ED5E86522252}"/>
              </a:ext>
            </a:extLst>
          </p:cNvPr>
          <p:cNvSpPr/>
          <p:nvPr/>
        </p:nvSpPr>
        <p:spPr>
          <a:xfrm>
            <a:off x="614832" y="4823217"/>
            <a:ext cx="2190028" cy="1080311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03CC49E-08B2-469A-A2E6-A1FFA8CD713C}"/>
              </a:ext>
            </a:extLst>
          </p:cNvPr>
          <p:cNvSpPr/>
          <p:nvPr/>
        </p:nvSpPr>
        <p:spPr>
          <a:xfrm>
            <a:off x="4142137" y="4661391"/>
            <a:ext cx="3650351" cy="1379373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Desenvolvidos com objetivos pedagógicos de modo a contribuir no processo ensinar-aprender (TUDO).</a:t>
            </a:r>
          </a:p>
        </p:txBody>
      </p:sp>
      <p:sp>
        <p:nvSpPr>
          <p:cNvPr id="20" name="Shape 397">
            <a:extLst>
              <a:ext uri="{FF2B5EF4-FFF2-40B4-BE49-F238E27FC236}">
                <a16:creationId xmlns:a16="http://schemas.microsoft.com/office/drawing/2014/main" id="{79CA87BD-0AFF-4FF3-9A4B-432F5C2C68F5}"/>
              </a:ext>
            </a:extLst>
          </p:cNvPr>
          <p:cNvSpPr/>
          <p:nvPr/>
        </p:nvSpPr>
        <p:spPr>
          <a:xfrm>
            <a:off x="3992730" y="4621635"/>
            <a:ext cx="3949163" cy="1529078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1" name="Shape 392">
            <a:extLst>
              <a:ext uri="{FF2B5EF4-FFF2-40B4-BE49-F238E27FC236}">
                <a16:creationId xmlns:a16="http://schemas.microsoft.com/office/drawing/2014/main" id="{9FDAA6E5-CB64-4F5D-A970-AFD309C3E192}"/>
              </a:ext>
            </a:extLst>
          </p:cNvPr>
          <p:cNvGrpSpPr/>
          <p:nvPr/>
        </p:nvGrpSpPr>
        <p:grpSpPr>
          <a:xfrm rot="189644">
            <a:off x="2857906" y="5201256"/>
            <a:ext cx="1051444" cy="343663"/>
            <a:chOff x="271125" y="812725"/>
            <a:chExt cx="766525" cy="221725"/>
          </a:xfrm>
        </p:grpSpPr>
        <p:sp>
          <p:nvSpPr>
            <p:cNvPr id="22" name="Shape 393">
              <a:extLst>
                <a:ext uri="{FF2B5EF4-FFF2-40B4-BE49-F238E27FC236}">
                  <a16:creationId xmlns:a16="http://schemas.microsoft.com/office/drawing/2014/main" id="{EEA9FC13-48DD-48A4-89F6-513E7F24F65A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394">
              <a:extLst>
                <a:ext uri="{FF2B5EF4-FFF2-40B4-BE49-F238E27FC236}">
                  <a16:creationId xmlns:a16="http://schemas.microsoft.com/office/drawing/2014/main" id="{3032990C-9EF1-40FE-9490-A6B40C57051B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4" name="Shape 392">
            <a:extLst>
              <a:ext uri="{FF2B5EF4-FFF2-40B4-BE49-F238E27FC236}">
                <a16:creationId xmlns:a16="http://schemas.microsoft.com/office/drawing/2014/main" id="{67A39F66-50EE-47D6-84FC-CAD44C5D963E}"/>
              </a:ext>
            </a:extLst>
          </p:cNvPr>
          <p:cNvGrpSpPr/>
          <p:nvPr/>
        </p:nvGrpSpPr>
        <p:grpSpPr>
          <a:xfrm>
            <a:off x="6882339" y="3321085"/>
            <a:ext cx="1139517" cy="355782"/>
            <a:chOff x="271125" y="812725"/>
            <a:chExt cx="766525" cy="221725"/>
          </a:xfrm>
        </p:grpSpPr>
        <p:sp>
          <p:nvSpPr>
            <p:cNvPr id="25" name="Shape 393">
              <a:extLst>
                <a:ext uri="{FF2B5EF4-FFF2-40B4-BE49-F238E27FC236}">
                  <a16:creationId xmlns:a16="http://schemas.microsoft.com/office/drawing/2014/main" id="{FDF010D9-2A50-4E5B-B678-F3C061F54A63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394">
              <a:extLst>
                <a:ext uri="{FF2B5EF4-FFF2-40B4-BE49-F238E27FC236}">
                  <a16:creationId xmlns:a16="http://schemas.microsoft.com/office/drawing/2014/main" id="{6B705F77-61A6-40E0-B2B2-902E72A7F8A0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7" name="Shape 392">
            <a:extLst>
              <a:ext uri="{FF2B5EF4-FFF2-40B4-BE49-F238E27FC236}">
                <a16:creationId xmlns:a16="http://schemas.microsoft.com/office/drawing/2014/main" id="{BB39036F-3C9A-401E-8791-FBE6A3C4FF5D}"/>
              </a:ext>
            </a:extLst>
          </p:cNvPr>
          <p:cNvGrpSpPr/>
          <p:nvPr/>
        </p:nvGrpSpPr>
        <p:grpSpPr>
          <a:xfrm rot="189644">
            <a:off x="2530348" y="1701085"/>
            <a:ext cx="1267143" cy="555980"/>
            <a:chOff x="271125" y="812725"/>
            <a:chExt cx="766525" cy="221725"/>
          </a:xfrm>
        </p:grpSpPr>
        <p:sp>
          <p:nvSpPr>
            <p:cNvPr id="28" name="Shape 393">
              <a:extLst>
                <a:ext uri="{FF2B5EF4-FFF2-40B4-BE49-F238E27FC236}">
                  <a16:creationId xmlns:a16="http://schemas.microsoft.com/office/drawing/2014/main" id="{E9C2CEF6-16D8-44E5-B62B-DE7E60795689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394">
              <a:extLst>
                <a:ext uri="{FF2B5EF4-FFF2-40B4-BE49-F238E27FC236}">
                  <a16:creationId xmlns:a16="http://schemas.microsoft.com/office/drawing/2014/main" id="{31C7527B-EC67-45CF-B6EE-F4F05D0729C9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23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ETAPAS: JOGOS PARA O ENSINO</a:t>
            </a:r>
          </a:p>
        </p:txBody>
      </p:sp>
      <p:pic>
        <p:nvPicPr>
          <p:cNvPr id="5124" name="Picture 4" descr="Entrevista com a presidente da SBEM sobre parceria com o GT19 da ANPEd na  produção de e-book | ANPEd">
            <a:extLst>
              <a:ext uri="{FF2B5EF4-FFF2-40B4-BE49-F238E27FC236}">
                <a16:creationId xmlns:a16="http://schemas.microsoft.com/office/drawing/2014/main" id="{745F3B4A-9559-4263-8823-CBBC4B183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99049" l="591" r="97441">
                        <a14:foregroundMark x1="78903" y1="52567" x2="82283" y2="47962"/>
                        <a14:foregroundMark x1="82283" y1="47962" x2="85039" y2="27717"/>
                        <a14:foregroundMark x1="85039" y1="27717" x2="82283" y2="14674"/>
                        <a14:foregroundMark x1="82283" y1="14674" x2="71457" y2="8967"/>
                        <a14:foregroundMark x1="71457" y1="8967" x2="53937" y2="6250"/>
                        <a14:foregroundMark x1="53937" y1="6250" x2="35827" y2="8696"/>
                        <a14:foregroundMark x1="35827" y1="8696" x2="26772" y2="26766"/>
                        <a14:foregroundMark x1="26772" y1="26766" x2="35433" y2="39946"/>
                        <a14:foregroundMark x1="35916" y1="53624" x2="36417" y2="67799"/>
                        <a14:foregroundMark x1="35433" y1="39946" x2="35896" y2="53064"/>
                        <a14:foregroundMark x1="36417" y1="67799" x2="25000" y2="72962"/>
                        <a14:foregroundMark x1="25000" y1="72962" x2="23425" y2="82745"/>
                        <a14:foregroundMark x1="23425" y1="82745" x2="36024" y2="91168"/>
                        <a14:foregroundMark x1="36024" y1="91168" x2="79724" y2="88451"/>
                        <a14:foregroundMark x1="79724" y1="88451" x2="96850" y2="73913"/>
                        <a14:foregroundMark x1="96850" y1="73913" x2="87992" y2="61005"/>
                        <a14:foregroundMark x1="76601" y1="53401" x2="75984" y2="52989"/>
                        <a14:foregroundMark x1="87992" y1="61005" x2="87088" y2="60401"/>
                        <a14:foregroundMark x1="75984" y1="52989" x2="75984" y2="52989"/>
                        <a14:foregroundMark x1="69291" y1="32609" x2="61614" y2="41033"/>
                        <a14:foregroundMark x1="61614" y1="41033" x2="68307" y2="41848"/>
                        <a14:foregroundMark x1="48425" y1="24321" x2="46063" y2="42799"/>
                        <a14:foregroundMark x1="42520" y1="6929" x2="55315" y2="6250"/>
                        <a14:foregroundMark x1="55315" y1="6250" x2="64567" y2="6793"/>
                        <a14:foregroundMark x1="71260" y1="7609" x2="81890" y2="16440"/>
                        <a14:foregroundMark x1="81890" y1="16440" x2="81890" y2="16984"/>
                        <a14:foregroundMark x1="80512" y1="9918" x2="80512" y2="9918"/>
                        <a14:foregroundMark x1="80512" y1="10462" x2="69685" y2="9375"/>
                        <a14:foregroundMark x1="11024" y1="73098" x2="591" y2="82065"/>
                        <a14:foregroundMark x1="591" y1="82065" x2="591" y2="82065"/>
                        <a14:foregroundMark x1="9646" y1="73777" x2="8071" y2="83967"/>
                        <a14:foregroundMark x1="8071" y1="83967" x2="39764" y2="96467"/>
                        <a14:foregroundMark x1="39764" y1="96467" x2="32677" y2="84511"/>
                        <a14:foregroundMark x1="32677" y1="84511" x2="12795" y2="80163"/>
                        <a14:foregroundMark x1="12795" y1="80163" x2="2559" y2="75136"/>
                        <a14:foregroundMark x1="92717" y1="74864" x2="97835" y2="90082"/>
                        <a14:foregroundMark x1="97835" y1="90082" x2="91732" y2="97962"/>
                        <a14:foregroundMark x1="91732" y1="97962" x2="80512" y2="85462"/>
                        <a14:foregroundMark x1="80512" y1="85462" x2="91535" y2="80571"/>
                        <a14:foregroundMark x1="91535" y1="80571" x2="97047" y2="75272"/>
                        <a14:foregroundMark x1="94685" y1="76630" x2="81496" y2="96060"/>
                        <a14:foregroundMark x1="81496" y1="96060" x2="96260" y2="92255"/>
                        <a14:foregroundMark x1="96260" y1="92255" x2="82874" y2="94293"/>
                        <a14:foregroundMark x1="82874" y1="94293" x2="87402" y2="81929"/>
                        <a14:foregroundMark x1="87402" y1="81929" x2="97441" y2="89402"/>
                        <a14:foregroundMark x1="97441" y1="89402" x2="91339" y2="78533"/>
                        <a14:foregroundMark x1="3543" y1="84375" x2="23228" y2="93342"/>
                        <a14:foregroundMark x1="23228" y1="93342" x2="8465" y2="95245"/>
                        <a14:foregroundMark x1="8465" y1="95245" x2="591" y2="88587"/>
                        <a14:foregroundMark x1="591" y1="88587" x2="591" y2="88451"/>
                        <a14:foregroundMark x1="3740" y1="88587" x2="27756" y2="97011"/>
                        <a14:foregroundMark x1="27756" y1="97011" x2="44882" y2="94973"/>
                        <a14:foregroundMark x1="44882" y1="94973" x2="79331" y2="97283"/>
                        <a14:foregroundMark x1="79331" y1="97283" x2="91929" y2="95788"/>
                        <a14:foregroundMark x1="91929" y1="95788" x2="75984" y2="99321"/>
                        <a14:foregroundMark x1="75984" y1="99321" x2="64764" y2="96060"/>
                        <a14:foregroundMark x1="64764" y1="96060" x2="50787" y2="98234"/>
                        <a14:foregroundMark x1="50787" y1="98234" x2="9843" y2="98777"/>
                        <a14:foregroundMark x1="9843" y1="98777" x2="591" y2="89946"/>
                        <a14:foregroundMark x1="591" y1="89946" x2="29134" y2="94022"/>
                        <a14:foregroundMark x1="29134" y1="94022" x2="57874" y2="89810"/>
                        <a14:foregroundMark x1="57874" y1="89810" x2="69882" y2="96467"/>
                        <a14:foregroundMark x1="69882" y1="96467" x2="79724" y2="95516"/>
                        <a14:foregroundMark x1="53543" y1="99457" x2="98622" y2="97011"/>
                        <a14:foregroundMark x1="98622" y1="97011" x2="10236" y2="98098"/>
                        <a14:foregroundMark x1="10236" y1="98098" x2="32874" y2="93886"/>
                        <a14:foregroundMark x1="32874" y1="93886" x2="73819" y2="99592"/>
                        <a14:foregroundMark x1="73819" y1="99592" x2="89961" y2="99049"/>
                        <a14:foregroundMark x1="89961" y1="99049" x2="57283" y2="94565"/>
                        <a14:foregroundMark x1="30315" y1="32745" x2="31693" y2="43342"/>
                        <a14:foregroundMark x1="31693" y1="43342" x2="36811" y2="51087"/>
                        <a14:foregroundMark x1="36811" y1="51087" x2="42323" y2="48098"/>
                        <a14:foregroundMark x1="81102" y1="34918" x2="81496" y2="44158"/>
                        <a14:foregroundMark x1="81496" y1="44158" x2="77431" y2="51951"/>
                        <a14:foregroundMark x1="88453" y1="62473" x2="92520" y2="63315"/>
                        <a14:foregroundMark x1="85905" y1="61945" x2="87060" y2="62184"/>
                        <a14:foregroundMark x1="82677" y1="61277" x2="83682" y2="61485"/>
                        <a14:foregroundMark x1="78055" y1="52736" x2="80709" y2="44837"/>
                        <a14:foregroundMark x1="80709" y1="44837" x2="66339" y2="57065"/>
                        <a14:foregroundMark x1="66339" y1="57065" x2="65945" y2="65625"/>
                        <a14:foregroundMark x1="65945" y1="65625" x2="84843" y2="68342"/>
                        <a14:foregroundMark x1="83010" y1="63186" x2="82882" y2="62827"/>
                        <a14:foregroundMark x1="84843" y1="68342" x2="83332" y2="64091"/>
                        <a14:foregroundMark x1="30512" y1="20245" x2="30512" y2="20245"/>
                        <a14:foregroundMark x1="30512" y1="20245" x2="49016" y2="39266"/>
                        <a14:foregroundMark x1="49016" y1="39266" x2="62008" y2="31522"/>
                        <a14:foregroundMark x1="62008" y1="31522" x2="62205" y2="29484"/>
                        <a14:backgroundMark x1="77362" y1="53125" x2="83858" y2="60870"/>
                        <a14:backgroundMark x1="83858" y1="60870" x2="78346" y2="53940"/>
                        <a14:backgroundMark x1="73819" y1="57745" x2="75984" y2="54484"/>
                        <a14:backgroundMark x1="82874" y1="61277" x2="81496" y2="61821"/>
                        <a14:backgroundMark x1="83661" y1="61957" x2="83465" y2="62228"/>
                        <a14:backgroundMark x1="84055" y1="61821" x2="86417" y2="61277"/>
                        <a14:backgroundMark x1="74409" y1="57201" x2="75394" y2="57745"/>
                        <a14:backgroundMark x1="87795" y1="61549" x2="86220" y2="61005"/>
                        <a14:backgroundMark x1="83661" y1="62228" x2="86220" y2="59511"/>
                        <a14:backgroundMark x1="25984" y1="25136" x2="26378" y2="24728"/>
                        <a14:backgroundMark x1="36417" y1="52853" x2="36811" y2="53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6" y="1107574"/>
            <a:ext cx="3704956" cy="536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257;p24">
            <a:extLst>
              <a:ext uri="{FF2B5EF4-FFF2-40B4-BE49-F238E27FC236}">
                <a16:creationId xmlns:a16="http://schemas.microsoft.com/office/drawing/2014/main" id="{5244B3DA-B442-4BA6-B03E-EDC3D79CF166}"/>
              </a:ext>
            </a:extLst>
          </p:cNvPr>
          <p:cNvSpPr/>
          <p:nvPr/>
        </p:nvSpPr>
        <p:spPr>
          <a:xfrm>
            <a:off x="3613981" y="2029328"/>
            <a:ext cx="2533271" cy="1080311"/>
          </a:xfrm>
          <a:prstGeom prst="rect">
            <a:avLst/>
          </a:prstGeom>
          <a:solidFill>
            <a:srgbClr val="FF0000">
              <a:alpha val="4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FAMILIARIZAÇÃO COM O MATERIAL DO JOGO</a:t>
            </a:r>
            <a:endParaRPr/>
          </a:p>
        </p:txBody>
      </p:sp>
      <p:sp>
        <p:nvSpPr>
          <p:cNvPr id="56" name="Google Shape;258;p24">
            <a:extLst>
              <a:ext uri="{FF2B5EF4-FFF2-40B4-BE49-F238E27FC236}">
                <a16:creationId xmlns:a16="http://schemas.microsoft.com/office/drawing/2014/main" id="{F2FE43F6-A31C-42F6-826B-975F1BE81AB9}"/>
              </a:ext>
            </a:extLst>
          </p:cNvPr>
          <p:cNvSpPr/>
          <p:nvPr/>
        </p:nvSpPr>
        <p:spPr>
          <a:xfrm>
            <a:off x="3530432" y="1950481"/>
            <a:ext cx="2681742" cy="1292695"/>
          </a:xfrm>
          <a:custGeom>
            <a:avLst/>
            <a:gdLst/>
            <a:ahLst/>
            <a:cxnLst/>
            <a:rect l="l" t="t" r="r" b="b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" name="Google Shape;259;p24">
            <a:extLst>
              <a:ext uri="{FF2B5EF4-FFF2-40B4-BE49-F238E27FC236}">
                <a16:creationId xmlns:a16="http://schemas.microsoft.com/office/drawing/2014/main" id="{441A686E-4520-4B75-8483-E6B08C5DD352}"/>
              </a:ext>
            </a:extLst>
          </p:cNvPr>
          <p:cNvGrpSpPr/>
          <p:nvPr/>
        </p:nvGrpSpPr>
        <p:grpSpPr>
          <a:xfrm rot="189644">
            <a:off x="6211262" y="2394747"/>
            <a:ext cx="670314" cy="320895"/>
            <a:chOff x="271125" y="812725"/>
            <a:chExt cx="766525" cy="221725"/>
          </a:xfrm>
        </p:grpSpPr>
        <p:sp>
          <p:nvSpPr>
            <p:cNvPr id="58" name="Google Shape;260;p24">
              <a:extLst>
                <a:ext uri="{FF2B5EF4-FFF2-40B4-BE49-F238E27FC236}">
                  <a16:creationId xmlns:a16="http://schemas.microsoft.com/office/drawing/2014/main" id="{8F8405BC-9E11-4A0B-A838-DA1AF4A1582A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61;p24">
              <a:extLst>
                <a:ext uri="{FF2B5EF4-FFF2-40B4-BE49-F238E27FC236}">
                  <a16:creationId xmlns:a16="http://schemas.microsoft.com/office/drawing/2014/main" id="{64A404C2-53F5-419D-B9EE-075FC87BA82C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l" t="t" r="r" b="b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262;p24">
            <a:extLst>
              <a:ext uri="{FF2B5EF4-FFF2-40B4-BE49-F238E27FC236}">
                <a16:creationId xmlns:a16="http://schemas.microsoft.com/office/drawing/2014/main" id="{C595D2A3-0BC4-4171-9AF6-0F20BD347870}"/>
              </a:ext>
            </a:extLst>
          </p:cNvPr>
          <p:cNvSpPr/>
          <p:nvPr/>
        </p:nvSpPr>
        <p:spPr>
          <a:xfrm>
            <a:off x="6970978" y="1925453"/>
            <a:ext cx="2160330" cy="1031114"/>
          </a:xfrm>
          <a:prstGeom prst="rect">
            <a:avLst/>
          </a:prstGeom>
          <a:solidFill>
            <a:srgbClr val="FFFF00">
              <a:alpha val="4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RECONHECIMENTO DAS REGRAS</a:t>
            </a:r>
            <a:endParaRPr/>
          </a:p>
        </p:txBody>
      </p:sp>
      <p:sp>
        <p:nvSpPr>
          <p:cNvPr id="61" name="Google Shape;263;p24">
            <a:extLst>
              <a:ext uri="{FF2B5EF4-FFF2-40B4-BE49-F238E27FC236}">
                <a16:creationId xmlns:a16="http://schemas.microsoft.com/office/drawing/2014/main" id="{6C6A8924-8586-46F5-A0B6-4B4C43938492}"/>
              </a:ext>
            </a:extLst>
          </p:cNvPr>
          <p:cNvSpPr/>
          <p:nvPr/>
        </p:nvSpPr>
        <p:spPr>
          <a:xfrm>
            <a:off x="6889955" y="1925453"/>
            <a:ext cx="2281317" cy="1080311"/>
          </a:xfrm>
          <a:custGeom>
            <a:avLst/>
            <a:gdLst/>
            <a:ahLst/>
            <a:cxnLst/>
            <a:rect l="l" t="t" r="r" b="b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" name="Google Shape;264;p24">
            <a:extLst>
              <a:ext uri="{FF2B5EF4-FFF2-40B4-BE49-F238E27FC236}">
                <a16:creationId xmlns:a16="http://schemas.microsoft.com/office/drawing/2014/main" id="{8BA2E627-016F-4FCC-942E-1262226DED01}"/>
              </a:ext>
            </a:extLst>
          </p:cNvPr>
          <p:cNvGrpSpPr/>
          <p:nvPr/>
        </p:nvGrpSpPr>
        <p:grpSpPr>
          <a:xfrm rot="453378">
            <a:off x="9217847" y="2238792"/>
            <a:ext cx="514668" cy="426136"/>
            <a:chOff x="271125" y="812725"/>
            <a:chExt cx="766525" cy="221725"/>
          </a:xfrm>
        </p:grpSpPr>
        <p:sp>
          <p:nvSpPr>
            <p:cNvPr id="63" name="Google Shape;265;p24">
              <a:extLst>
                <a:ext uri="{FF2B5EF4-FFF2-40B4-BE49-F238E27FC236}">
                  <a16:creationId xmlns:a16="http://schemas.microsoft.com/office/drawing/2014/main" id="{9446A37C-CFA7-4665-8638-076376E68794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66;p24">
              <a:extLst>
                <a:ext uri="{FF2B5EF4-FFF2-40B4-BE49-F238E27FC236}">
                  <a16:creationId xmlns:a16="http://schemas.microsoft.com/office/drawing/2014/main" id="{FD542824-320C-4918-B487-335B4E472E92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l" t="t" r="r" b="b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267;p24">
            <a:extLst>
              <a:ext uri="{FF2B5EF4-FFF2-40B4-BE49-F238E27FC236}">
                <a16:creationId xmlns:a16="http://schemas.microsoft.com/office/drawing/2014/main" id="{7551FEDD-2148-4B33-92A4-74D663F47D04}"/>
              </a:ext>
            </a:extLst>
          </p:cNvPr>
          <p:cNvSpPr/>
          <p:nvPr/>
        </p:nvSpPr>
        <p:spPr>
          <a:xfrm>
            <a:off x="9808849" y="1881109"/>
            <a:ext cx="2079531" cy="1031114"/>
          </a:xfrm>
          <a:prstGeom prst="rect">
            <a:avLst/>
          </a:prstGeom>
          <a:solidFill>
            <a:srgbClr val="00B0F0">
              <a:alpha val="4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 “JOGO PELO JOGO”</a:t>
            </a:r>
            <a:endParaRPr/>
          </a:p>
        </p:txBody>
      </p:sp>
      <p:sp>
        <p:nvSpPr>
          <p:cNvPr id="66" name="Google Shape;268;p24">
            <a:extLst>
              <a:ext uri="{FF2B5EF4-FFF2-40B4-BE49-F238E27FC236}">
                <a16:creationId xmlns:a16="http://schemas.microsoft.com/office/drawing/2014/main" id="{B6BDF3E5-E660-423D-838B-C09B76E83709}"/>
              </a:ext>
            </a:extLst>
          </p:cNvPr>
          <p:cNvSpPr/>
          <p:nvPr/>
        </p:nvSpPr>
        <p:spPr>
          <a:xfrm>
            <a:off x="9727826" y="1881109"/>
            <a:ext cx="2281317" cy="1080311"/>
          </a:xfrm>
          <a:custGeom>
            <a:avLst/>
            <a:gdLst/>
            <a:ahLst/>
            <a:cxnLst/>
            <a:rect l="l" t="t" r="r" b="b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" name="Google Shape;269;p24">
            <a:extLst>
              <a:ext uri="{FF2B5EF4-FFF2-40B4-BE49-F238E27FC236}">
                <a16:creationId xmlns:a16="http://schemas.microsoft.com/office/drawing/2014/main" id="{CB3FAC0E-FEB4-41B1-9100-94FDABD5997E}"/>
              </a:ext>
            </a:extLst>
          </p:cNvPr>
          <p:cNvGrpSpPr/>
          <p:nvPr/>
        </p:nvGrpSpPr>
        <p:grpSpPr>
          <a:xfrm rot="6421769">
            <a:off x="10631107" y="3127267"/>
            <a:ext cx="655547" cy="329051"/>
            <a:chOff x="271125" y="812725"/>
            <a:chExt cx="766525" cy="221725"/>
          </a:xfrm>
        </p:grpSpPr>
        <p:sp>
          <p:nvSpPr>
            <p:cNvPr id="68" name="Google Shape;270;p24">
              <a:extLst>
                <a:ext uri="{FF2B5EF4-FFF2-40B4-BE49-F238E27FC236}">
                  <a16:creationId xmlns:a16="http://schemas.microsoft.com/office/drawing/2014/main" id="{2A2450D4-DEDB-4BD3-8566-C096936AF67F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71;p24">
              <a:extLst>
                <a:ext uri="{FF2B5EF4-FFF2-40B4-BE49-F238E27FC236}">
                  <a16:creationId xmlns:a16="http://schemas.microsoft.com/office/drawing/2014/main" id="{0A68F906-2A6E-426B-90ED-06EB2FF96E12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l" t="t" r="r" b="b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272;p24">
            <a:extLst>
              <a:ext uri="{FF2B5EF4-FFF2-40B4-BE49-F238E27FC236}">
                <a16:creationId xmlns:a16="http://schemas.microsoft.com/office/drawing/2014/main" id="{D820CA01-206C-43AF-A6F6-A755B0307159}"/>
              </a:ext>
            </a:extLst>
          </p:cNvPr>
          <p:cNvSpPr/>
          <p:nvPr/>
        </p:nvSpPr>
        <p:spPr>
          <a:xfrm>
            <a:off x="9874521" y="3660416"/>
            <a:ext cx="2079531" cy="1031114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INTERVENÇÃO PEDAGÓGICA VERBAL</a:t>
            </a:r>
            <a:endParaRPr dirty="0"/>
          </a:p>
        </p:txBody>
      </p:sp>
      <p:sp>
        <p:nvSpPr>
          <p:cNvPr id="71" name="Google Shape;273;p24">
            <a:extLst>
              <a:ext uri="{FF2B5EF4-FFF2-40B4-BE49-F238E27FC236}">
                <a16:creationId xmlns:a16="http://schemas.microsoft.com/office/drawing/2014/main" id="{961450A0-6A21-464E-B650-3EAC74F39368}"/>
              </a:ext>
            </a:extLst>
          </p:cNvPr>
          <p:cNvSpPr/>
          <p:nvPr/>
        </p:nvSpPr>
        <p:spPr>
          <a:xfrm>
            <a:off x="9767441" y="3622162"/>
            <a:ext cx="2281317" cy="1080311"/>
          </a:xfrm>
          <a:custGeom>
            <a:avLst/>
            <a:gdLst/>
            <a:ahLst/>
            <a:cxnLst/>
            <a:rect l="l" t="t" r="r" b="b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274;p24">
            <a:extLst>
              <a:ext uri="{FF2B5EF4-FFF2-40B4-BE49-F238E27FC236}">
                <a16:creationId xmlns:a16="http://schemas.microsoft.com/office/drawing/2014/main" id="{97D71B9C-AD0B-4CD2-982D-B89F4533E8E4}"/>
              </a:ext>
            </a:extLst>
          </p:cNvPr>
          <p:cNvGrpSpPr/>
          <p:nvPr/>
        </p:nvGrpSpPr>
        <p:grpSpPr>
          <a:xfrm flipH="1">
            <a:off x="6346646" y="3823113"/>
            <a:ext cx="655547" cy="329051"/>
            <a:chOff x="271125" y="812725"/>
            <a:chExt cx="766525" cy="221725"/>
          </a:xfrm>
        </p:grpSpPr>
        <p:sp>
          <p:nvSpPr>
            <p:cNvPr id="73" name="Google Shape;275;p24">
              <a:extLst>
                <a:ext uri="{FF2B5EF4-FFF2-40B4-BE49-F238E27FC236}">
                  <a16:creationId xmlns:a16="http://schemas.microsoft.com/office/drawing/2014/main" id="{6934CF7B-235E-4DA8-8744-4461420C87AA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76;p24">
              <a:extLst>
                <a:ext uri="{FF2B5EF4-FFF2-40B4-BE49-F238E27FC236}">
                  <a16:creationId xmlns:a16="http://schemas.microsoft.com/office/drawing/2014/main" id="{392E8DB5-42D7-4769-8CAE-CAAFC5B2899D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l" t="t" r="r" b="b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277;p24">
            <a:extLst>
              <a:ext uri="{FF2B5EF4-FFF2-40B4-BE49-F238E27FC236}">
                <a16:creationId xmlns:a16="http://schemas.microsoft.com/office/drawing/2014/main" id="{9517816A-D12E-4FB4-8659-F2CC28D120E4}"/>
              </a:ext>
            </a:extLst>
          </p:cNvPr>
          <p:cNvSpPr/>
          <p:nvPr/>
        </p:nvSpPr>
        <p:spPr>
          <a:xfrm>
            <a:off x="7025747" y="3586713"/>
            <a:ext cx="2079531" cy="1031114"/>
          </a:xfrm>
          <a:prstGeom prst="rect">
            <a:avLst/>
          </a:prstGeom>
          <a:solidFill>
            <a:srgbClr val="FFF2CC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REGISTRO DO JOGO</a:t>
            </a:r>
            <a:endParaRPr dirty="0"/>
          </a:p>
        </p:txBody>
      </p:sp>
      <p:sp>
        <p:nvSpPr>
          <p:cNvPr id="76" name="Google Shape;278;p24">
            <a:extLst>
              <a:ext uri="{FF2B5EF4-FFF2-40B4-BE49-F238E27FC236}">
                <a16:creationId xmlns:a16="http://schemas.microsoft.com/office/drawing/2014/main" id="{B4FDEC1B-13F1-4A0C-A137-E8F935F4D6D7}"/>
              </a:ext>
            </a:extLst>
          </p:cNvPr>
          <p:cNvSpPr/>
          <p:nvPr/>
        </p:nvSpPr>
        <p:spPr>
          <a:xfrm>
            <a:off x="6930769" y="3586713"/>
            <a:ext cx="2281317" cy="1080311"/>
          </a:xfrm>
          <a:custGeom>
            <a:avLst/>
            <a:gdLst/>
            <a:ahLst/>
            <a:cxnLst/>
            <a:rect l="l" t="t" r="r" b="b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" name="Google Shape;279;p24">
            <a:extLst>
              <a:ext uri="{FF2B5EF4-FFF2-40B4-BE49-F238E27FC236}">
                <a16:creationId xmlns:a16="http://schemas.microsoft.com/office/drawing/2014/main" id="{4D0E81C5-E6DA-4182-8C53-9D82FD5A9328}"/>
              </a:ext>
            </a:extLst>
          </p:cNvPr>
          <p:cNvGrpSpPr/>
          <p:nvPr/>
        </p:nvGrpSpPr>
        <p:grpSpPr>
          <a:xfrm flipH="1">
            <a:off x="9218655" y="3896581"/>
            <a:ext cx="545011" cy="329051"/>
            <a:chOff x="271125" y="812725"/>
            <a:chExt cx="766525" cy="221725"/>
          </a:xfrm>
        </p:grpSpPr>
        <p:sp>
          <p:nvSpPr>
            <p:cNvPr id="78" name="Google Shape;280;p24">
              <a:extLst>
                <a:ext uri="{FF2B5EF4-FFF2-40B4-BE49-F238E27FC236}">
                  <a16:creationId xmlns:a16="http://schemas.microsoft.com/office/drawing/2014/main" id="{FA40D11D-7A03-429A-B46B-1085383433DA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81;p24">
              <a:extLst>
                <a:ext uri="{FF2B5EF4-FFF2-40B4-BE49-F238E27FC236}">
                  <a16:creationId xmlns:a16="http://schemas.microsoft.com/office/drawing/2014/main" id="{94060675-0F4E-4B50-BCE1-5759A0D4C07A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l" t="t" r="r" b="b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282;p24">
            <a:extLst>
              <a:ext uri="{FF2B5EF4-FFF2-40B4-BE49-F238E27FC236}">
                <a16:creationId xmlns:a16="http://schemas.microsoft.com/office/drawing/2014/main" id="{7836D4DE-88AB-43FD-B5E6-B562F27F8BE4}"/>
              </a:ext>
            </a:extLst>
          </p:cNvPr>
          <p:cNvSpPr/>
          <p:nvPr/>
        </p:nvSpPr>
        <p:spPr>
          <a:xfrm>
            <a:off x="4127235" y="3611311"/>
            <a:ext cx="2079531" cy="1031114"/>
          </a:xfrm>
          <a:prstGeom prst="rect">
            <a:avLst/>
          </a:prstGeom>
          <a:solidFill>
            <a:srgbClr val="FF00FF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INTERVENÇÃO ESCRITA</a:t>
            </a:r>
            <a:endParaRPr dirty="0"/>
          </a:p>
        </p:txBody>
      </p:sp>
      <p:sp>
        <p:nvSpPr>
          <p:cNvPr id="81" name="Google Shape;283;p24">
            <a:extLst>
              <a:ext uri="{FF2B5EF4-FFF2-40B4-BE49-F238E27FC236}">
                <a16:creationId xmlns:a16="http://schemas.microsoft.com/office/drawing/2014/main" id="{360E8CE0-0774-4C8B-853E-04B19CF5ACAA}"/>
              </a:ext>
            </a:extLst>
          </p:cNvPr>
          <p:cNvSpPr/>
          <p:nvPr/>
        </p:nvSpPr>
        <p:spPr>
          <a:xfrm>
            <a:off x="4013985" y="3622162"/>
            <a:ext cx="2281317" cy="1080311"/>
          </a:xfrm>
          <a:custGeom>
            <a:avLst/>
            <a:gdLst/>
            <a:ahLst/>
            <a:cxnLst/>
            <a:rect l="l" t="t" r="r" b="b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" name="Google Shape;284;p24">
            <a:extLst>
              <a:ext uri="{FF2B5EF4-FFF2-40B4-BE49-F238E27FC236}">
                <a16:creationId xmlns:a16="http://schemas.microsoft.com/office/drawing/2014/main" id="{18621CF5-31CE-446E-842E-8A45A6B9E157}"/>
              </a:ext>
            </a:extLst>
          </p:cNvPr>
          <p:cNvGrpSpPr/>
          <p:nvPr/>
        </p:nvGrpSpPr>
        <p:grpSpPr>
          <a:xfrm rot="2760991">
            <a:off x="5734773" y="4654143"/>
            <a:ext cx="655547" cy="329051"/>
            <a:chOff x="271125" y="812725"/>
            <a:chExt cx="766525" cy="221725"/>
          </a:xfrm>
        </p:grpSpPr>
        <p:sp>
          <p:nvSpPr>
            <p:cNvPr id="83" name="Google Shape;285;p24">
              <a:extLst>
                <a:ext uri="{FF2B5EF4-FFF2-40B4-BE49-F238E27FC236}">
                  <a16:creationId xmlns:a16="http://schemas.microsoft.com/office/drawing/2014/main" id="{0046D5D4-0394-4D85-BDCF-DC3764878771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l" t="t" r="r" b="b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86;p24">
              <a:extLst>
                <a:ext uri="{FF2B5EF4-FFF2-40B4-BE49-F238E27FC236}">
                  <a16:creationId xmlns:a16="http://schemas.microsoft.com/office/drawing/2014/main" id="{51BAC366-84D4-4E8C-BA00-44323A0752BA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l" t="t" r="r" b="b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" name="Google Shape;287;p24">
            <a:extLst>
              <a:ext uri="{FF2B5EF4-FFF2-40B4-BE49-F238E27FC236}">
                <a16:creationId xmlns:a16="http://schemas.microsoft.com/office/drawing/2014/main" id="{78A2F745-947D-495D-89EB-23DE3398F9AF}"/>
              </a:ext>
            </a:extLst>
          </p:cNvPr>
          <p:cNvSpPr/>
          <p:nvPr/>
        </p:nvSpPr>
        <p:spPr>
          <a:xfrm>
            <a:off x="6253029" y="5124453"/>
            <a:ext cx="2079531" cy="1031114"/>
          </a:xfrm>
          <a:prstGeom prst="rect">
            <a:avLst/>
          </a:prstGeom>
          <a:solidFill>
            <a:srgbClr val="66FF33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JOGAR COM “COMPETÊNCIA”</a:t>
            </a:r>
            <a:endParaRPr/>
          </a:p>
        </p:txBody>
      </p:sp>
      <p:sp>
        <p:nvSpPr>
          <p:cNvPr id="86" name="Google Shape;288;p24">
            <a:extLst>
              <a:ext uri="{FF2B5EF4-FFF2-40B4-BE49-F238E27FC236}">
                <a16:creationId xmlns:a16="http://schemas.microsoft.com/office/drawing/2014/main" id="{5521C80D-1784-47F0-B591-8742C2BD2B01}"/>
              </a:ext>
            </a:extLst>
          </p:cNvPr>
          <p:cNvSpPr/>
          <p:nvPr/>
        </p:nvSpPr>
        <p:spPr>
          <a:xfrm>
            <a:off x="6253029" y="5099855"/>
            <a:ext cx="2118780" cy="1080311"/>
          </a:xfrm>
          <a:custGeom>
            <a:avLst/>
            <a:gdLst/>
            <a:ahLst/>
            <a:cxnLst/>
            <a:rect l="l" t="t" r="r" b="b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116;p14">
            <a:extLst>
              <a:ext uri="{FF2B5EF4-FFF2-40B4-BE49-F238E27FC236}">
                <a16:creationId xmlns:a16="http://schemas.microsoft.com/office/drawing/2014/main" id="{B3439CE0-2A6F-4AD1-B5EB-01021CB7CD8B}"/>
              </a:ext>
            </a:extLst>
          </p:cNvPr>
          <p:cNvSpPr txBox="1">
            <a:spLocks/>
          </p:cNvSpPr>
          <p:nvPr/>
        </p:nvSpPr>
        <p:spPr>
          <a:xfrm>
            <a:off x="11628462" y="6519382"/>
            <a:ext cx="519835" cy="3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>
                <a:solidFill>
                  <a:schemeClr val="lt1"/>
                </a:solidFill>
              </a:rPr>
              <a:pPr/>
              <a:t>12</a:t>
            </a:fld>
            <a:endParaRPr lang="pt-BR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 MODO GERAL, O JOGO: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090" y="6503508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13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274E0850-6D22-4008-9C2F-C0AC9D7815FF}"/>
              </a:ext>
            </a:extLst>
          </p:cNvPr>
          <p:cNvSpPr txBox="1">
            <a:spLocks/>
          </p:cNvSpPr>
          <p:nvPr/>
        </p:nvSpPr>
        <p:spPr>
          <a:xfrm>
            <a:off x="543123" y="1667765"/>
            <a:ext cx="6559421" cy="4307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São desafiadores;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Promovem movimento, barulho e alegria ao jogar;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Envolve surpresa e possibilidade de fazer novamente a fim de superar os obstáculos iniciais;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Tem como objetivo a ser alcançado pelos jogadores, vencer;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(SMOLE; DINIZ &amp; MILANI, 2007b)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B9DB75D-5320-4BC4-B684-60D12FC19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667765"/>
            <a:ext cx="4802080" cy="403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63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 MODO GERAL, O JOGO: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090" y="6503508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14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274E0850-6D22-4008-9C2F-C0AC9D7815FF}"/>
              </a:ext>
            </a:extLst>
          </p:cNvPr>
          <p:cNvSpPr txBox="1">
            <a:spLocks/>
          </p:cNvSpPr>
          <p:nvPr/>
        </p:nvSpPr>
        <p:spPr>
          <a:xfrm>
            <a:off x="682244" y="2039904"/>
            <a:ext cx="5836412" cy="4307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Desperta o interesse e a curiosidade;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Possuem regras pré-estabelecidas e bem definidas que não mudam ao longo do jogo;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Possibilita fazer novamente;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Não é mecânico e nem sem significado;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Permite estratégias e planos de solução.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(SMOLE; DINIZ &amp; MILANI, 2007b)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318B00E-C3A5-484D-9373-DC5191125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12" y="1908985"/>
            <a:ext cx="3754955" cy="37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DOCUMENTOS OFICIAIS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533" y="6511537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15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2F05C05-3A94-4293-A273-FEFB10A75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38" t="19568" r="2617" b="14263"/>
          <a:stretch/>
        </p:blipFill>
        <p:spPr>
          <a:xfrm>
            <a:off x="7092612" y="3809140"/>
            <a:ext cx="4899059" cy="2720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Você sabe o que são os Parâmetros Curriculares Nacionais?">
            <a:extLst>
              <a:ext uri="{FF2B5EF4-FFF2-40B4-BE49-F238E27FC236}">
                <a16:creationId xmlns:a16="http://schemas.microsoft.com/office/drawing/2014/main" id="{560995A1-CB47-4364-AF28-099EA7AEA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t="-1028" r="22001" b="18726"/>
          <a:stretch/>
        </p:blipFill>
        <p:spPr bwMode="auto">
          <a:xfrm>
            <a:off x="103739" y="1234362"/>
            <a:ext cx="2624276" cy="2450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C8562B-FC19-44B1-AE49-1EBB9B2E5A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93" t="34243" r="25597" b="43372"/>
          <a:stretch/>
        </p:blipFill>
        <p:spPr>
          <a:xfrm>
            <a:off x="2919844" y="1339404"/>
            <a:ext cx="8858245" cy="2304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A172379-4565-4FCF-A6EC-21331E64B2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92" t="24545" r="26960" b="26212"/>
          <a:stretch/>
        </p:blipFill>
        <p:spPr>
          <a:xfrm>
            <a:off x="564529" y="3527853"/>
            <a:ext cx="6411021" cy="3002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79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533" y="6511537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16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E2EF9DA-7856-4A08-9E1D-B14F5787687C}"/>
              </a:ext>
            </a:extLst>
          </p:cNvPr>
          <p:cNvSpPr/>
          <p:nvPr/>
        </p:nvSpPr>
        <p:spPr>
          <a:xfrm>
            <a:off x="667325" y="1794483"/>
            <a:ext cx="4490136" cy="1299626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É POSSÍVEL APRENDER, A PARTIR DE UM JOGO?</a:t>
            </a:r>
          </a:p>
        </p:txBody>
      </p:sp>
      <p:sp>
        <p:nvSpPr>
          <p:cNvPr id="10" name="Shape 397">
            <a:extLst>
              <a:ext uri="{FF2B5EF4-FFF2-40B4-BE49-F238E27FC236}">
                <a16:creationId xmlns:a16="http://schemas.microsoft.com/office/drawing/2014/main" id="{0833D8F3-5EA7-4602-B6C6-0165309C9B42}"/>
              </a:ext>
            </a:extLst>
          </p:cNvPr>
          <p:cNvSpPr/>
          <p:nvPr/>
        </p:nvSpPr>
        <p:spPr>
          <a:xfrm>
            <a:off x="424760" y="1647115"/>
            <a:ext cx="4753296" cy="155512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622AD7B-0882-423C-B35D-6EE07D8F19FE}"/>
              </a:ext>
            </a:extLst>
          </p:cNvPr>
          <p:cNvSpPr/>
          <p:nvPr/>
        </p:nvSpPr>
        <p:spPr>
          <a:xfrm>
            <a:off x="1642377" y="4146221"/>
            <a:ext cx="4332860" cy="1358472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POSSO UTILIZAR APENAS JOGOS COMO METODOLOGIA DE ENSINO?</a:t>
            </a:r>
          </a:p>
        </p:txBody>
      </p:sp>
      <p:sp>
        <p:nvSpPr>
          <p:cNvPr id="15" name="Shape 397">
            <a:extLst>
              <a:ext uri="{FF2B5EF4-FFF2-40B4-BE49-F238E27FC236}">
                <a16:creationId xmlns:a16="http://schemas.microsoft.com/office/drawing/2014/main" id="{182BE8AB-5264-4175-98C0-FFB424965E69}"/>
              </a:ext>
            </a:extLst>
          </p:cNvPr>
          <p:cNvSpPr/>
          <p:nvPr/>
        </p:nvSpPr>
        <p:spPr>
          <a:xfrm>
            <a:off x="1342704" y="4130603"/>
            <a:ext cx="4753296" cy="1423288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7B27562-E87D-4F2E-A334-F679A70485DD}"/>
              </a:ext>
            </a:extLst>
          </p:cNvPr>
          <p:cNvSpPr/>
          <p:nvPr/>
        </p:nvSpPr>
        <p:spPr>
          <a:xfrm>
            <a:off x="6096000" y="2248140"/>
            <a:ext cx="4708230" cy="1358472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ENSINO POR MEIO DE JOGOS É LIMITADO? POR QUÊ?</a:t>
            </a:r>
          </a:p>
        </p:txBody>
      </p:sp>
      <p:sp>
        <p:nvSpPr>
          <p:cNvPr id="20" name="Shape 397">
            <a:extLst>
              <a:ext uri="{FF2B5EF4-FFF2-40B4-BE49-F238E27FC236}">
                <a16:creationId xmlns:a16="http://schemas.microsoft.com/office/drawing/2014/main" id="{075CB825-3D7B-41E1-B0AC-99ED0F69A5BD}"/>
              </a:ext>
            </a:extLst>
          </p:cNvPr>
          <p:cNvSpPr/>
          <p:nvPr/>
        </p:nvSpPr>
        <p:spPr>
          <a:xfrm>
            <a:off x="5975237" y="2232522"/>
            <a:ext cx="4949756" cy="1423288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8522197F-BB28-4613-B8EB-1C5E8F3687FA}"/>
              </a:ext>
            </a:extLst>
          </p:cNvPr>
          <p:cNvSpPr/>
          <p:nvPr/>
        </p:nvSpPr>
        <p:spPr>
          <a:xfrm>
            <a:off x="6709145" y="4825457"/>
            <a:ext cx="4758292" cy="135847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</a:t>
            </a:r>
            <a:r>
              <a:rPr lang="pt-BR" sz="25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TRAPAÇA</a:t>
            </a: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É ALGO POSITIVO PARA A APRENDIZAGEM MATEMÁTICA?</a:t>
            </a:r>
          </a:p>
        </p:txBody>
      </p:sp>
      <p:sp>
        <p:nvSpPr>
          <p:cNvPr id="25" name="Shape 397">
            <a:extLst>
              <a:ext uri="{FF2B5EF4-FFF2-40B4-BE49-F238E27FC236}">
                <a16:creationId xmlns:a16="http://schemas.microsoft.com/office/drawing/2014/main" id="{5FF39FF1-4BBB-466B-8AE8-63034BBE8E58}"/>
              </a:ext>
            </a:extLst>
          </p:cNvPr>
          <p:cNvSpPr/>
          <p:nvPr/>
        </p:nvSpPr>
        <p:spPr>
          <a:xfrm>
            <a:off x="6517758" y="4809839"/>
            <a:ext cx="5070441" cy="1423288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7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JOGOS X APRENDIZAGEM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536" y="6511536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17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Picture 2" descr="Educação precisa ser vista como essencial também pelo MEC - Extra Classe">
            <a:extLst>
              <a:ext uri="{FF2B5EF4-FFF2-40B4-BE49-F238E27FC236}">
                <a16:creationId xmlns:a16="http://schemas.microsoft.com/office/drawing/2014/main" id="{FF392277-9F1D-4051-846C-55B2056D1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34" b="98359" l="32891" r="71250">
                        <a14:foregroundMark x1="43750" y1="24033" x2="48125" y2="13247"/>
                        <a14:foregroundMark x1="48125" y1="13247" x2="55937" y2="12896"/>
                        <a14:foregroundMark x1="55937" y1="12896" x2="56016" y2="12896"/>
                        <a14:foregroundMark x1="47813" y1="9144" x2="51719" y2="9144"/>
                        <a14:foregroundMark x1="45234" y1="12427" x2="45234" y2="12427"/>
                        <a14:foregroundMark x1="42734" y1="20164" x2="46016" y2="9965"/>
                        <a14:foregroundMark x1="46016" y1="9965" x2="49531" y2="7620"/>
                        <a14:foregroundMark x1="42109" y1="24150" x2="45234" y2="11606"/>
                        <a14:foregroundMark x1="45234" y1="11606" x2="47266" y2="8792"/>
                        <a14:foregroundMark x1="42422" y1="17116" x2="46875" y2="8089"/>
                        <a14:foregroundMark x1="45938" y1="79601" x2="45938" y2="79601"/>
                        <a14:foregroundMark x1="45781" y1="78546" x2="46250" y2="83470"/>
                        <a14:foregroundMark x1="34219" y1="60141" x2="32891" y2="71747"/>
                        <a14:foregroundMark x1="32891" y1="71747" x2="35234" y2="84408"/>
                        <a14:foregroundMark x1="35234" y1="84408" x2="35938" y2="84642"/>
                        <a14:foregroundMark x1="43125" y1="43259" x2="48047" y2="41618"/>
                        <a14:foregroundMark x1="38594" y1="43728" x2="38594" y2="43728"/>
                        <a14:foregroundMark x1="37891" y1="45018" x2="37891" y2="45018"/>
                        <a14:foregroundMark x1="39922" y1="43611" x2="39922" y2="43611"/>
                        <a14:foregroundMark x1="37109" y1="45604" x2="37109" y2="45604"/>
                        <a14:foregroundMark x1="40234" y1="43259" x2="40234" y2="43259"/>
                        <a14:foregroundMark x1="45156" y1="10199" x2="45156" y2="10199"/>
                        <a14:foregroundMark x1="45938" y1="9144" x2="45938" y2="9144"/>
                        <a14:foregroundMark x1="46953" y1="7737" x2="46953" y2="7737"/>
                        <a14:foregroundMark x1="47500" y1="7737" x2="47500" y2="7737"/>
                        <a14:foregroundMark x1="47813" y1="7268" x2="47813" y2="7268"/>
                        <a14:foregroundMark x1="47500" y1="7268" x2="47500" y2="7268"/>
                        <a14:foregroundMark x1="42813" y1="18640" x2="42813" y2="18640"/>
                        <a14:foregroundMark x1="42578" y1="18757" x2="42578" y2="18757"/>
                        <a14:foregroundMark x1="46250" y1="94138" x2="46250" y2="94138"/>
                        <a14:foregroundMark x1="40234" y1="90739" x2="53906" y2="93318"/>
                        <a14:foregroundMark x1="53906" y1="93318" x2="58750" y2="92732"/>
                        <a14:foregroundMark x1="41719" y1="91794" x2="54922" y2="95193"/>
                        <a14:foregroundMark x1="38594" y1="97069" x2="48516" y2="98359"/>
                        <a14:foregroundMark x1="48516" y1="98359" x2="62813" y2="95780"/>
                        <a14:foregroundMark x1="44531" y1="11606" x2="44844" y2="11254"/>
                        <a14:foregroundMark x1="45938" y1="9144" x2="45938" y2="9144"/>
                        <a14:foregroundMark x1="46172" y1="8558" x2="46172" y2="8558"/>
                        <a14:foregroundMark x1="46484" y1="8206" x2="46484" y2="8206"/>
                        <a14:backgroundMark x1="67188" y1="18406" x2="67188" y2="18406"/>
                        <a14:backgroundMark x1="67188" y1="19343" x2="67031" y2="41618"/>
                        <a14:backgroundMark x1="67578" y1="89332" x2="67578" y2="89332"/>
                        <a14:backgroundMark x1="67734" y1="84525" x2="67734" y2="84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49" t="5864" r="24112"/>
          <a:stretch/>
        </p:blipFill>
        <p:spPr bwMode="auto">
          <a:xfrm>
            <a:off x="-169552" y="1691509"/>
            <a:ext cx="3577267" cy="487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alão de Fala: Retângulo com Cantos Arredondados 6">
            <a:extLst>
              <a:ext uri="{FF2B5EF4-FFF2-40B4-BE49-F238E27FC236}">
                <a16:creationId xmlns:a16="http://schemas.microsoft.com/office/drawing/2014/main" id="{7ED7CE7C-1412-454B-ACAC-B3260A8D0C66}"/>
              </a:ext>
            </a:extLst>
          </p:cNvPr>
          <p:cNvSpPr/>
          <p:nvPr/>
        </p:nvSpPr>
        <p:spPr>
          <a:xfrm>
            <a:off x="2650354" y="1446029"/>
            <a:ext cx="3082582" cy="3606418"/>
          </a:xfrm>
          <a:custGeom>
            <a:avLst/>
            <a:gdLst>
              <a:gd name="connsiteX0" fmla="*/ 0 w 3082582"/>
              <a:gd name="connsiteY0" fmla="*/ 513774 h 3606418"/>
              <a:gd name="connsiteX1" fmla="*/ 513774 w 3082582"/>
              <a:gd name="connsiteY1" fmla="*/ 0 h 3606418"/>
              <a:gd name="connsiteX2" fmla="*/ 513764 w 3082582"/>
              <a:gd name="connsiteY2" fmla="*/ 0 h 3606418"/>
              <a:gd name="connsiteX3" fmla="*/ 513764 w 3082582"/>
              <a:gd name="connsiteY3" fmla="*/ 0 h 3606418"/>
              <a:gd name="connsiteX4" fmla="*/ 914499 w 3082582"/>
              <a:gd name="connsiteY4" fmla="*/ 0 h 3606418"/>
              <a:gd name="connsiteX5" fmla="*/ 1284409 w 3082582"/>
              <a:gd name="connsiteY5" fmla="*/ 0 h 3606418"/>
              <a:gd name="connsiteX6" fmla="*/ 1725386 w 3082582"/>
              <a:gd name="connsiteY6" fmla="*/ 0 h 3606418"/>
              <a:gd name="connsiteX7" fmla="*/ 2140675 w 3082582"/>
              <a:gd name="connsiteY7" fmla="*/ 0 h 3606418"/>
              <a:gd name="connsiteX8" fmla="*/ 2568808 w 3082582"/>
              <a:gd name="connsiteY8" fmla="*/ 0 h 3606418"/>
              <a:gd name="connsiteX9" fmla="*/ 3082582 w 3082582"/>
              <a:gd name="connsiteY9" fmla="*/ 513774 h 3606418"/>
              <a:gd name="connsiteX10" fmla="*/ 3082582 w 3082582"/>
              <a:gd name="connsiteY10" fmla="*/ 601070 h 3606418"/>
              <a:gd name="connsiteX11" fmla="*/ 3082582 w 3082582"/>
              <a:gd name="connsiteY11" fmla="*/ 601070 h 3606418"/>
              <a:gd name="connsiteX12" fmla="*/ 3082582 w 3082582"/>
              <a:gd name="connsiteY12" fmla="*/ 1051872 h 3606418"/>
              <a:gd name="connsiteX13" fmla="*/ 3082582 w 3082582"/>
              <a:gd name="connsiteY13" fmla="*/ 1502674 h 3606418"/>
              <a:gd name="connsiteX14" fmla="*/ 3082582 w 3082582"/>
              <a:gd name="connsiteY14" fmla="*/ 2048564 h 3606418"/>
              <a:gd name="connsiteX15" fmla="*/ 3082582 w 3082582"/>
              <a:gd name="connsiteY15" fmla="*/ 2610353 h 3606418"/>
              <a:gd name="connsiteX16" fmla="*/ 3082582 w 3082582"/>
              <a:gd name="connsiteY16" fmla="*/ 3092644 h 3606418"/>
              <a:gd name="connsiteX17" fmla="*/ 2568808 w 3082582"/>
              <a:gd name="connsiteY17" fmla="*/ 3606418 h 3606418"/>
              <a:gd name="connsiteX18" fmla="*/ 2179207 w 3082582"/>
              <a:gd name="connsiteY18" fmla="*/ 3606418 h 3606418"/>
              <a:gd name="connsiteX19" fmla="*/ 1789606 w 3082582"/>
              <a:gd name="connsiteY19" fmla="*/ 3606418 h 3606418"/>
              <a:gd name="connsiteX20" fmla="*/ 1284409 w 3082582"/>
              <a:gd name="connsiteY20" fmla="*/ 3606418 h 3606418"/>
              <a:gd name="connsiteX21" fmla="*/ 883674 w 3082582"/>
              <a:gd name="connsiteY21" fmla="*/ 3606418 h 3606418"/>
              <a:gd name="connsiteX22" fmla="*/ 513764 w 3082582"/>
              <a:gd name="connsiteY22" fmla="*/ 3606418 h 3606418"/>
              <a:gd name="connsiteX23" fmla="*/ 513764 w 3082582"/>
              <a:gd name="connsiteY23" fmla="*/ 3606418 h 3606418"/>
              <a:gd name="connsiteX24" fmla="*/ 513774 w 3082582"/>
              <a:gd name="connsiteY24" fmla="*/ 3606418 h 3606418"/>
              <a:gd name="connsiteX25" fmla="*/ 0 w 3082582"/>
              <a:gd name="connsiteY25" fmla="*/ 3092644 h 3606418"/>
              <a:gd name="connsiteX26" fmla="*/ 0 w 3082582"/>
              <a:gd name="connsiteY26" fmla="*/ 2562654 h 3606418"/>
              <a:gd name="connsiteX27" fmla="*/ 0 w 3082582"/>
              <a:gd name="connsiteY27" fmla="*/ 2080363 h 3606418"/>
              <a:gd name="connsiteX28" fmla="*/ 0 w 3082582"/>
              <a:gd name="connsiteY28" fmla="*/ 1502674 h 3606418"/>
              <a:gd name="connsiteX29" fmla="*/ -424094 w 3082582"/>
              <a:gd name="connsiteY29" fmla="*/ 1422727 h 3606418"/>
              <a:gd name="connsiteX30" fmla="*/ -831557 w 3082582"/>
              <a:gd name="connsiteY30" fmla="*/ 1345915 h 3606418"/>
              <a:gd name="connsiteX31" fmla="*/ -415779 w 3082582"/>
              <a:gd name="connsiteY31" fmla="*/ 973493 h 3606418"/>
              <a:gd name="connsiteX32" fmla="*/ 0 w 3082582"/>
              <a:gd name="connsiteY32" fmla="*/ 601070 h 3606418"/>
              <a:gd name="connsiteX33" fmla="*/ 0 w 3082582"/>
              <a:gd name="connsiteY33" fmla="*/ 513774 h 360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082582" h="3606418" fill="none" extrusionOk="0">
                <a:moveTo>
                  <a:pt x="0" y="513774"/>
                </a:moveTo>
                <a:cubicBezTo>
                  <a:pt x="27310" y="252785"/>
                  <a:pt x="179815" y="14202"/>
                  <a:pt x="513774" y="0"/>
                </a:cubicBezTo>
                <a:cubicBezTo>
                  <a:pt x="513769" y="0"/>
                  <a:pt x="513767" y="-1"/>
                  <a:pt x="513764" y="0"/>
                </a:cubicBezTo>
                <a:lnTo>
                  <a:pt x="513764" y="0"/>
                </a:lnTo>
                <a:cubicBezTo>
                  <a:pt x="646166" y="-3473"/>
                  <a:pt x="772708" y="42020"/>
                  <a:pt x="914499" y="0"/>
                </a:cubicBezTo>
                <a:cubicBezTo>
                  <a:pt x="1056291" y="-42020"/>
                  <a:pt x="1206629" y="12772"/>
                  <a:pt x="1284409" y="0"/>
                </a:cubicBezTo>
                <a:cubicBezTo>
                  <a:pt x="1434191" y="-40135"/>
                  <a:pt x="1623533" y="3604"/>
                  <a:pt x="1725386" y="0"/>
                </a:cubicBezTo>
                <a:cubicBezTo>
                  <a:pt x="1827239" y="-3604"/>
                  <a:pt x="2005038" y="12161"/>
                  <a:pt x="2140675" y="0"/>
                </a:cubicBezTo>
                <a:cubicBezTo>
                  <a:pt x="2276312" y="-12161"/>
                  <a:pt x="2360163" y="47194"/>
                  <a:pt x="2568808" y="0"/>
                </a:cubicBezTo>
                <a:cubicBezTo>
                  <a:pt x="2860392" y="-21323"/>
                  <a:pt x="3068076" y="187589"/>
                  <a:pt x="3082582" y="513774"/>
                </a:cubicBezTo>
                <a:cubicBezTo>
                  <a:pt x="3089323" y="539713"/>
                  <a:pt x="3077959" y="568494"/>
                  <a:pt x="3082582" y="601070"/>
                </a:cubicBezTo>
                <a:lnTo>
                  <a:pt x="3082582" y="601070"/>
                </a:lnTo>
                <a:cubicBezTo>
                  <a:pt x="3135037" y="780621"/>
                  <a:pt x="3051339" y="841137"/>
                  <a:pt x="3082582" y="1051872"/>
                </a:cubicBezTo>
                <a:cubicBezTo>
                  <a:pt x="3113825" y="1262607"/>
                  <a:pt x="3049530" y="1364891"/>
                  <a:pt x="3082582" y="1502674"/>
                </a:cubicBezTo>
                <a:cubicBezTo>
                  <a:pt x="3127555" y="1768455"/>
                  <a:pt x="3066209" y="1837278"/>
                  <a:pt x="3082582" y="2048564"/>
                </a:cubicBezTo>
                <a:cubicBezTo>
                  <a:pt x="3098955" y="2259850"/>
                  <a:pt x="3044005" y="2350590"/>
                  <a:pt x="3082582" y="2610353"/>
                </a:cubicBezTo>
                <a:cubicBezTo>
                  <a:pt x="3121159" y="2870116"/>
                  <a:pt x="3032230" y="2974134"/>
                  <a:pt x="3082582" y="3092644"/>
                </a:cubicBezTo>
                <a:cubicBezTo>
                  <a:pt x="3083864" y="3440507"/>
                  <a:pt x="2872516" y="3555911"/>
                  <a:pt x="2568808" y="3606418"/>
                </a:cubicBezTo>
                <a:cubicBezTo>
                  <a:pt x="2486339" y="3647954"/>
                  <a:pt x="2345687" y="3560750"/>
                  <a:pt x="2179207" y="3606418"/>
                </a:cubicBezTo>
                <a:cubicBezTo>
                  <a:pt x="2012727" y="3652086"/>
                  <a:pt x="1904399" y="3579632"/>
                  <a:pt x="1789606" y="3606418"/>
                </a:cubicBezTo>
                <a:cubicBezTo>
                  <a:pt x="1674813" y="3633204"/>
                  <a:pt x="1450741" y="3604300"/>
                  <a:pt x="1284409" y="3606418"/>
                </a:cubicBezTo>
                <a:cubicBezTo>
                  <a:pt x="1180460" y="3643302"/>
                  <a:pt x="1082827" y="3576305"/>
                  <a:pt x="883674" y="3606418"/>
                </a:cubicBezTo>
                <a:cubicBezTo>
                  <a:pt x="684522" y="3636531"/>
                  <a:pt x="670276" y="3601321"/>
                  <a:pt x="513764" y="3606418"/>
                </a:cubicBezTo>
                <a:lnTo>
                  <a:pt x="513764" y="3606418"/>
                </a:lnTo>
                <a:cubicBezTo>
                  <a:pt x="513767" y="3606417"/>
                  <a:pt x="513769" y="3606418"/>
                  <a:pt x="513774" y="3606418"/>
                </a:cubicBezTo>
                <a:cubicBezTo>
                  <a:pt x="220789" y="3582337"/>
                  <a:pt x="10155" y="3420596"/>
                  <a:pt x="0" y="3092644"/>
                </a:cubicBezTo>
                <a:cubicBezTo>
                  <a:pt x="-21337" y="2907892"/>
                  <a:pt x="4402" y="2679033"/>
                  <a:pt x="0" y="2562654"/>
                </a:cubicBezTo>
                <a:cubicBezTo>
                  <a:pt x="-4402" y="2446275"/>
                  <a:pt x="11257" y="2260742"/>
                  <a:pt x="0" y="2080363"/>
                </a:cubicBezTo>
                <a:cubicBezTo>
                  <a:pt x="-11257" y="1899984"/>
                  <a:pt x="55180" y="1782056"/>
                  <a:pt x="0" y="1502674"/>
                </a:cubicBezTo>
                <a:cubicBezTo>
                  <a:pt x="-164513" y="1522773"/>
                  <a:pt x="-290347" y="1408616"/>
                  <a:pt x="-424094" y="1422727"/>
                </a:cubicBezTo>
                <a:cubicBezTo>
                  <a:pt x="-557841" y="1436837"/>
                  <a:pt x="-651111" y="1349135"/>
                  <a:pt x="-831557" y="1345915"/>
                </a:cubicBezTo>
                <a:cubicBezTo>
                  <a:pt x="-716010" y="1199813"/>
                  <a:pt x="-506523" y="1109930"/>
                  <a:pt x="-415779" y="973493"/>
                </a:cubicBezTo>
                <a:cubicBezTo>
                  <a:pt x="-325035" y="837056"/>
                  <a:pt x="-135289" y="808367"/>
                  <a:pt x="0" y="601070"/>
                </a:cubicBezTo>
                <a:cubicBezTo>
                  <a:pt x="-1784" y="558591"/>
                  <a:pt x="1043" y="537564"/>
                  <a:pt x="0" y="513774"/>
                </a:cubicBezTo>
                <a:close/>
              </a:path>
              <a:path w="3082582" h="3606418" stroke="0" extrusionOk="0">
                <a:moveTo>
                  <a:pt x="0" y="513774"/>
                </a:moveTo>
                <a:cubicBezTo>
                  <a:pt x="-17895" y="246035"/>
                  <a:pt x="266096" y="1276"/>
                  <a:pt x="513774" y="0"/>
                </a:cubicBezTo>
                <a:cubicBezTo>
                  <a:pt x="513770" y="1"/>
                  <a:pt x="513768" y="0"/>
                  <a:pt x="513764" y="0"/>
                </a:cubicBezTo>
                <a:lnTo>
                  <a:pt x="513764" y="0"/>
                </a:lnTo>
                <a:cubicBezTo>
                  <a:pt x="685532" y="-39279"/>
                  <a:pt x="733913" y="44804"/>
                  <a:pt x="906793" y="0"/>
                </a:cubicBezTo>
                <a:cubicBezTo>
                  <a:pt x="1079673" y="-44804"/>
                  <a:pt x="1173800" y="8124"/>
                  <a:pt x="1284409" y="0"/>
                </a:cubicBezTo>
                <a:cubicBezTo>
                  <a:pt x="1440907" y="-10929"/>
                  <a:pt x="1563867" y="25849"/>
                  <a:pt x="1712542" y="0"/>
                </a:cubicBezTo>
                <a:cubicBezTo>
                  <a:pt x="1861217" y="-25849"/>
                  <a:pt x="1987576" y="15746"/>
                  <a:pt x="2153519" y="0"/>
                </a:cubicBezTo>
                <a:cubicBezTo>
                  <a:pt x="2319462" y="-15746"/>
                  <a:pt x="2423514" y="21012"/>
                  <a:pt x="2568808" y="0"/>
                </a:cubicBezTo>
                <a:cubicBezTo>
                  <a:pt x="2863122" y="38234"/>
                  <a:pt x="3024507" y="268712"/>
                  <a:pt x="3082582" y="513774"/>
                </a:cubicBezTo>
                <a:cubicBezTo>
                  <a:pt x="3092840" y="544326"/>
                  <a:pt x="3073386" y="579671"/>
                  <a:pt x="3082582" y="601070"/>
                </a:cubicBezTo>
                <a:lnTo>
                  <a:pt x="3082582" y="601070"/>
                </a:lnTo>
                <a:cubicBezTo>
                  <a:pt x="3106659" y="745386"/>
                  <a:pt x="3045655" y="895943"/>
                  <a:pt x="3082582" y="1042856"/>
                </a:cubicBezTo>
                <a:cubicBezTo>
                  <a:pt x="3119509" y="1189769"/>
                  <a:pt x="3061577" y="1291571"/>
                  <a:pt x="3082582" y="1502674"/>
                </a:cubicBezTo>
                <a:cubicBezTo>
                  <a:pt x="3133808" y="1746217"/>
                  <a:pt x="3041424" y="1831357"/>
                  <a:pt x="3082582" y="2016764"/>
                </a:cubicBezTo>
                <a:cubicBezTo>
                  <a:pt x="3123740" y="2202171"/>
                  <a:pt x="3030521" y="2375898"/>
                  <a:pt x="3082582" y="2546754"/>
                </a:cubicBezTo>
                <a:cubicBezTo>
                  <a:pt x="3134643" y="2717610"/>
                  <a:pt x="3022125" y="2926930"/>
                  <a:pt x="3082582" y="3092644"/>
                </a:cubicBezTo>
                <a:cubicBezTo>
                  <a:pt x="3105178" y="3370836"/>
                  <a:pt x="2839102" y="3557539"/>
                  <a:pt x="2568808" y="3606418"/>
                </a:cubicBezTo>
                <a:cubicBezTo>
                  <a:pt x="2477138" y="3616769"/>
                  <a:pt x="2292051" y="3596193"/>
                  <a:pt x="2153519" y="3606418"/>
                </a:cubicBezTo>
                <a:cubicBezTo>
                  <a:pt x="2014987" y="3616643"/>
                  <a:pt x="1905582" y="3585770"/>
                  <a:pt x="1712542" y="3606418"/>
                </a:cubicBezTo>
                <a:cubicBezTo>
                  <a:pt x="1519502" y="3627066"/>
                  <a:pt x="1482094" y="3580930"/>
                  <a:pt x="1284409" y="3606418"/>
                </a:cubicBezTo>
                <a:cubicBezTo>
                  <a:pt x="1136283" y="3642652"/>
                  <a:pt x="1053004" y="3590311"/>
                  <a:pt x="914499" y="3606418"/>
                </a:cubicBezTo>
                <a:cubicBezTo>
                  <a:pt x="775994" y="3622525"/>
                  <a:pt x="691487" y="3602724"/>
                  <a:pt x="513764" y="3606418"/>
                </a:cubicBezTo>
                <a:lnTo>
                  <a:pt x="513764" y="3606418"/>
                </a:lnTo>
                <a:cubicBezTo>
                  <a:pt x="513768" y="3606417"/>
                  <a:pt x="513770" y="3606418"/>
                  <a:pt x="513774" y="3606418"/>
                </a:cubicBezTo>
                <a:cubicBezTo>
                  <a:pt x="309571" y="3624940"/>
                  <a:pt x="13163" y="3445412"/>
                  <a:pt x="0" y="3092644"/>
                </a:cubicBezTo>
                <a:cubicBezTo>
                  <a:pt x="-58582" y="2886588"/>
                  <a:pt x="60756" y="2809414"/>
                  <a:pt x="0" y="2546754"/>
                </a:cubicBezTo>
                <a:cubicBezTo>
                  <a:pt x="-60756" y="2284094"/>
                  <a:pt x="29133" y="2187059"/>
                  <a:pt x="0" y="2064463"/>
                </a:cubicBezTo>
                <a:cubicBezTo>
                  <a:pt x="-29133" y="1941867"/>
                  <a:pt x="11939" y="1640583"/>
                  <a:pt x="0" y="1502674"/>
                </a:cubicBezTo>
                <a:cubicBezTo>
                  <a:pt x="-200204" y="1472590"/>
                  <a:pt x="-244160" y="1415243"/>
                  <a:pt x="-399147" y="1427430"/>
                </a:cubicBezTo>
                <a:cubicBezTo>
                  <a:pt x="-554134" y="1439617"/>
                  <a:pt x="-696491" y="1330786"/>
                  <a:pt x="-831557" y="1345915"/>
                </a:cubicBezTo>
                <a:cubicBezTo>
                  <a:pt x="-735089" y="1217971"/>
                  <a:pt x="-523315" y="1132203"/>
                  <a:pt x="-415779" y="973493"/>
                </a:cubicBezTo>
                <a:cubicBezTo>
                  <a:pt x="-308243" y="814783"/>
                  <a:pt x="-102830" y="738892"/>
                  <a:pt x="0" y="601070"/>
                </a:cubicBezTo>
                <a:cubicBezTo>
                  <a:pt x="-10157" y="578193"/>
                  <a:pt x="8359" y="551851"/>
                  <a:pt x="0" y="513774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-76976"/>
                      <a:gd name="adj2" fmla="val -1268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B717627F-CD64-4B76-AD53-15F527C73170}"/>
              </a:ext>
            </a:extLst>
          </p:cNvPr>
          <p:cNvSpPr txBox="1">
            <a:spLocks/>
          </p:cNvSpPr>
          <p:nvPr/>
        </p:nvSpPr>
        <p:spPr>
          <a:xfrm>
            <a:off x="2650354" y="1541719"/>
            <a:ext cx="3082581" cy="3510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aprendizagem ocorrer </a:t>
            </a:r>
            <a:r>
              <a:rPr lang="pt-BR" sz="20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partir do incômodo do jogador </a:t>
            </a:r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em não controlar os resultados. “Surgem situações-problema cuja superação exige do jogador alguma aprendizagem e um certo esforço na busca por sua solução” (SMOLE; DINIZ &amp; MILANI, 2007b).</a:t>
            </a:r>
          </a:p>
        </p:txBody>
      </p:sp>
      <p:pic>
        <p:nvPicPr>
          <p:cNvPr id="10242" name="Picture 2" descr="Professor » Cristiano Alberto Muniz » FE - FACULDADE DE EDUCAÇÃO » FE -  FACULDADE DE EDUCAÇÃO » UnB Pesquisa">
            <a:extLst>
              <a:ext uri="{FF2B5EF4-FFF2-40B4-BE49-F238E27FC236}">
                <a16:creationId xmlns:a16="http://schemas.microsoft.com/office/drawing/2014/main" id="{0B936B1B-9D6F-4C99-827D-2D84A045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8958" l="9961" r="99219">
                        <a14:foregroundMark x1="80469" y1="66927" x2="99609" y2="90365"/>
                        <a14:foregroundMark x1="99609" y1="90365" x2="64453" y2="95313"/>
                        <a14:foregroundMark x1="64453" y1="95313" x2="55859" y2="82813"/>
                        <a14:foregroundMark x1="55859" y1="82813" x2="81055" y2="69010"/>
                        <a14:foregroundMark x1="49219" y1="97656" x2="90039" y2="98698"/>
                        <a14:foregroundMark x1="90039" y1="98698" x2="98633" y2="88802"/>
                        <a14:foregroundMark x1="98633" y1="88802" x2="99414" y2="89583"/>
                        <a14:foregroundMark x1="96484" y1="93490" x2="96680" y2="98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66" y="2309998"/>
            <a:ext cx="5674015" cy="425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alão de Fala: Retângulo com Cantos Arredondados 15">
            <a:extLst>
              <a:ext uri="{FF2B5EF4-FFF2-40B4-BE49-F238E27FC236}">
                <a16:creationId xmlns:a16="http://schemas.microsoft.com/office/drawing/2014/main" id="{977BF108-7C3C-46B8-A4B9-AC0C4F893A2F}"/>
              </a:ext>
            </a:extLst>
          </p:cNvPr>
          <p:cNvSpPr/>
          <p:nvPr/>
        </p:nvSpPr>
        <p:spPr>
          <a:xfrm>
            <a:off x="5863565" y="2621710"/>
            <a:ext cx="3082582" cy="3147236"/>
          </a:xfrm>
          <a:custGeom>
            <a:avLst/>
            <a:gdLst>
              <a:gd name="connsiteX0" fmla="*/ 0 w 3082582"/>
              <a:gd name="connsiteY0" fmla="*/ 513774 h 3147236"/>
              <a:gd name="connsiteX1" fmla="*/ 513774 w 3082582"/>
              <a:gd name="connsiteY1" fmla="*/ 0 h 3147236"/>
              <a:gd name="connsiteX2" fmla="*/ 903375 w 3082582"/>
              <a:gd name="connsiteY2" fmla="*/ 0 h 3147236"/>
              <a:gd name="connsiteX3" fmla="*/ 1318664 w 3082582"/>
              <a:gd name="connsiteY3" fmla="*/ 0 h 3147236"/>
              <a:gd name="connsiteX4" fmla="*/ 1798173 w 3082582"/>
              <a:gd name="connsiteY4" fmla="*/ 0 h 3147236"/>
              <a:gd name="connsiteX5" fmla="*/ 1798173 w 3082582"/>
              <a:gd name="connsiteY5" fmla="*/ 0 h 3147236"/>
              <a:gd name="connsiteX6" fmla="*/ 2175789 w 3082582"/>
              <a:gd name="connsiteY6" fmla="*/ 0 h 3147236"/>
              <a:gd name="connsiteX7" fmla="*/ 2568818 w 3082582"/>
              <a:gd name="connsiteY7" fmla="*/ 0 h 3147236"/>
              <a:gd name="connsiteX8" fmla="*/ 2568808 w 3082582"/>
              <a:gd name="connsiteY8" fmla="*/ 0 h 3147236"/>
              <a:gd name="connsiteX9" fmla="*/ 3082582 w 3082582"/>
              <a:gd name="connsiteY9" fmla="*/ 513774 h 3147236"/>
              <a:gd name="connsiteX10" fmla="*/ 3082582 w 3082582"/>
              <a:gd name="connsiteY10" fmla="*/ 967700 h 3147236"/>
              <a:gd name="connsiteX11" fmla="*/ 3082582 w 3082582"/>
              <a:gd name="connsiteY11" fmla="*/ 1408404 h 3147236"/>
              <a:gd name="connsiteX12" fmla="*/ 3082582 w 3082582"/>
              <a:gd name="connsiteY12" fmla="*/ 1835888 h 3147236"/>
              <a:gd name="connsiteX13" fmla="*/ 3321086 w 3082582"/>
              <a:gd name="connsiteY13" fmla="*/ 2082895 h 3147236"/>
              <a:gd name="connsiteX14" fmla="*/ 3590037 w 3082582"/>
              <a:gd name="connsiteY14" fmla="*/ 2361434 h 3147236"/>
              <a:gd name="connsiteX15" fmla="*/ 3082582 w 3082582"/>
              <a:gd name="connsiteY15" fmla="*/ 2622697 h 3147236"/>
              <a:gd name="connsiteX16" fmla="*/ 3082582 w 3082582"/>
              <a:gd name="connsiteY16" fmla="*/ 2633462 h 3147236"/>
              <a:gd name="connsiteX17" fmla="*/ 2568808 w 3082582"/>
              <a:gd name="connsiteY17" fmla="*/ 3147236 h 3147236"/>
              <a:gd name="connsiteX18" fmla="*/ 2568818 w 3082582"/>
              <a:gd name="connsiteY18" fmla="*/ 3147236 h 3147236"/>
              <a:gd name="connsiteX19" fmla="*/ 2206615 w 3082582"/>
              <a:gd name="connsiteY19" fmla="*/ 3147236 h 3147236"/>
              <a:gd name="connsiteX20" fmla="*/ 1798173 w 3082582"/>
              <a:gd name="connsiteY20" fmla="*/ 3147236 h 3147236"/>
              <a:gd name="connsiteX21" fmla="*/ 1798173 w 3082582"/>
              <a:gd name="connsiteY21" fmla="*/ 3147236 h 3147236"/>
              <a:gd name="connsiteX22" fmla="*/ 1408572 w 3082582"/>
              <a:gd name="connsiteY22" fmla="*/ 3147236 h 3147236"/>
              <a:gd name="connsiteX23" fmla="*/ 1006127 w 3082582"/>
              <a:gd name="connsiteY23" fmla="*/ 3147236 h 3147236"/>
              <a:gd name="connsiteX24" fmla="*/ 513774 w 3082582"/>
              <a:gd name="connsiteY24" fmla="*/ 3147236 h 3147236"/>
              <a:gd name="connsiteX25" fmla="*/ 0 w 3082582"/>
              <a:gd name="connsiteY25" fmla="*/ 2633462 h 3147236"/>
              <a:gd name="connsiteX26" fmla="*/ 0 w 3082582"/>
              <a:gd name="connsiteY26" fmla="*/ 2622697 h 3147236"/>
              <a:gd name="connsiteX27" fmla="*/ 0 w 3082582"/>
              <a:gd name="connsiteY27" fmla="*/ 2237161 h 3147236"/>
              <a:gd name="connsiteX28" fmla="*/ 0 w 3082582"/>
              <a:gd name="connsiteY28" fmla="*/ 1835888 h 3147236"/>
              <a:gd name="connsiteX29" fmla="*/ 0 w 3082582"/>
              <a:gd name="connsiteY29" fmla="*/ 1835888 h 3147236"/>
              <a:gd name="connsiteX30" fmla="*/ 0 w 3082582"/>
              <a:gd name="connsiteY30" fmla="*/ 1381962 h 3147236"/>
              <a:gd name="connsiteX31" fmla="*/ 0 w 3082582"/>
              <a:gd name="connsiteY31" fmla="*/ 941258 h 3147236"/>
              <a:gd name="connsiteX32" fmla="*/ 0 w 3082582"/>
              <a:gd name="connsiteY32" fmla="*/ 513774 h 314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082582" h="3147236" fill="none" extrusionOk="0">
                <a:moveTo>
                  <a:pt x="0" y="513774"/>
                </a:moveTo>
                <a:cubicBezTo>
                  <a:pt x="161" y="223755"/>
                  <a:pt x="220185" y="37608"/>
                  <a:pt x="513774" y="0"/>
                </a:cubicBezTo>
                <a:cubicBezTo>
                  <a:pt x="697331" y="-27989"/>
                  <a:pt x="712344" y="39012"/>
                  <a:pt x="903375" y="0"/>
                </a:cubicBezTo>
                <a:cubicBezTo>
                  <a:pt x="1094406" y="-39012"/>
                  <a:pt x="1138868" y="28822"/>
                  <a:pt x="1318664" y="0"/>
                </a:cubicBezTo>
                <a:cubicBezTo>
                  <a:pt x="1498460" y="-28822"/>
                  <a:pt x="1582748" y="12982"/>
                  <a:pt x="1798173" y="0"/>
                </a:cubicBezTo>
                <a:lnTo>
                  <a:pt x="1798173" y="0"/>
                </a:lnTo>
                <a:cubicBezTo>
                  <a:pt x="1948223" y="-23957"/>
                  <a:pt x="2041628" y="30711"/>
                  <a:pt x="2175789" y="0"/>
                </a:cubicBezTo>
                <a:cubicBezTo>
                  <a:pt x="2309950" y="-30711"/>
                  <a:pt x="2440261" y="43883"/>
                  <a:pt x="2568818" y="0"/>
                </a:cubicBezTo>
                <a:cubicBezTo>
                  <a:pt x="2568813" y="0"/>
                  <a:pt x="2568811" y="-1"/>
                  <a:pt x="2568808" y="0"/>
                </a:cubicBezTo>
                <a:cubicBezTo>
                  <a:pt x="2843639" y="22109"/>
                  <a:pt x="3008633" y="247381"/>
                  <a:pt x="3082582" y="513774"/>
                </a:cubicBezTo>
                <a:cubicBezTo>
                  <a:pt x="3088932" y="642421"/>
                  <a:pt x="3066644" y="845112"/>
                  <a:pt x="3082582" y="967700"/>
                </a:cubicBezTo>
                <a:cubicBezTo>
                  <a:pt x="3098520" y="1090288"/>
                  <a:pt x="3079141" y="1201581"/>
                  <a:pt x="3082582" y="1408404"/>
                </a:cubicBezTo>
                <a:cubicBezTo>
                  <a:pt x="3086023" y="1615227"/>
                  <a:pt x="3032103" y="1673355"/>
                  <a:pt x="3082582" y="1835888"/>
                </a:cubicBezTo>
                <a:cubicBezTo>
                  <a:pt x="3172599" y="1902709"/>
                  <a:pt x="3246708" y="2020449"/>
                  <a:pt x="3321086" y="2082895"/>
                </a:cubicBezTo>
                <a:cubicBezTo>
                  <a:pt x="3395465" y="2145341"/>
                  <a:pt x="3455826" y="2271685"/>
                  <a:pt x="3590037" y="2361434"/>
                </a:cubicBezTo>
                <a:cubicBezTo>
                  <a:pt x="3397171" y="2481367"/>
                  <a:pt x="3197523" y="2537235"/>
                  <a:pt x="3082582" y="2622697"/>
                </a:cubicBezTo>
                <a:cubicBezTo>
                  <a:pt x="3083155" y="2626041"/>
                  <a:pt x="3082116" y="2628490"/>
                  <a:pt x="3082582" y="2633462"/>
                </a:cubicBezTo>
                <a:cubicBezTo>
                  <a:pt x="3102540" y="2866705"/>
                  <a:pt x="2873783" y="3126894"/>
                  <a:pt x="2568808" y="3147236"/>
                </a:cubicBezTo>
                <a:cubicBezTo>
                  <a:pt x="2568810" y="3147236"/>
                  <a:pt x="2568813" y="3147237"/>
                  <a:pt x="2568818" y="3147236"/>
                </a:cubicBezTo>
                <a:cubicBezTo>
                  <a:pt x="2426503" y="3161759"/>
                  <a:pt x="2377206" y="3121372"/>
                  <a:pt x="2206615" y="3147236"/>
                </a:cubicBezTo>
                <a:cubicBezTo>
                  <a:pt x="2036024" y="3173100"/>
                  <a:pt x="1904927" y="3124653"/>
                  <a:pt x="1798173" y="3147236"/>
                </a:cubicBezTo>
                <a:lnTo>
                  <a:pt x="1798173" y="3147236"/>
                </a:lnTo>
                <a:cubicBezTo>
                  <a:pt x="1687478" y="3174964"/>
                  <a:pt x="1515954" y="3141987"/>
                  <a:pt x="1408572" y="3147236"/>
                </a:cubicBezTo>
                <a:cubicBezTo>
                  <a:pt x="1301190" y="3152485"/>
                  <a:pt x="1140244" y="3139468"/>
                  <a:pt x="1006127" y="3147236"/>
                </a:cubicBezTo>
                <a:cubicBezTo>
                  <a:pt x="872011" y="3155004"/>
                  <a:pt x="658774" y="3102589"/>
                  <a:pt x="513774" y="3147236"/>
                </a:cubicBezTo>
                <a:cubicBezTo>
                  <a:pt x="240179" y="3191438"/>
                  <a:pt x="4474" y="2896919"/>
                  <a:pt x="0" y="2633462"/>
                </a:cubicBezTo>
                <a:cubicBezTo>
                  <a:pt x="-1262" y="2629823"/>
                  <a:pt x="737" y="2624859"/>
                  <a:pt x="0" y="2622697"/>
                </a:cubicBezTo>
                <a:cubicBezTo>
                  <a:pt x="-12968" y="2436466"/>
                  <a:pt x="9384" y="2423693"/>
                  <a:pt x="0" y="2237161"/>
                </a:cubicBezTo>
                <a:cubicBezTo>
                  <a:pt x="-9384" y="2050629"/>
                  <a:pt x="18556" y="1965940"/>
                  <a:pt x="0" y="1835888"/>
                </a:cubicBezTo>
                <a:lnTo>
                  <a:pt x="0" y="1835888"/>
                </a:lnTo>
                <a:cubicBezTo>
                  <a:pt x="-50369" y="1724021"/>
                  <a:pt x="35698" y="1557649"/>
                  <a:pt x="0" y="1381962"/>
                </a:cubicBezTo>
                <a:cubicBezTo>
                  <a:pt x="-35698" y="1206275"/>
                  <a:pt x="47988" y="1085702"/>
                  <a:pt x="0" y="941258"/>
                </a:cubicBezTo>
                <a:cubicBezTo>
                  <a:pt x="-47988" y="796814"/>
                  <a:pt x="25342" y="677112"/>
                  <a:pt x="0" y="513774"/>
                </a:cubicBezTo>
                <a:close/>
              </a:path>
              <a:path w="3082582" h="3147236" stroke="0" extrusionOk="0">
                <a:moveTo>
                  <a:pt x="0" y="513774"/>
                </a:moveTo>
                <a:cubicBezTo>
                  <a:pt x="-17895" y="246035"/>
                  <a:pt x="266096" y="1276"/>
                  <a:pt x="513774" y="0"/>
                </a:cubicBezTo>
                <a:cubicBezTo>
                  <a:pt x="605554" y="-34417"/>
                  <a:pt x="797602" y="34689"/>
                  <a:pt x="916219" y="0"/>
                </a:cubicBezTo>
                <a:cubicBezTo>
                  <a:pt x="1034837" y="-34689"/>
                  <a:pt x="1213608" y="23669"/>
                  <a:pt x="1357196" y="0"/>
                </a:cubicBezTo>
                <a:cubicBezTo>
                  <a:pt x="1500784" y="-23669"/>
                  <a:pt x="1670884" y="36737"/>
                  <a:pt x="1798173" y="0"/>
                </a:cubicBezTo>
                <a:lnTo>
                  <a:pt x="1798173" y="0"/>
                </a:lnTo>
                <a:cubicBezTo>
                  <a:pt x="1960680" y="-30601"/>
                  <a:pt x="2106355" y="42983"/>
                  <a:pt x="2198908" y="0"/>
                </a:cubicBezTo>
                <a:cubicBezTo>
                  <a:pt x="2291461" y="-42983"/>
                  <a:pt x="2400606" y="26555"/>
                  <a:pt x="2568818" y="0"/>
                </a:cubicBezTo>
                <a:cubicBezTo>
                  <a:pt x="2568815" y="1"/>
                  <a:pt x="2568813" y="-1"/>
                  <a:pt x="2568808" y="0"/>
                </a:cubicBezTo>
                <a:cubicBezTo>
                  <a:pt x="2863122" y="38234"/>
                  <a:pt x="3024507" y="268712"/>
                  <a:pt x="3082582" y="513774"/>
                </a:cubicBezTo>
                <a:cubicBezTo>
                  <a:pt x="3127108" y="621358"/>
                  <a:pt x="3063109" y="759564"/>
                  <a:pt x="3082582" y="980921"/>
                </a:cubicBezTo>
                <a:cubicBezTo>
                  <a:pt x="3102055" y="1202278"/>
                  <a:pt x="3041105" y="1275236"/>
                  <a:pt x="3082582" y="1408404"/>
                </a:cubicBezTo>
                <a:cubicBezTo>
                  <a:pt x="3124059" y="1541572"/>
                  <a:pt x="3079787" y="1701699"/>
                  <a:pt x="3082582" y="1835888"/>
                </a:cubicBezTo>
                <a:cubicBezTo>
                  <a:pt x="3163651" y="1905694"/>
                  <a:pt x="3275788" y="2057204"/>
                  <a:pt x="3341384" y="2103916"/>
                </a:cubicBezTo>
                <a:cubicBezTo>
                  <a:pt x="3406979" y="2150628"/>
                  <a:pt x="3465296" y="2274780"/>
                  <a:pt x="3590037" y="2361434"/>
                </a:cubicBezTo>
                <a:cubicBezTo>
                  <a:pt x="3442226" y="2440176"/>
                  <a:pt x="3227301" y="2505402"/>
                  <a:pt x="3082582" y="2622697"/>
                </a:cubicBezTo>
                <a:cubicBezTo>
                  <a:pt x="3082781" y="2627623"/>
                  <a:pt x="3081651" y="2628988"/>
                  <a:pt x="3082582" y="2633462"/>
                </a:cubicBezTo>
                <a:cubicBezTo>
                  <a:pt x="3099294" y="2958736"/>
                  <a:pt x="2846030" y="3187024"/>
                  <a:pt x="2568808" y="3147236"/>
                </a:cubicBezTo>
                <a:cubicBezTo>
                  <a:pt x="2568811" y="3147235"/>
                  <a:pt x="2568813" y="3147237"/>
                  <a:pt x="2568818" y="3147236"/>
                </a:cubicBezTo>
                <a:cubicBezTo>
                  <a:pt x="2466684" y="3151684"/>
                  <a:pt x="2296983" y="3134780"/>
                  <a:pt x="2168083" y="3147236"/>
                </a:cubicBezTo>
                <a:cubicBezTo>
                  <a:pt x="2039184" y="3159692"/>
                  <a:pt x="1927325" y="3115362"/>
                  <a:pt x="1798173" y="3147236"/>
                </a:cubicBezTo>
                <a:lnTo>
                  <a:pt x="1798173" y="3147236"/>
                </a:lnTo>
                <a:cubicBezTo>
                  <a:pt x="1578311" y="3156112"/>
                  <a:pt x="1557058" y="3123377"/>
                  <a:pt x="1357196" y="3147236"/>
                </a:cubicBezTo>
                <a:cubicBezTo>
                  <a:pt x="1157334" y="3171095"/>
                  <a:pt x="1017726" y="3111963"/>
                  <a:pt x="903375" y="3147236"/>
                </a:cubicBezTo>
                <a:cubicBezTo>
                  <a:pt x="789024" y="3182509"/>
                  <a:pt x="646748" y="3111981"/>
                  <a:pt x="513774" y="3147236"/>
                </a:cubicBezTo>
                <a:cubicBezTo>
                  <a:pt x="275623" y="3133855"/>
                  <a:pt x="-38747" y="2927728"/>
                  <a:pt x="0" y="2633462"/>
                </a:cubicBezTo>
                <a:cubicBezTo>
                  <a:pt x="-316" y="2628172"/>
                  <a:pt x="24" y="2626166"/>
                  <a:pt x="0" y="2622697"/>
                </a:cubicBezTo>
                <a:cubicBezTo>
                  <a:pt x="-6773" y="2520325"/>
                  <a:pt x="13302" y="2350461"/>
                  <a:pt x="0" y="2252897"/>
                </a:cubicBezTo>
                <a:cubicBezTo>
                  <a:pt x="-13302" y="2155333"/>
                  <a:pt x="27203" y="1960097"/>
                  <a:pt x="0" y="1835888"/>
                </a:cubicBezTo>
                <a:lnTo>
                  <a:pt x="0" y="1835888"/>
                </a:lnTo>
                <a:cubicBezTo>
                  <a:pt x="-16194" y="1678413"/>
                  <a:pt x="18282" y="1610279"/>
                  <a:pt x="0" y="1421626"/>
                </a:cubicBezTo>
                <a:cubicBezTo>
                  <a:pt x="-18282" y="1232973"/>
                  <a:pt x="25952" y="1189397"/>
                  <a:pt x="0" y="1007363"/>
                </a:cubicBezTo>
                <a:cubicBezTo>
                  <a:pt x="-25952" y="825329"/>
                  <a:pt x="3692" y="713839"/>
                  <a:pt x="0" y="513774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6462"/>
                      <a:gd name="adj2" fmla="val 2503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790EC146-6DBD-4FF3-BA03-EC74F97C8F34}"/>
              </a:ext>
            </a:extLst>
          </p:cNvPr>
          <p:cNvSpPr txBox="1">
            <a:spLocks/>
          </p:cNvSpPr>
          <p:nvPr/>
        </p:nvSpPr>
        <p:spPr>
          <a:xfrm>
            <a:off x="5863565" y="2717399"/>
            <a:ext cx="3082581" cy="3147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Quem joga, </a:t>
            </a:r>
            <a:r>
              <a:rPr lang="pt-BR" sz="20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analisa e estabelece</a:t>
            </a:r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as melhores estratégias; </a:t>
            </a:r>
            <a:r>
              <a:rPr lang="pt-BR" sz="20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cria e resolve suas próprias situações-problemas </a:t>
            </a:r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baseadas nas regras do jogo ou em algoritmos construídos pelo próprio jogador; impõe situações aos demais participantes.  (MUNIZ, 2014).</a:t>
            </a:r>
          </a:p>
        </p:txBody>
      </p:sp>
    </p:spTree>
    <p:extLst>
      <p:ext uri="{BB962C8B-B14F-4D97-AF65-F5344CB8AC3E}">
        <p14:creationId xmlns:p14="http://schemas.microsoft.com/office/powerpoint/2010/main" val="36122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VANTAGENS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533" y="6511537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18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C7973E3-6243-4F17-96FD-8C5743E52682}"/>
              </a:ext>
            </a:extLst>
          </p:cNvPr>
          <p:cNvSpPr txBox="1">
            <a:spLocks/>
          </p:cNvSpPr>
          <p:nvPr/>
        </p:nvSpPr>
        <p:spPr>
          <a:xfrm>
            <a:off x="190500" y="1371856"/>
            <a:ext cx="7233188" cy="4879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-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fixação de conceitos 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já aprendidos de uma forma motivadora para o aluno;</a:t>
            </a:r>
          </a:p>
          <a:p>
            <a:pPr marL="0" indent="0">
              <a:buNone/>
            </a:pP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-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introdução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 desenvolvimento de conceitos de difícil compreensão;</a:t>
            </a:r>
          </a:p>
          <a:p>
            <a:pPr marL="0" indent="0">
              <a:buNone/>
            </a:pP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- desenvolvimento de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estratégias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de resolução de problemas (desafio dos jogos);</a:t>
            </a:r>
          </a:p>
          <a:p>
            <a:pPr marL="0" indent="0">
              <a:buNone/>
            </a:pP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- aprender a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tomar decisões 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 saber avaliá-las;</a:t>
            </a:r>
          </a:p>
          <a:p>
            <a:pPr marL="0" indent="0">
              <a:buNone/>
            </a:pP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-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significação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para conceitos aparentemente</a:t>
            </a:r>
          </a:p>
          <a:p>
            <a:pPr marL="0" indent="0">
              <a:buNone/>
            </a:pP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incompreensíveis;</a:t>
            </a:r>
          </a:p>
          <a:p>
            <a:pPr marL="0" indent="0">
              <a:buNone/>
            </a:pP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-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propicia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o relacionamento das diferentes disciplinas (interdisciplinaridade);</a:t>
            </a:r>
          </a:p>
          <a:p>
            <a:pPr marL="0" indent="0" algn="ctr">
              <a:buNone/>
            </a:pP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(GRANDO, 2000).</a:t>
            </a:r>
          </a:p>
        </p:txBody>
      </p:sp>
      <p:pic>
        <p:nvPicPr>
          <p:cNvPr id="9218" name="Picture 2" descr="5 jogos de tabuleiro para melhorar a atenção - Sou Mamãe">
            <a:extLst>
              <a:ext uri="{FF2B5EF4-FFF2-40B4-BE49-F238E27FC236}">
                <a16:creationId xmlns:a16="http://schemas.microsoft.com/office/drawing/2014/main" id="{25E3B7BF-B761-4300-AE13-BFF56775A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012" y="1580827"/>
            <a:ext cx="4754721" cy="4541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0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EC1B629-E487-4D71-9E6B-653D1AC50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08" b="95000" l="1451" r="96995">
                        <a14:foregroundMark x1="18135" y1="77708" x2="18135" y2="77708"/>
                        <a14:foregroundMark x1="76477" y1="71667" x2="76477" y2="71667"/>
                        <a14:foregroundMark x1="89016" y1="73125" x2="89016" y2="73125"/>
                        <a14:foregroundMark x1="79585" y1="80000" x2="79585" y2="80000"/>
                        <a14:foregroundMark x1="85596" y1="85417" x2="85596" y2="85417"/>
                        <a14:foregroundMark x1="89741" y1="84583" x2="89741" y2="84583"/>
                        <a14:foregroundMark x1="95026" y1="75417" x2="95026" y2="75417"/>
                        <a14:foregroundMark x1="96166" y1="58750" x2="96166" y2="58750"/>
                        <a14:foregroundMark x1="96995" y1="46458" x2="96995" y2="46458"/>
                        <a14:foregroundMark x1="93990" y1="42708" x2="93990" y2="42708"/>
                        <a14:foregroundMark x1="94301" y1="89167" x2="94301" y2="89167"/>
                        <a14:foregroundMark x1="82902" y1="92917" x2="82902" y2="92917"/>
                        <a14:foregroundMark x1="74611" y1="95208" x2="74611" y2="95208"/>
                        <a14:foregroundMark x1="14404" y1="79167" x2="14404" y2="79167"/>
                        <a14:foregroundMark x1="21554" y1="86875" x2="21554" y2="86875"/>
                        <a14:foregroundMark x1="28394" y1="82292" x2="28394" y2="82292"/>
                        <a14:foregroundMark x1="27979" y1="68542" x2="27979" y2="68542"/>
                        <a14:foregroundMark x1="27668" y1="54792" x2="27668" y2="54792"/>
                        <a14:foregroundMark x1="8705" y1="67083" x2="8705" y2="67083"/>
                        <a14:foregroundMark x1="9845" y1="84583" x2="9845" y2="84583"/>
                        <a14:foregroundMark x1="6425" y1="90000" x2="6425" y2="90000"/>
                        <a14:foregroundMark x1="1451" y1="92083" x2="1451" y2="92083"/>
                        <a14:foregroundMark x1="42073" y1="7708" x2="42073" y2="7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6365" y="4327594"/>
            <a:ext cx="4502368" cy="223952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533" y="6511537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19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6675E2B4-4099-4F79-BFE3-5B3900441CEB}"/>
              </a:ext>
            </a:extLst>
          </p:cNvPr>
          <p:cNvSpPr txBox="1">
            <a:spLocks/>
          </p:cNvSpPr>
          <p:nvPr/>
        </p:nvSpPr>
        <p:spPr>
          <a:xfrm>
            <a:off x="190500" y="1369344"/>
            <a:ext cx="7256780" cy="4879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Não garante aprendizagem;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Não há relação entre os processos matemáticos utilizados com os estudados;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Reduz a atividade matemática à processos mecânicos;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conceito matemático pode mudar em função da cultura lúdica do jogo;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Erros matemáticos podem passar por despercebidos;</a:t>
            </a:r>
          </a:p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lúdico pode esconder os conceitos matemáticos a ser estudados e desviar os alunos do objetivo do professor (MUNIZ, 2014).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3DF1C35-897E-4082-BB26-093E47B96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9167" r="90000">
                        <a14:foregroundMark x1="9167" y1="47444" x2="9167" y2="47444"/>
                        <a14:foregroundMark x1="9167" y1="61667" x2="9167" y2="61667"/>
                        <a14:foregroundMark x1="51167" y1="87556" x2="51167" y2="87556"/>
                        <a14:foregroundMark x1="51333" y1="75556" x2="51333" y2="75556"/>
                        <a14:foregroundMark x1="81917" y1="89778" x2="81917" y2="89778"/>
                        <a14:foregroundMark x1="73833" y1="91778" x2="73833" y2="91778"/>
                        <a14:foregroundMark x1="72417" y1="79000" x2="72417" y2="79000"/>
                        <a14:foregroundMark x1="65667" y1="74889" x2="65667" y2="74889"/>
                        <a14:foregroundMark x1="62000" y1="75333" x2="62000" y2="75333"/>
                        <a14:foregroundMark x1="65500" y1="70222" x2="65500" y2="70222"/>
                        <a14:foregroundMark x1="76167" y1="69778" x2="76167" y2="69778"/>
                        <a14:foregroundMark x1="75667" y1="73778" x2="75667" y2="73778"/>
                        <a14:foregroundMark x1="74667" y1="82111" x2="74667" y2="82111"/>
                        <a14:foregroundMark x1="79000" y1="87333" x2="79000" y2="87333"/>
                        <a14:foregroundMark x1="82917" y1="88222" x2="82917" y2="88222"/>
                        <a14:foregroundMark x1="82417" y1="93333" x2="82417" y2="93333"/>
                        <a14:foregroundMark x1="83083" y1="82778" x2="83083" y2="82778"/>
                        <a14:foregroundMark x1="84750" y1="76556" x2="84750" y2="76556"/>
                        <a14:foregroundMark x1="84417" y1="88667" x2="84417" y2="88667"/>
                        <a14:foregroundMark x1="84417" y1="92000" x2="84417" y2="92000"/>
                        <a14:foregroundMark x1="73250" y1="95000" x2="73250" y2="95000"/>
                        <a14:foregroundMark x1="72583" y1="22778" x2="72583" y2="22778"/>
                        <a14:foregroundMark x1="16750" y1="90444" x2="16750" y2="90444"/>
                        <a14:foregroundMark x1="9833" y1="89333" x2="9833" y2="89333"/>
                        <a14:foregroundMark x1="16917" y1="91111" x2="16917" y2="91111"/>
                        <a14:foregroundMark x1="31250" y1="90889" x2="31250" y2="90889"/>
                        <a14:foregroundMark x1="29417" y1="91556" x2="29417" y2="91556"/>
                        <a14:foregroundMark x1="29917" y1="92222" x2="29917" y2="92222"/>
                        <a14:foregroundMark x1="33083" y1="92889" x2="33083" y2="92889"/>
                        <a14:foregroundMark x1="23000" y1="92667" x2="23000" y2="92667"/>
                        <a14:foregroundMark x1="12500" y1="83222" x2="12500" y2="83222"/>
                        <a14:foregroundMark x1="9500" y1="83444" x2="9500" y2="83444"/>
                        <a14:foregroundMark x1="18750" y1="93333" x2="18750" y2="93333"/>
                        <a14:foregroundMark x1="24167" y1="93111" x2="24167" y2="93111"/>
                        <a14:foregroundMark x1="36667" y1="93333" x2="36667" y2="93333"/>
                        <a14:foregroundMark x1="70750" y1="92889" x2="70750" y2="92889"/>
                        <a14:foregroundMark x1="85583" y1="94556" x2="85583" y2="94556"/>
                        <a14:foregroundMark x1="81583" y1="95667" x2="81583" y2="95667"/>
                        <a14:foregroundMark x1="70417" y1="93889" x2="70417" y2="93889"/>
                        <a14:foregroundMark x1="75667" y1="95667" x2="75667" y2="95667"/>
                        <a14:foregroundMark x1="74167" y1="95667" x2="74167" y2="95667"/>
                        <a14:foregroundMark x1="76667" y1="95222" x2="76667" y2="95222"/>
                        <a14:foregroundMark x1="77667" y1="95222" x2="77667" y2="95222"/>
                        <a14:foregroundMark x1="60833" y1="94778" x2="60833" y2="94778"/>
                        <a14:foregroundMark x1="62333" y1="94556" x2="62333" y2="94556"/>
                        <a14:foregroundMark x1="63500" y1="94556" x2="63500" y2="94556"/>
                        <a14:foregroundMark x1="64333" y1="95000" x2="64333" y2="95000"/>
                        <a14:foregroundMark x1="65833" y1="95000" x2="65833" y2="95000"/>
                        <a14:foregroundMark x1="59250" y1="94778" x2="59250" y2="94778"/>
                        <a14:foregroundMark x1="56917" y1="94556" x2="56917" y2="94556"/>
                        <a14:foregroundMark x1="55417" y1="94556" x2="55417" y2="94556"/>
                        <a14:foregroundMark x1="16583" y1="87111" x2="16583" y2="87111"/>
                        <a14:foregroundMark x1="11333" y1="83444" x2="11333" y2="83444"/>
                        <a14:foregroundMark x1="10667" y1="76111" x2="10667" y2="76111"/>
                        <a14:foregroundMark x1="10667" y1="86444" x2="10667" y2="86444"/>
                        <a14:foregroundMark x1="13583" y1="89111" x2="13583" y2="89111"/>
                        <a14:foregroundMark x1="20500" y1="88889" x2="20500" y2="88889"/>
                        <a14:foregroundMark x1="24167" y1="89556" x2="24167" y2="89556"/>
                        <a14:foregroundMark x1="26167" y1="89778" x2="26167" y2="89778"/>
                        <a14:foregroundMark x1="26167" y1="93444" x2="26167" y2="93444"/>
                      </a14:backgroundRemoval>
                    </a14:imgEffect>
                  </a14:imgLayer>
                </a14:imgProps>
              </a:ext>
            </a:extLst>
          </a:blip>
          <a:srcRect t="36000"/>
          <a:stretch/>
        </p:blipFill>
        <p:spPr>
          <a:xfrm>
            <a:off x="7447280" y="1293411"/>
            <a:ext cx="4944697" cy="337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4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13DFA45-E22B-48E6-8EF1-79596B6297A1}"/>
              </a:ext>
            </a:extLst>
          </p:cNvPr>
          <p:cNvSpPr/>
          <p:nvPr/>
        </p:nvSpPr>
        <p:spPr>
          <a:xfrm>
            <a:off x="3155327" y="2929812"/>
            <a:ext cx="8872610" cy="1840858"/>
          </a:xfrm>
          <a:custGeom>
            <a:avLst/>
            <a:gdLst>
              <a:gd name="connsiteX0" fmla="*/ -245416 w 8872610"/>
              <a:gd name="connsiteY0" fmla="*/ -232997 h 1840858"/>
              <a:gd name="connsiteX1" fmla="*/ 309875 w 8872610"/>
              <a:gd name="connsiteY1" fmla="*/ -156174 h 1840858"/>
              <a:gd name="connsiteX2" fmla="*/ 789444 w 8872610"/>
              <a:gd name="connsiteY2" fmla="*/ -89826 h 1840858"/>
              <a:gd name="connsiteX3" fmla="*/ 1294253 w 8872610"/>
              <a:gd name="connsiteY3" fmla="*/ -19987 h 1840858"/>
              <a:gd name="connsiteX4" fmla="*/ 1773822 w 8872610"/>
              <a:gd name="connsiteY4" fmla="*/ 46361 h 1840858"/>
              <a:gd name="connsiteX5" fmla="*/ 2278632 w 8872610"/>
              <a:gd name="connsiteY5" fmla="*/ 116200 h 1840858"/>
              <a:gd name="connsiteX6" fmla="*/ 4729537 w 8872610"/>
              <a:gd name="connsiteY6" fmla="*/ 2013 h 1840858"/>
              <a:gd name="connsiteX7" fmla="*/ 7155610 w 8872610"/>
              <a:gd name="connsiteY7" fmla="*/ 1647669 h 1840858"/>
              <a:gd name="connsiteX8" fmla="*/ 4236866 w 8872610"/>
              <a:gd name="connsiteY8" fmla="*/ 1839928 h 1840858"/>
              <a:gd name="connsiteX9" fmla="*/ 983680 w 8872610"/>
              <a:gd name="connsiteY9" fmla="*/ 342460 h 1840858"/>
              <a:gd name="connsiteX10" fmla="*/ 610854 w 8872610"/>
              <a:gd name="connsiteY10" fmla="*/ 167905 h 1840858"/>
              <a:gd name="connsiteX11" fmla="*/ 176574 w 8872610"/>
              <a:gd name="connsiteY11" fmla="*/ -35423 h 1840858"/>
              <a:gd name="connsiteX12" fmla="*/ -245416 w 8872610"/>
              <a:gd name="connsiteY12" fmla="*/ -232997 h 184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2610" h="1840858" fill="none" extrusionOk="0">
                <a:moveTo>
                  <a:pt x="-245416" y="-232997"/>
                </a:moveTo>
                <a:cubicBezTo>
                  <a:pt x="32433" y="-227110"/>
                  <a:pt x="88082" y="-141766"/>
                  <a:pt x="309875" y="-156174"/>
                </a:cubicBezTo>
                <a:cubicBezTo>
                  <a:pt x="531668" y="-170582"/>
                  <a:pt x="585711" y="-82098"/>
                  <a:pt x="789444" y="-89826"/>
                </a:cubicBezTo>
                <a:cubicBezTo>
                  <a:pt x="993177" y="-97554"/>
                  <a:pt x="1048938" y="-9797"/>
                  <a:pt x="1294253" y="-19987"/>
                </a:cubicBezTo>
                <a:cubicBezTo>
                  <a:pt x="1539568" y="-30177"/>
                  <a:pt x="1607313" y="61424"/>
                  <a:pt x="1773822" y="46361"/>
                </a:cubicBezTo>
                <a:cubicBezTo>
                  <a:pt x="1940331" y="31297"/>
                  <a:pt x="2127856" y="123986"/>
                  <a:pt x="2278632" y="116200"/>
                </a:cubicBezTo>
                <a:cubicBezTo>
                  <a:pt x="3034253" y="51652"/>
                  <a:pt x="3835290" y="242139"/>
                  <a:pt x="4729537" y="2013"/>
                </a:cubicBezTo>
                <a:cubicBezTo>
                  <a:pt x="9013148" y="177862"/>
                  <a:pt x="10588931" y="1254935"/>
                  <a:pt x="7155610" y="1647669"/>
                </a:cubicBezTo>
                <a:cubicBezTo>
                  <a:pt x="6328454" y="1723305"/>
                  <a:pt x="5277780" y="1898928"/>
                  <a:pt x="4236866" y="1839928"/>
                </a:cubicBezTo>
                <a:cubicBezTo>
                  <a:pt x="191969" y="1965549"/>
                  <a:pt x="-1023139" y="1370685"/>
                  <a:pt x="983680" y="342460"/>
                </a:cubicBezTo>
                <a:cubicBezTo>
                  <a:pt x="811381" y="294017"/>
                  <a:pt x="754719" y="199374"/>
                  <a:pt x="610854" y="167905"/>
                </a:cubicBezTo>
                <a:cubicBezTo>
                  <a:pt x="466989" y="136436"/>
                  <a:pt x="389322" y="52216"/>
                  <a:pt x="176574" y="-35423"/>
                </a:cubicBezTo>
                <a:cubicBezTo>
                  <a:pt x="-36174" y="-123062"/>
                  <a:pt x="-122603" y="-221105"/>
                  <a:pt x="-245416" y="-232997"/>
                </a:cubicBezTo>
                <a:close/>
              </a:path>
              <a:path w="8872610" h="1840858" stroke="0" extrusionOk="0">
                <a:moveTo>
                  <a:pt x="-245416" y="-232997"/>
                </a:moveTo>
                <a:cubicBezTo>
                  <a:pt x="-74036" y="-219922"/>
                  <a:pt x="8638" y="-162611"/>
                  <a:pt x="208913" y="-170142"/>
                </a:cubicBezTo>
                <a:cubicBezTo>
                  <a:pt x="409188" y="-177672"/>
                  <a:pt x="612580" y="-56275"/>
                  <a:pt x="738963" y="-96810"/>
                </a:cubicBezTo>
                <a:cubicBezTo>
                  <a:pt x="865346" y="-137345"/>
                  <a:pt x="1114635" y="4903"/>
                  <a:pt x="1294253" y="-19987"/>
                </a:cubicBezTo>
                <a:cubicBezTo>
                  <a:pt x="1473871" y="-44876"/>
                  <a:pt x="1704738" y="87827"/>
                  <a:pt x="1824303" y="53345"/>
                </a:cubicBezTo>
                <a:cubicBezTo>
                  <a:pt x="1943868" y="18863"/>
                  <a:pt x="2165356" y="120622"/>
                  <a:pt x="2278632" y="116200"/>
                </a:cubicBezTo>
                <a:cubicBezTo>
                  <a:pt x="3124529" y="-46234"/>
                  <a:pt x="3871295" y="-52607"/>
                  <a:pt x="4729537" y="2013"/>
                </a:cubicBezTo>
                <a:cubicBezTo>
                  <a:pt x="8560679" y="-69854"/>
                  <a:pt x="10510648" y="1213579"/>
                  <a:pt x="7155610" y="1647669"/>
                </a:cubicBezTo>
                <a:cubicBezTo>
                  <a:pt x="6316810" y="2046220"/>
                  <a:pt x="5171127" y="1865739"/>
                  <a:pt x="4236866" y="1839928"/>
                </a:cubicBezTo>
                <a:cubicBezTo>
                  <a:pt x="539102" y="2038521"/>
                  <a:pt x="-1403184" y="1242054"/>
                  <a:pt x="983680" y="342460"/>
                </a:cubicBezTo>
                <a:cubicBezTo>
                  <a:pt x="857437" y="309306"/>
                  <a:pt x="716839" y="166055"/>
                  <a:pt x="598563" y="162150"/>
                </a:cubicBezTo>
                <a:cubicBezTo>
                  <a:pt x="480287" y="158245"/>
                  <a:pt x="354313" y="20479"/>
                  <a:pt x="201156" y="-23914"/>
                </a:cubicBezTo>
                <a:cubicBezTo>
                  <a:pt x="47999" y="-68307"/>
                  <a:pt x="-81457" y="-167447"/>
                  <a:pt x="-245416" y="-232997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52766"/>
                      <a:gd name="adj2" fmla="val -6265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249F90-6595-4E38-A5DC-899E7B06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54193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147E86A-48B2-4214-8CDB-D7DA7939E2C6}"/>
              </a:ext>
            </a:extLst>
          </p:cNvPr>
          <p:cNvSpPr txBox="1">
            <a:spLocks/>
          </p:cNvSpPr>
          <p:nvPr/>
        </p:nvSpPr>
        <p:spPr>
          <a:xfrm>
            <a:off x="3663069" y="3314663"/>
            <a:ext cx="8364867" cy="1083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 que é um JOGO?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737" y="6504989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</a:t>
            </a:fld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ducação precisa ser vista como essencial também pelo MEC - Extra Classe">
            <a:extLst>
              <a:ext uri="{FF2B5EF4-FFF2-40B4-BE49-F238E27FC236}">
                <a16:creationId xmlns:a16="http://schemas.microsoft.com/office/drawing/2014/main" id="{A73049A4-2B14-4132-BFDE-F8E967B53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34" b="98359" l="32891" r="71250">
                        <a14:foregroundMark x1="43750" y1="24033" x2="48125" y2="13247"/>
                        <a14:foregroundMark x1="48125" y1="13247" x2="55937" y2="12896"/>
                        <a14:foregroundMark x1="55937" y1="12896" x2="56016" y2="12896"/>
                        <a14:foregroundMark x1="47813" y1="9144" x2="51719" y2="9144"/>
                        <a14:foregroundMark x1="45234" y1="12427" x2="45234" y2="12427"/>
                        <a14:foregroundMark x1="42734" y1="20164" x2="46016" y2="9965"/>
                        <a14:foregroundMark x1="46016" y1="9965" x2="49531" y2="7620"/>
                        <a14:foregroundMark x1="42109" y1="24150" x2="45234" y2="11606"/>
                        <a14:foregroundMark x1="45234" y1="11606" x2="47266" y2="8792"/>
                        <a14:foregroundMark x1="42422" y1="17116" x2="46875" y2="8089"/>
                        <a14:foregroundMark x1="45938" y1="79601" x2="45938" y2="79601"/>
                        <a14:foregroundMark x1="45781" y1="78546" x2="46250" y2="83470"/>
                        <a14:foregroundMark x1="34219" y1="60141" x2="32891" y2="71747"/>
                        <a14:foregroundMark x1="32891" y1="71747" x2="35234" y2="84408"/>
                        <a14:foregroundMark x1="35234" y1="84408" x2="35938" y2="84642"/>
                        <a14:foregroundMark x1="43125" y1="43259" x2="48047" y2="41618"/>
                        <a14:foregroundMark x1="38594" y1="43728" x2="38594" y2="43728"/>
                        <a14:foregroundMark x1="37891" y1="45018" x2="37891" y2="45018"/>
                        <a14:foregroundMark x1="39922" y1="43611" x2="39922" y2="43611"/>
                        <a14:foregroundMark x1="37109" y1="45604" x2="37109" y2="45604"/>
                        <a14:foregroundMark x1="40234" y1="43259" x2="40234" y2="43259"/>
                        <a14:foregroundMark x1="45156" y1="10199" x2="45156" y2="10199"/>
                        <a14:foregroundMark x1="45938" y1="9144" x2="45938" y2="9144"/>
                        <a14:foregroundMark x1="46953" y1="7737" x2="46953" y2="7737"/>
                        <a14:foregroundMark x1="47500" y1="7737" x2="47500" y2="7737"/>
                        <a14:foregroundMark x1="47813" y1="7268" x2="47813" y2="7268"/>
                        <a14:foregroundMark x1="47500" y1="7268" x2="47500" y2="7268"/>
                        <a14:foregroundMark x1="42813" y1="18640" x2="42813" y2="18640"/>
                        <a14:foregroundMark x1="42578" y1="18757" x2="42578" y2="18757"/>
                        <a14:foregroundMark x1="46250" y1="94138" x2="46250" y2="94138"/>
                        <a14:foregroundMark x1="40234" y1="90739" x2="53906" y2="93318"/>
                        <a14:foregroundMark x1="53906" y1="93318" x2="58750" y2="92732"/>
                        <a14:foregroundMark x1="41719" y1="91794" x2="54922" y2="95193"/>
                        <a14:foregroundMark x1="38594" y1="97069" x2="48516" y2="98359"/>
                        <a14:foregroundMark x1="48516" y1="98359" x2="62813" y2="95780"/>
                        <a14:foregroundMark x1="44531" y1="11606" x2="44844" y2="11254"/>
                        <a14:foregroundMark x1="45938" y1="9144" x2="45938" y2="9144"/>
                        <a14:foregroundMark x1="46172" y1="8558" x2="46172" y2="8558"/>
                        <a14:foregroundMark x1="46484" y1="8206" x2="46484" y2="8206"/>
                        <a14:backgroundMark x1="67188" y1="18406" x2="67188" y2="18406"/>
                        <a14:backgroundMark x1="67188" y1="19343" x2="67031" y2="41618"/>
                        <a14:backgroundMark x1="67578" y1="89332" x2="67578" y2="89332"/>
                        <a14:backgroundMark x1="67734" y1="84525" x2="67734" y2="84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49" t="5864" r="24112"/>
          <a:stretch/>
        </p:blipFill>
        <p:spPr bwMode="auto">
          <a:xfrm>
            <a:off x="8388221" y="1729301"/>
            <a:ext cx="3577267" cy="487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POSSIBILIDADES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536" y="6511536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20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Balão de Fala: Retângulo com Cantos Arredondados 7">
            <a:extLst>
              <a:ext uri="{FF2B5EF4-FFF2-40B4-BE49-F238E27FC236}">
                <a16:creationId xmlns:a16="http://schemas.microsoft.com/office/drawing/2014/main" id="{30DABF24-C393-4B39-B7E7-AA1B80F25449}"/>
              </a:ext>
            </a:extLst>
          </p:cNvPr>
          <p:cNvSpPr/>
          <p:nvPr/>
        </p:nvSpPr>
        <p:spPr>
          <a:xfrm>
            <a:off x="631907" y="1799090"/>
            <a:ext cx="6704286" cy="4027069"/>
          </a:xfrm>
          <a:custGeom>
            <a:avLst/>
            <a:gdLst>
              <a:gd name="connsiteX0" fmla="*/ 0 w 6704286"/>
              <a:gd name="connsiteY0" fmla="*/ 671192 h 4027069"/>
              <a:gd name="connsiteX1" fmla="*/ 671192 w 6704286"/>
              <a:gd name="connsiteY1" fmla="*/ 0 h 4027069"/>
              <a:gd name="connsiteX2" fmla="*/ 1211132 w 6704286"/>
              <a:gd name="connsiteY2" fmla="*/ 0 h 4027069"/>
              <a:gd name="connsiteX3" fmla="*/ 1686280 w 6704286"/>
              <a:gd name="connsiteY3" fmla="*/ 0 h 4027069"/>
              <a:gd name="connsiteX4" fmla="*/ 2258617 w 6704286"/>
              <a:gd name="connsiteY4" fmla="*/ 0 h 4027069"/>
              <a:gd name="connsiteX5" fmla="*/ 2733764 w 6704286"/>
              <a:gd name="connsiteY5" fmla="*/ 0 h 4027069"/>
              <a:gd name="connsiteX6" fmla="*/ 3241308 w 6704286"/>
              <a:gd name="connsiteY6" fmla="*/ 0 h 4027069"/>
              <a:gd name="connsiteX7" fmla="*/ 3910834 w 6704286"/>
              <a:gd name="connsiteY7" fmla="*/ 0 h 4027069"/>
              <a:gd name="connsiteX8" fmla="*/ 3910834 w 6704286"/>
              <a:gd name="connsiteY8" fmla="*/ 0 h 4027069"/>
              <a:gd name="connsiteX9" fmla="*/ 4452764 w 6704286"/>
              <a:gd name="connsiteY9" fmla="*/ 0 h 4027069"/>
              <a:gd name="connsiteX10" fmla="*/ 4977933 w 6704286"/>
              <a:gd name="connsiteY10" fmla="*/ 0 h 4027069"/>
              <a:gd name="connsiteX11" fmla="*/ 5586905 w 6704286"/>
              <a:gd name="connsiteY11" fmla="*/ 0 h 4027069"/>
              <a:gd name="connsiteX12" fmla="*/ 6033094 w 6704286"/>
              <a:gd name="connsiteY12" fmla="*/ 0 h 4027069"/>
              <a:gd name="connsiteX13" fmla="*/ 6704286 w 6704286"/>
              <a:gd name="connsiteY13" fmla="*/ 671192 h 4027069"/>
              <a:gd name="connsiteX14" fmla="*/ 6704286 w 6704286"/>
              <a:gd name="connsiteY14" fmla="*/ 671178 h 4027069"/>
              <a:gd name="connsiteX15" fmla="*/ 7149409 w 6704286"/>
              <a:gd name="connsiteY15" fmla="*/ 785992 h 4027069"/>
              <a:gd name="connsiteX16" fmla="*/ 7634998 w 6704286"/>
              <a:gd name="connsiteY16" fmla="*/ 911243 h 4027069"/>
              <a:gd name="connsiteX17" fmla="*/ 8161052 w 6704286"/>
              <a:gd name="connsiteY17" fmla="*/ 1046932 h 4027069"/>
              <a:gd name="connsiteX18" fmla="*/ 8727572 w 6704286"/>
              <a:gd name="connsiteY18" fmla="*/ 1193059 h 4027069"/>
              <a:gd name="connsiteX19" fmla="*/ 8262216 w 6704286"/>
              <a:gd name="connsiteY19" fmla="*/ 1304583 h 4027069"/>
              <a:gd name="connsiteX20" fmla="*/ 7817093 w 6704286"/>
              <a:gd name="connsiteY20" fmla="*/ 1411258 h 4027069"/>
              <a:gd name="connsiteX21" fmla="*/ 7351738 w 6704286"/>
              <a:gd name="connsiteY21" fmla="*/ 1522781 h 4027069"/>
              <a:gd name="connsiteX22" fmla="*/ 6704286 w 6704286"/>
              <a:gd name="connsiteY22" fmla="*/ 1677945 h 4027069"/>
              <a:gd name="connsiteX23" fmla="*/ 6704286 w 6704286"/>
              <a:gd name="connsiteY23" fmla="*/ 2203697 h 4027069"/>
              <a:gd name="connsiteX24" fmla="*/ 6704286 w 6704286"/>
              <a:gd name="connsiteY24" fmla="*/ 2763008 h 4027069"/>
              <a:gd name="connsiteX25" fmla="*/ 6704286 w 6704286"/>
              <a:gd name="connsiteY25" fmla="*/ 3355877 h 4027069"/>
              <a:gd name="connsiteX26" fmla="*/ 6033094 w 6704286"/>
              <a:gd name="connsiteY26" fmla="*/ 4027069 h 4027069"/>
              <a:gd name="connsiteX27" fmla="*/ 5586905 w 6704286"/>
              <a:gd name="connsiteY27" fmla="*/ 4027069 h 4027069"/>
              <a:gd name="connsiteX28" fmla="*/ 4994693 w 6704286"/>
              <a:gd name="connsiteY28" fmla="*/ 4027069 h 4027069"/>
              <a:gd name="connsiteX29" fmla="*/ 4419242 w 6704286"/>
              <a:gd name="connsiteY29" fmla="*/ 4027069 h 4027069"/>
              <a:gd name="connsiteX30" fmla="*/ 3910834 w 6704286"/>
              <a:gd name="connsiteY30" fmla="*/ 4027069 h 4027069"/>
              <a:gd name="connsiteX31" fmla="*/ 3910834 w 6704286"/>
              <a:gd name="connsiteY31" fmla="*/ 4027069 h 4027069"/>
              <a:gd name="connsiteX32" fmla="*/ 3435687 w 6704286"/>
              <a:gd name="connsiteY32" fmla="*/ 4027069 h 4027069"/>
              <a:gd name="connsiteX33" fmla="*/ 2928143 w 6704286"/>
              <a:gd name="connsiteY33" fmla="*/ 4027069 h 4027069"/>
              <a:gd name="connsiteX34" fmla="*/ 2452995 w 6704286"/>
              <a:gd name="connsiteY34" fmla="*/ 4027069 h 4027069"/>
              <a:gd name="connsiteX35" fmla="*/ 1913055 w 6704286"/>
              <a:gd name="connsiteY35" fmla="*/ 4027069 h 4027069"/>
              <a:gd name="connsiteX36" fmla="*/ 1437907 w 6704286"/>
              <a:gd name="connsiteY36" fmla="*/ 4027069 h 4027069"/>
              <a:gd name="connsiteX37" fmla="*/ 671192 w 6704286"/>
              <a:gd name="connsiteY37" fmla="*/ 4027069 h 4027069"/>
              <a:gd name="connsiteX38" fmla="*/ 0 w 6704286"/>
              <a:gd name="connsiteY38" fmla="*/ 3355877 h 4027069"/>
              <a:gd name="connsiteX39" fmla="*/ 0 w 6704286"/>
              <a:gd name="connsiteY39" fmla="*/ 2830125 h 4027069"/>
              <a:gd name="connsiteX40" fmla="*/ 0 w 6704286"/>
              <a:gd name="connsiteY40" fmla="*/ 2304373 h 4027069"/>
              <a:gd name="connsiteX41" fmla="*/ 0 w 6704286"/>
              <a:gd name="connsiteY41" fmla="*/ 1677945 h 4027069"/>
              <a:gd name="connsiteX42" fmla="*/ 0 w 6704286"/>
              <a:gd name="connsiteY42" fmla="*/ 1174562 h 4027069"/>
              <a:gd name="connsiteX43" fmla="*/ 0 w 6704286"/>
              <a:gd name="connsiteY43" fmla="*/ 671178 h 4027069"/>
              <a:gd name="connsiteX44" fmla="*/ 0 w 6704286"/>
              <a:gd name="connsiteY44" fmla="*/ 671178 h 4027069"/>
              <a:gd name="connsiteX45" fmla="*/ 0 w 6704286"/>
              <a:gd name="connsiteY45" fmla="*/ 671192 h 402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704286" h="4027069" fill="none" extrusionOk="0">
                <a:moveTo>
                  <a:pt x="0" y="671192"/>
                </a:moveTo>
                <a:cubicBezTo>
                  <a:pt x="-17791" y="333999"/>
                  <a:pt x="285177" y="-5012"/>
                  <a:pt x="671192" y="0"/>
                </a:cubicBezTo>
                <a:cubicBezTo>
                  <a:pt x="880374" y="-8769"/>
                  <a:pt x="1012464" y="21433"/>
                  <a:pt x="1211132" y="0"/>
                </a:cubicBezTo>
                <a:cubicBezTo>
                  <a:pt x="1409800" y="-21433"/>
                  <a:pt x="1519089" y="47891"/>
                  <a:pt x="1686280" y="0"/>
                </a:cubicBezTo>
                <a:cubicBezTo>
                  <a:pt x="1853471" y="-47891"/>
                  <a:pt x="2134767" y="7818"/>
                  <a:pt x="2258617" y="0"/>
                </a:cubicBezTo>
                <a:cubicBezTo>
                  <a:pt x="2382467" y="-7818"/>
                  <a:pt x="2522050" y="43263"/>
                  <a:pt x="2733764" y="0"/>
                </a:cubicBezTo>
                <a:cubicBezTo>
                  <a:pt x="2945478" y="-43263"/>
                  <a:pt x="3126011" y="34345"/>
                  <a:pt x="3241308" y="0"/>
                </a:cubicBezTo>
                <a:cubicBezTo>
                  <a:pt x="3356605" y="-34345"/>
                  <a:pt x="3701689" y="39736"/>
                  <a:pt x="3910834" y="0"/>
                </a:cubicBezTo>
                <a:lnTo>
                  <a:pt x="3910834" y="0"/>
                </a:lnTo>
                <a:cubicBezTo>
                  <a:pt x="4155653" y="-5246"/>
                  <a:pt x="4306249" y="15244"/>
                  <a:pt x="4452764" y="0"/>
                </a:cubicBezTo>
                <a:cubicBezTo>
                  <a:pt x="4599279" y="-15244"/>
                  <a:pt x="4867896" y="26639"/>
                  <a:pt x="4977933" y="0"/>
                </a:cubicBezTo>
                <a:cubicBezTo>
                  <a:pt x="5087970" y="-26639"/>
                  <a:pt x="5417415" y="19668"/>
                  <a:pt x="5586905" y="0"/>
                </a:cubicBezTo>
                <a:cubicBezTo>
                  <a:pt x="5794415" y="-46309"/>
                  <a:pt x="5939419" y="3317"/>
                  <a:pt x="6033094" y="0"/>
                </a:cubicBezTo>
                <a:cubicBezTo>
                  <a:pt x="6434459" y="-26058"/>
                  <a:pt x="6752922" y="263338"/>
                  <a:pt x="6704286" y="671192"/>
                </a:cubicBezTo>
                <a:cubicBezTo>
                  <a:pt x="6704285" y="671188"/>
                  <a:pt x="6704287" y="671182"/>
                  <a:pt x="6704286" y="671178"/>
                </a:cubicBezTo>
                <a:cubicBezTo>
                  <a:pt x="6839090" y="704894"/>
                  <a:pt x="6923284" y="751061"/>
                  <a:pt x="7149409" y="785992"/>
                </a:cubicBezTo>
                <a:cubicBezTo>
                  <a:pt x="7375534" y="820923"/>
                  <a:pt x="7457425" y="878052"/>
                  <a:pt x="7634998" y="911243"/>
                </a:cubicBezTo>
                <a:cubicBezTo>
                  <a:pt x="7812571" y="944434"/>
                  <a:pt x="7932814" y="1020809"/>
                  <a:pt x="8161052" y="1046932"/>
                </a:cubicBezTo>
                <a:cubicBezTo>
                  <a:pt x="8389290" y="1073055"/>
                  <a:pt x="8558557" y="1178129"/>
                  <a:pt x="8727572" y="1193059"/>
                </a:cubicBezTo>
                <a:cubicBezTo>
                  <a:pt x="8529818" y="1248133"/>
                  <a:pt x="8433287" y="1211615"/>
                  <a:pt x="8262216" y="1304583"/>
                </a:cubicBezTo>
                <a:cubicBezTo>
                  <a:pt x="8091145" y="1397551"/>
                  <a:pt x="8024885" y="1318453"/>
                  <a:pt x="7817093" y="1411258"/>
                </a:cubicBezTo>
                <a:cubicBezTo>
                  <a:pt x="7609300" y="1504062"/>
                  <a:pt x="7498900" y="1429853"/>
                  <a:pt x="7351738" y="1522781"/>
                </a:cubicBezTo>
                <a:cubicBezTo>
                  <a:pt x="7204577" y="1615709"/>
                  <a:pt x="6916755" y="1608336"/>
                  <a:pt x="6704286" y="1677945"/>
                </a:cubicBezTo>
                <a:cubicBezTo>
                  <a:pt x="6737635" y="1890978"/>
                  <a:pt x="6689698" y="2070013"/>
                  <a:pt x="6704286" y="2203697"/>
                </a:cubicBezTo>
                <a:cubicBezTo>
                  <a:pt x="6718874" y="2337381"/>
                  <a:pt x="6692124" y="2579382"/>
                  <a:pt x="6704286" y="2763008"/>
                </a:cubicBezTo>
                <a:cubicBezTo>
                  <a:pt x="6716448" y="2946634"/>
                  <a:pt x="6678111" y="3228072"/>
                  <a:pt x="6704286" y="3355877"/>
                </a:cubicBezTo>
                <a:cubicBezTo>
                  <a:pt x="6770367" y="3645945"/>
                  <a:pt x="6410264" y="3950295"/>
                  <a:pt x="6033094" y="4027069"/>
                </a:cubicBezTo>
                <a:cubicBezTo>
                  <a:pt x="5836485" y="4039204"/>
                  <a:pt x="5688604" y="3976932"/>
                  <a:pt x="5586905" y="4027069"/>
                </a:cubicBezTo>
                <a:cubicBezTo>
                  <a:pt x="5423802" y="4078255"/>
                  <a:pt x="5220576" y="3970179"/>
                  <a:pt x="4994693" y="4027069"/>
                </a:cubicBezTo>
                <a:cubicBezTo>
                  <a:pt x="4768810" y="4083959"/>
                  <a:pt x="4552763" y="3972373"/>
                  <a:pt x="4419242" y="4027069"/>
                </a:cubicBezTo>
                <a:cubicBezTo>
                  <a:pt x="4285721" y="4081765"/>
                  <a:pt x="4078800" y="3982172"/>
                  <a:pt x="3910834" y="4027069"/>
                </a:cubicBezTo>
                <a:lnTo>
                  <a:pt x="3910834" y="4027069"/>
                </a:lnTo>
                <a:cubicBezTo>
                  <a:pt x="3689443" y="4055644"/>
                  <a:pt x="3664176" y="3998358"/>
                  <a:pt x="3435687" y="4027069"/>
                </a:cubicBezTo>
                <a:cubicBezTo>
                  <a:pt x="3207198" y="4055780"/>
                  <a:pt x="3049425" y="4001968"/>
                  <a:pt x="2928143" y="4027069"/>
                </a:cubicBezTo>
                <a:cubicBezTo>
                  <a:pt x="2806861" y="4052170"/>
                  <a:pt x="2683297" y="3984786"/>
                  <a:pt x="2452995" y="4027069"/>
                </a:cubicBezTo>
                <a:cubicBezTo>
                  <a:pt x="2222693" y="4069352"/>
                  <a:pt x="2026618" y="3991748"/>
                  <a:pt x="1913055" y="4027069"/>
                </a:cubicBezTo>
                <a:cubicBezTo>
                  <a:pt x="1799492" y="4062390"/>
                  <a:pt x="1663382" y="3973584"/>
                  <a:pt x="1437907" y="4027069"/>
                </a:cubicBezTo>
                <a:cubicBezTo>
                  <a:pt x="1212432" y="4080554"/>
                  <a:pt x="878815" y="3956454"/>
                  <a:pt x="671192" y="4027069"/>
                </a:cubicBezTo>
                <a:cubicBezTo>
                  <a:pt x="377728" y="4054411"/>
                  <a:pt x="26661" y="3739915"/>
                  <a:pt x="0" y="3355877"/>
                </a:cubicBezTo>
                <a:cubicBezTo>
                  <a:pt x="-31596" y="3099586"/>
                  <a:pt x="1211" y="3021620"/>
                  <a:pt x="0" y="2830125"/>
                </a:cubicBezTo>
                <a:cubicBezTo>
                  <a:pt x="-1211" y="2638630"/>
                  <a:pt x="50926" y="2527784"/>
                  <a:pt x="0" y="2304373"/>
                </a:cubicBezTo>
                <a:cubicBezTo>
                  <a:pt x="-50926" y="2080962"/>
                  <a:pt x="11938" y="1827875"/>
                  <a:pt x="0" y="1677945"/>
                </a:cubicBezTo>
                <a:cubicBezTo>
                  <a:pt x="-28280" y="1535482"/>
                  <a:pt x="1647" y="1308734"/>
                  <a:pt x="0" y="1174562"/>
                </a:cubicBezTo>
                <a:cubicBezTo>
                  <a:pt x="-1647" y="1040390"/>
                  <a:pt x="33083" y="863015"/>
                  <a:pt x="0" y="671178"/>
                </a:cubicBezTo>
                <a:lnTo>
                  <a:pt x="0" y="671178"/>
                </a:lnTo>
                <a:cubicBezTo>
                  <a:pt x="0" y="671182"/>
                  <a:pt x="-1" y="671185"/>
                  <a:pt x="0" y="671192"/>
                </a:cubicBezTo>
                <a:close/>
              </a:path>
              <a:path w="6704286" h="4027069" stroke="0" extrusionOk="0">
                <a:moveTo>
                  <a:pt x="0" y="671192"/>
                </a:moveTo>
                <a:cubicBezTo>
                  <a:pt x="-9191" y="308726"/>
                  <a:pt x="387274" y="3070"/>
                  <a:pt x="671192" y="0"/>
                </a:cubicBezTo>
                <a:cubicBezTo>
                  <a:pt x="874799" y="-41829"/>
                  <a:pt x="934173" y="37630"/>
                  <a:pt x="1146339" y="0"/>
                </a:cubicBezTo>
                <a:cubicBezTo>
                  <a:pt x="1358505" y="-37630"/>
                  <a:pt x="1441253" y="57559"/>
                  <a:pt x="1718676" y="0"/>
                </a:cubicBezTo>
                <a:cubicBezTo>
                  <a:pt x="1996099" y="-57559"/>
                  <a:pt x="2063627" y="59734"/>
                  <a:pt x="2258617" y="0"/>
                </a:cubicBezTo>
                <a:cubicBezTo>
                  <a:pt x="2453607" y="-59734"/>
                  <a:pt x="2719214" y="52005"/>
                  <a:pt x="2863350" y="0"/>
                </a:cubicBezTo>
                <a:cubicBezTo>
                  <a:pt x="3007486" y="-52005"/>
                  <a:pt x="3421290" y="125450"/>
                  <a:pt x="3910834" y="0"/>
                </a:cubicBezTo>
                <a:lnTo>
                  <a:pt x="3910834" y="0"/>
                </a:lnTo>
                <a:cubicBezTo>
                  <a:pt x="4022996" y="-45301"/>
                  <a:pt x="4270150" y="51901"/>
                  <a:pt x="4436003" y="0"/>
                </a:cubicBezTo>
                <a:cubicBezTo>
                  <a:pt x="4601856" y="-51901"/>
                  <a:pt x="4850441" y="21067"/>
                  <a:pt x="4977933" y="0"/>
                </a:cubicBezTo>
                <a:cubicBezTo>
                  <a:pt x="5105425" y="-21067"/>
                  <a:pt x="5323755" y="69790"/>
                  <a:pt x="5586905" y="0"/>
                </a:cubicBezTo>
                <a:cubicBezTo>
                  <a:pt x="5718515" y="-33927"/>
                  <a:pt x="5828138" y="45629"/>
                  <a:pt x="6033094" y="0"/>
                </a:cubicBezTo>
                <a:cubicBezTo>
                  <a:pt x="6351937" y="95978"/>
                  <a:pt x="6697168" y="259067"/>
                  <a:pt x="6704286" y="671192"/>
                </a:cubicBezTo>
                <a:cubicBezTo>
                  <a:pt x="6704285" y="671189"/>
                  <a:pt x="6704288" y="671185"/>
                  <a:pt x="6704286" y="671178"/>
                </a:cubicBezTo>
                <a:cubicBezTo>
                  <a:pt x="6829439" y="647226"/>
                  <a:pt x="7014754" y="783501"/>
                  <a:pt x="7169642" y="791211"/>
                </a:cubicBezTo>
                <a:cubicBezTo>
                  <a:pt x="7324530" y="798921"/>
                  <a:pt x="7538898" y="929018"/>
                  <a:pt x="7715929" y="932119"/>
                </a:cubicBezTo>
                <a:cubicBezTo>
                  <a:pt x="7892960" y="935219"/>
                  <a:pt x="8002879" y="1010785"/>
                  <a:pt x="8181285" y="1052151"/>
                </a:cubicBezTo>
                <a:cubicBezTo>
                  <a:pt x="8359691" y="1093517"/>
                  <a:pt x="8467070" y="1179526"/>
                  <a:pt x="8727572" y="1193059"/>
                </a:cubicBezTo>
                <a:cubicBezTo>
                  <a:pt x="8588700" y="1233674"/>
                  <a:pt x="8331717" y="1249474"/>
                  <a:pt x="8241983" y="1309432"/>
                </a:cubicBezTo>
                <a:cubicBezTo>
                  <a:pt x="8152249" y="1369390"/>
                  <a:pt x="7959307" y="1338668"/>
                  <a:pt x="7715929" y="1435502"/>
                </a:cubicBezTo>
                <a:cubicBezTo>
                  <a:pt x="7472551" y="1532336"/>
                  <a:pt x="7448745" y="1447938"/>
                  <a:pt x="7270806" y="1542177"/>
                </a:cubicBezTo>
                <a:cubicBezTo>
                  <a:pt x="7092867" y="1636416"/>
                  <a:pt x="6974810" y="1575420"/>
                  <a:pt x="6704286" y="1677945"/>
                </a:cubicBezTo>
                <a:cubicBezTo>
                  <a:pt x="6726945" y="1912426"/>
                  <a:pt x="6645837" y="1941205"/>
                  <a:pt x="6704286" y="2186918"/>
                </a:cubicBezTo>
                <a:cubicBezTo>
                  <a:pt x="6762735" y="2432631"/>
                  <a:pt x="6678458" y="2522902"/>
                  <a:pt x="6704286" y="2712670"/>
                </a:cubicBezTo>
                <a:cubicBezTo>
                  <a:pt x="6730114" y="2902438"/>
                  <a:pt x="6652634" y="3087932"/>
                  <a:pt x="6704286" y="3355877"/>
                </a:cubicBezTo>
                <a:cubicBezTo>
                  <a:pt x="6687224" y="3725968"/>
                  <a:pt x="6388431" y="4086852"/>
                  <a:pt x="6033094" y="4027069"/>
                </a:cubicBezTo>
                <a:cubicBezTo>
                  <a:pt x="5852131" y="4067298"/>
                  <a:pt x="5784593" y="3986656"/>
                  <a:pt x="5586905" y="4027069"/>
                </a:cubicBezTo>
                <a:cubicBezTo>
                  <a:pt x="5426514" y="4073148"/>
                  <a:pt x="5204239" y="3992126"/>
                  <a:pt x="5028215" y="4027069"/>
                </a:cubicBezTo>
                <a:cubicBezTo>
                  <a:pt x="4852191" y="4062012"/>
                  <a:pt x="4663929" y="3975275"/>
                  <a:pt x="4503046" y="4027069"/>
                </a:cubicBezTo>
                <a:cubicBezTo>
                  <a:pt x="4342163" y="4078863"/>
                  <a:pt x="4159660" y="3985048"/>
                  <a:pt x="3910834" y="4027069"/>
                </a:cubicBezTo>
                <a:lnTo>
                  <a:pt x="3910834" y="4027069"/>
                </a:lnTo>
                <a:cubicBezTo>
                  <a:pt x="3778402" y="4035522"/>
                  <a:pt x="3573082" y="3987202"/>
                  <a:pt x="3468083" y="4027069"/>
                </a:cubicBezTo>
                <a:cubicBezTo>
                  <a:pt x="3363084" y="4066936"/>
                  <a:pt x="3244416" y="4010819"/>
                  <a:pt x="3025332" y="4027069"/>
                </a:cubicBezTo>
                <a:cubicBezTo>
                  <a:pt x="2806248" y="4043319"/>
                  <a:pt x="2667460" y="3985875"/>
                  <a:pt x="2517788" y="4027069"/>
                </a:cubicBezTo>
                <a:cubicBezTo>
                  <a:pt x="2368116" y="4068263"/>
                  <a:pt x="2138024" y="4007072"/>
                  <a:pt x="2042640" y="4027069"/>
                </a:cubicBezTo>
                <a:cubicBezTo>
                  <a:pt x="1947256" y="4047066"/>
                  <a:pt x="1699611" y="3997461"/>
                  <a:pt x="1502700" y="4027069"/>
                </a:cubicBezTo>
                <a:cubicBezTo>
                  <a:pt x="1305789" y="4056677"/>
                  <a:pt x="947033" y="3990719"/>
                  <a:pt x="671192" y="4027069"/>
                </a:cubicBezTo>
                <a:cubicBezTo>
                  <a:pt x="292627" y="4042048"/>
                  <a:pt x="-52292" y="3793954"/>
                  <a:pt x="0" y="3355877"/>
                </a:cubicBezTo>
                <a:cubicBezTo>
                  <a:pt x="-21902" y="3222835"/>
                  <a:pt x="15059" y="2909773"/>
                  <a:pt x="0" y="2763008"/>
                </a:cubicBezTo>
                <a:cubicBezTo>
                  <a:pt x="-15059" y="2616243"/>
                  <a:pt x="16364" y="2448916"/>
                  <a:pt x="0" y="2170138"/>
                </a:cubicBezTo>
                <a:cubicBezTo>
                  <a:pt x="-16364" y="1891360"/>
                  <a:pt x="54098" y="1804393"/>
                  <a:pt x="0" y="1677945"/>
                </a:cubicBezTo>
                <a:cubicBezTo>
                  <a:pt x="-31760" y="1451888"/>
                  <a:pt x="51818" y="1392982"/>
                  <a:pt x="0" y="1194697"/>
                </a:cubicBezTo>
                <a:cubicBezTo>
                  <a:pt x="-51818" y="996412"/>
                  <a:pt x="24862" y="929857"/>
                  <a:pt x="0" y="671178"/>
                </a:cubicBezTo>
                <a:lnTo>
                  <a:pt x="0" y="671178"/>
                </a:lnTo>
                <a:cubicBezTo>
                  <a:pt x="1" y="671181"/>
                  <a:pt x="-1" y="671190"/>
                  <a:pt x="0" y="671192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80179"/>
                      <a:gd name="adj2" fmla="val -2037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406070E3-6376-4B33-BAC0-CD4BD9D8C98E}"/>
              </a:ext>
            </a:extLst>
          </p:cNvPr>
          <p:cNvSpPr txBox="1">
            <a:spLocks/>
          </p:cNvSpPr>
          <p:nvPr/>
        </p:nvSpPr>
        <p:spPr>
          <a:xfrm>
            <a:off x="755775" y="1933579"/>
            <a:ext cx="6559421" cy="3892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[...] as habilidades desenvolvem-se porque, ao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jogar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os alunos têm a oportunidade de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resolver problemas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investigar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descobrir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qual a melhor jogada;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refletir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analisar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as regras, estabelecendo relações entre os elementos do jogo e os conceitos matemáticos. Dessa maneira verifica-se que o jogo possibilita situações de prazer e traz consigo a </a:t>
            </a:r>
            <a:r>
              <a:rPr lang="pt-BR" sz="25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aprendizagem significativa 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nas aulas de matemática (SMOLE, DINIZ &amp; CÂNDIDO, 2007a, p. 11).</a:t>
            </a:r>
          </a:p>
        </p:txBody>
      </p:sp>
    </p:spTree>
    <p:extLst>
      <p:ext uri="{BB962C8B-B14F-4D97-AF65-F5344CB8AC3E}">
        <p14:creationId xmlns:p14="http://schemas.microsoft.com/office/powerpoint/2010/main" val="31212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ducação precisa ser vista como essencial também pelo MEC - Extra Classe">
            <a:extLst>
              <a:ext uri="{FF2B5EF4-FFF2-40B4-BE49-F238E27FC236}">
                <a16:creationId xmlns:a16="http://schemas.microsoft.com/office/drawing/2014/main" id="{A73049A4-2B14-4132-BFDE-F8E967B53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34" b="98359" l="32891" r="71250">
                        <a14:foregroundMark x1="43750" y1="24033" x2="48125" y2="13247"/>
                        <a14:foregroundMark x1="48125" y1="13247" x2="55937" y2="12896"/>
                        <a14:foregroundMark x1="55937" y1="12896" x2="56016" y2="12896"/>
                        <a14:foregroundMark x1="47813" y1="9144" x2="51719" y2="9144"/>
                        <a14:foregroundMark x1="45234" y1="12427" x2="45234" y2="12427"/>
                        <a14:foregroundMark x1="42734" y1="20164" x2="46016" y2="9965"/>
                        <a14:foregroundMark x1="46016" y1="9965" x2="49531" y2="7620"/>
                        <a14:foregroundMark x1="42109" y1="24150" x2="45234" y2="11606"/>
                        <a14:foregroundMark x1="45234" y1="11606" x2="47266" y2="8792"/>
                        <a14:foregroundMark x1="42422" y1="17116" x2="46875" y2="8089"/>
                        <a14:foregroundMark x1="45938" y1="79601" x2="45938" y2="79601"/>
                        <a14:foregroundMark x1="45781" y1="78546" x2="46250" y2="83470"/>
                        <a14:foregroundMark x1="34219" y1="60141" x2="32891" y2="71747"/>
                        <a14:foregroundMark x1="32891" y1="71747" x2="35234" y2="84408"/>
                        <a14:foregroundMark x1="35234" y1="84408" x2="35938" y2="84642"/>
                        <a14:foregroundMark x1="43125" y1="43259" x2="48047" y2="41618"/>
                        <a14:foregroundMark x1="38594" y1="43728" x2="38594" y2="43728"/>
                        <a14:foregroundMark x1="37891" y1="45018" x2="37891" y2="45018"/>
                        <a14:foregroundMark x1="39922" y1="43611" x2="39922" y2="43611"/>
                        <a14:foregroundMark x1="37109" y1="45604" x2="37109" y2="45604"/>
                        <a14:foregroundMark x1="40234" y1="43259" x2="40234" y2="43259"/>
                        <a14:foregroundMark x1="45156" y1="10199" x2="45156" y2="10199"/>
                        <a14:foregroundMark x1="45938" y1="9144" x2="45938" y2="9144"/>
                        <a14:foregroundMark x1="46953" y1="7737" x2="46953" y2="7737"/>
                        <a14:foregroundMark x1="47500" y1="7737" x2="47500" y2="7737"/>
                        <a14:foregroundMark x1="47813" y1="7268" x2="47813" y2="7268"/>
                        <a14:foregroundMark x1="47500" y1="7268" x2="47500" y2="7268"/>
                        <a14:foregroundMark x1="42813" y1="18640" x2="42813" y2="18640"/>
                        <a14:foregroundMark x1="42578" y1="18757" x2="42578" y2="18757"/>
                        <a14:foregroundMark x1="46250" y1="94138" x2="46250" y2="94138"/>
                        <a14:foregroundMark x1="40234" y1="90739" x2="53906" y2="93318"/>
                        <a14:foregroundMark x1="53906" y1="93318" x2="58750" y2="92732"/>
                        <a14:foregroundMark x1="41719" y1="91794" x2="54922" y2="95193"/>
                        <a14:foregroundMark x1="38594" y1="97069" x2="48516" y2="98359"/>
                        <a14:foregroundMark x1="48516" y1="98359" x2="62813" y2="95780"/>
                        <a14:foregroundMark x1="44531" y1="11606" x2="44844" y2="11254"/>
                        <a14:foregroundMark x1="45938" y1="9144" x2="45938" y2="9144"/>
                        <a14:foregroundMark x1="46172" y1="8558" x2="46172" y2="8558"/>
                        <a14:foregroundMark x1="46484" y1="8206" x2="46484" y2="8206"/>
                        <a14:backgroundMark x1="67188" y1="18406" x2="67188" y2="18406"/>
                        <a14:backgroundMark x1="67188" y1="19343" x2="67031" y2="41618"/>
                        <a14:backgroundMark x1="67578" y1="89332" x2="67578" y2="89332"/>
                        <a14:backgroundMark x1="67734" y1="84525" x2="67734" y2="84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49" t="5864" r="24112"/>
          <a:stretch/>
        </p:blipFill>
        <p:spPr bwMode="auto">
          <a:xfrm>
            <a:off x="-38061" y="1703799"/>
            <a:ext cx="3577267" cy="487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POSSIBILIDADES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536" y="6511536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21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Balão de Fala: Retângulo com Cantos Arredondados 7">
            <a:extLst>
              <a:ext uri="{FF2B5EF4-FFF2-40B4-BE49-F238E27FC236}">
                <a16:creationId xmlns:a16="http://schemas.microsoft.com/office/drawing/2014/main" id="{30DABF24-C393-4B39-B7E7-AA1B80F25449}"/>
              </a:ext>
            </a:extLst>
          </p:cNvPr>
          <p:cNvSpPr/>
          <p:nvPr/>
        </p:nvSpPr>
        <p:spPr>
          <a:xfrm>
            <a:off x="3832306" y="1724446"/>
            <a:ext cx="7172707" cy="3892582"/>
          </a:xfrm>
          <a:custGeom>
            <a:avLst/>
            <a:gdLst>
              <a:gd name="connsiteX0" fmla="*/ 0 w 7172707"/>
              <a:gd name="connsiteY0" fmla="*/ 648777 h 3892582"/>
              <a:gd name="connsiteX1" fmla="*/ 648777 w 7172707"/>
              <a:gd name="connsiteY1" fmla="*/ 0 h 3892582"/>
              <a:gd name="connsiteX2" fmla="*/ 1195451 w 7172707"/>
              <a:gd name="connsiteY2" fmla="*/ 0 h 3892582"/>
              <a:gd name="connsiteX3" fmla="*/ 1195451 w 7172707"/>
              <a:gd name="connsiteY3" fmla="*/ 0 h 3892582"/>
              <a:gd name="connsiteX4" fmla="*/ 1757313 w 7172707"/>
              <a:gd name="connsiteY4" fmla="*/ 0 h 3892582"/>
              <a:gd name="connsiteX5" fmla="*/ 2390902 w 7172707"/>
              <a:gd name="connsiteY5" fmla="*/ 0 h 3892582"/>
              <a:gd name="connsiteX6" fmla="*/ 2988628 w 7172707"/>
              <a:gd name="connsiteY6" fmla="*/ 0 h 3892582"/>
              <a:gd name="connsiteX7" fmla="*/ 3648551 w 7172707"/>
              <a:gd name="connsiteY7" fmla="*/ 0 h 3892582"/>
              <a:gd name="connsiteX8" fmla="*/ 4202415 w 7172707"/>
              <a:gd name="connsiteY8" fmla="*/ 0 h 3892582"/>
              <a:gd name="connsiteX9" fmla="*/ 4791632 w 7172707"/>
              <a:gd name="connsiteY9" fmla="*/ 0 h 3892582"/>
              <a:gd name="connsiteX10" fmla="*/ 5380849 w 7172707"/>
              <a:gd name="connsiteY10" fmla="*/ 0 h 3892582"/>
              <a:gd name="connsiteX11" fmla="*/ 5934713 w 7172707"/>
              <a:gd name="connsiteY11" fmla="*/ 0 h 3892582"/>
              <a:gd name="connsiteX12" fmla="*/ 6523930 w 7172707"/>
              <a:gd name="connsiteY12" fmla="*/ 0 h 3892582"/>
              <a:gd name="connsiteX13" fmla="*/ 7172707 w 7172707"/>
              <a:gd name="connsiteY13" fmla="*/ 648777 h 3892582"/>
              <a:gd name="connsiteX14" fmla="*/ 7172707 w 7172707"/>
              <a:gd name="connsiteY14" fmla="*/ 648764 h 3892582"/>
              <a:gd name="connsiteX15" fmla="*/ 7172707 w 7172707"/>
              <a:gd name="connsiteY15" fmla="*/ 648764 h 3892582"/>
              <a:gd name="connsiteX16" fmla="*/ 7172707 w 7172707"/>
              <a:gd name="connsiteY16" fmla="*/ 1135337 h 3892582"/>
              <a:gd name="connsiteX17" fmla="*/ 7172707 w 7172707"/>
              <a:gd name="connsiteY17" fmla="*/ 1621909 h 3892582"/>
              <a:gd name="connsiteX18" fmla="*/ 7172707 w 7172707"/>
              <a:gd name="connsiteY18" fmla="*/ 2146322 h 3892582"/>
              <a:gd name="connsiteX19" fmla="*/ 7172707 w 7172707"/>
              <a:gd name="connsiteY19" fmla="*/ 2686954 h 3892582"/>
              <a:gd name="connsiteX20" fmla="*/ 7172707 w 7172707"/>
              <a:gd name="connsiteY20" fmla="*/ 3243805 h 3892582"/>
              <a:gd name="connsiteX21" fmla="*/ 6523930 w 7172707"/>
              <a:gd name="connsiteY21" fmla="*/ 3892582 h 3892582"/>
              <a:gd name="connsiteX22" fmla="*/ 6005419 w 7172707"/>
              <a:gd name="connsiteY22" fmla="*/ 3892582 h 3892582"/>
              <a:gd name="connsiteX23" fmla="*/ 5416202 w 7172707"/>
              <a:gd name="connsiteY23" fmla="*/ 3892582 h 3892582"/>
              <a:gd name="connsiteX24" fmla="*/ 4897691 w 7172707"/>
              <a:gd name="connsiteY24" fmla="*/ 3892582 h 3892582"/>
              <a:gd name="connsiteX25" fmla="*/ 4308474 w 7172707"/>
              <a:gd name="connsiteY25" fmla="*/ 3892582 h 3892582"/>
              <a:gd name="connsiteX26" fmla="*/ 3719257 w 7172707"/>
              <a:gd name="connsiteY26" fmla="*/ 3892582 h 3892582"/>
              <a:gd name="connsiteX27" fmla="*/ 2988628 w 7172707"/>
              <a:gd name="connsiteY27" fmla="*/ 3892582 h 3892582"/>
              <a:gd name="connsiteX28" fmla="*/ 2444698 w 7172707"/>
              <a:gd name="connsiteY28" fmla="*/ 3892582 h 3892582"/>
              <a:gd name="connsiteX29" fmla="*/ 1829040 w 7172707"/>
              <a:gd name="connsiteY29" fmla="*/ 3892582 h 3892582"/>
              <a:gd name="connsiteX30" fmla="*/ 1195451 w 7172707"/>
              <a:gd name="connsiteY30" fmla="*/ 3892582 h 3892582"/>
              <a:gd name="connsiteX31" fmla="*/ 1195451 w 7172707"/>
              <a:gd name="connsiteY31" fmla="*/ 3892582 h 3892582"/>
              <a:gd name="connsiteX32" fmla="*/ 648777 w 7172707"/>
              <a:gd name="connsiteY32" fmla="*/ 3892582 h 3892582"/>
              <a:gd name="connsiteX33" fmla="*/ 0 w 7172707"/>
              <a:gd name="connsiteY33" fmla="*/ 3243805 h 3892582"/>
              <a:gd name="connsiteX34" fmla="*/ 0 w 7172707"/>
              <a:gd name="connsiteY34" fmla="*/ 2686954 h 3892582"/>
              <a:gd name="connsiteX35" fmla="*/ 0 w 7172707"/>
              <a:gd name="connsiteY35" fmla="*/ 2162541 h 3892582"/>
              <a:gd name="connsiteX36" fmla="*/ 0 w 7172707"/>
              <a:gd name="connsiteY36" fmla="*/ 1621909 h 3892582"/>
              <a:gd name="connsiteX37" fmla="*/ -499383 w 7172707"/>
              <a:gd name="connsiteY37" fmla="*/ 1504178 h 3892582"/>
              <a:gd name="connsiteX38" fmla="*/ -998766 w 7172707"/>
              <a:gd name="connsiteY38" fmla="*/ 1386447 h 3892582"/>
              <a:gd name="connsiteX39" fmla="*/ -1593775 w 7172707"/>
              <a:gd name="connsiteY39" fmla="*/ 1246171 h 3892582"/>
              <a:gd name="connsiteX40" fmla="*/ -1094392 w 7172707"/>
              <a:gd name="connsiteY40" fmla="*/ 1058983 h 3892582"/>
              <a:gd name="connsiteX41" fmla="*/ -610947 w 7172707"/>
              <a:gd name="connsiteY41" fmla="*/ 877770 h 3892582"/>
              <a:gd name="connsiteX42" fmla="*/ 0 w 7172707"/>
              <a:gd name="connsiteY42" fmla="*/ 648764 h 3892582"/>
              <a:gd name="connsiteX43" fmla="*/ 0 w 7172707"/>
              <a:gd name="connsiteY43" fmla="*/ 648777 h 389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172707" h="3892582" fill="none" extrusionOk="0">
                <a:moveTo>
                  <a:pt x="0" y="648777"/>
                </a:moveTo>
                <a:cubicBezTo>
                  <a:pt x="-19627" y="233053"/>
                  <a:pt x="253680" y="254"/>
                  <a:pt x="648777" y="0"/>
                </a:cubicBezTo>
                <a:cubicBezTo>
                  <a:pt x="810704" y="-23943"/>
                  <a:pt x="1075228" y="14785"/>
                  <a:pt x="1195451" y="0"/>
                </a:cubicBezTo>
                <a:lnTo>
                  <a:pt x="1195451" y="0"/>
                </a:lnTo>
                <a:cubicBezTo>
                  <a:pt x="1440516" y="-41353"/>
                  <a:pt x="1560971" y="56308"/>
                  <a:pt x="1757313" y="0"/>
                </a:cubicBezTo>
                <a:cubicBezTo>
                  <a:pt x="1953655" y="-56308"/>
                  <a:pt x="2167368" y="51100"/>
                  <a:pt x="2390902" y="0"/>
                </a:cubicBezTo>
                <a:cubicBezTo>
                  <a:pt x="2614436" y="-51100"/>
                  <a:pt x="2700539" y="2677"/>
                  <a:pt x="2988628" y="0"/>
                </a:cubicBezTo>
                <a:cubicBezTo>
                  <a:pt x="3241138" y="-4060"/>
                  <a:pt x="3500842" y="9151"/>
                  <a:pt x="3648551" y="0"/>
                </a:cubicBezTo>
                <a:cubicBezTo>
                  <a:pt x="3796260" y="-9151"/>
                  <a:pt x="3945232" y="1072"/>
                  <a:pt x="4202415" y="0"/>
                </a:cubicBezTo>
                <a:cubicBezTo>
                  <a:pt x="4459598" y="-1072"/>
                  <a:pt x="4526164" y="57854"/>
                  <a:pt x="4791632" y="0"/>
                </a:cubicBezTo>
                <a:cubicBezTo>
                  <a:pt x="5057100" y="-57854"/>
                  <a:pt x="5102221" y="49456"/>
                  <a:pt x="5380849" y="0"/>
                </a:cubicBezTo>
                <a:cubicBezTo>
                  <a:pt x="5659477" y="-49456"/>
                  <a:pt x="5748061" y="37867"/>
                  <a:pt x="5934713" y="0"/>
                </a:cubicBezTo>
                <a:cubicBezTo>
                  <a:pt x="6121365" y="-37867"/>
                  <a:pt x="6347073" y="28462"/>
                  <a:pt x="6523930" y="0"/>
                </a:cubicBezTo>
                <a:cubicBezTo>
                  <a:pt x="6916479" y="-95577"/>
                  <a:pt x="7209432" y="288270"/>
                  <a:pt x="7172707" y="648777"/>
                </a:cubicBezTo>
                <a:cubicBezTo>
                  <a:pt x="7172706" y="648770"/>
                  <a:pt x="7172708" y="648768"/>
                  <a:pt x="7172707" y="648764"/>
                </a:cubicBezTo>
                <a:lnTo>
                  <a:pt x="7172707" y="648764"/>
                </a:lnTo>
                <a:cubicBezTo>
                  <a:pt x="7180880" y="785578"/>
                  <a:pt x="7148103" y="940035"/>
                  <a:pt x="7172707" y="1135337"/>
                </a:cubicBezTo>
                <a:cubicBezTo>
                  <a:pt x="7197311" y="1330639"/>
                  <a:pt x="7129881" y="1463467"/>
                  <a:pt x="7172707" y="1621909"/>
                </a:cubicBezTo>
                <a:cubicBezTo>
                  <a:pt x="7216663" y="1870654"/>
                  <a:pt x="7164341" y="1969466"/>
                  <a:pt x="7172707" y="2146322"/>
                </a:cubicBezTo>
                <a:cubicBezTo>
                  <a:pt x="7181073" y="2323178"/>
                  <a:pt x="7168027" y="2480462"/>
                  <a:pt x="7172707" y="2686954"/>
                </a:cubicBezTo>
                <a:cubicBezTo>
                  <a:pt x="7177387" y="2893446"/>
                  <a:pt x="7158370" y="3064585"/>
                  <a:pt x="7172707" y="3243805"/>
                </a:cubicBezTo>
                <a:cubicBezTo>
                  <a:pt x="7160608" y="3582307"/>
                  <a:pt x="6834616" y="3927912"/>
                  <a:pt x="6523930" y="3892582"/>
                </a:cubicBezTo>
                <a:cubicBezTo>
                  <a:pt x="6338774" y="3947501"/>
                  <a:pt x="6178533" y="3842624"/>
                  <a:pt x="6005419" y="3892582"/>
                </a:cubicBezTo>
                <a:cubicBezTo>
                  <a:pt x="5832305" y="3942540"/>
                  <a:pt x="5678033" y="3847336"/>
                  <a:pt x="5416202" y="3892582"/>
                </a:cubicBezTo>
                <a:cubicBezTo>
                  <a:pt x="5154371" y="3937828"/>
                  <a:pt x="5044369" y="3870518"/>
                  <a:pt x="4897691" y="3892582"/>
                </a:cubicBezTo>
                <a:cubicBezTo>
                  <a:pt x="4751013" y="3914646"/>
                  <a:pt x="4530376" y="3874699"/>
                  <a:pt x="4308474" y="3892582"/>
                </a:cubicBezTo>
                <a:cubicBezTo>
                  <a:pt x="4086572" y="3910465"/>
                  <a:pt x="3913039" y="3869829"/>
                  <a:pt x="3719257" y="3892582"/>
                </a:cubicBezTo>
                <a:cubicBezTo>
                  <a:pt x="3525475" y="3915335"/>
                  <a:pt x="3230364" y="3870019"/>
                  <a:pt x="2988628" y="3892582"/>
                </a:cubicBezTo>
                <a:cubicBezTo>
                  <a:pt x="2809347" y="3904356"/>
                  <a:pt x="2571583" y="3837319"/>
                  <a:pt x="2444698" y="3892582"/>
                </a:cubicBezTo>
                <a:cubicBezTo>
                  <a:pt x="2317813" y="3947845"/>
                  <a:pt x="2057430" y="3867622"/>
                  <a:pt x="1829040" y="3892582"/>
                </a:cubicBezTo>
                <a:cubicBezTo>
                  <a:pt x="1600650" y="3917542"/>
                  <a:pt x="1507919" y="3875865"/>
                  <a:pt x="1195451" y="3892582"/>
                </a:cubicBezTo>
                <a:lnTo>
                  <a:pt x="1195451" y="3892582"/>
                </a:lnTo>
                <a:cubicBezTo>
                  <a:pt x="927746" y="3892590"/>
                  <a:pt x="843421" y="3836683"/>
                  <a:pt x="648777" y="3892582"/>
                </a:cubicBezTo>
                <a:cubicBezTo>
                  <a:pt x="226730" y="3965607"/>
                  <a:pt x="-19006" y="3541661"/>
                  <a:pt x="0" y="3243805"/>
                </a:cubicBezTo>
                <a:cubicBezTo>
                  <a:pt x="-46947" y="3124470"/>
                  <a:pt x="1481" y="2926470"/>
                  <a:pt x="0" y="2686954"/>
                </a:cubicBezTo>
                <a:cubicBezTo>
                  <a:pt x="-1481" y="2447438"/>
                  <a:pt x="35838" y="2311434"/>
                  <a:pt x="0" y="2162541"/>
                </a:cubicBezTo>
                <a:cubicBezTo>
                  <a:pt x="-35838" y="2013648"/>
                  <a:pt x="48570" y="1740949"/>
                  <a:pt x="0" y="1621909"/>
                </a:cubicBezTo>
                <a:cubicBezTo>
                  <a:pt x="-139049" y="1641760"/>
                  <a:pt x="-351947" y="1483543"/>
                  <a:pt x="-499383" y="1504178"/>
                </a:cubicBezTo>
                <a:cubicBezTo>
                  <a:pt x="-646819" y="1524813"/>
                  <a:pt x="-766688" y="1384132"/>
                  <a:pt x="-998766" y="1386447"/>
                </a:cubicBezTo>
                <a:cubicBezTo>
                  <a:pt x="-1230844" y="1388762"/>
                  <a:pt x="-1446034" y="1272810"/>
                  <a:pt x="-1593775" y="1246171"/>
                </a:cubicBezTo>
                <a:cubicBezTo>
                  <a:pt x="-1469061" y="1147455"/>
                  <a:pt x="-1272204" y="1185989"/>
                  <a:pt x="-1094392" y="1058983"/>
                </a:cubicBezTo>
                <a:cubicBezTo>
                  <a:pt x="-916580" y="931977"/>
                  <a:pt x="-787256" y="960844"/>
                  <a:pt x="-610947" y="877770"/>
                </a:cubicBezTo>
                <a:cubicBezTo>
                  <a:pt x="-434638" y="794695"/>
                  <a:pt x="-235712" y="768596"/>
                  <a:pt x="0" y="648764"/>
                </a:cubicBezTo>
                <a:cubicBezTo>
                  <a:pt x="1" y="648769"/>
                  <a:pt x="-1" y="648772"/>
                  <a:pt x="0" y="648777"/>
                </a:cubicBezTo>
                <a:close/>
              </a:path>
              <a:path w="7172707" h="3892582" stroke="0" extrusionOk="0">
                <a:moveTo>
                  <a:pt x="0" y="648777"/>
                </a:moveTo>
                <a:cubicBezTo>
                  <a:pt x="-56463" y="340986"/>
                  <a:pt x="310062" y="693"/>
                  <a:pt x="648777" y="0"/>
                </a:cubicBezTo>
                <a:cubicBezTo>
                  <a:pt x="913240" y="-42793"/>
                  <a:pt x="1032754" y="51576"/>
                  <a:pt x="1195451" y="0"/>
                </a:cubicBezTo>
                <a:lnTo>
                  <a:pt x="1195451" y="0"/>
                </a:lnTo>
                <a:cubicBezTo>
                  <a:pt x="1400047" y="-11887"/>
                  <a:pt x="1657677" y="17253"/>
                  <a:pt x="1811108" y="0"/>
                </a:cubicBezTo>
                <a:cubicBezTo>
                  <a:pt x="1964539" y="-17253"/>
                  <a:pt x="2093271" y="14054"/>
                  <a:pt x="2355039" y="0"/>
                </a:cubicBezTo>
                <a:cubicBezTo>
                  <a:pt x="2616807" y="-14054"/>
                  <a:pt x="2829400" y="45305"/>
                  <a:pt x="2988628" y="0"/>
                </a:cubicBezTo>
                <a:cubicBezTo>
                  <a:pt x="3185353" y="-7877"/>
                  <a:pt x="3347813" y="69509"/>
                  <a:pt x="3577845" y="0"/>
                </a:cubicBezTo>
                <a:cubicBezTo>
                  <a:pt x="3807877" y="-69509"/>
                  <a:pt x="3951987" y="38714"/>
                  <a:pt x="4237768" y="0"/>
                </a:cubicBezTo>
                <a:cubicBezTo>
                  <a:pt x="4523549" y="-38714"/>
                  <a:pt x="4647601" y="56749"/>
                  <a:pt x="4756279" y="0"/>
                </a:cubicBezTo>
                <a:cubicBezTo>
                  <a:pt x="4864957" y="-56749"/>
                  <a:pt x="5161940" y="38892"/>
                  <a:pt x="5274790" y="0"/>
                </a:cubicBezTo>
                <a:cubicBezTo>
                  <a:pt x="5387640" y="-38892"/>
                  <a:pt x="5634941" y="12611"/>
                  <a:pt x="5793301" y="0"/>
                </a:cubicBezTo>
                <a:cubicBezTo>
                  <a:pt x="5951661" y="-12611"/>
                  <a:pt x="6276640" y="4120"/>
                  <a:pt x="6523930" y="0"/>
                </a:cubicBezTo>
                <a:cubicBezTo>
                  <a:pt x="6949273" y="-17337"/>
                  <a:pt x="7202914" y="285998"/>
                  <a:pt x="7172707" y="648777"/>
                </a:cubicBezTo>
                <a:cubicBezTo>
                  <a:pt x="7172706" y="648771"/>
                  <a:pt x="7172707" y="648767"/>
                  <a:pt x="7172707" y="648764"/>
                </a:cubicBezTo>
                <a:lnTo>
                  <a:pt x="7172707" y="648764"/>
                </a:lnTo>
                <a:cubicBezTo>
                  <a:pt x="7186414" y="861705"/>
                  <a:pt x="7146343" y="909613"/>
                  <a:pt x="7172707" y="1125605"/>
                </a:cubicBezTo>
                <a:cubicBezTo>
                  <a:pt x="7199071" y="1341597"/>
                  <a:pt x="7143978" y="1396538"/>
                  <a:pt x="7172707" y="1621909"/>
                </a:cubicBezTo>
                <a:cubicBezTo>
                  <a:pt x="7232463" y="1896137"/>
                  <a:pt x="7151249" y="1960416"/>
                  <a:pt x="7172707" y="2178760"/>
                </a:cubicBezTo>
                <a:cubicBezTo>
                  <a:pt x="7194165" y="2397104"/>
                  <a:pt x="7128239" y="2632313"/>
                  <a:pt x="7172707" y="2751830"/>
                </a:cubicBezTo>
                <a:cubicBezTo>
                  <a:pt x="7217175" y="2871347"/>
                  <a:pt x="7164992" y="3094984"/>
                  <a:pt x="7172707" y="3243805"/>
                </a:cubicBezTo>
                <a:cubicBezTo>
                  <a:pt x="7133704" y="3651384"/>
                  <a:pt x="6810707" y="3956777"/>
                  <a:pt x="6523930" y="3892582"/>
                </a:cubicBezTo>
                <a:cubicBezTo>
                  <a:pt x="6382409" y="3922354"/>
                  <a:pt x="6267263" y="3865278"/>
                  <a:pt x="6040772" y="3892582"/>
                </a:cubicBezTo>
                <a:cubicBezTo>
                  <a:pt x="5814281" y="3919886"/>
                  <a:pt x="5718133" y="3882503"/>
                  <a:pt x="5557614" y="3892582"/>
                </a:cubicBezTo>
                <a:cubicBezTo>
                  <a:pt x="5397095" y="3902661"/>
                  <a:pt x="5206715" y="3863049"/>
                  <a:pt x="4933044" y="3892582"/>
                </a:cubicBezTo>
                <a:cubicBezTo>
                  <a:pt x="4659373" y="3922115"/>
                  <a:pt x="4433219" y="3875501"/>
                  <a:pt x="4273121" y="3892582"/>
                </a:cubicBezTo>
                <a:cubicBezTo>
                  <a:pt x="4113023" y="3909663"/>
                  <a:pt x="3902965" y="3829565"/>
                  <a:pt x="3648551" y="3892582"/>
                </a:cubicBezTo>
                <a:cubicBezTo>
                  <a:pt x="3394137" y="3955599"/>
                  <a:pt x="3256832" y="3861242"/>
                  <a:pt x="2988628" y="3892582"/>
                </a:cubicBezTo>
                <a:cubicBezTo>
                  <a:pt x="2707841" y="3912759"/>
                  <a:pt x="2703784" y="3875154"/>
                  <a:pt x="2426766" y="3892582"/>
                </a:cubicBezTo>
                <a:cubicBezTo>
                  <a:pt x="2149748" y="3910010"/>
                  <a:pt x="2060141" y="3860308"/>
                  <a:pt x="1793177" y="3892582"/>
                </a:cubicBezTo>
                <a:cubicBezTo>
                  <a:pt x="1526213" y="3924856"/>
                  <a:pt x="1357037" y="3834556"/>
                  <a:pt x="1195451" y="3892582"/>
                </a:cubicBezTo>
                <a:lnTo>
                  <a:pt x="1195451" y="3892582"/>
                </a:lnTo>
                <a:cubicBezTo>
                  <a:pt x="974991" y="3915945"/>
                  <a:pt x="818225" y="3879960"/>
                  <a:pt x="648777" y="3892582"/>
                </a:cubicBezTo>
                <a:cubicBezTo>
                  <a:pt x="296442" y="3884958"/>
                  <a:pt x="26952" y="3696375"/>
                  <a:pt x="0" y="3243805"/>
                </a:cubicBezTo>
                <a:cubicBezTo>
                  <a:pt x="-4600" y="3105843"/>
                  <a:pt x="18623" y="2934863"/>
                  <a:pt x="0" y="2719392"/>
                </a:cubicBezTo>
                <a:cubicBezTo>
                  <a:pt x="-18623" y="2503921"/>
                  <a:pt x="47188" y="2384835"/>
                  <a:pt x="0" y="2211198"/>
                </a:cubicBezTo>
                <a:cubicBezTo>
                  <a:pt x="-47188" y="2037561"/>
                  <a:pt x="8717" y="1903370"/>
                  <a:pt x="0" y="1621909"/>
                </a:cubicBezTo>
                <a:cubicBezTo>
                  <a:pt x="-161580" y="1623629"/>
                  <a:pt x="-372902" y="1482537"/>
                  <a:pt x="-531258" y="1496663"/>
                </a:cubicBezTo>
                <a:cubicBezTo>
                  <a:pt x="-689614" y="1510789"/>
                  <a:pt x="-788165" y="1396138"/>
                  <a:pt x="-1046579" y="1375174"/>
                </a:cubicBezTo>
                <a:cubicBezTo>
                  <a:pt x="-1304993" y="1354210"/>
                  <a:pt x="-1454359" y="1258594"/>
                  <a:pt x="-1593775" y="1246171"/>
                </a:cubicBezTo>
                <a:cubicBezTo>
                  <a:pt x="-1404813" y="1136624"/>
                  <a:pt x="-1166701" y="1095878"/>
                  <a:pt x="-1030641" y="1035087"/>
                </a:cubicBezTo>
                <a:cubicBezTo>
                  <a:pt x="-894581" y="974296"/>
                  <a:pt x="-723793" y="937470"/>
                  <a:pt x="-531258" y="847900"/>
                </a:cubicBezTo>
                <a:cubicBezTo>
                  <a:pt x="-338723" y="758330"/>
                  <a:pt x="-245077" y="793000"/>
                  <a:pt x="0" y="648764"/>
                </a:cubicBezTo>
                <a:cubicBezTo>
                  <a:pt x="1" y="648767"/>
                  <a:pt x="-1" y="648771"/>
                  <a:pt x="0" y="648777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-72220"/>
                      <a:gd name="adj2" fmla="val -1798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406070E3-6376-4B33-BAC0-CD4BD9D8C98E}"/>
              </a:ext>
            </a:extLst>
          </p:cNvPr>
          <p:cNvSpPr txBox="1">
            <a:spLocks/>
          </p:cNvSpPr>
          <p:nvPr/>
        </p:nvSpPr>
        <p:spPr>
          <a:xfrm>
            <a:off x="3679908" y="1886928"/>
            <a:ext cx="7184404" cy="3674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[...] o uso de jogos implica uma mudança significativa nos processos de ensino e aprendizagem, que permite </a:t>
            </a:r>
            <a:r>
              <a:rPr lang="pt-BR" sz="22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alterar</a:t>
            </a:r>
            <a:r>
              <a:rPr lang="pt-BR" sz="2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o modelo tradicional de ensino, o qual muitas vezes tem o livro e em exercícios padronizados seu principal recurso didático. O trabalho com jogos nas aulas de matemática, quando bem planejado e orientado, auxilia o desenvolvimento de habilidades como </a:t>
            </a:r>
            <a:r>
              <a:rPr lang="pt-BR" sz="22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observação, análise, levantamento de hipóteses, busca de suposições, reflexão, tomada de decisão, argumentação </a:t>
            </a:r>
            <a:r>
              <a:rPr lang="pt-BR" sz="2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 </a:t>
            </a:r>
            <a:r>
              <a:rPr lang="pt-BR" sz="22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organização</a:t>
            </a:r>
            <a:r>
              <a:rPr lang="pt-BR" sz="2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que estão estreitamente relacionadas ao chamado raciocínio lógico </a:t>
            </a: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(SMOLE, DINIZ &amp; CÂNDIDO, 2007a, p. 11).</a:t>
            </a:r>
            <a:endParaRPr lang="pt-BR" sz="22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ORIENTAÇÕES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536" y="6511536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22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198" name="Picture 6" descr="Rogeria RÊGO | Universidade Federal da Paraíba, João Pessoa | UFPB |  Departamento de Matemática">
            <a:extLst>
              <a:ext uri="{FF2B5EF4-FFF2-40B4-BE49-F238E27FC236}">
                <a16:creationId xmlns:a16="http://schemas.microsoft.com/office/drawing/2014/main" id="{67006EEC-FDFE-473E-986A-9B3FE8D14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98633" l="0" r="99023">
                        <a14:foregroundMark x1="12500" y1="80469" x2="29883" y2="11523"/>
                        <a14:foregroundMark x1="29883" y1="11523" x2="58984" y2="19141"/>
                        <a14:foregroundMark x1="58984" y1="19141" x2="80859" y2="67773"/>
                        <a14:foregroundMark x1="80859" y1="67773" x2="81641" y2="64063"/>
                        <a14:foregroundMark x1="46094" y1="12695" x2="60352" y2="15820"/>
                        <a14:foregroundMark x1="60352" y1="15820" x2="78320" y2="34570"/>
                        <a14:foregroundMark x1="78320" y1="34570" x2="85742" y2="72266"/>
                        <a14:foregroundMark x1="85742" y1="72266" x2="73047" y2="84180"/>
                        <a14:foregroundMark x1="73047" y1="84180" x2="62500" y2="79492"/>
                        <a14:foregroundMark x1="49023" y1="59961" x2="58984" y2="59766"/>
                        <a14:foregroundMark x1="25781" y1="58984" x2="55664" y2="56445"/>
                        <a14:foregroundMark x1="55664" y1="56445" x2="57031" y2="56445"/>
                        <a14:foregroundMark x1="30469" y1="18750" x2="22656" y2="27344"/>
                        <a14:foregroundMark x1="22656" y1="27344" x2="13281" y2="76758"/>
                        <a14:foregroundMark x1="13281" y1="76758" x2="8594" y2="77148"/>
                        <a14:foregroundMark x1="30469" y1="11133" x2="13867" y2="49023"/>
                        <a14:foregroundMark x1="13867" y1="49023" x2="8594" y2="73438"/>
                        <a14:foregroundMark x1="8594" y1="73438" x2="7031" y2="62695"/>
                        <a14:foregroundMark x1="3125" y1="67383" x2="25000" y2="2539"/>
                        <a14:foregroundMark x1="25000" y1="2539" x2="44336" y2="3906"/>
                        <a14:foregroundMark x1="44336" y1="3906" x2="70906" y2="16343"/>
                        <a14:foregroundMark x1="72700" y1="20568" x2="87626" y2="88749"/>
                        <a14:foregroundMark x1="81195" y1="91675" x2="75391" y2="96484"/>
                        <a14:foregroundMark x1="93047" y1="81855" x2="81978" y2="91026"/>
                        <a14:foregroundMark x1="75391" y1="96484" x2="76172" y2="95117"/>
                        <a14:foregroundMark x1="92188" y1="81641" x2="74219" y2="94336"/>
                        <a14:foregroundMark x1="74219" y1="94336" x2="73633" y2="94336"/>
                        <a14:foregroundMark x1="88867" y1="75000" x2="70703" y2="97266"/>
                        <a14:foregroundMark x1="70703" y1="97266" x2="31641" y2="98828"/>
                        <a14:foregroundMark x1="25000" y1="12695" x2="195" y2="53125"/>
                        <a14:foregroundMark x1="195" y1="53125" x2="195" y2="53125"/>
                        <a14:foregroundMark x1="8203" y1="30859" x2="14844" y2="20313"/>
                        <a14:foregroundMark x1="14844" y1="20313" x2="35156" y2="4492"/>
                        <a14:foregroundMark x1="35156" y1="4492" x2="55664" y2="5273"/>
                        <a14:foregroundMark x1="37109" y1="5273" x2="53516" y2="11719"/>
                        <a14:foregroundMark x1="53516" y1="11719" x2="83594" y2="58789"/>
                        <a14:foregroundMark x1="83594" y1="58789" x2="88980" y2="90144"/>
                        <a14:foregroundMark x1="89187" y1="90357" x2="90234" y2="88086"/>
                        <a14:foregroundMark x1="94563" y1="83009" x2="96875" y2="88867"/>
                        <a14:foregroundMark x1="91016" y1="74023" x2="92672" y2="78220"/>
                        <a14:foregroundMark x1="96875" y1="88867" x2="96484" y2="83008"/>
                        <a14:foregroundMark x1="98699" y1="82586" x2="99023" y2="83008"/>
                        <a14:foregroundMark x1="82548" y1="93069" x2="80469" y2="96289"/>
                        <a14:foregroundMark x1="92578" y1="77539" x2="85064" y2="89174"/>
                        <a14:foregroundMark x1="80469" y1="96289" x2="78711" y2="96875"/>
                        <a14:foregroundMark x1="82255" y1="92768" x2="76172" y2="97656"/>
                        <a14:foregroundMark x1="76172" y1="97656" x2="76172" y2="97656"/>
                        <a14:foregroundMark x1="33398" y1="85547" x2="51953" y2="85547"/>
                        <a14:foregroundMark x1="92258" y1="12943" x2="92578" y2="12695"/>
                        <a14:foregroundMark x1="92578" y1="12695" x2="92578" y2="12695"/>
                        <a14:foregroundMark x1="83133" y1="27190" x2="82617" y2="27930"/>
                        <a14:foregroundMark x1="90039" y1="11914" x2="90119" y2="12702"/>
                        <a14:backgroundMark x1="84570" y1="11914" x2="88477" y2="22461"/>
                        <a14:backgroundMark x1="88477" y1="22461" x2="88477" y2="21680"/>
                        <a14:backgroundMark x1="80859" y1="16211" x2="89453" y2="29492"/>
                        <a14:backgroundMark x1="89453" y1="29492" x2="89648" y2="27930"/>
                        <a14:backgroundMark x1="91797" y1="16211" x2="95898" y2="27539"/>
                        <a14:backgroundMark x1="95898" y1="27539" x2="95898" y2="26563"/>
                        <a14:backgroundMark x1="91797" y1="12891" x2="90625" y2="23242"/>
                        <a14:backgroundMark x1="77930" y1="8594" x2="80859" y2="27539"/>
                        <a14:backgroundMark x1="72461" y1="15234" x2="78711" y2="22461"/>
                        <a14:backgroundMark x1="78711" y1="8203" x2="92969" y2="23438"/>
                        <a14:backgroundMark x1="92969" y1="23438" x2="92578" y2="31641"/>
                        <a14:backgroundMark x1="81641" y1="28711" x2="84570" y2="35156"/>
                        <a14:backgroundMark x1="89258" y1="90430" x2="83398" y2="93945"/>
                        <a14:backgroundMark x1="95117" y1="69531" x2="96484" y2="82813"/>
                        <a14:backgroundMark x1="96484" y1="82813" x2="96484" y2="82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08" y="2448453"/>
            <a:ext cx="4245645" cy="42456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alão de Fala: Retângulo com Cantos Arredondados 10">
            <a:extLst>
              <a:ext uri="{FF2B5EF4-FFF2-40B4-BE49-F238E27FC236}">
                <a16:creationId xmlns:a16="http://schemas.microsoft.com/office/drawing/2014/main" id="{26F60896-8EDF-4FC7-96A0-E4A9CAB78030}"/>
              </a:ext>
            </a:extLst>
          </p:cNvPr>
          <p:cNvSpPr/>
          <p:nvPr/>
        </p:nvSpPr>
        <p:spPr>
          <a:xfrm>
            <a:off x="111264" y="1446028"/>
            <a:ext cx="7823868" cy="4245645"/>
          </a:xfrm>
          <a:custGeom>
            <a:avLst/>
            <a:gdLst>
              <a:gd name="connsiteX0" fmla="*/ 0 w 7823868"/>
              <a:gd name="connsiteY0" fmla="*/ 707622 h 4245645"/>
              <a:gd name="connsiteX1" fmla="*/ 707622 w 7823868"/>
              <a:gd name="connsiteY1" fmla="*/ 0 h 4245645"/>
              <a:gd name="connsiteX2" fmla="*/ 1335648 w 7823868"/>
              <a:gd name="connsiteY2" fmla="*/ 0 h 4245645"/>
              <a:gd name="connsiteX3" fmla="*/ 1847985 w 7823868"/>
              <a:gd name="connsiteY3" fmla="*/ 0 h 4245645"/>
              <a:gd name="connsiteX4" fmla="*/ 2283196 w 7823868"/>
              <a:gd name="connsiteY4" fmla="*/ 0 h 4245645"/>
              <a:gd name="connsiteX5" fmla="*/ 2795534 w 7823868"/>
              <a:gd name="connsiteY5" fmla="*/ 0 h 4245645"/>
              <a:gd name="connsiteX6" fmla="*/ 3307871 w 7823868"/>
              <a:gd name="connsiteY6" fmla="*/ 0 h 4245645"/>
              <a:gd name="connsiteX7" fmla="*/ 3935897 w 7823868"/>
              <a:gd name="connsiteY7" fmla="*/ 0 h 4245645"/>
              <a:gd name="connsiteX8" fmla="*/ 4563923 w 7823868"/>
              <a:gd name="connsiteY8" fmla="*/ 0 h 4245645"/>
              <a:gd name="connsiteX9" fmla="*/ 4563923 w 7823868"/>
              <a:gd name="connsiteY9" fmla="*/ 0 h 4245645"/>
              <a:gd name="connsiteX10" fmla="*/ 4994236 w 7823868"/>
              <a:gd name="connsiteY10" fmla="*/ 0 h 4245645"/>
              <a:gd name="connsiteX11" fmla="*/ 5444108 w 7823868"/>
              <a:gd name="connsiteY11" fmla="*/ 0 h 4245645"/>
              <a:gd name="connsiteX12" fmla="*/ 5874421 w 7823868"/>
              <a:gd name="connsiteY12" fmla="*/ 0 h 4245645"/>
              <a:gd name="connsiteX13" fmla="*/ 6519890 w 7823868"/>
              <a:gd name="connsiteY13" fmla="*/ 0 h 4245645"/>
              <a:gd name="connsiteX14" fmla="*/ 7116246 w 7823868"/>
              <a:gd name="connsiteY14" fmla="*/ 0 h 4245645"/>
              <a:gd name="connsiteX15" fmla="*/ 7823868 w 7823868"/>
              <a:gd name="connsiteY15" fmla="*/ 707622 h 4245645"/>
              <a:gd name="connsiteX16" fmla="*/ 7823868 w 7823868"/>
              <a:gd name="connsiteY16" fmla="*/ 1244220 h 4245645"/>
              <a:gd name="connsiteX17" fmla="*/ 7823868 w 7823868"/>
              <a:gd name="connsiteY17" fmla="*/ 1851578 h 4245645"/>
              <a:gd name="connsiteX18" fmla="*/ 7823868 w 7823868"/>
              <a:gd name="connsiteY18" fmla="*/ 2476626 h 4245645"/>
              <a:gd name="connsiteX19" fmla="*/ 8098476 w 7823868"/>
              <a:gd name="connsiteY19" fmla="*/ 2979063 h 4245645"/>
              <a:gd name="connsiteX20" fmla="*/ 8373085 w 7823868"/>
              <a:gd name="connsiteY20" fmla="*/ 3481499 h 4245645"/>
              <a:gd name="connsiteX21" fmla="*/ 8622729 w 7823868"/>
              <a:gd name="connsiteY21" fmla="*/ 3938260 h 4245645"/>
              <a:gd name="connsiteX22" fmla="*/ 9072088 w 7823868"/>
              <a:gd name="connsiteY22" fmla="*/ 4760429 h 4245645"/>
              <a:gd name="connsiteX23" fmla="*/ 8631050 w 7823868"/>
              <a:gd name="connsiteY23" fmla="*/ 4328518 h 4245645"/>
              <a:gd name="connsiteX24" fmla="*/ 8190013 w 7823868"/>
              <a:gd name="connsiteY24" fmla="*/ 3896606 h 4245645"/>
              <a:gd name="connsiteX25" fmla="*/ 7823868 w 7823868"/>
              <a:gd name="connsiteY25" fmla="*/ 3538038 h 4245645"/>
              <a:gd name="connsiteX26" fmla="*/ 7823868 w 7823868"/>
              <a:gd name="connsiteY26" fmla="*/ 3538023 h 4245645"/>
              <a:gd name="connsiteX27" fmla="*/ 7116246 w 7823868"/>
              <a:gd name="connsiteY27" fmla="*/ 4245645 h 4245645"/>
              <a:gd name="connsiteX28" fmla="*/ 6519890 w 7823868"/>
              <a:gd name="connsiteY28" fmla="*/ 4245645 h 4245645"/>
              <a:gd name="connsiteX29" fmla="*/ 6070018 w 7823868"/>
              <a:gd name="connsiteY29" fmla="*/ 4245645 h 4245645"/>
              <a:gd name="connsiteX30" fmla="*/ 5620145 w 7823868"/>
              <a:gd name="connsiteY30" fmla="*/ 4245645 h 4245645"/>
              <a:gd name="connsiteX31" fmla="*/ 5150713 w 7823868"/>
              <a:gd name="connsiteY31" fmla="*/ 4245645 h 4245645"/>
              <a:gd name="connsiteX32" fmla="*/ 4563923 w 7823868"/>
              <a:gd name="connsiteY32" fmla="*/ 4245645 h 4245645"/>
              <a:gd name="connsiteX33" fmla="*/ 4563923 w 7823868"/>
              <a:gd name="connsiteY33" fmla="*/ 4245645 h 4245645"/>
              <a:gd name="connsiteX34" fmla="*/ 3935897 w 7823868"/>
              <a:gd name="connsiteY34" fmla="*/ 4245645 h 4245645"/>
              <a:gd name="connsiteX35" fmla="*/ 3423560 w 7823868"/>
              <a:gd name="connsiteY35" fmla="*/ 4245645 h 4245645"/>
              <a:gd name="connsiteX36" fmla="*/ 2949786 w 7823868"/>
              <a:gd name="connsiteY36" fmla="*/ 4245645 h 4245645"/>
              <a:gd name="connsiteX37" fmla="*/ 2360322 w 7823868"/>
              <a:gd name="connsiteY37" fmla="*/ 4245645 h 4245645"/>
              <a:gd name="connsiteX38" fmla="*/ 1809422 w 7823868"/>
              <a:gd name="connsiteY38" fmla="*/ 4245645 h 4245645"/>
              <a:gd name="connsiteX39" fmla="*/ 1374211 w 7823868"/>
              <a:gd name="connsiteY39" fmla="*/ 4245645 h 4245645"/>
              <a:gd name="connsiteX40" fmla="*/ 707622 w 7823868"/>
              <a:gd name="connsiteY40" fmla="*/ 4245645 h 4245645"/>
              <a:gd name="connsiteX41" fmla="*/ 0 w 7823868"/>
              <a:gd name="connsiteY41" fmla="*/ 3538023 h 4245645"/>
              <a:gd name="connsiteX42" fmla="*/ 0 w 7823868"/>
              <a:gd name="connsiteY42" fmla="*/ 3538038 h 4245645"/>
              <a:gd name="connsiteX43" fmla="*/ 0 w 7823868"/>
              <a:gd name="connsiteY43" fmla="*/ 3028560 h 4245645"/>
              <a:gd name="connsiteX44" fmla="*/ 0 w 7823868"/>
              <a:gd name="connsiteY44" fmla="*/ 2476626 h 4245645"/>
              <a:gd name="connsiteX45" fmla="*/ 0 w 7823868"/>
              <a:gd name="connsiteY45" fmla="*/ 2476626 h 4245645"/>
              <a:gd name="connsiteX46" fmla="*/ 0 w 7823868"/>
              <a:gd name="connsiteY46" fmla="*/ 1869268 h 4245645"/>
              <a:gd name="connsiteX47" fmla="*/ 0 w 7823868"/>
              <a:gd name="connsiteY47" fmla="*/ 1332670 h 4245645"/>
              <a:gd name="connsiteX48" fmla="*/ 0 w 7823868"/>
              <a:gd name="connsiteY48" fmla="*/ 707622 h 424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823868" h="4245645" fill="none" extrusionOk="0">
                <a:moveTo>
                  <a:pt x="0" y="707622"/>
                </a:moveTo>
                <a:cubicBezTo>
                  <a:pt x="83007" y="254091"/>
                  <a:pt x="404692" y="-13427"/>
                  <a:pt x="707622" y="0"/>
                </a:cubicBezTo>
                <a:cubicBezTo>
                  <a:pt x="966638" y="-55393"/>
                  <a:pt x="1098587" y="58048"/>
                  <a:pt x="1335648" y="0"/>
                </a:cubicBezTo>
                <a:cubicBezTo>
                  <a:pt x="1572709" y="-58048"/>
                  <a:pt x="1722617" y="9333"/>
                  <a:pt x="1847985" y="0"/>
                </a:cubicBezTo>
                <a:cubicBezTo>
                  <a:pt x="1973353" y="-9333"/>
                  <a:pt x="2099709" y="39766"/>
                  <a:pt x="2283196" y="0"/>
                </a:cubicBezTo>
                <a:cubicBezTo>
                  <a:pt x="2466683" y="-39766"/>
                  <a:pt x="2674705" y="24615"/>
                  <a:pt x="2795534" y="0"/>
                </a:cubicBezTo>
                <a:cubicBezTo>
                  <a:pt x="2916363" y="-24615"/>
                  <a:pt x="3182559" y="54277"/>
                  <a:pt x="3307871" y="0"/>
                </a:cubicBezTo>
                <a:cubicBezTo>
                  <a:pt x="3433183" y="-54277"/>
                  <a:pt x="3680740" y="5654"/>
                  <a:pt x="3935897" y="0"/>
                </a:cubicBezTo>
                <a:cubicBezTo>
                  <a:pt x="4191054" y="-5654"/>
                  <a:pt x="4360392" y="29325"/>
                  <a:pt x="4563923" y="0"/>
                </a:cubicBezTo>
                <a:lnTo>
                  <a:pt x="4563923" y="0"/>
                </a:lnTo>
                <a:cubicBezTo>
                  <a:pt x="4704769" y="-44512"/>
                  <a:pt x="4790057" y="15044"/>
                  <a:pt x="4994236" y="0"/>
                </a:cubicBezTo>
                <a:cubicBezTo>
                  <a:pt x="5198415" y="-15044"/>
                  <a:pt x="5265988" y="13130"/>
                  <a:pt x="5444108" y="0"/>
                </a:cubicBezTo>
                <a:cubicBezTo>
                  <a:pt x="5622228" y="-13130"/>
                  <a:pt x="5687699" y="3420"/>
                  <a:pt x="5874421" y="0"/>
                </a:cubicBezTo>
                <a:cubicBezTo>
                  <a:pt x="6061143" y="-3420"/>
                  <a:pt x="6257052" y="66032"/>
                  <a:pt x="6519890" y="0"/>
                </a:cubicBezTo>
                <a:cubicBezTo>
                  <a:pt x="6760027" y="-65663"/>
                  <a:pt x="6990833" y="59716"/>
                  <a:pt x="7116246" y="0"/>
                </a:cubicBezTo>
                <a:cubicBezTo>
                  <a:pt x="7459678" y="-57362"/>
                  <a:pt x="7753112" y="315542"/>
                  <a:pt x="7823868" y="707622"/>
                </a:cubicBezTo>
                <a:cubicBezTo>
                  <a:pt x="7843603" y="870530"/>
                  <a:pt x="7809248" y="1068385"/>
                  <a:pt x="7823868" y="1244220"/>
                </a:cubicBezTo>
                <a:cubicBezTo>
                  <a:pt x="7838488" y="1420055"/>
                  <a:pt x="7766843" y="1623831"/>
                  <a:pt x="7823868" y="1851578"/>
                </a:cubicBezTo>
                <a:cubicBezTo>
                  <a:pt x="7880893" y="2079325"/>
                  <a:pt x="7781007" y="2184731"/>
                  <a:pt x="7823868" y="2476626"/>
                </a:cubicBezTo>
                <a:cubicBezTo>
                  <a:pt x="7978747" y="2649020"/>
                  <a:pt x="8016998" y="2887001"/>
                  <a:pt x="8098476" y="2979063"/>
                </a:cubicBezTo>
                <a:cubicBezTo>
                  <a:pt x="8179954" y="3071124"/>
                  <a:pt x="8241488" y="3383664"/>
                  <a:pt x="8373085" y="3481499"/>
                </a:cubicBezTo>
                <a:cubicBezTo>
                  <a:pt x="8504682" y="3579334"/>
                  <a:pt x="8514136" y="3746834"/>
                  <a:pt x="8622729" y="3938260"/>
                </a:cubicBezTo>
                <a:cubicBezTo>
                  <a:pt x="8731322" y="4129686"/>
                  <a:pt x="8837259" y="4456900"/>
                  <a:pt x="9072088" y="4760429"/>
                </a:cubicBezTo>
                <a:cubicBezTo>
                  <a:pt x="8943039" y="4682531"/>
                  <a:pt x="8870472" y="4500686"/>
                  <a:pt x="8631050" y="4328518"/>
                </a:cubicBezTo>
                <a:cubicBezTo>
                  <a:pt x="8391629" y="4156349"/>
                  <a:pt x="8416183" y="4027241"/>
                  <a:pt x="8190013" y="3896606"/>
                </a:cubicBezTo>
                <a:cubicBezTo>
                  <a:pt x="7963843" y="3765971"/>
                  <a:pt x="7999241" y="3639795"/>
                  <a:pt x="7823868" y="3538038"/>
                </a:cubicBezTo>
                <a:cubicBezTo>
                  <a:pt x="7823868" y="3538032"/>
                  <a:pt x="7823869" y="3538028"/>
                  <a:pt x="7823868" y="3538023"/>
                </a:cubicBezTo>
                <a:cubicBezTo>
                  <a:pt x="7769330" y="3878770"/>
                  <a:pt x="7468880" y="4156387"/>
                  <a:pt x="7116246" y="4245645"/>
                </a:cubicBezTo>
                <a:cubicBezTo>
                  <a:pt x="6968407" y="4270047"/>
                  <a:pt x="6792454" y="4194268"/>
                  <a:pt x="6519890" y="4245645"/>
                </a:cubicBezTo>
                <a:cubicBezTo>
                  <a:pt x="6322337" y="4259697"/>
                  <a:pt x="6229718" y="4238073"/>
                  <a:pt x="6070018" y="4245645"/>
                </a:cubicBezTo>
                <a:cubicBezTo>
                  <a:pt x="5910318" y="4253217"/>
                  <a:pt x="5784181" y="4219497"/>
                  <a:pt x="5620145" y="4245645"/>
                </a:cubicBezTo>
                <a:cubicBezTo>
                  <a:pt x="5456109" y="4271793"/>
                  <a:pt x="5335184" y="4245500"/>
                  <a:pt x="5150713" y="4245645"/>
                </a:cubicBezTo>
                <a:cubicBezTo>
                  <a:pt x="4966242" y="4245790"/>
                  <a:pt x="4784299" y="4209977"/>
                  <a:pt x="4563923" y="4245645"/>
                </a:cubicBezTo>
                <a:lnTo>
                  <a:pt x="4563923" y="4245645"/>
                </a:lnTo>
                <a:cubicBezTo>
                  <a:pt x="4325111" y="4318147"/>
                  <a:pt x="4163250" y="4238441"/>
                  <a:pt x="3935897" y="4245645"/>
                </a:cubicBezTo>
                <a:cubicBezTo>
                  <a:pt x="3708544" y="4252849"/>
                  <a:pt x="3561850" y="4230449"/>
                  <a:pt x="3423560" y="4245645"/>
                </a:cubicBezTo>
                <a:cubicBezTo>
                  <a:pt x="3285270" y="4260841"/>
                  <a:pt x="3096668" y="4233533"/>
                  <a:pt x="2949786" y="4245645"/>
                </a:cubicBezTo>
                <a:cubicBezTo>
                  <a:pt x="2802904" y="4257757"/>
                  <a:pt x="2574384" y="4192498"/>
                  <a:pt x="2360322" y="4245645"/>
                </a:cubicBezTo>
                <a:cubicBezTo>
                  <a:pt x="2146260" y="4298792"/>
                  <a:pt x="1938883" y="4202484"/>
                  <a:pt x="1809422" y="4245645"/>
                </a:cubicBezTo>
                <a:cubicBezTo>
                  <a:pt x="1679961" y="4288806"/>
                  <a:pt x="1587755" y="4209821"/>
                  <a:pt x="1374211" y="4245645"/>
                </a:cubicBezTo>
                <a:cubicBezTo>
                  <a:pt x="1160667" y="4281469"/>
                  <a:pt x="909952" y="4200925"/>
                  <a:pt x="707622" y="4245645"/>
                </a:cubicBezTo>
                <a:cubicBezTo>
                  <a:pt x="219334" y="4291007"/>
                  <a:pt x="-42103" y="3884662"/>
                  <a:pt x="0" y="3538023"/>
                </a:cubicBezTo>
                <a:cubicBezTo>
                  <a:pt x="1" y="3538028"/>
                  <a:pt x="-1" y="3538034"/>
                  <a:pt x="0" y="3538038"/>
                </a:cubicBezTo>
                <a:cubicBezTo>
                  <a:pt x="-6734" y="3321816"/>
                  <a:pt x="38625" y="3157193"/>
                  <a:pt x="0" y="3028560"/>
                </a:cubicBezTo>
                <a:cubicBezTo>
                  <a:pt x="-38625" y="2899927"/>
                  <a:pt x="43236" y="2640929"/>
                  <a:pt x="0" y="2476626"/>
                </a:cubicBezTo>
                <a:lnTo>
                  <a:pt x="0" y="2476626"/>
                </a:lnTo>
                <a:cubicBezTo>
                  <a:pt x="-2207" y="2337577"/>
                  <a:pt x="27250" y="2118023"/>
                  <a:pt x="0" y="1869268"/>
                </a:cubicBezTo>
                <a:cubicBezTo>
                  <a:pt x="-27250" y="1620513"/>
                  <a:pt x="56262" y="1568478"/>
                  <a:pt x="0" y="1332670"/>
                </a:cubicBezTo>
                <a:cubicBezTo>
                  <a:pt x="-56262" y="1096862"/>
                  <a:pt x="38360" y="954904"/>
                  <a:pt x="0" y="707622"/>
                </a:cubicBezTo>
                <a:close/>
              </a:path>
              <a:path w="7823868" h="4245645" stroke="0" extrusionOk="0">
                <a:moveTo>
                  <a:pt x="0" y="707622"/>
                </a:moveTo>
                <a:cubicBezTo>
                  <a:pt x="-58596" y="369241"/>
                  <a:pt x="365494" y="1723"/>
                  <a:pt x="707622" y="0"/>
                </a:cubicBezTo>
                <a:cubicBezTo>
                  <a:pt x="937091" y="-28097"/>
                  <a:pt x="974405" y="49061"/>
                  <a:pt x="1181396" y="0"/>
                </a:cubicBezTo>
                <a:cubicBezTo>
                  <a:pt x="1388387" y="-49061"/>
                  <a:pt x="1629912" y="28455"/>
                  <a:pt x="1770859" y="0"/>
                </a:cubicBezTo>
                <a:cubicBezTo>
                  <a:pt x="1911806" y="-28455"/>
                  <a:pt x="2143888" y="7062"/>
                  <a:pt x="2321759" y="0"/>
                </a:cubicBezTo>
                <a:cubicBezTo>
                  <a:pt x="2499630" y="-7062"/>
                  <a:pt x="2644057" y="62484"/>
                  <a:pt x="2949786" y="0"/>
                </a:cubicBezTo>
                <a:cubicBezTo>
                  <a:pt x="3255515" y="-62484"/>
                  <a:pt x="3328451" y="1509"/>
                  <a:pt x="3577812" y="0"/>
                </a:cubicBezTo>
                <a:cubicBezTo>
                  <a:pt x="3827173" y="-1509"/>
                  <a:pt x="3903991" y="33284"/>
                  <a:pt x="4051586" y="0"/>
                </a:cubicBezTo>
                <a:cubicBezTo>
                  <a:pt x="4199181" y="-33284"/>
                  <a:pt x="4346220" y="12552"/>
                  <a:pt x="4563923" y="0"/>
                </a:cubicBezTo>
                <a:lnTo>
                  <a:pt x="4563923" y="0"/>
                </a:lnTo>
                <a:cubicBezTo>
                  <a:pt x="4666611" y="-3975"/>
                  <a:pt x="4833049" y="1698"/>
                  <a:pt x="5013795" y="0"/>
                </a:cubicBezTo>
                <a:cubicBezTo>
                  <a:pt x="5194541" y="-1698"/>
                  <a:pt x="5341376" y="11759"/>
                  <a:pt x="5541907" y="0"/>
                </a:cubicBezTo>
                <a:cubicBezTo>
                  <a:pt x="5742438" y="-11759"/>
                  <a:pt x="5779465" y="40954"/>
                  <a:pt x="6011339" y="0"/>
                </a:cubicBezTo>
                <a:cubicBezTo>
                  <a:pt x="6243213" y="-40954"/>
                  <a:pt x="6337989" y="28995"/>
                  <a:pt x="6519890" y="0"/>
                </a:cubicBezTo>
                <a:cubicBezTo>
                  <a:pt x="6816193" y="-32862"/>
                  <a:pt x="6857858" y="19679"/>
                  <a:pt x="7116246" y="0"/>
                </a:cubicBezTo>
                <a:cubicBezTo>
                  <a:pt x="7447292" y="-38767"/>
                  <a:pt x="7900549" y="309961"/>
                  <a:pt x="7823868" y="707622"/>
                </a:cubicBezTo>
                <a:cubicBezTo>
                  <a:pt x="7871451" y="937881"/>
                  <a:pt x="7795611" y="1154039"/>
                  <a:pt x="7823868" y="1297290"/>
                </a:cubicBezTo>
                <a:cubicBezTo>
                  <a:pt x="7852125" y="1440541"/>
                  <a:pt x="7812183" y="1693958"/>
                  <a:pt x="7823868" y="1869268"/>
                </a:cubicBezTo>
                <a:cubicBezTo>
                  <a:pt x="7835553" y="2044578"/>
                  <a:pt x="7762098" y="2347771"/>
                  <a:pt x="7823868" y="2476626"/>
                </a:cubicBezTo>
                <a:cubicBezTo>
                  <a:pt x="7944859" y="2659538"/>
                  <a:pt x="7926660" y="2755295"/>
                  <a:pt x="8036065" y="2864873"/>
                </a:cubicBezTo>
                <a:cubicBezTo>
                  <a:pt x="8145470" y="2974451"/>
                  <a:pt x="8152471" y="3115846"/>
                  <a:pt x="8285709" y="3321633"/>
                </a:cubicBezTo>
                <a:cubicBezTo>
                  <a:pt x="8418947" y="3527420"/>
                  <a:pt x="8446692" y="3672160"/>
                  <a:pt x="8535353" y="3778394"/>
                </a:cubicBezTo>
                <a:cubicBezTo>
                  <a:pt x="8624014" y="3884628"/>
                  <a:pt x="8641221" y="4011769"/>
                  <a:pt x="8747551" y="4166640"/>
                </a:cubicBezTo>
                <a:cubicBezTo>
                  <a:pt x="8853880" y="4321511"/>
                  <a:pt x="8883780" y="4491157"/>
                  <a:pt x="9072088" y="4760429"/>
                </a:cubicBezTo>
                <a:cubicBezTo>
                  <a:pt x="8951498" y="4691084"/>
                  <a:pt x="8813933" y="4411844"/>
                  <a:pt x="8643532" y="4340741"/>
                </a:cubicBezTo>
                <a:cubicBezTo>
                  <a:pt x="8473131" y="4269638"/>
                  <a:pt x="8345736" y="3963262"/>
                  <a:pt x="8202495" y="3908830"/>
                </a:cubicBezTo>
                <a:cubicBezTo>
                  <a:pt x="8059254" y="3854398"/>
                  <a:pt x="7948076" y="3608600"/>
                  <a:pt x="7823868" y="3538038"/>
                </a:cubicBezTo>
                <a:cubicBezTo>
                  <a:pt x="7823867" y="3538034"/>
                  <a:pt x="7823869" y="3538026"/>
                  <a:pt x="7823868" y="3538023"/>
                </a:cubicBezTo>
                <a:cubicBezTo>
                  <a:pt x="7771246" y="3919304"/>
                  <a:pt x="7592867" y="4215186"/>
                  <a:pt x="7116246" y="4245645"/>
                </a:cubicBezTo>
                <a:cubicBezTo>
                  <a:pt x="6936605" y="4315465"/>
                  <a:pt x="6755455" y="4239960"/>
                  <a:pt x="6519890" y="4245645"/>
                </a:cubicBezTo>
                <a:cubicBezTo>
                  <a:pt x="6279407" y="4256794"/>
                  <a:pt x="6244075" y="4199762"/>
                  <a:pt x="5991779" y="4245645"/>
                </a:cubicBezTo>
                <a:cubicBezTo>
                  <a:pt x="5739483" y="4291528"/>
                  <a:pt x="5601833" y="4193124"/>
                  <a:pt x="5483227" y="4245645"/>
                </a:cubicBezTo>
                <a:cubicBezTo>
                  <a:pt x="5364621" y="4298166"/>
                  <a:pt x="5148478" y="4194325"/>
                  <a:pt x="5033355" y="4245645"/>
                </a:cubicBezTo>
                <a:cubicBezTo>
                  <a:pt x="4918232" y="4296965"/>
                  <a:pt x="4695588" y="4207589"/>
                  <a:pt x="4563923" y="4245645"/>
                </a:cubicBezTo>
                <a:lnTo>
                  <a:pt x="4563923" y="4245645"/>
                </a:lnTo>
                <a:cubicBezTo>
                  <a:pt x="4467205" y="4258798"/>
                  <a:pt x="4233437" y="4212293"/>
                  <a:pt x="4090149" y="4245645"/>
                </a:cubicBezTo>
                <a:cubicBezTo>
                  <a:pt x="3946861" y="4278997"/>
                  <a:pt x="3757224" y="4210602"/>
                  <a:pt x="3539249" y="4245645"/>
                </a:cubicBezTo>
                <a:cubicBezTo>
                  <a:pt x="3321274" y="4280688"/>
                  <a:pt x="3203306" y="4231026"/>
                  <a:pt x="3065475" y="4245645"/>
                </a:cubicBezTo>
                <a:cubicBezTo>
                  <a:pt x="2927644" y="4260264"/>
                  <a:pt x="2745919" y="4241057"/>
                  <a:pt x="2553137" y="4245645"/>
                </a:cubicBezTo>
                <a:cubicBezTo>
                  <a:pt x="2360355" y="4250233"/>
                  <a:pt x="2264848" y="4198918"/>
                  <a:pt x="2079363" y="4245645"/>
                </a:cubicBezTo>
                <a:cubicBezTo>
                  <a:pt x="1893878" y="4292372"/>
                  <a:pt x="1730248" y="4211102"/>
                  <a:pt x="1451337" y="4245645"/>
                </a:cubicBezTo>
                <a:cubicBezTo>
                  <a:pt x="1172426" y="4280188"/>
                  <a:pt x="896676" y="4241224"/>
                  <a:pt x="707622" y="4245645"/>
                </a:cubicBezTo>
                <a:cubicBezTo>
                  <a:pt x="276355" y="4207078"/>
                  <a:pt x="-9163" y="3838611"/>
                  <a:pt x="0" y="3538023"/>
                </a:cubicBezTo>
                <a:cubicBezTo>
                  <a:pt x="1" y="3538029"/>
                  <a:pt x="0" y="3538032"/>
                  <a:pt x="0" y="3538038"/>
                </a:cubicBezTo>
                <a:cubicBezTo>
                  <a:pt x="-60055" y="3314072"/>
                  <a:pt x="9642" y="3188526"/>
                  <a:pt x="0" y="2996718"/>
                </a:cubicBezTo>
                <a:cubicBezTo>
                  <a:pt x="-9642" y="2804910"/>
                  <a:pt x="11832" y="2652018"/>
                  <a:pt x="0" y="2476626"/>
                </a:cubicBezTo>
                <a:lnTo>
                  <a:pt x="0" y="2476626"/>
                </a:lnTo>
                <a:cubicBezTo>
                  <a:pt x="-59477" y="2279406"/>
                  <a:pt x="4015" y="2166275"/>
                  <a:pt x="0" y="1886958"/>
                </a:cubicBezTo>
                <a:cubicBezTo>
                  <a:pt x="-4015" y="1607641"/>
                  <a:pt x="47663" y="1525083"/>
                  <a:pt x="0" y="1332670"/>
                </a:cubicBezTo>
                <a:cubicBezTo>
                  <a:pt x="-47663" y="1140257"/>
                  <a:pt x="73887" y="853817"/>
                  <a:pt x="0" y="707622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5954"/>
                      <a:gd name="adj2" fmla="val 6212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0338D8B2-0C73-4ACE-AB4F-1A54B1F68AC9}"/>
              </a:ext>
            </a:extLst>
          </p:cNvPr>
          <p:cNvSpPr txBox="1">
            <a:spLocks/>
          </p:cNvSpPr>
          <p:nvPr/>
        </p:nvSpPr>
        <p:spPr>
          <a:xfrm>
            <a:off x="190500" y="1650206"/>
            <a:ext cx="7620645" cy="4642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3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Os conceitos são ideias a serem construídas pelo aluno. Esta construção </a:t>
            </a:r>
            <a:r>
              <a:rPr lang="pt-BR" sz="23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exige o trabalho de mediadores</a:t>
            </a:r>
            <a:r>
              <a:rPr lang="pt-BR" sz="23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(professores, colegas, materiais instrucionais, entre outros) que contribuam para a </a:t>
            </a:r>
            <a:r>
              <a:rPr lang="pt-BR" sz="23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atribuição de significados </a:t>
            </a:r>
            <a:r>
              <a:rPr lang="pt-BR" sz="23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aos fenômenos estudados, no caso associados às formas, ao espaço e a suas representações. [...] Os procedimentos estão relacionados com o saber fazer. Eles envolvem raciocínios do tipo passa a passo, semelhante aos algoritmos. Para serem entendidos e utilizados em situações-problema, exigem que o </a:t>
            </a:r>
            <a:r>
              <a:rPr lang="pt-BR" sz="23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aluno domine os conceitos a ele associados </a:t>
            </a:r>
            <a:r>
              <a:rPr lang="pt-BR" sz="23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(RÊGO, RÊGO &amp; VIEIRA, 2012, p.7).</a:t>
            </a:r>
          </a:p>
        </p:txBody>
      </p:sp>
    </p:spTree>
    <p:extLst>
      <p:ext uri="{BB962C8B-B14F-4D97-AF65-F5344CB8AC3E}">
        <p14:creationId xmlns:p14="http://schemas.microsoft.com/office/powerpoint/2010/main" val="17344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ORIENTAÇÕES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533" y="6511537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23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4E614F-D803-402F-ABF1-1F9A62D8F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30" b="94268" l="9979" r="89809">
                        <a14:foregroundMark x1="40865" y1="15329" x2="49894" y2="8917"/>
                        <a14:foregroundMark x1="49894" y1="8917" x2="54501" y2="7433"/>
                        <a14:foregroundMark x1="86843" y1="34182" x2="84033" y2="45545"/>
                        <a14:foregroundMark x1="33758" y1="57325" x2="34097" y2="55742"/>
                        <a14:foregroundMark x1="28662" y1="56263" x2="36518" y2="59236"/>
                        <a14:foregroundMark x1="30998" y1="59023" x2="31847" y2="59236"/>
                        <a14:foregroundMark x1="34219" y1="56689" x2="35032" y2="57537"/>
                        <a14:foregroundMark x1="33733" y1="56182" x2="34092" y2="56556"/>
                        <a14:foregroundMark x1="35032" y1="57537" x2="30013" y2="57792"/>
                        <a14:backgroundMark x1="23933" y1="52439" x2="23355" y2="53715"/>
                        <a14:backgroundMark x1="40764" y1="15287" x2="26757" y2="46206"/>
                        <a14:backgroundMark x1="31569" y1="61930" x2="32059" y2="62420"/>
                        <a14:backgroundMark x1="23355" y1="53715" x2="23480" y2="53840"/>
                        <a14:backgroundMark x1="32059" y1="62420" x2="33970" y2="74735"/>
                        <a14:backgroundMark x1="33970" y1="74735" x2="31847" y2="88110"/>
                        <a14:backgroundMark x1="31847" y1="88110" x2="19745" y2="76008"/>
                        <a14:backgroundMark x1="19745" y1="76008" x2="15074" y2="41401"/>
                        <a14:backgroundMark x1="15074" y1="41401" x2="33758" y2="18684"/>
                        <a14:backgroundMark x1="33758" y1="18684" x2="37792" y2="18047"/>
                        <a14:backgroundMark x1="22973" y1="59807" x2="20594" y2="66454"/>
                        <a14:backgroundMark x1="23186" y1="59210" x2="23035" y2="59632"/>
                        <a14:backgroundMark x1="20594" y1="66454" x2="25265" y2="83015"/>
                        <a14:backgroundMark x1="25265" y1="83015" x2="27176" y2="66242"/>
                        <a14:backgroundMark x1="22403" y1="49534" x2="22081" y2="48408"/>
                        <a14:backgroundMark x1="23627" y1="53818" x2="22935" y2="51398"/>
                        <a14:backgroundMark x1="27176" y1="66242" x2="25935" y2="61897"/>
                        <a14:backgroundMark x1="20410" y1="52889" x2="17410" y2="60934"/>
                        <a14:backgroundMark x1="22081" y1="48408" x2="20469" y2="52732"/>
                        <a14:backgroundMark x1="17410" y1="60934" x2="19745" y2="75584"/>
                        <a14:backgroundMark x1="19745" y1="75584" x2="26327" y2="73885"/>
                        <a14:backgroundMark x1="21444" y1="44586" x2="19321" y2="44586"/>
                        <a14:backgroundMark x1="55202" y1="6369" x2="67304" y2="7006"/>
                        <a14:backgroundMark x1="67304" y1="7006" x2="78132" y2="14650"/>
                        <a14:backgroundMark x1="78132" y1="14650" x2="90870" y2="32059"/>
                        <a14:backgroundMark x1="86200" y1="47983" x2="71975" y2="54777"/>
                        <a14:backgroundMark x1="71975" y1="54777" x2="63694" y2="67516"/>
                        <a14:backgroundMark x1="63694" y1="67516" x2="63057" y2="92781"/>
                        <a14:backgroundMark x1="63057" y1="92781" x2="76433" y2="86200"/>
                        <a14:backgroundMark x1="76433" y1="86200" x2="66454" y2="79830"/>
                        <a14:backgroundMark x1="66454" y1="79830" x2="62208" y2="92781"/>
                        <a14:backgroundMark x1="62208" y1="92781" x2="60722" y2="94480"/>
                        <a14:backgroundMark x1="78981" y1="57749" x2="69427" y2="73673"/>
                        <a14:backgroundMark x1="69427" y1="73673" x2="76645" y2="57962"/>
                        <a14:backgroundMark x1="76645" y1="57962" x2="76433" y2="78132"/>
                        <a14:backgroundMark x1="76433" y1="78132" x2="70488" y2="62420"/>
                        <a14:backgroundMark x1="70488" y1="62420" x2="79618" y2="52866"/>
                        <a14:backgroundMark x1="79618" y1="52866" x2="80255" y2="53291"/>
                        <a14:backgroundMark x1="79618" y1="51592" x2="81104" y2="66030"/>
                        <a14:backgroundMark x1="81104" y1="66030" x2="79406" y2="55414"/>
                        <a14:backgroundMark x1="69002" y1="76433" x2="70276" y2="73036"/>
                        <a14:backgroundMark x1="69639" y1="71550" x2="66879" y2="83864"/>
                        <a14:backgroundMark x1="66879" y1="83864" x2="70064" y2="73248"/>
                        <a14:backgroundMark x1="58811" y1="87686" x2="46709" y2="92781"/>
                        <a14:backgroundMark x1="46709" y1="92781" x2="35032" y2="90446"/>
                        <a14:backgroundMark x1="35032" y1="90446" x2="56051" y2="92144"/>
                        <a14:backgroundMark x1="56051" y1="92144" x2="53928" y2="90234"/>
                        <a14:backgroundMark x1="30573" y1="84713" x2="37155" y2="96178"/>
                        <a14:backgroundMark x1="37155" y1="96178" x2="24628" y2="92569"/>
                        <a14:backgroundMark x1="24628" y1="92569" x2="35669" y2="97028"/>
                        <a14:backgroundMark x1="25690" y1="48832" x2="29512" y2="42887"/>
                        <a14:backgroundMark x1="21868" y1="49257" x2="25690" y2="43312"/>
                        <a14:backgroundMark x1="30573" y1="46072" x2="21444" y2="54989"/>
                        <a14:backgroundMark x1="21444" y1="54989" x2="20382" y2="64119"/>
                        <a14:backgroundMark x1="50955" y1="32059" x2="28025" y2="30573"/>
                        <a14:backgroundMark x1="53928" y1="45011" x2="50743" y2="48620"/>
                        <a14:backgroundMark x1="24628" y1="48620" x2="36306" y2="53079"/>
                        <a14:backgroundMark x1="36306" y1="53079" x2="36518" y2="53079"/>
                        <a14:backgroundMark x1="62208" y1="71125" x2="53928" y2="69427"/>
                        <a14:backgroundMark x1="21019" y1="43312" x2="19958" y2="66242"/>
                        <a14:backgroundMark x1="31847" y1="60934" x2="25902" y2="60085"/>
                        <a14:backgroundMark x1="35244" y1="50531" x2="38004" y2="50743"/>
                        <a14:backgroundMark x1="35244" y1="65180" x2="36306" y2="63482"/>
                        <a14:backgroundMark x1="50531" y1="33121" x2="52229" y2="44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37"/>
          <a:stretch/>
        </p:blipFill>
        <p:spPr bwMode="auto">
          <a:xfrm>
            <a:off x="8699284" y="910527"/>
            <a:ext cx="4075698" cy="378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907D122-577C-4C95-AD06-F0D8D067039B}"/>
              </a:ext>
            </a:extLst>
          </p:cNvPr>
          <p:cNvSpPr txBox="1">
            <a:spLocks/>
          </p:cNvSpPr>
          <p:nvPr/>
        </p:nvSpPr>
        <p:spPr>
          <a:xfrm>
            <a:off x="1593132" y="1801651"/>
            <a:ext cx="9360977" cy="4559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t-BR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Qual o tipo</a:t>
            </a:r>
            <a:r>
              <a:rPr lang="pt-BR" sz="36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 </a:t>
            </a:r>
            <a:r>
              <a:rPr lang="pt-BR" sz="36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jogo</a:t>
            </a: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?</a:t>
            </a:r>
          </a:p>
          <a:p>
            <a:pPr marL="0" indent="0" algn="ctr">
              <a:buNone/>
            </a:pP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Qual o tipo de </a:t>
            </a:r>
            <a:r>
              <a:rPr lang="pt-BR" sz="36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jogador</a:t>
            </a: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?</a:t>
            </a:r>
          </a:p>
          <a:p>
            <a:pPr marL="0" indent="0" algn="ctr">
              <a:buNone/>
            </a:pP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Qual a </a:t>
            </a:r>
            <a:r>
              <a:rPr lang="pt-BR" sz="36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finalidade</a:t>
            </a: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do jogo (introduzir conteúdo/dar mais tempo para aprender/desenvolver habilidade de resolver problemas)?</a:t>
            </a:r>
          </a:p>
          <a:p>
            <a:pPr marL="0" indent="0" algn="ctr">
              <a:buNone/>
            </a:pPr>
            <a:endParaRPr lang="pt-BR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pic>
        <p:nvPicPr>
          <p:cNvPr id="7" name="Picture 10" descr="Blog do Colégio Evangélico do CEEDUC: Professora Marisa - 4º ano">
            <a:extLst>
              <a:ext uri="{FF2B5EF4-FFF2-40B4-BE49-F238E27FC236}">
                <a16:creationId xmlns:a16="http://schemas.microsoft.com/office/drawing/2014/main" id="{79B84DB2-2AAB-4659-919C-87A9FCFC9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33" b="95405" l="16182" r="85273">
                        <a14:foregroundMark x1="20182" y1="47046" x2="20182" y2="47046"/>
                        <a14:foregroundMark x1="16364" y1="44858" x2="16364" y2="44858"/>
                        <a14:foregroundMark x1="16182" y1="53611" x2="16182" y2="53611"/>
                        <a14:foregroundMark x1="32364" y1="5033" x2="32364" y2="5033"/>
                        <a14:foregroundMark x1="60909" y1="27790" x2="60909" y2="27790"/>
                        <a14:foregroundMark x1="64545" y1="30197" x2="64545" y2="30197"/>
                        <a14:foregroundMark x1="62545" y1="24289" x2="61818" y2="24070"/>
                        <a14:foregroundMark x1="60000" y1="22538" x2="60000" y2="22538"/>
                        <a14:foregroundMark x1="60364" y1="22101" x2="68727" y2="39387"/>
                        <a14:foregroundMark x1="60909" y1="22538" x2="65818" y2="27571"/>
                        <a14:foregroundMark x1="66364" y1="69147" x2="66364" y2="69147"/>
                        <a14:foregroundMark x1="66364" y1="70022" x2="66364" y2="70022"/>
                        <a14:foregroundMark x1="64545" y1="67834" x2="69636" y2="73085"/>
                        <a14:foregroundMark x1="69455" y1="71335" x2="74364" y2="81838"/>
                        <a14:foregroundMark x1="75818" y1="93873" x2="75818" y2="93873"/>
                        <a14:foregroundMark x1="85273" y1="90591" x2="85273" y2="90591"/>
                        <a14:foregroundMark x1="83636" y1="89934" x2="83636" y2="89934"/>
                        <a14:foregroundMark x1="83636" y1="89934" x2="85091" y2="90153"/>
                        <a14:foregroundMark x1="69455" y1="95405" x2="69455" y2="95405"/>
                        <a14:foregroundMark x1="74000" y1="91466" x2="74000" y2="91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3" r="9669"/>
          <a:stretch/>
        </p:blipFill>
        <p:spPr bwMode="auto">
          <a:xfrm>
            <a:off x="83267" y="4081198"/>
            <a:ext cx="2413429" cy="26129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10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ORIENTAÇÕES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533" y="6511537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24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907D122-577C-4C95-AD06-F0D8D067039B}"/>
              </a:ext>
            </a:extLst>
          </p:cNvPr>
          <p:cNvSpPr txBox="1">
            <a:spLocks/>
          </p:cNvSpPr>
          <p:nvPr/>
        </p:nvSpPr>
        <p:spPr>
          <a:xfrm>
            <a:off x="103322" y="1349458"/>
            <a:ext cx="9021631" cy="5162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Jogar antes;</a:t>
            </a: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Não pode ser muito fácil (não faz pensar em estratégias), nem muito difícil (gera desistência);</a:t>
            </a: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Possui regras claras;</a:t>
            </a: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Jogar com eles provocando alterações na estrutura lúdica do jogo;</a:t>
            </a: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Observar eles jogando livremente, tentando descobrir os conhecimentos de cada jogador;</a:t>
            </a: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Reservar mais de uma aula;</a:t>
            </a:r>
          </a:p>
          <a:p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Reorgarnizar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os grupos conforme facilidades, dificuldades ou constante vencedor.</a:t>
            </a:r>
          </a:p>
          <a:p>
            <a:pPr marL="0" indent="0" algn="ctr">
              <a:buNone/>
            </a:pPr>
            <a:endParaRPr lang="pt-BR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pic>
        <p:nvPicPr>
          <p:cNvPr id="7170" name="Picture 2" descr="Boneco branco 3d imagens de stock, fotos de Boneco branco 3d | Baixar no  Depositphotos">
            <a:extLst>
              <a:ext uri="{FF2B5EF4-FFF2-40B4-BE49-F238E27FC236}">
                <a16:creationId xmlns:a16="http://schemas.microsoft.com/office/drawing/2014/main" id="{B00B6235-C3D8-4033-AEB3-699DD3DB1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92" b="89974" l="9961" r="89844">
                        <a14:foregroundMark x1="43750" y1="9896" x2="52148" y2="8073"/>
                        <a14:foregroundMark x1="52148" y1="8073" x2="53320" y2="9115"/>
                        <a14:foregroundMark x1="64453" y1="75781" x2="78516" y2="80599"/>
                        <a14:foregroundMark x1="42285" y1="9505" x2="48242" y2="7292"/>
                        <a14:foregroundMark x1="46094" y1="7943" x2="38867" y2="11719"/>
                        <a14:foregroundMark x1="38867" y1="11719" x2="37793" y2="22526"/>
                        <a14:foregroundMark x1="37793" y1="22526" x2="43359" y2="31510"/>
                        <a14:foregroundMark x1="43359" y1="31510" x2="49512" y2="29297"/>
                        <a14:foregroundMark x1="20215" y1="58984" x2="30664" y2="62630"/>
                        <a14:foregroundMark x1="30664" y1="62630" x2="30664" y2="62630"/>
                        <a14:foregroundMark x1="37305" y1="76823" x2="26563" y2="83724"/>
                        <a14:backgroundMark x1="49902" y1="81901" x2="55566" y2="87370"/>
                        <a14:backgroundMark x1="52832" y1="77083" x2="58398" y2="67969"/>
                        <a14:backgroundMark x1="58398" y1="67969" x2="77344" y2="65234"/>
                        <a14:backgroundMark x1="77344" y1="65234" x2="79004" y2="67057"/>
                        <a14:backgroundMark x1="14160" y1="71354" x2="24805" y2="70703"/>
                        <a14:backgroundMark x1="24805" y1="70703" x2="31836" y2="74219"/>
                        <a14:backgroundMark x1="45410" y1="73698" x2="45898" y2="74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64" y="2150918"/>
            <a:ext cx="6276109" cy="470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rmulário Da Avaliação Da Satisfação Do Serviço Ao Cliente Controle Da  Qualidade Ilustração do Vetor - Ilustração de vetor, tristeza: 120516167">
            <a:extLst>
              <a:ext uri="{FF2B5EF4-FFF2-40B4-BE49-F238E27FC236}">
                <a16:creationId xmlns:a16="http://schemas.microsoft.com/office/drawing/2014/main" id="{6E0A6971-C31F-48E1-893E-8D002EE8E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5" b="99625" l="10125" r="68375">
                        <a14:foregroundMark x1="19625" y1="32270" x2="15500" y2="36023"/>
                        <a14:foregroundMark x1="15481" y1="25120" x2="21250" y2="27205"/>
                        <a14:foregroundMark x1="21250" y1="27205" x2="21325" y2="27857"/>
                        <a14:foregroundMark x1="10806" y1="34856" x2="13139" y2="28291"/>
                        <a14:foregroundMark x1="17625" y1="34709" x2="17000" y2="33583"/>
                        <a14:foregroundMark x1="28625" y1="16510" x2="28081" y2="18552"/>
                        <a14:foregroundMark x1="31516" y1="75752" x2="32750" y2="79174"/>
                        <a14:foregroundMark x1="32750" y1="79174" x2="34375" y2="88368"/>
                        <a14:foregroundMark x1="34375" y1="88368" x2="32375" y2="99625"/>
                        <a14:foregroundMark x1="32375" y1="99625" x2="32250" y2="99812"/>
                        <a14:foregroundMark x1="36250" y1="49719" x2="28768" y2="57898"/>
                        <a14:foregroundMark x1="33699" y1="34159" x2="32125" y2="34709"/>
                        <a14:foregroundMark x1="41250" y1="31520" x2="36362" y2="33228"/>
                        <a14:foregroundMark x1="63750" y1="36961" x2="68375" y2="50469"/>
                        <a14:foregroundMark x1="68375" y1="50469" x2="68000" y2="62101"/>
                        <a14:foregroundMark x1="35875" y1="9006" x2="42500" y2="7880"/>
                        <a14:foregroundMark x1="42500" y1="7880" x2="42500" y2="7880"/>
                        <a14:foregroundMark x1="38250" y1="4690" x2="42500" y2="3940"/>
                        <a14:foregroundMark x1="36500" y1="4315" x2="42375" y2="3565"/>
                        <a14:foregroundMark x1="19000" y1="25516" x2="14452" y2="38894"/>
                        <a14:foregroundMark x1="19466" y1="38320" x2="18055" y2="40680"/>
                        <a14:foregroundMark x1="18750" y1="52533" x2="12625" y2="64165"/>
                        <a14:foregroundMark x1="17250" y1="51970" x2="13000" y2="58912"/>
                        <a14:foregroundMark x1="13000" y1="58912" x2="18750" y2="63977"/>
                        <a14:foregroundMark x1="18750" y1="63977" x2="15500" y2="54972"/>
                        <a14:foregroundMark x1="15500" y1="54972" x2="14500" y2="59662"/>
                        <a14:foregroundMark x1="14125" y1="80675" x2="21250" y2="82176"/>
                        <a14:foregroundMark x1="21250" y1="82176" x2="11125" y2="83677"/>
                        <a14:foregroundMark x1="11125" y1="83677" x2="16625" y2="78612"/>
                        <a14:foregroundMark x1="16625" y1="78612" x2="13750" y2="82364"/>
                        <a14:foregroundMark x1="13500" y1="74296" x2="19125" y2="79362"/>
                        <a14:foregroundMark x1="19125" y1="79362" x2="19375" y2="79925"/>
                        <a14:foregroundMark x1="17500" y1="86116" x2="13125" y2="86679"/>
                        <a14:foregroundMark x1="30875" y1="82739" x2="31375" y2="81614"/>
                        <a14:foregroundMark x1="18750" y1="54221" x2="19625" y2="60976"/>
                        <a14:foregroundMark x1="30875" y1="29456" x2="30875" y2="39400"/>
                        <a14:foregroundMark x1="30875" y1="39400" x2="31375" y2="41276"/>
                        <a14:foregroundMark x1="31000" y1="49156" x2="32125" y2="63415"/>
                        <a14:foregroundMark x1="32125" y1="63415" x2="33375" y2="63039"/>
                        <a14:foregroundMark x1="27250" y1="46717" x2="29125" y2="59850"/>
                        <a14:backgroundMark x1="24125" y1="27580" x2="21625" y2="41651"/>
                        <a14:backgroundMark x1="21625" y1="41651" x2="21625" y2="41651"/>
                        <a14:backgroundMark x1="23500" y1="41839" x2="24875" y2="58161"/>
                        <a14:backgroundMark x1="24875" y1="58161" x2="25750" y2="60413"/>
                        <a14:backgroundMark x1="26250" y1="60788" x2="30750" y2="72233"/>
                        <a14:backgroundMark x1="26535" y1="60671" x2="28000" y2="68293"/>
                        <a14:backgroundMark x1="26125" y1="58537" x2="26494" y2="60457"/>
                        <a14:backgroundMark x1="28000" y1="68293" x2="32000" y2="75235"/>
                        <a14:backgroundMark x1="28125" y1="18574" x2="25750" y2="28893"/>
                        <a14:backgroundMark x1="25750" y1="28893" x2="25000" y2="29831"/>
                        <a14:backgroundMark x1="9625" y1="36023" x2="13875" y2="44278"/>
                        <a14:backgroundMark x1="13875" y1="44278" x2="19000" y2="43902"/>
                        <a14:backgroundMark x1="13875" y1="24953" x2="15625" y2="24765"/>
                        <a14:backgroundMark x1="35125" y1="35835" x2="34875" y2="38086"/>
                        <a14:backgroundMark x1="36000" y1="33021" x2="36000" y2="31520"/>
                        <a14:backgroundMark x1="36000" y1="33396" x2="35625" y2="33021"/>
                        <a14:backgroundMark x1="35625" y1="33021" x2="35375" y2="34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4" r="28682"/>
          <a:stretch/>
        </p:blipFill>
        <p:spPr bwMode="auto">
          <a:xfrm>
            <a:off x="8569651" y="2619213"/>
            <a:ext cx="3818051" cy="3952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AVALIAÇÃO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533" y="6511537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25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1DA154D-63F1-45E9-A6E9-0A78D31CCA04}"/>
              </a:ext>
            </a:extLst>
          </p:cNvPr>
          <p:cNvSpPr txBox="1">
            <a:spLocks/>
          </p:cNvSpPr>
          <p:nvPr/>
        </p:nvSpPr>
        <p:spPr>
          <a:xfrm>
            <a:off x="83267" y="1532022"/>
            <a:ext cx="9003297" cy="5162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I) Previsão/Antecipação no jogo: levantamento de hipóteses e justificativas – Construção de estratégias;</a:t>
            </a:r>
          </a:p>
          <a:p>
            <a:pPr marL="0" indent="0">
              <a:buNone/>
            </a:pPr>
            <a:r>
              <a:rPr lang="pt-BR" sz="2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II) Jogo de Estratégia: situações de ataque/defesa – Coordenação de diferentes aspectos da situação de jogo;</a:t>
            </a:r>
          </a:p>
          <a:p>
            <a:pPr marL="0" indent="0">
              <a:buNone/>
            </a:pPr>
            <a:r>
              <a:rPr lang="pt-BR" sz="2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III) Procedimentos de resolução de problemas do jogo;</a:t>
            </a:r>
          </a:p>
          <a:p>
            <a:pPr marL="0" indent="0">
              <a:buNone/>
            </a:pPr>
            <a:r>
              <a:rPr lang="pt-BR" sz="2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IV) Avaliação dos resultados: reconhecimento de “erros” e tentativas de superação – Tomada de consciência;</a:t>
            </a:r>
          </a:p>
          <a:p>
            <a:pPr marL="0" indent="0">
              <a:buNone/>
            </a:pPr>
            <a:r>
              <a:rPr lang="pt-BR" sz="2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V) Sistematização dos conceitos matemáticos trabalhados / Identificação das situações de aplicação dos conceitos já construídos pelos sujeitos;</a:t>
            </a:r>
          </a:p>
          <a:p>
            <a:pPr marL="0" indent="0">
              <a:buNone/>
            </a:pPr>
            <a:r>
              <a:rPr lang="pt-BR" sz="2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VI) Análise de possibilidades no jogo – Construção dos Possíveis;</a:t>
            </a:r>
          </a:p>
          <a:p>
            <a:pPr marL="0" indent="0">
              <a:buNone/>
            </a:pPr>
            <a:r>
              <a:rPr lang="pt-BR" sz="2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VII) Interação social;</a:t>
            </a:r>
          </a:p>
          <a:p>
            <a:pPr marL="0" indent="0">
              <a:buNone/>
            </a:pPr>
            <a:r>
              <a:rPr lang="pt-BR" sz="2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VIII) O Lúdico e o Interesse;</a:t>
            </a:r>
          </a:p>
          <a:p>
            <a:pPr marL="0" indent="0">
              <a:buNone/>
            </a:pPr>
            <a:r>
              <a:rPr lang="pt-BR" sz="2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IX) Registros do jogo e situações-problema; (GRANDO, 2000, p. 68)</a:t>
            </a:r>
          </a:p>
        </p:txBody>
      </p:sp>
    </p:spTree>
    <p:extLst>
      <p:ext uri="{BB962C8B-B14F-4D97-AF65-F5344CB8AC3E}">
        <p14:creationId xmlns:p14="http://schemas.microsoft.com/office/powerpoint/2010/main" val="276443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13DFA45-E22B-48E6-8EF1-79596B6297A1}"/>
              </a:ext>
            </a:extLst>
          </p:cNvPr>
          <p:cNvSpPr/>
          <p:nvPr/>
        </p:nvSpPr>
        <p:spPr>
          <a:xfrm>
            <a:off x="3052690" y="2363372"/>
            <a:ext cx="8872610" cy="2770102"/>
          </a:xfrm>
          <a:custGeom>
            <a:avLst/>
            <a:gdLst>
              <a:gd name="connsiteX0" fmla="*/ -130516 w 8872610"/>
              <a:gd name="connsiteY0" fmla="*/ 345986 h 2770102"/>
              <a:gd name="connsiteX1" fmla="*/ 369349 w 8872610"/>
              <a:gd name="connsiteY1" fmla="*/ 353983 h 2770102"/>
              <a:gd name="connsiteX2" fmla="*/ 915594 w 8872610"/>
              <a:gd name="connsiteY2" fmla="*/ 362723 h 2770102"/>
              <a:gd name="connsiteX3" fmla="*/ 1415459 w 8872610"/>
              <a:gd name="connsiteY3" fmla="*/ 370720 h 2770102"/>
              <a:gd name="connsiteX4" fmla="*/ 4831859 w 8872610"/>
              <a:gd name="connsiteY4" fmla="*/ 5516 h 2770102"/>
              <a:gd name="connsiteX5" fmla="*/ 7959350 w 8872610"/>
              <a:gd name="connsiteY5" fmla="*/ 2226795 h 2770102"/>
              <a:gd name="connsiteX6" fmla="*/ 4170671 w 8872610"/>
              <a:gd name="connsiteY6" fmla="*/ 2767615 h 2770102"/>
              <a:gd name="connsiteX7" fmla="*/ 418371 w 8872610"/>
              <a:gd name="connsiteY7" fmla="*/ 797882 h 2770102"/>
              <a:gd name="connsiteX8" fmla="*/ 132950 w 8872610"/>
              <a:gd name="connsiteY8" fmla="*/ 562896 h 2770102"/>
              <a:gd name="connsiteX9" fmla="*/ -130516 w 8872610"/>
              <a:gd name="connsiteY9" fmla="*/ 345986 h 277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72610" h="2770102" fill="none" extrusionOk="0">
                <a:moveTo>
                  <a:pt x="-130516" y="345986"/>
                </a:moveTo>
                <a:cubicBezTo>
                  <a:pt x="87377" y="343394"/>
                  <a:pt x="235853" y="364463"/>
                  <a:pt x="369349" y="353983"/>
                </a:cubicBezTo>
                <a:cubicBezTo>
                  <a:pt x="502845" y="343503"/>
                  <a:pt x="685281" y="380659"/>
                  <a:pt x="915594" y="362723"/>
                </a:cubicBezTo>
                <a:cubicBezTo>
                  <a:pt x="1145907" y="344786"/>
                  <a:pt x="1261478" y="368420"/>
                  <a:pt x="1415459" y="370720"/>
                </a:cubicBezTo>
                <a:cubicBezTo>
                  <a:pt x="2171038" y="-4324"/>
                  <a:pt x="3769982" y="-46599"/>
                  <a:pt x="4831859" y="5516"/>
                </a:cubicBezTo>
                <a:cubicBezTo>
                  <a:pt x="8480007" y="67915"/>
                  <a:pt x="9566919" y="1502568"/>
                  <a:pt x="7959350" y="2226795"/>
                </a:cubicBezTo>
                <a:cubicBezTo>
                  <a:pt x="7130287" y="2533365"/>
                  <a:pt x="5879118" y="2737107"/>
                  <a:pt x="4170671" y="2767615"/>
                </a:cubicBezTo>
                <a:cubicBezTo>
                  <a:pt x="979862" y="2480543"/>
                  <a:pt x="-1372008" y="1567586"/>
                  <a:pt x="418371" y="797882"/>
                </a:cubicBezTo>
                <a:cubicBezTo>
                  <a:pt x="331579" y="756281"/>
                  <a:pt x="278849" y="673926"/>
                  <a:pt x="132950" y="562896"/>
                </a:cubicBezTo>
                <a:cubicBezTo>
                  <a:pt x="-12949" y="451866"/>
                  <a:pt x="-60540" y="382591"/>
                  <a:pt x="-130516" y="345986"/>
                </a:cubicBezTo>
                <a:close/>
              </a:path>
              <a:path w="8872610" h="2770102" stroke="0" extrusionOk="0">
                <a:moveTo>
                  <a:pt x="-130516" y="345986"/>
                </a:moveTo>
                <a:cubicBezTo>
                  <a:pt x="25784" y="314813"/>
                  <a:pt x="138289" y="404227"/>
                  <a:pt x="353889" y="353736"/>
                </a:cubicBezTo>
                <a:cubicBezTo>
                  <a:pt x="569489" y="303245"/>
                  <a:pt x="651980" y="410422"/>
                  <a:pt x="884674" y="362228"/>
                </a:cubicBezTo>
                <a:cubicBezTo>
                  <a:pt x="1117368" y="314034"/>
                  <a:pt x="1287716" y="429556"/>
                  <a:pt x="1415459" y="370720"/>
                </a:cubicBezTo>
                <a:cubicBezTo>
                  <a:pt x="2450359" y="366531"/>
                  <a:pt x="3901298" y="-198462"/>
                  <a:pt x="4831859" y="5516"/>
                </a:cubicBezTo>
                <a:cubicBezTo>
                  <a:pt x="8390512" y="371777"/>
                  <a:pt x="10587387" y="972512"/>
                  <a:pt x="7959350" y="2226795"/>
                </a:cubicBezTo>
                <a:cubicBezTo>
                  <a:pt x="7041197" y="2416858"/>
                  <a:pt x="5285839" y="2605499"/>
                  <a:pt x="4170671" y="2767615"/>
                </a:cubicBezTo>
                <a:cubicBezTo>
                  <a:pt x="1212393" y="2819125"/>
                  <a:pt x="-912011" y="1761942"/>
                  <a:pt x="418371" y="797882"/>
                </a:cubicBezTo>
                <a:cubicBezTo>
                  <a:pt x="336410" y="744484"/>
                  <a:pt x="285472" y="642180"/>
                  <a:pt x="154905" y="580972"/>
                </a:cubicBezTo>
                <a:cubicBezTo>
                  <a:pt x="24338" y="519764"/>
                  <a:pt x="-50346" y="396505"/>
                  <a:pt x="-130516" y="345986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51471"/>
                      <a:gd name="adj2" fmla="val -3751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249F90-6595-4E38-A5DC-899E7B06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54193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147E86A-48B2-4214-8CDB-D7DA7939E2C6}"/>
              </a:ext>
            </a:extLst>
          </p:cNvPr>
          <p:cNvSpPr txBox="1">
            <a:spLocks/>
          </p:cNvSpPr>
          <p:nvPr/>
        </p:nvSpPr>
        <p:spPr>
          <a:xfrm>
            <a:off x="3560432" y="3023755"/>
            <a:ext cx="8364867" cy="175757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Que materiais são úteis para a elaboração de JOGOS?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9313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26</a:t>
            </a:fld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9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486" y="6503266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27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170" name="Picture 2" descr="40 Jogos matemáticos - Educadores">
            <a:extLst>
              <a:ext uri="{FF2B5EF4-FFF2-40B4-BE49-F238E27FC236}">
                <a16:creationId xmlns:a16="http://schemas.microsoft.com/office/drawing/2014/main" id="{2B7C5085-A8D0-4C05-9D3A-1735912E6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7" y="1518372"/>
            <a:ext cx="5789468" cy="4342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sicopedagogia em Ação!: JOGOS Matemáticos!">
            <a:extLst>
              <a:ext uri="{FF2B5EF4-FFF2-40B4-BE49-F238E27FC236}">
                <a16:creationId xmlns:a16="http://schemas.microsoft.com/office/drawing/2014/main" id="{0B250FF0-F967-4925-944F-B0DD239D6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3"/>
          <a:stretch/>
        </p:blipFill>
        <p:spPr bwMode="auto">
          <a:xfrm>
            <a:off x="6199908" y="1741126"/>
            <a:ext cx="5974074" cy="3896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7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486" y="6503266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28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194" name="Picture 2" descr="Jogos Matemáticos - aprender brincando - Educadores">
            <a:extLst>
              <a:ext uri="{FF2B5EF4-FFF2-40B4-BE49-F238E27FC236}">
                <a16:creationId xmlns:a16="http://schemas.microsoft.com/office/drawing/2014/main" id="{7FB4555C-385F-49F4-9440-8D11089B8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7" b="8334"/>
          <a:stretch/>
        </p:blipFill>
        <p:spPr bwMode="auto">
          <a:xfrm>
            <a:off x="190500" y="1517072"/>
            <a:ext cx="5383008" cy="4675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3C74BCF-0370-447C-A98D-30225D186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35" y="1620982"/>
            <a:ext cx="5808515" cy="4356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8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486" y="6503266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29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9218" name="Picture 2" descr="Professora cria jogos de tabuleiro para ensinar matemática e alunos  aprendem brincando: &amp;#39;muito mais divertido&amp;#39; | Razões para Acreditar">
            <a:extLst>
              <a:ext uri="{FF2B5EF4-FFF2-40B4-BE49-F238E27FC236}">
                <a16:creationId xmlns:a16="http://schemas.microsoft.com/office/drawing/2014/main" id="{ADE969CB-B2D3-415B-A7C9-39D3ADC44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9"/>
          <a:stretch/>
        </p:blipFill>
        <p:spPr bwMode="auto">
          <a:xfrm>
            <a:off x="316923" y="1303724"/>
            <a:ext cx="5205846" cy="5230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rdadeiro ou Falso">
            <a:extLst>
              <a:ext uri="{FF2B5EF4-FFF2-40B4-BE49-F238E27FC236}">
                <a16:creationId xmlns:a16="http://schemas.microsoft.com/office/drawing/2014/main" id="{FF1E007C-7DD9-4997-9831-F5FBE447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431" y="1622546"/>
            <a:ext cx="6295939" cy="4592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40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EE249F90-6595-4E38-A5DC-899E7B06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54193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3551" y="6523588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D3798B4-32E4-48CC-9A59-DFC501148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81036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alão de Pensamento: Nuvem 11">
            <a:extLst>
              <a:ext uri="{FF2B5EF4-FFF2-40B4-BE49-F238E27FC236}">
                <a16:creationId xmlns:a16="http://schemas.microsoft.com/office/drawing/2014/main" id="{D5499E0C-CD6B-4CAD-95C7-786FBD819962}"/>
              </a:ext>
            </a:extLst>
          </p:cNvPr>
          <p:cNvSpPr/>
          <p:nvPr/>
        </p:nvSpPr>
        <p:spPr>
          <a:xfrm>
            <a:off x="3941379" y="1403695"/>
            <a:ext cx="8155372" cy="2841580"/>
          </a:xfrm>
          <a:custGeom>
            <a:avLst/>
            <a:gdLst>
              <a:gd name="connsiteX0" fmla="*/ 736248 w 8155372"/>
              <a:gd name="connsiteY0" fmla="*/ 945220 h 2841580"/>
              <a:gd name="connsiteX1" fmla="*/ 1061519 w 8155372"/>
              <a:gd name="connsiteY1" fmla="*/ 454323 h 2841580"/>
              <a:gd name="connsiteX2" fmla="*/ 2643888 w 8155372"/>
              <a:gd name="connsiteY2" fmla="*/ 342173 h 2841580"/>
              <a:gd name="connsiteX3" fmla="*/ 4239283 w 8155372"/>
              <a:gd name="connsiteY3" fmla="*/ 225747 h 2841580"/>
              <a:gd name="connsiteX4" fmla="*/ 4860941 w 8155372"/>
              <a:gd name="connsiteY4" fmla="*/ 13155 h 2841580"/>
              <a:gd name="connsiteX5" fmla="*/ 5631926 w 8155372"/>
              <a:gd name="connsiteY5" fmla="*/ 163193 h 2841580"/>
              <a:gd name="connsiteX6" fmla="*/ 6694767 w 8155372"/>
              <a:gd name="connsiteY6" fmla="*/ 45386 h 2841580"/>
              <a:gd name="connsiteX7" fmla="*/ 7233739 w 8155372"/>
              <a:gd name="connsiteY7" fmla="*/ 366774 h 2841580"/>
              <a:gd name="connsiteX8" fmla="*/ 7925435 w 8155372"/>
              <a:gd name="connsiteY8" fmla="*/ 678690 h 2841580"/>
              <a:gd name="connsiteX9" fmla="*/ 7894475 w 8155372"/>
              <a:gd name="connsiteY9" fmla="*/ 1016917 h 2841580"/>
              <a:gd name="connsiteX10" fmla="*/ 8120636 w 8155372"/>
              <a:gd name="connsiteY10" fmla="*/ 1534058 h 2841580"/>
              <a:gd name="connsiteX11" fmla="*/ 7061192 w 8155372"/>
              <a:gd name="connsiteY11" fmla="*/ 1986738 h 2841580"/>
              <a:gd name="connsiteX12" fmla="*/ 6681930 w 8155372"/>
              <a:gd name="connsiteY12" fmla="*/ 2374626 h 2841580"/>
              <a:gd name="connsiteX13" fmla="*/ 5390663 w 8155372"/>
              <a:gd name="connsiteY13" fmla="*/ 2421591 h 2841580"/>
              <a:gd name="connsiteX14" fmla="*/ 4467897 w 8155372"/>
              <a:gd name="connsiteY14" fmla="*/ 2835396 h 2841580"/>
              <a:gd name="connsiteX15" fmla="*/ 3111123 w 8155372"/>
              <a:gd name="connsiteY15" fmla="*/ 2582812 h 2841580"/>
              <a:gd name="connsiteX16" fmla="*/ 1095689 w 8155372"/>
              <a:gd name="connsiteY16" fmla="*/ 2333252 h 2841580"/>
              <a:gd name="connsiteX17" fmla="*/ 209547 w 8155372"/>
              <a:gd name="connsiteY17" fmla="*/ 2055541 h 2841580"/>
              <a:gd name="connsiteX18" fmla="*/ 398895 w 8155372"/>
              <a:gd name="connsiteY18" fmla="*/ 1680676 h 2841580"/>
              <a:gd name="connsiteX19" fmla="*/ -944 w 8155372"/>
              <a:gd name="connsiteY19" fmla="*/ 1296076 h 2841580"/>
              <a:gd name="connsiteX20" fmla="*/ 729263 w 8155372"/>
              <a:gd name="connsiteY20" fmla="*/ 954231 h 2841580"/>
              <a:gd name="connsiteX21" fmla="*/ 736248 w 8155372"/>
              <a:gd name="connsiteY21" fmla="*/ 945220 h 2841580"/>
              <a:gd name="connsiteX0" fmla="*/ -595598 w 8155372"/>
              <a:gd name="connsiteY0" fmla="*/ 363893 h 2841580"/>
              <a:gd name="connsiteX1" fmla="*/ -674531 w 8155372"/>
              <a:gd name="connsiteY1" fmla="*/ 442826 h 2841580"/>
              <a:gd name="connsiteX2" fmla="*/ -753464 w 8155372"/>
              <a:gd name="connsiteY2" fmla="*/ 363893 h 2841580"/>
              <a:gd name="connsiteX3" fmla="*/ -674531 w 8155372"/>
              <a:gd name="connsiteY3" fmla="*/ 284960 h 2841580"/>
              <a:gd name="connsiteX4" fmla="*/ -595598 w 8155372"/>
              <a:gd name="connsiteY4" fmla="*/ 363893 h 2841580"/>
              <a:gd name="connsiteX0" fmla="*/ -129686 w 8155372"/>
              <a:gd name="connsiteY0" fmla="*/ 449957 h 2841580"/>
              <a:gd name="connsiteX1" fmla="*/ -287552 w 8155372"/>
              <a:gd name="connsiteY1" fmla="*/ 607823 h 2841580"/>
              <a:gd name="connsiteX2" fmla="*/ -445418 w 8155372"/>
              <a:gd name="connsiteY2" fmla="*/ 449957 h 2841580"/>
              <a:gd name="connsiteX3" fmla="*/ -287552 w 8155372"/>
              <a:gd name="connsiteY3" fmla="*/ 292091 h 2841580"/>
              <a:gd name="connsiteX4" fmla="*/ -129686 w 8155372"/>
              <a:gd name="connsiteY4" fmla="*/ 449957 h 2841580"/>
              <a:gd name="connsiteX0" fmla="*/ 490326 w 8155372"/>
              <a:gd name="connsiteY0" fmla="*/ 570294 h 2841580"/>
              <a:gd name="connsiteX1" fmla="*/ 253528 w 8155372"/>
              <a:gd name="connsiteY1" fmla="*/ 807092 h 2841580"/>
              <a:gd name="connsiteX2" fmla="*/ 16730 w 8155372"/>
              <a:gd name="connsiteY2" fmla="*/ 570294 h 2841580"/>
              <a:gd name="connsiteX3" fmla="*/ 253528 w 8155372"/>
              <a:gd name="connsiteY3" fmla="*/ 333496 h 2841580"/>
              <a:gd name="connsiteX4" fmla="*/ 490326 w 8155372"/>
              <a:gd name="connsiteY4" fmla="*/ 570294 h 2841580"/>
              <a:gd name="connsiteX0" fmla="*/ 885952 w 8155372"/>
              <a:gd name="connsiteY0" fmla="*/ 1721852 h 2841580"/>
              <a:gd name="connsiteX1" fmla="*/ 407768 w 8155372"/>
              <a:gd name="connsiteY1" fmla="*/ 1669428 h 2841580"/>
              <a:gd name="connsiteX2" fmla="*/ 1307880 w 8155372"/>
              <a:gd name="connsiteY2" fmla="*/ 2295562 h 2841580"/>
              <a:gd name="connsiteX3" fmla="*/ 1098709 w 8155372"/>
              <a:gd name="connsiteY3" fmla="*/ 2320623 h 2841580"/>
              <a:gd name="connsiteX4" fmla="*/ 3110745 w 8155372"/>
              <a:gd name="connsiteY4" fmla="*/ 2571235 h 2841580"/>
              <a:gd name="connsiteX5" fmla="*/ 2984639 w 8155372"/>
              <a:gd name="connsiteY5" fmla="*/ 2456782 h 2841580"/>
              <a:gd name="connsiteX6" fmla="*/ 5442011 w 8155372"/>
              <a:gd name="connsiteY6" fmla="*/ 2285827 h 2841580"/>
              <a:gd name="connsiteX7" fmla="*/ 5391607 w 8155372"/>
              <a:gd name="connsiteY7" fmla="*/ 2411396 h 2841580"/>
              <a:gd name="connsiteX8" fmla="*/ 6442932 w 8155372"/>
              <a:gd name="connsiteY8" fmla="*/ 1509852 h 2841580"/>
              <a:gd name="connsiteX9" fmla="*/ 7056662 w 8155372"/>
              <a:gd name="connsiteY9" fmla="*/ 1979239 h 2841580"/>
              <a:gd name="connsiteX10" fmla="*/ 7890699 w 8155372"/>
              <a:gd name="connsiteY10" fmla="*/ 1009944 h 2841580"/>
              <a:gd name="connsiteX11" fmla="*/ 7617343 w 8155372"/>
              <a:gd name="connsiteY11" fmla="*/ 1185964 h 2841580"/>
              <a:gd name="connsiteX12" fmla="*/ 7234872 w 8155372"/>
              <a:gd name="connsiteY12" fmla="*/ 356907 h 2841580"/>
              <a:gd name="connsiteX13" fmla="*/ 7249219 w 8155372"/>
              <a:gd name="connsiteY13" fmla="*/ 440050 h 2841580"/>
              <a:gd name="connsiteX14" fmla="*/ 5489395 w 8155372"/>
              <a:gd name="connsiteY14" fmla="*/ 259951 h 2841580"/>
              <a:gd name="connsiteX15" fmla="*/ 5629472 w 8155372"/>
              <a:gd name="connsiteY15" fmla="*/ 153918 h 2841580"/>
              <a:gd name="connsiteX16" fmla="*/ 4179816 w 8155372"/>
              <a:gd name="connsiteY16" fmla="*/ 310468 h 2841580"/>
              <a:gd name="connsiteX17" fmla="*/ 4247589 w 8155372"/>
              <a:gd name="connsiteY17" fmla="*/ 219038 h 2841580"/>
              <a:gd name="connsiteX18" fmla="*/ 2642944 w 8155372"/>
              <a:gd name="connsiteY18" fmla="*/ 341515 h 2841580"/>
              <a:gd name="connsiteX19" fmla="*/ 2888360 w 8155372"/>
              <a:gd name="connsiteY19" fmla="*/ 430183 h 2841580"/>
              <a:gd name="connsiteX20" fmla="*/ 779102 w 8155372"/>
              <a:gd name="connsiteY20" fmla="*/ 1038558 h 2841580"/>
              <a:gd name="connsiteX21" fmla="*/ 736248 w 8155372"/>
              <a:gd name="connsiteY21" fmla="*/ 945220 h 284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155372" h="2841580" fill="none" extrusionOk="0">
                <a:moveTo>
                  <a:pt x="736248" y="945220"/>
                </a:moveTo>
                <a:cubicBezTo>
                  <a:pt x="730578" y="777358"/>
                  <a:pt x="806566" y="598161"/>
                  <a:pt x="1061519" y="454323"/>
                </a:cubicBezTo>
                <a:cubicBezTo>
                  <a:pt x="1384685" y="325295"/>
                  <a:pt x="2231920" y="166230"/>
                  <a:pt x="2643888" y="342173"/>
                </a:cubicBezTo>
                <a:cubicBezTo>
                  <a:pt x="2967821" y="76537"/>
                  <a:pt x="3747794" y="-654"/>
                  <a:pt x="4239283" y="225747"/>
                </a:cubicBezTo>
                <a:cubicBezTo>
                  <a:pt x="4375826" y="105189"/>
                  <a:pt x="4605485" y="40528"/>
                  <a:pt x="4860941" y="13155"/>
                </a:cubicBezTo>
                <a:cubicBezTo>
                  <a:pt x="5144926" y="-9258"/>
                  <a:pt x="5426824" y="45569"/>
                  <a:pt x="5631926" y="163193"/>
                </a:cubicBezTo>
                <a:cubicBezTo>
                  <a:pt x="5863881" y="71055"/>
                  <a:pt x="6383918" y="-8037"/>
                  <a:pt x="6694767" y="45386"/>
                </a:cubicBezTo>
                <a:cubicBezTo>
                  <a:pt x="6995741" y="79091"/>
                  <a:pt x="7182740" y="235428"/>
                  <a:pt x="7233739" y="366774"/>
                </a:cubicBezTo>
                <a:cubicBezTo>
                  <a:pt x="7566677" y="454965"/>
                  <a:pt x="7864154" y="498235"/>
                  <a:pt x="7925435" y="678690"/>
                </a:cubicBezTo>
                <a:cubicBezTo>
                  <a:pt x="8028038" y="775689"/>
                  <a:pt x="7989858" y="886397"/>
                  <a:pt x="7894475" y="1016917"/>
                </a:cubicBezTo>
                <a:cubicBezTo>
                  <a:pt x="8144589" y="1173915"/>
                  <a:pt x="8164327" y="1368909"/>
                  <a:pt x="8120636" y="1534058"/>
                </a:cubicBezTo>
                <a:cubicBezTo>
                  <a:pt x="7974843" y="1780112"/>
                  <a:pt x="7470625" y="2028174"/>
                  <a:pt x="7061192" y="1986738"/>
                </a:cubicBezTo>
                <a:cubicBezTo>
                  <a:pt x="7059914" y="2149585"/>
                  <a:pt x="6923116" y="2291726"/>
                  <a:pt x="6681930" y="2374626"/>
                </a:cubicBezTo>
                <a:cubicBezTo>
                  <a:pt x="6309950" y="2567717"/>
                  <a:pt x="5713566" y="2482712"/>
                  <a:pt x="5390663" y="2421591"/>
                </a:cubicBezTo>
                <a:cubicBezTo>
                  <a:pt x="5214549" y="2576426"/>
                  <a:pt x="4951239" y="2727652"/>
                  <a:pt x="4467897" y="2835396"/>
                </a:cubicBezTo>
                <a:cubicBezTo>
                  <a:pt x="3879668" y="2828319"/>
                  <a:pt x="3402531" y="2742870"/>
                  <a:pt x="3111123" y="2582812"/>
                </a:cubicBezTo>
                <a:cubicBezTo>
                  <a:pt x="2384975" y="2778194"/>
                  <a:pt x="1356144" y="2701001"/>
                  <a:pt x="1095689" y="2333252"/>
                </a:cubicBezTo>
                <a:cubicBezTo>
                  <a:pt x="708700" y="2322495"/>
                  <a:pt x="303639" y="2184671"/>
                  <a:pt x="209547" y="2055541"/>
                </a:cubicBezTo>
                <a:cubicBezTo>
                  <a:pt x="120131" y="1923582"/>
                  <a:pt x="204087" y="1768878"/>
                  <a:pt x="398895" y="1680676"/>
                </a:cubicBezTo>
                <a:cubicBezTo>
                  <a:pt x="82169" y="1629787"/>
                  <a:pt x="-17718" y="1446828"/>
                  <a:pt x="-944" y="1296076"/>
                </a:cubicBezTo>
                <a:cubicBezTo>
                  <a:pt x="79227" y="1062447"/>
                  <a:pt x="355736" y="995374"/>
                  <a:pt x="729263" y="954231"/>
                </a:cubicBezTo>
                <a:cubicBezTo>
                  <a:pt x="731071" y="950962"/>
                  <a:pt x="734169" y="947899"/>
                  <a:pt x="736248" y="945220"/>
                </a:cubicBezTo>
                <a:close/>
              </a:path>
              <a:path w="8155372" h="2841580" fill="none" extrusionOk="0">
                <a:moveTo>
                  <a:pt x="-595598" y="363893"/>
                </a:moveTo>
                <a:cubicBezTo>
                  <a:pt x="-595228" y="402769"/>
                  <a:pt x="-637131" y="435222"/>
                  <a:pt x="-674531" y="442826"/>
                </a:cubicBezTo>
                <a:cubicBezTo>
                  <a:pt x="-722373" y="443090"/>
                  <a:pt x="-749363" y="396040"/>
                  <a:pt x="-753464" y="363893"/>
                </a:cubicBezTo>
                <a:cubicBezTo>
                  <a:pt x="-745703" y="319836"/>
                  <a:pt x="-709041" y="285177"/>
                  <a:pt x="-674531" y="284960"/>
                </a:cubicBezTo>
                <a:cubicBezTo>
                  <a:pt x="-627861" y="279245"/>
                  <a:pt x="-592631" y="319915"/>
                  <a:pt x="-595598" y="363893"/>
                </a:cubicBezTo>
                <a:close/>
              </a:path>
              <a:path w="8155372" h="2841580" fill="none" extrusionOk="0">
                <a:moveTo>
                  <a:pt x="-129686" y="449957"/>
                </a:moveTo>
                <a:cubicBezTo>
                  <a:pt x="-136423" y="537023"/>
                  <a:pt x="-205233" y="599853"/>
                  <a:pt x="-287552" y="607823"/>
                </a:cubicBezTo>
                <a:cubicBezTo>
                  <a:pt x="-383246" y="614134"/>
                  <a:pt x="-461080" y="527245"/>
                  <a:pt x="-445418" y="449957"/>
                </a:cubicBezTo>
                <a:cubicBezTo>
                  <a:pt x="-439272" y="358689"/>
                  <a:pt x="-381180" y="267735"/>
                  <a:pt x="-287552" y="292091"/>
                </a:cubicBezTo>
                <a:cubicBezTo>
                  <a:pt x="-194601" y="271234"/>
                  <a:pt x="-126169" y="377516"/>
                  <a:pt x="-129686" y="449957"/>
                </a:cubicBezTo>
                <a:close/>
              </a:path>
              <a:path w="8155372" h="2841580" fill="none" extrusionOk="0">
                <a:moveTo>
                  <a:pt x="490326" y="570294"/>
                </a:moveTo>
                <a:cubicBezTo>
                  <a:pt x="517028" y="718223"/>
                  <a:pt x="395512" y="827757"/>
                  <a:pt x="253528" y="807092"/>
                </a:cubicBezTo>
                <a:cubicBezTo>
                  <a:pt x="99512" y="804304"/>
                  <a:pt x="43779" y="710894"/>
                  <a:pt x="16730" y="570294"/>
                </a:cubicBezTo>
                <a:cubicBezTo>
                  <a:pt x="24666" y="441515"/>
                  <a:pt x="102361" y="356854"/>
                  <a:pt x="253528" y="333496"/>
                </a:cubicBezTo>
                <a:cubicBezTo>
                  <a:pt x="378614" y="315384"/>
                  <a:pt x="500468" y="435032"/>
                  <a:pt x="490326" y="570294"/>
                </a:cubicBezTo>
                <a:close/>
              </a:path>
              <a:path w="8155372" h="2841580" fill="none" extrusionOk="0">
                <a:moveTo>
                  <a:pt x="885952" y="1721852"/>
                </a:moveTo>
                <a:cubicBezTo>
                  <a:pt x="747242" y="1740811"/>
                  <a:pt x="547871" y="1735120"/>
                  <a:pt x="407768" y="1669428"/>
                </a:cubicBezTo>
                <a:moveTo>
                  <a:pt x="1307880" y="2295562"/>
                </a:moveTo>
                <a:cubicBezTo>
                  <a:pt x="1224416" y="2304105"/>
                  <a:pt x="1177638" y="2319345"/>
                  <a:pt x="1098709" y="2320623"/>
                </a:cubicBezTo>
                <a:moveTo>
                  <a:pt x="3110745" y="2571235"/>
                </a:moveTo>
                <a:cubicBezTo>
                  <a:pt x="3060647" y="2523231"/>
                  <a:pt x="3019474" y="2485129"/>
                  <a:pt x="2984639" y="2456782"/>
                </a:cubicBezTo>
                <a:moveTo>
                  <a:pt x="5442011" y="2285827"/>
                </a:moveTo>
                <a:cubicBezTo>
                  <a:pt x="5427286" y="2334616"/>
                  <a:pt x="5416772" y="2359893"/>
                  <a:pt x="5391607" y="2411396"/>
                </a:cubicBezTo>
                <a:moveTo>
                  <a:pt x="6442932" y="1509852"/>
                </a:moveTo>
                <a:cubicBezTo>
                  <a:pt x="6825668" y="1600937"/>
                  <a:pt x="7049077" y="1762403"/>
                  <a:pt x="7056662" y="1979239"/>
                </a:cubicBezTo>
                <a:moveTo>
                  <a:pt x="7890699" y="1009944"/>
                </a:moveTo>
                <a:cubicBezTo>
                  <a:pt x="7835941" y="1092866"/>
                  <a:pt x="7738527" y="1136555"/>
                  <a:pt x="7617343" y="1185964"/>
                </a:cubicBezTo>
                <a:moveTo>
                  <a:pt x="7234872" y="356907"/>
                </a:moveTo>
                <a:cubicBezTo>
                  <a:pt x="7244646" y="385699"/>
                  <a:pt x="7250779" y="414562"/>
                  <a:pt x="7249219" y="440050"/>
                </a:cubicBezTo>
                <a:moveTo>
                  <a:pt x="5489395" y="259951"/>
                </a:moveTo>
                <a:cubicBezTo>
                  <a:pt x="5525564" y="226463"/>
                  <a:pt x="5572653" y="184036"/>
                  <a:pt x="5629472" y="153918"/>
                </a:cubicBezTo>
                <a:moveTo>
                  <a:pt x="4179816" y="310468"/>
                </a:moveTo>
                <a:cubicBezTo>
                  <a:pt x="4189258" y="284114"/>
                  <a:pt x="4214783" y="248909"/>
                  <a:pt x="4247589" y="219038"/>
                </a:cubicBezTo>
                <a:moveTo>
                  <a:pt x="2642944" y="341515"/>
                </a:moveTo>
                <a:cubicBezTo>
                  <a:pt x="2718705" y="366910"/>
                  <a:pt x="2802247" y="408478"/>
                  <a:pt x="2888360" y="430183"/>
                </a:cubicBezTo>
                <a:moveTo>
                  <a:pt x="779102" y="1038558"/>
                </a:moveTo>
                <a:cubicBezTo>
                  <a:pt x="756128" y="1005284"/>
                  <a:pt x="749640" y="970015"/>
                  <a:pt x="736248" y="945220"/>
                </a:cubicBezTo>
              </a:path>
              <a:path w="8155372" h="2841580" stroke="0" extrusionOk="0">
                <a:moveTo>
                  <a:pt x="736248" y="945220"/>
                </a:moveTo>
                <a:cubicBezTo>
                  <a:pt x="667860" y="782181"/>
                  <a:pt x="850135" y="588417"/>
                  <a:pt x="1061519" y="454323"/>
                </a:cubicBezTo>
                <a:cubicBezTo>
                  <a:pt x="1569892" y="214470"/>
                  <a:pt x="2214721" y="160542"/>
                  <a:pt x="2643888" y="342173"/>
                </a:cubicBezTo>
                <a:cubicBezTo>
                  <a:pt x="2938194" y="34875"/>
                  <a:pt x="3675565" y="10508"/>
                  <a:pt x="4239283" y="225747"/>
                </a:cubicBezTo>
                <a:cubicBezTo>
                  <a:pt x="4386365" y="135758"/>
                  <a:pt x="4616760" y="81160"/>
                  <a:pt x="4860941" y="13155"/>
                </a:cubicBezTo>
                <a:cubicBezTo>
                  <a:pt x="5190847" y="-13662"/>
                  <a:pt x="5454013" y="13063"/>
                  <a:pt x="5631926" y="163193"/>
                </a:cubicBezTo>
                <a:cubicBezTo>
                  <a:pt x="5844676" y="-68871"/>
                  <a:pt x="6362084" y="3266"/>
                  <a:pt x="6694767" y="45386"/>
                </a:cubicBezTo>
                <a:cubicBezTo>
                  <a:pt x="6967279" y="91714"/>
                  <a:pt x="7166763" y="185599"/>
                  <a:pt x="7233739" y="366774"/>
                </a:cubicBezTo>
                <a:cubicBezTo>
                  <a:pt x="7569415" y="443246"/>
                  <a:pt x="7795755" y="542050"/>
                  <a:pt x="7925435" y="678690"/>
                </a:cubicBezTo>
                <a:cubicBezTo>
                  <a:pt x="7990906" y="792020"/>
                  <a:pt x="7961412" y="916297"/>
                  <a:pt x="7894475" y="1016917"/>
                </a:cubicBezTo>
                <a:cubicBezTo>
                  <a:pt x="8137694" y="1183502"/>
                  <a:pt x="8275640" y="1361704"/>
                  <a:pt x="8120636" y="1534058"/>
                </a:cubicBezTo>
                <a:cubicBezTo>
                  <a:pt x="8034630" y="1762492"/>
                  <a:pt x="7622188" y="1944959"/>
                  <a:pt x="7061192" y="1986738"/>
                </a:cubicBezTo>
                <a:cubicBezTo>
                  <a:pt x="7059118" y="2126760"/>
                  <a:pt x="6875292" y="2248041"/>
                  <a:pt x="6681930" y="2374626"/>
                </a:cubicBezTo>
                <a:cubicBezTo>
                  <a:pt x="6347347" y="2520086"/>
                  <a:pt x="5820440" y="2536537"/>
                  <a:pt x="5390663" y="2421591"/>
                </a:cubicBezTo>
                <a:cubicBezTo>
                  <a:pt x="5181125" y="2649258"/>
                  <a:pt x="4989105" y="2714105"/>
                  <a:pt x="4467897" y="2835396"/>
                </a:cubicBezTo>
                <a:cubicBezTo>
                  <a:pt x="3968885" y="2889669"/>
                  <a:pt x="3402154" y="2773615"/>
                  <a:pt x="3111123" y="2582812"/>
                </a:cubicBezTo>
                <a:cubicBezTo>
                  <a:pt x="2386860" y="2776928"/>
                  <a:pt x="1537360" y="2606855"/>
                  <a:pt x="1095689" y="2333252"/>
                </a:cubicBezTo>
                <a:cubicBezTo>
                  <a:pt x="719258" y="2387772"/>
                  <a:pt x="280689" y="2279891"/>
                  <a:pt x="209547" y="2055541"/>
                </a:cubicBezTo>
                <a:cubicBezTo>
                  <a:pt x="124092" y="1928692"/>
                  <a:pt x="185969" y="1793740"/>
                  <a:pt x="398895" y="1680676"/>
                </a:cubicBezTo>
                <a:cubicBezTo>
                  <a:pt x="146694" y="1598087"/>
                  <a:pt x="-22134" y="1432867"/>
                  <a:pt x="-944" y="1296076"/>
                </a:cubicBezTo>
                <a:cubicBezTo>
                  <a:pt x="73343" y="1132694"/>
                  <a:pt x="365650" y="985872"/>
                  <a:pt x="729263" y="954231"/>
                </a:cubicBezTo>
                <a:cubicBezTo>
                  <a:pt x="730843" y="950621"/>
                  <a:pt x="733897" y="948837"/>
                  <a:pt x="736248" y="945220"/>
                </a:cubicBezTo>
                <a:close/>
              </a:path>
              <a:path w="8155372" h="2841580" stroke="0" extrusionOk="0">
                <a:moveTo>
                  <a:pt x="-595598" y="363893"/>
                </a:moveTo>
                <a:cubicBezTo>
                  <a:pt x="-588932" y="402449"/>
                  <a:pt x="-623600" y="441705"/>
                  <a:pt x="-674531" y="442826"/>
                </a:cubicBezTo>
                <a:cubicBezTo>
                  <a:pt x="-713888" y="447517"/>
                  <a:pt x="-762130" y="412925"/>
                  <a:pt x="-753464" y="363893"/>
                </a:cubicBezTo>
                <a:cubicBezTo>
                  <a:pt x="-753333" y="326832"/>
                  <a:pt x="-716331" y="280424"/>
                  <a:pt x="-674531" y="284960"/>
                </a:cubicBezTo>
                <a:cubicBezTo>
                  <a:pt x="-624558" y="278846"/>
                  <a:pt x="-596631" y="315121"/>
                  <a:pt x="-595598" y="363893"/>
                </a:cubicBezTo>
                <a:close/>
              </a:path>
              <a:path w="8155372" h="2841580" stroke="0" extrusionOk="0">
                <a:moveTo>
                  <a:pt x="-129686" y="449957"/>
                </a:moveTo>
                <a:cubicBezTo>
                  <a:pt x="-130083" y="541355"/>
                  <a:pt x="-200526" y="626184"/>
                  <a:pt x="-287552" y="607823"/>
                </a:cubicBezTo>
                <a:cubicBezTo>
                  <a:pt x="-383535" y="584887"/>
                  <a:pt x="-444825" y="539727"/>
                  <a:pt x="-445418" y="449957"/>
                </a:cubicBezTo>
                <a:cubicBezTo>
                  <a:pt x="-444352" y="357934"/>
                  <a:pt x="-376536" y="289966"/>
                  <a:pt x="-287552" y="292091"/>
                </a:cubicBezTo>
                <a:cubicBezTo>
                  <a:pt x="-206218" y="295676"/>
                  <a:pt x="-144140" y="345269"/>
                  <a:pt x="-129686" y="449957"/>
                </a:cubicBezTo>
                <a:close/>
              </a:path>
              <a:path w="8155372" h="2841580" stroke="0" extrusionOk="0">
                <a:moveTo>
                  <a:pt x="490326" y="570294"/>
                </a:moveTo>
                <a:cubicBezTo>
                  <a:pt x="468714" y="710567"/>
                  <a:pt x="380015" y="803509"/>
                  <a:pt x="253528" y="807092"/>
                </a:cubicBezTo>
                <a:cubicBezTo>
                  <a:pt x="145138" y="801051"/>
                  <a:pt x="37703" y="671672"/>
                  <a:pt x="16730" y="570294"/>
                </a:cubicBezTo>
                <a:cubicBezTo>
                  <a:pt x="485" y="432561"/>
                  <a:pt x="123910" y="300096"/>
                  <a:pt x="253528" y="333496"/>
                </a:cubicBezTo>
                <a:cubicBezTo>
                  <a:pt x="368447" y="348170"/>
                  <a:pt x="483543" y="432399"/>
                  <a:pt x="490326" y="570294"/>
                </a:cubicBezTo>
                <a:close/>
              </a:path>
              <a:path w="8155372" h="2841580" fill="none" stroke="0" extrusionOk="0">
                <a:moveTo>
                  <a:pt x="885952" y="1721852"/>
                </a:moveTo>
                <a:cubicBezTo>
                  <a:pt x="717347" y="1731718"/>
                  <a:pt x="567316" y="1692565"/>
                  <a:pt x="407768" y="1669428"/>
                </a:cubicBezTo>
                <a:moveTo>
                  <a:pt x="1307880" y="2295562"/>
                </a:moveTo>
                <a:cubicBezTo>
                  <a:pt x="1248416" y="2304331"/>
                  <a:pt x="1172917" y="2337294"/>
                  <a:pt x="1098709" y="2320623"/>
                </a:cubicBezTo>
                <a:moveTo>
                  <a:pt x="3110745" y="2571235"/>
                </a:moveTo>
                <a:cubicBezTo>
                  <a:pt x="3058694" y="2536036"/>
                  <a:pt x="3025763" y="2497465"/>
                  <a:pt x="2984639" y="2456782"/>
                </a:cubicBezTo>
                <a:moveTo>
                  <a:pt x="5442011" y="2285827"/>
                </a:moveTo>
                <a:cubicBezTo>
                  <a:pt x="5443492" y="2319853"/>
                  <a:pt x="5420467" y="2382836"/>
                  <a:pt x="5391607" y="2411396"/>
                </a:cubicBezTo>
                <a:moveTo>
                  <a:pt x="6442932" y="1509852"/>
                </a:moveTo>
                <a:cubicBezTo>
                  <a:pt x="6809793" y="1611717"/>
                  <a:pt x="7085911" y="1833650"/>
                  <a:pt x="7056662" y="1979239"/>
                </a:cubicBezTo>
                <a:moveTo>
                  <a:pt x="7890699" y="1009944"/>
                </a:moveTo>
                <a:cubicBezTo>
                  <a:pt x="7821078" y="1067544"/>
                  <a:pt x="7734877" y="1171381"/>
                  <a:pt x="7617343" y="1185964"/>
                </a:cubicBezTo>
                <a:moveTo>
                  <a:pt x="7234872" y="356907"/>
                </a:moveTo>
                <a:cubicBezTo>
                  <a:pt x="7238362" y="380288"/>
                  <a:pt x="7250958" y="414509"/>
                  <a:pt x="7249219" y="440050"/>
                </a:cubicBezTo>
                <a:moveTo>
                  <a:pt x="5489395" y="259951"/>
                </a:moveTo>
                <a:cubicBezTo>
                  <a:pt x="5539803" y="215353"/>
                  <a:pt x="5579877" y="186719"/>
                  <a:pt x="5629472" y="153918"/>
                </a:cubicBezTo>
                <a:moveTo>
                  <a:pt x="4179816" y="310468"/>
                </a:moveTo>
                <a:cubicBezTo>
                  <a:pt x="4193310" y="282195"/>
                  <a:pt x="4219725" y="250804"/>
                  <a:pt x="4247589" y="219038"/>
                </a:cubicBezTo>
                <a:moveTo>
                  <a:pt x="2642944" y="341515"/>
                </a:moveTo>
                <a:cubicBezTo>
                  <a:pt x="2749782" y="360089"/>
                  <a:pt x="2825540" y="382067"/>
                  <a:pt x="2888360" y="430183"/>
                </a:cubicBezTo>
                <a:moveTo>
                  <a:pt x="779102" y="1038558"/>
                </a:moveTo>
                <a:cubicBezTo>
                  <a:pt x="758062" y="1005103"/>
                  <a:pt x="750147" y="978484"/>
                  <a:pt x="736248" y="945220"/>
                </a:cubicBezTo>
              </a:path>
            </a:pathLst>
          </a:custGeom>
          <a:solidFill>
            <a:srgbClr val="00B050">
              <a:alpha val="51000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71817289">
                  <a:prstGeom prst="cloudCallout">
                    <a:avLst>
                      <a:gd name="adj1" fmla="val -58271"/>
                      <a:gd name="adj2" fmla="val -371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273CB8EF-E8E5-4457-8E3A-D8567066F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795" y="1795640"/>
            <a:ext cx="7296539" cy="17578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 processo de apreensão conceitual em Matemática pode ser estabelecido por meio de </a:t>
            </a:r>
            <a:r>
              <a:rPr lang="pt-BR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JOGOS</a:t>
            </a:r>
            <a:r>
              <a:rPr lang="pt-BR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 </a:t>
            </a:r>
          </a:p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Você consegue argumentar sobre esse pensamento?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2EE9E7F-5866-44D3-91F4-3794F0BAE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73904">
            <a:off x="431474" y="3371282"/>
            <a:ext cx="3384708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7A8A0EF-FB7B-4879-8414-05F58214C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9365" y="4043725"/>
            <a:ext cx="3236581" cy="2306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CB2305BC-3A38-4B01-BE0B-F5174D6E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607">
            <a:off x="3418208" y="2512736"/>
            <a:ext cx="3917930" cy="23507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DF5E28A-9434-45A9-BB41-590B29B42E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276" b="7462"/>
          <a:stretch/>
        </p:blipFill>
        <p:spPr>
          <a:xfrm>
            <a:off x="5828311" y="3429000"/>
            <a:ext cx="2983180" cy="2543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0" name="Picture 6" descr="Jogos Matemáticos">
            <a:extLst>
              <a:ext uri="{FF2B5EF4-FFF2-40B4-BE49-F238E27FC236}">
                <a16:creationId xmlns:a16="http://schemas.microsoft.com/office/drawing/2014/main" id="{9104F7F8-6F22-413F-927E-ADD7251D3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616" y="4245275"/>
            <a:ext cx="3079594" cy="20670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Jogo matemático no Elo7 | Caprichei Artesanatos (2F02FA)">
            <a:extLst>
              <a:ext uri="{FF2B5EF4-FFF2-40B4-BE49-F238E27FC236}">
                <a16:creationId xmlns:a16="http://schemas.microsoft.com/office/drawing/2014/main" id="{DDBC5D79-4C68-4AAE-91F8-28DE6C904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265">
            <a:off x="8139681" y="2067216"/>
            <a:ext cx="3236581" cy="28076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9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486" y="6503266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30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 descr="Uma imagem contendo mesa, pequeno, brinquedo, tábua&#10;&#10;Descrição gerada automaticamente">
            <a:extLst>
              <a:ext uri="{FF2B5EF4-FFF2-40B4-BE49-F238E27FC236}">
                <a16:creationId xmlns:a16="http://schemas.microsoft.com/office/drawing/2014/main" id="{D7DA0CE0-EE08-487F-8BA9-969629B50F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6"/>
          <a:stretch/>
        </p:blipFill>
        <p:spPr>
          <a:xfrm>
            <a:off x="4189261" y="1460706"/>
            <a:ext cx="7440691" cy="479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Livro Brincando Com A Matemática - Jogos Matemáticos | Parcelamento sem  juros">
            <a:extLst>
              <a:ext uri="{FF2B5EF4-FFF2-40B4-BE49-F238E27FC236}">
                <a16:creationId xmlns:a16="http://schemas.microsoft.com/office/drawing/2014/main" id="{EB19F4D9-737E-4385-A492-3CA672EC9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/>
          <a:stretch/>
        </p:blipFill>
        <p:spPr bwMode="auto">
          <a:xfrm>
            <a:off x="38314" y="603456"/>
            <a:ext cx="4150948" cy="59306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56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486" y="6503266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31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098" name="Picture 2" descr="Os melhores jogos de matemática para o seu terceiro ano: – Brinquedoteca  Espaço Ludico – Frases Pedagogicas">
            <a:extLst>
              <a:ext uri="{FF2B5EF4-FFF2-40B4-BE49-F238E27FC236}">
                <a16:creationId xmlns:a16="http://schemas.microsoft.com/office/drawing/2014/main" id="{B590AFD5-3842-4D47-B3DD-FCB580186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" y="1610591"/>
            <a:ext cx="5891645" cy="3927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ogo de Matemática: Adição, Subtração, Multiplicação e Divisão - Mundinho  da Criança | Jogos pedagogicos de matematica, Jogos matemáticos, Jogos  matemáticos ensino fundamental">
            <a:extLst>
              <a:ext uri="{FF2B5EF4-FFF2-40B4-BE49-F238E27FC236}">
                <a16:creationId xmlns:a16="http://schemas.microsoft.com/office/drawing/2014/main" id="{A8CF73B3-5743-4C9E-A92D-B285D18F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64" y="1859973"/>
            <a:ext cx="6096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0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486" y="6503266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32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5486038-AC99-42D0-B0B2-93EE9258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6" y="1392381"/>
            <a:ext cx="3125154" cy="484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 INTERDISCIPLINARIDADE ENTRE A MATEMÁTICA E A CONSCIENTIZAÇÃO AMBIENTAL  ENVOLVENDO O LÚDICO">
            <a:extLst>
              <a:ext uri="{FF2B5EF4-FFF2-40B4-BE49-F238E27FC236}">
                <a16:creationId xmlns:a16="http://schemas.microsoft.com/office/drawing/2014/main" id="{BB59F61F-22FB-4C21-A143-A10C6E91A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6" y="1431226"/>
            <a:ext cx="6131502" cy="4768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PARA SABER MAIS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536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33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6C55E9-FA69-4330-82C7-6CE1BC2EA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801">
            <a:off x="8320959" y="1476065"/>
            <a:ext cx="3314700" cy="4752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4C50131-B08D-46B5-9665-9930D1EE1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255">
            <a:off x="422855" y="1387995"/>
            <a:ext cx="3314700" cy="4752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06D3016-1BAE-46D8-85AE-F27710855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09" y="1339152"/>
            <a:ext cx="3324225" cy="4752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8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PARA SABER MAIS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536" y="6492875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34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9DA4438-10B5-45AD-9172-93ABA7D4F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9940">
            <a:off x="190500" y="1472843"/>
            <a:ext cx="3086669" cy="4646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FEF4EEB-DE9F-4376-B7EA-71F688301B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00" t="31703" r="58000" b="13778"/>
          <a:stretch/>
        </p:blipFill>
        <p:spPr>
          <a:xfrm>
            <a:off x="3119800" y="1359088"/>
            <a:ext cx="3138592" cy="4695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F17071D-C786-4221-A47E-F771E2E16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3884" r="5021" b="4083"/>
          <a:stretch/>
        </p:blipFill>
        <p:spPr bwMode="auto">
          <a:xfrm>
            <a:off x="6096000" y="1741381"/>
            <a:ext cx="3424979" cy="4751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E4BB372-06EA-44A0-B434-65C794B1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080" y="1459759"/>
            <a:ext cx="3181350" cy="4752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6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REFERÊNCIAS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533" y="6511537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35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17EE5B1-FB25-4647-B035-49C67C2EFAE2}"/>
              </a:ext>
            </a:extLst>
          </p:cNvPr>
          <p:cNvSpPr txBox="1"/>
          <p:nvPr/>
        </p:nvSpPr>
        <p:spPr>
          <a:xfrm>
            <a:off x="190500" y="1387275"/>
            <a:ext cx="1162334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GRANDO, Regina Célia. O Conhecimento Matemático e o Uso de Jogos na Sala de Aula. 239f. Tese (Doutorado), Universidade Estadual de Campinas, Campinas, 2000.</a:t>
            </a:r>
          </a:p>
          <a:p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GRANDO, Regina Célia. O jogo suas Possibilidades Metodológicas no Processo Ensino-Aprendizagem na Matemática. 194 f. Dissertação (Mestrado), Universidade Estadual de Campinas, Campinas, 1995.</a:t>
            </a:r>
          </a:p>
          <a:p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GRANDO, Regina Célia. Recursos didáticos na Educação Matemática: jogos e materiais manipulativos. Revista Eletrônica Debates em Educação Científica e Tecnológica, Vitória, v. 5, n. 2, p.393-416, out. 2015.</a:t>
            </a:r>
          </a:p>
          <a:p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LORENZATO, Sergio (</a:t>
            </a:r>
            <a:r>
              <a:rPr lang="pt-BR" sz="20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org</a:t>
            </a:r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). </a:t>
            </a:r>
            <a:r>
              <a:rPr lang="pt-BR" sz="2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Laboratório de Ensino de Matemática na Formação de Professores</a:t>
            </a:r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 Campinas: Autores Associados, 2012. </a:t>
            </a:r>
          </a:p>
          <a:p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PIAGET, Jean. A equilibração das estruturas cognitivas. Rio de Janeiro: Zahar, 1975.</a:t>
            </a:r>
          </a:p>
        </p:txBody>
      </p:sp>
    </p:spTree>
    <p:extLst>
      <p:ext uri="{BB962C8B-B14F-4D97-AF65-F5344CB8AC3E}">
        <p14:creationId xmlns:p14="http://schemas.microsoft.com/office/powerpoint/2010/main" val="237351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REFERÊNCIAS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533" y="6511537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36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17EE5B1-FB25-4647-B035-49C67C2EFAE2}"/>
              </a:ext>
            </a:extLst>
          </p:cNvPr>
          <p:cNvSpPr txBox="1"/>
          <p:nvPr/>
        </p:nvSpPr>
        <p:spPr>
          <a:xfrm>
            <a:off x="190500" y="1387275"/>
            <a:ext cx="11623344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RÊGO, Rogéria Gaudêncio; RÊGO, Rômulo M. do; VIEIRA, Kleber M. Laboratório de ensino de geometria. Campina, SP: Autores Associados, 2012.</a:t>
            </a:r>
          </a:p>
          <a:p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SMOLE, Kátia </a:t>
            </a:r>
            <a:r>
              <a:rPr lang="pt-BR" sz="20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Stocco</a:t>
            </a:r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; DINIZ, Maria Ignez; CÂNDIDO, Patrícia. Jogos de Matemática de 1° a 5° ano. Porto Alegre: Artmed, 2007a (Série Cadernos do </a:t>
            </a:r>
            <a:r>
              <a:rPr lang="pt-BR" sz="20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Mathema</a:t>
            </a:r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– Ensino Fundamental).</a:t>
            </a:r>
          </a:p>
          <a:p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SMOLE, Kátia </a:t>
            </a:r>
            <a:r>
              <a:rPr lang="pt-BR" sz="20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Stocco</a:t>
            </a:r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; DINIZ, Maria Ignez; MILANI, Estela. Jogos de Matemática de 6° a 9° ano. Porto Alegre: Artmed, 2007b (Série Cadernos do </a:t>
            </a:r>
            <a:r>
              <a:rPr lang="pt-BR" sz="20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Mathema</a:t>
            </a:r>
            <a:r>
              <a:rPr lang="pt-BR" sz="2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– Ensino Fundamental).</a:t>
            </a:r>
          </a:p>
          <a:p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sz="2000" i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Site</a:t>
            </a:r>
          </a:p>
          <a:p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sz="18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https://www.univates.br/editora-univates/media/publicacoes/143/pdf_143.pdf</a:t>
            </a:r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42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691" y="2503799"/>
            <a:ext cx="9855792" cy="2099373"/>
          </a:xfrm>
        </p:spPr>
        <p:txBody>
          <a:bodyPr>
            <a:no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Modern Love" panose="04090805081005020601" pitchFamily="82" charset="0"/>
              </a:rPr>
              <a:t>Jogos como Tendência Metodológica para o Ensino de     </a:t>
            </a:r>
            <a:br>
              <a:rPr lang="pt-BR" sz="54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5400" dirty="0">
                <a:solidFill>
                  <a:schemeClr val="bg1"/>
                </a:solidFill>
                <a:latin typeface="Modern Love" panose="04090805081005020601" pitchFamily="82" charset="0"/>
              </a:rPr>
              <a:t>	  Matemática</a:t>
            </a: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714902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</a:t>
            </a: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9110777-1671-4C05-B1DB-18CDFC001FCA}"/>
              </a:ext>
            </a:extLst>
          </p:cNvPr>
          <p:cNvGrpSpPr/>
          <p:nvPr/>
        </p:nvGrpSpPr>
        <p:grpSpPr>
          <a:xfrm>
            <a:off x="1409415" y="3743963"/>
            <a:ext cx="10403894" cy="2687351"/>
            <a:chOff x="1409415" y="3743963"/>
            <a:chExt cx="10403894" cy="2687351"/>
          </a:xfrm>
        </p:grpSpPr>
        <p:pic>
          <p:nvPicPr>
            <p:cNvPr id="1030" name="Picture 6" descr="Jogos matemáticos para melhorar a aprendizagem no Fundamental 1 | Curso  Online Nova Escola">
              <a:extLst>
                <a:ext uri="{FF2B5EF4-FFF2-40B4-BE49-F238E27FC236}">
                  <a16:creationId xmlns:a16="http://schemas.microsoft.com/office/drawing/2014/main" id="{EFA0B5ED-C955-490E-BAEF-AEE16F3B1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415" y="4408713"/>
              <a:ext cx="3030114" cy="20226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Jogos Educativos. Matemática para Android - APK Baixar">
              <a:extLst>
                <a:ext uri="{FF2B5EF4-FFF2-40B4-BE49-F238E27FC236}">
                  <a16:creationId xmlns:a16="http://schemas.microsoft.com/office/drawing/2014/main" id="{B5971B15-08D7-4677-8FDC-C204B2600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443" y="4408713"/>
              <a:ext cx="2635827" cy="19765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A Utilização de Materiais pedagógicos e jogos educacionais na disciplina de  Matemática">
              <a:extLst>
                <a:ext uri="{FF2B5EF4-FFF2-40B4-BE49-F238E27FC236}">
                  <a16:creationId xmlns:a16="http://schemas.microsoft.com/office/drawing/2014/main" id="{BCF1503E-4A1D-4276-B7F2-CB7BAE24F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875" y="3743963"/>
              <a:ext cx="3388434" cy="17732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E86BCD5-F034-4BF5-8526-4343F5B952DC}"/>
              </a:ext>
            </a:extLst>
          </p:cNvPr>
          <p:cNvGrpSpPr/>
          <p:nvPr/>
        </p:nvGrpSpPr>
        <p:grpSpPr>
          <a:xfrm>
            <a:off x="378691" y="219968"/>
            <a:ext cx="12040920" cy="3166560"/>
            <a:chOff x="378691" y="219968"/>
            <a:chExt cx="12040920" cy="3166560"/>
          </a:xfrm>
        </p:grpSpPr>
        <p:pic>
          <p:nvPicPr>
            <p:cNvPr id="1028" name="Picture 4" descr="O ENSINO DA MATEMÁTICA ATRAVÉS DO LÚDICO NA EDUCAÇÃO INFANTIL - Blog Rhema  Educação">
              <a:extLst>
                <a:ext uri="{FF2B5EF4-FFF2-40B4-BE49-F238E27FC236}">
                  <a16:creationId xmlns:a16="http://schemas.microsoft.com/office/drawing/2014/main" id="{B2E611F7-5B4C-453E-8FCD-9A573ED166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0" b="14584"/>
            <a:stretch/>
          </p:blipFill>
          <p:spPr bwMode="auto">
            <a:xfrm>
              <a:off x="378691" y="253008"/>
              <a:ext cx="3443993" cy="18668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DIÇÃO E SUBTRAÇÃO | JOGO ONLINE (GAMEPLAY) - Vila Educativa - YouTube">
              <a:extLst>
                <a:ext uri="{FF2B5EF4-FFF2-40B4-BE49-F238E27FC236}">
                  <a16:creationId xmlns:a16="http://schemas.microsoft.com/office/drawing/2014/main" id="{1C55B788-7AB4-4B4E-8E60-8C409682D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801" y="219968"/>
              <a:ext cx="3354469" cy="18868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4F64C405-E891-4B30-AA8D-42BC6424D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384" b="89968" l="10000" r="90000">
                          <a14:foregroundMark x1="65000" y1="7384" x2="65000" y2="7384"/>
                          <a14:foregroundMark x1="70615" y1="8026" x2="70615" y2="8026"/>
                          <a14:foregroundMark x1="65308" y1="8427" x2="65308" y2="84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26600" y="709534"/>
              <a:ext cx="2793011" cy="267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765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QUEM FALA?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536" y="6511536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4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Balão de Fala: Retângulo com Cantos Arredondados 7">
            <a:extLst>
              <a:ext uri="{FF2B5EF4-FFF2-40B4-BE49-F238E27FC236}">
                <a16:creationId xmlns:a16="http://schemas.microsoft.com/office/drawing/2014/main" id="{30DABF24-C393-4B39-B7E7-AA1B80F25449}"/>
              </a:ext>
            </a:extLst>
          </p:cNvPr>
          <p:cNvSpPr/>
          <p:nvPr/>
        </p:nvSpPr>
        <p:spPr>
          <a:xfrm>
            <a:off x="5151952" y="1840655"/>
            <a:ext cx="6704286" cy="3892582"/>
          </a:xfrm>
          <a:custGeom>
            <a:avLst/>
            <a:gdLst>
              <a:gd name="connsiteX0" fmla="*/ 0 w 6704286"/>
              <a:gd name="connsiteY0" fmla="*/ 648777 h 3892582"/>
              <a:gd name="connsiteX1" fmla="*/ 648777 w 6704286"/>
              <a:gd name="connsiteY1" fmla="*/ 0 h 3892582"/>
              <a:gd name="connsiteX2" fmla="*/ 1117381 w 6704286"/>
              <a:gd name="connsiteY2" fmla="*/ 0 h 3892582"/>
              <a:gd name="connsiteX3" fmla="*/ 1117381 w 6704286"/>
              <a:gd name="connsiteY3" fmla="*/ 0 h 3892582"/>
              <a:gd name="connsiteX4" fmla="*/ 1659311 w 6704286"/>
              <a:gd name="connsiteY4" fmla="*/ 0 h 3892582"/>
              <a:gd name="connsiteX5" fmla="*/ 2251523 w 6704286"/>
              <a:gd name="connsiteY5" fmla="*/ 0 h 3892582"/>
              <a:gd name="connsiteX6" fmla="*/ 2793453 w 6704286"/>
              <a:gd name="connsiteY6" fmla="*/ 0 h 3892582"/>
              <a:gd name="connsiteX7" fmla="*/ 3271888 w 6704286"/>
              <a:gd name="connsiteY7" fmla="*/ 0 h 3892582"/>
              <a:gd name="connsiteX8" fmla="*/ 3717702 w 6704286"/>
              <a:gd name="connsiteY8" fmla="*/ 0 h 3892582"/>
              <a:gd name="connsiteX9" fmla="*/ 4261378 w 6704286"/>
              <a:gd name="connsiteY9" fmla="*/ 0 h 3892582"/>
              <a:gd name="connsiteX10" fmla="*/ 4870295 w 6704286"/>
              <a:gd name="connsiteY10" fmla="*/ 0 h 3892582"/>
              <a:gd name="connsiteX11" fmla="*/ 5413971 w 6704286"/>
              <a:gd name="connsiteY11" fmla="*/ 0 h 3892582"/>
              <a:gd name="connsiteX12" fmla="*/ 6055509 w 6704286"/>
              <a:gd name="connsiteY12" fmla="*/ 0 h 3892582"/>
              <a:gd name="connsiteX13" fmla="*/ 6704286 w 6704286"/>
              <a:gd name="connsiteY13" fmla="*/ 648777 h 3892582"/>
              <a:gd name="connsiteX14" fmla="*/ 6704286 w 6704286"/>
              <a:gd name="connsiteY14" fmla="*/ 648764 h 3892582"/>
              <a:gd name="connsiteX15" fmla="*/ 6704286 w 6704286"/>
              <a:gd name="connsiteY15" fmla="*/ 648764 h 3892582"/>
              <a:gd name="connsiteX16" fmla="*/ 6704286 w 6704286"/>
              <a:gd name="connsiteY16" fmla="*/ 1125605 h 3892582"/>
              <a:gd name="connsiteX17" fmla="*/ 6704286 w 6704286"/>
              <a:gd name="connsiteY17" fmla="*/ 1621909 h 3892582"/>
              <a:gd name="connsiteX18" fmla="*/ 6704286 w 6704286"/>
              <a:gd name="connsiteY18" fmla="*/ 2178760 h 3892582"/>
              <a:gd name="connsiteX19" fmla="*/ 6704286 w 6704286"/>
              <a:gd name="connsiteY19" fmla="*/ 2686954 h 3892582"/>
              <a:gd name="connsiteX20" fmla="*/ 6704286 w 6704286"/>
              <a:gd name="connsiteY20" fmla="*/ 3243805 h 3892582"/>
              <a:gd name="connsiteX21" fmla="*/ 6055509 w 6704286"/>
              <a:gd name="connsiteY21" fmla="*/ 3892582 h 3892582"/>
              <a:gd name="connsiteX22" fmla="*/ 5446592 w 6704286"/>
              <a:gd name="connsiteY22" fmla="*/ 3892582 h 3892582"/>
              <a:gd name="connsiteX23" fmla="*/ 4902916 w 6704286"/>
              <a:gd name="connsiteY23" fmla="*/ 3892582 h 3892582"/>
              <a:gd name="connsiteX24" fmla="*/ 4457102 w 6704286"/>
              <a:gd name="connsiteY24" fmla="*/ 3892582 h 3892582"/>
              <a:gd name="connsiteX25" fmla="*/ 3946046 w 6704286"/>
              <a:gd name="connsiteY25" fmla="*/ 3892582 h 3892582"/>
              <a:gd name="connsiteX26" fmla="*/ 3337129 w 6704286"/>
              <a:gd name="connsiteY26" fmla="*/ 3892582 h 3892582"/>
              <a:gd name="connsiteX27" fmla="*/ 2793453 w 6704286"/>
              <a:gd name="connsiteY27" fmla="*/ 3892582 h 3892582"/>
              <a:gd name="connsiteX28" fmla="*/ 2218002 w 6704286"/>
              <a:gd name="connsiteY28" fmla="*/ 3892582 h 3892582"/>
              <a:gd name="connsiteX29" fmla="*/ 1642550 w 6704286"/>
              <a:gd name="connsiteY29" fmla="*/ 3892582 h 3892582"/>
              <a:gd name="connsiteX30" fmla="*/ 1117381 w 6704286"/>
              <a:gd name="connsiteY30" fmla="*/ 3892582 h 3892582"/>
              <a:gd name="connsiteX31" fmla="*/ 1117381 w 6704286"/>
              <a:gd name="connsiteY31" fmla="*/ 3892582 h 3892582"/>
              <a:gd name="connsiteX32" fmla="*/ 648777 w 6704286"/>
              <a:gd name="connsiteY32" fmla="*/ 3892582 h 3892582"/>
              <a:gd name="connsiteX33" fmla="*/ 0 w 6704286"/>
              <a:gd name="connsiteY33" fmla="*/ 3243805 h 3892582"/>
              <a:gd name="connsiteX34" fmla="*/ 0 w 6704286"/>
              <a:gd name="connsiteY34" fmla="*/ 2735611 h 3892582"/>
              <a:gd name="connsiteX35" fmla="*/ 0 w 6704286"/>
              <a:gd name="connsiteY35" fmla="*/ 2194979 h 3892582"/>
              <a:gd name="connsiteX36" fmla="*/ 0 w 6704286"/>
              <a:gd name="connsiteY36" fmla="*/ 1621909 h 3892582"/>
              <a:gd name="connsiteX37" fmla="*/ -431542 w 6704286"/>
              <a:gd name="connsiteY37" fmla="*/ 1513140 h 3892582"/>
              <a:gd name="connsiteX38" fmla="*/ -863083 w 6704286"/>
              <a:gd name="connsiteY38" fmla="*/ 1404371 h 3892582"/>
              <a:gd name="connsiteX39" fmla="*/ -1366548 w 6704286"/>
              <a:gd name="connsiteY39" fmla="*/ 1277475 h 3892582"/>
              <a:gd name="connsiteX40" fmla="*/ -1846039 w 6704286"/>
              <a:gd name="connsiteY40" fmla="*/ 1156620 h 3892582"/>
              <a:gd name="connsiteX41" fmla="*/ -2397453 w 6704286"/>
              <a:gd name="connsiteY41" fmla="*/ 1017638 h 3892582"/>
              <a:gd name="connsiteX42" fmla="*/ -1989886 w 6704286"/>
              <a:gd name="connsiteY42" fmla="*/ 954929 h 3892582"/>
              <a:gd name="connsiteX43" fmla="*/ -1486421 w 6704286"/>
              <a:gd name="connsiteY43" fmla="*/ 877466 h 3892582"/>
              <a:gd name="connsiteX44" fmla="*/ -982956 w 6704286"/>
              <a:gd name="connsiteY44" fmla="*/ 800002 h 3892582"/>
              <a:gd name="connsiteX45" fmla="*/ -527440 w 6704286"/>
              <a:gd name="connsiteY45" fmla="*/ 729916 h 3892582"/>
              <a:gd name="connsiteX46" fmla="*/ 0 w 6704286"/>
              <a:gd name="connsiteY46" fmla="*/ 648764 h 3892582"/>
              <a:gd name="connsiteX47" fmla="*/ 0 w 6704286"/>
              <a:gd name="connsiteY47" fmla="*/ 648777 h 389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04286" h="3892582" fill="none" extrusionOk="0">
                <a:moveTo>
                  <a:pt x="0" y="648777"/>
                </a:moveTo>
                <a:cubicBezTo>
                  <a:pt x="5604" y="307400"/>
                  <a:pt x="224686" y="-34940"/>
                  <a:pt x="648777" y="0"/>
                </a:cubicBezTo>
                <a:cubicBezTo>
                  <a:pt x="775357" y="-30073"/>
                  <a:pt x="966220" y="36521"/>
                  <a:pt x="1117381" y="0"/>
                </a:cubicBezTo>
                <a:lnTo>
                  <a:pt x="1117381" y="0"/>
                </a:lnTo>
                <a:cubicBezTo>
                  <a:pt x="1243422" y="-15861"/>
                  <a:pt x="1486984" y="8426"/>
                  <a:pt x="1659311" y="0"/>
                </a:cubicBezTo>
                <a:cubicBezTo>
                  <a:pt x="1831638" y="-8426"/>
                  <a:pt x="2005732" y="70497"/>
                  <a:pt x="2251523" y="0"/>
                </a:cubicBezTo>
                <a:cubicBezTo>
                  <a:pt x="2497314" y="-70497"/>
                  <a:pt x="2646938" y="15244"/>
                  <a:pt x="2793453" y="0"/>
                </a:cubicBezTo>
                <a:cubicBezTo>
                  <a:pt x="3004456" y="-6142"/>
                  <a:pt x="3073421" y="52276"/>
                  <a:pt x="3271888" y="0"/>
                </a:cubicBezTo>
                <a:cubicBezTo>
                  <a:pt x="3470355" y="-52276"/>
                  <a:pt x="3569138" y="53091"/>
                  <a:pt x="3717702" y="0"/>
                </a:cubicBezTo>
                <a:cubicBezTo>
                  <a:pt x="3866266" y="-53091"/>
                  <a:pt x="4083487" y="45934"/>
                  <a:pt x="4261378" y="0"/>
                </a:cubicBezTo>
                <a:cubicBezTo>
                  <a:pt x="4439269" y="-45934"/>
                  <a:pt x="4605565" y="14459"/>
                  <a:pt x="4870295" y="0"/>
                </a:cubicBezTo>
                <a:cubicBezTo>
                  <a:pt x="5135025" y="-14459"/>
                  <a:pt x="5286232" y="43348"/>
                  <a:pt x="5413971" y="0"/>
                </a:cubicBezTo>
                <a:cubicBezTo>
                  <a:pt x="5541710" y="-43348"/>
                  <a:pt x="5745050" y="65058"/>
                  <a:pt x="6055509" y="0"/>
                </a:cubicBezTo>
                <a:cubicBezTo>
                  <a:pt x="6412950" y="99165"/>
                  <a:pt x="6695774" y="268271"/>
                  <a:pt x="6704286" y="648777"/>
                </a:cubicBezTo>
                <a:cubicBezTo>
                  <a:pt x="6704286" y="648773"/>
                  <a:pt x="6704287" y="648770"/>
                  <a:pt x="6704286" y="648764"/>
                </a:cubicBezTo>
                <a:lnTo>
                  <a:pt x="6704286" y="648764"/>
                </a:lnTo>
                <a:cubicBezTo>
                  <a:pt x="6749586" y="796366"/>
                  <a:pt x="6698831" y="947604"/>
                  <a:pt x="6704286" y="1125605"/>
                </a:cubicBezTo>
                <a:cubicBezTo>
                  <a:pt x="6709741" y="1303606"/>
                  <a:pt x="6660731" y="1507451"/>
                  <a:pt x="6704286" y="1621909"/>
                </a:cubicBezTo>
                <a:cubicBezTo>
                  <a:pt x="6720444" y="1857050"/>
                  <a:pt x="6695914" y="2008547"/>
                  <a:pt x="6704286" y="2178760"/>
                </a:cubicBezTo>
                <a:cubicBezTo>
                  <a:pt x="6712658" y="2348973"/>
                  <a:pt x="6656421" y="2494538"/>
                  <a:pt x="6704286" y="2686954"/>
                </a:cubicBezTo>
                <a:cubicBezTo>
                  <a:pt x="6752151" y="2879370"/>
                  <a:pt x="6651246" y="2970628"/>
                  <a:pt x="6704286" y="3243805"/>
                </a:cubicBezTo>
                <a:cubicBezTo>
                  <a:pt x="6717562" y="3657781"/>
                  <a:pt x="6349907" y="3920655"/>
                  <a:pt x="6055509" y="3892582"/>
                </a:cubicBezTo>
                <a:cubicBezTo>
                  <a:pt x="5873045" y="3956023"/>
                  <a:pt x="5573800" y="3882975"/>
                  <a:pt x="5446592" y="3892582"/>
                </a:cubicBezTo>
                <a:cubicBezTo>
                  <a:pt x="5319384" y="3902189"/>
                  <a:pt x="5013924" y="3834754"/>
                  <a:pt x="4902916" y="3892582"/>
                </a:cubicBezTo>
                <a:cubicBezTo>
                  <a:pt x="4791908" y="3950410"/>
                  <a:pt x="4579704" y="3862645"/>
                  <a:pt x="4457102" y="3892582"/>
                </a:cubicBezTo>
                <a:cubicBezTo>
                  <a:pt x="4334500" y="3922519"/>
                  <a:pt x="4180216" y="3850221"/>
                  <a:pt x="3946046" y="3892582"/>
                </a:cubicBezTo>
                <a:cubicBezTo>
                  <a:pt x="3711876" y="3934943"/>
                  <a:pt x="3461122" y="3866414"/>
                  <a:pt x="3337129" y="3892582"/>
                </a:cubicBezTo>
                <a:cubicBezTo>
                  <a:pt x="3213136" y="3918750"/>
                  <a:pt x="3003351" y="3845536"/>
                  <a:pt x="2793453" y="3892582"/>
                </a:cubicBezTo>
                <a:cubicBezTo>
                  <a:pt x="2598307" y="3903024"/>
                  <a:pt x="2503614" y="3871032"/>
                  <a:pt x="2218002" y="3892582"/>
                </a:cubicBezTo>
                <a:cubicBezTo>
                  <a:pt x="1932390" y="3914132"/>
                  <a:pt x="1770148" y="3876919"/>
                  <a:pt x="1642550" y="3892582"/>
                </a:cubicBezTo>
                <a:cubicBezTo>
                  <a:pt x="1514952" y="3908245"/>
                  <a:pt x="1250994" y="3844114"/>
                  <a:pt x="1117381" y="3892582"/>
                </a:cubicBezTo>
                <a:lnTo>
                  <a:pt x="1117381" y="3892582"/>
                </a:lnTo>
                <a:cubicBezTo>
                  <a:pt x="1021262" y="3936813"/>
                  <a:pt x="844283" y="3861970"/>
                  <a:pt x="648777" y="3892582"/>
                </a:cubicBezTo>
                <a:cubicBezTo>
                  <a:pt x="298761" y="3961790"/>
                  <a:pt x="-95261" y="3643559"/>
                  <a:pt x="0" y="3243805"/>
                </a:cubicBezTo>
                <a:cubicBezTo>
                  <a:pt x="-44986" y="3066292"/>
                  <a:pt x="33320" y="2936501"/>
                  <a:pt x="0" y="2735611"/>
                </a:cubicBezTo>
                <a:cubicBezTo>
                  <a:pt x="-33320" y="2534721"/>
                  <a:pt x="42493" y="2431448"/>
                  <a:pt x="0" y="2194979"/>
                </a:cubicBezTo>
                <a:cubicBezTo>
                  <a:pt x="-42493" y="1958510"/>
                  <a:pt x="46717" y="1865136"/>
                  <a:pt x="0" y="1621909"/>
                </a:cubicBezTo>
                <a:cubicBezTo>
                  <a:pt x="-221761" y="1598983"/>
                  <a:pt x="-210801" y="1532453"/>
                  <a:pt x="-431542" y="1513140"/>
                </a:cubicBezTo>
                <a:cubicBezTo>
                  <a:pt x="-652283" y="1493827"/>
                  <a:pt x="-770609" y="1416483"/>
                  <a:pt x="-863083" y="1404371"/>
                </a:cubicBezTo>
                <a:cubicBezTo>
                  <a:pt x="-955557" y="1392259"/>
                  <a:pt x="-1162715" y="1305129"/>
                  <a:pt x="-1366548" y="1277475"/>
                </a:cubicBezTo>
                <a:cubicBezTo>
                  <a:pt x="-1570381" y="1249820"/>
                  <a:pt x="-1715979" y="1146148"/>
                  <a:pt x="-1846039" y="1156620"/>
                </a:cubicBezTo>
                <a:cubicBezTo>
                  <a:pt x="-1976099" y="1167092"/>
                  <a:pt x="-2118677" y="1067739"/>
                  <a:pt x="-2397453" y="1017638"/>
                </a:cubicBezTo>
                <a:cubicBezTo>
                  <a:pt x="-2201862" y="980434"/>
                  <a:pt x="-2115571" y="1009728"/>
                  <a:pt x="-1989886" y="954929"/>
                </a:cubicBezTo>
                <a:cubicBezTo>
                  <a:pt x="-1864201" y="900131"/>
                  <a:pt x="-1618782" y="941433"/>
                  <a:pt x="-1486421" y="877466"/>
                </a:cubicBezTo>
                <a:cubicBezTo>
                  <a:pt x="-1354060" y="813499"/>
                  <a:pt x="-1169893" y="871487"/>
                  <a:pt x="-982956" y="800002"/>
                </a:cubicBezTo>
                <a:cubicBezTo>
                  <a:pt x="-796019" y="728517"/>
                  <a:pt x="-662923" y="777905"/>
                  <a:pt x="-527440" y="729916"/>
                </a:cubicBezTo>
                <a:cubicBezTo>
                  <a:pt x="-391957" y="681927"/>
                  <a:pt x="-154371" y="688043"/>
                  <a:pt x="0" y="648764"/>
                </a:cubicBezTo>
                <a:cubicBezTo>
                  <a:pt x="1" y="648768"/>
                  <a:pt x="-1" y="648773"/>
                  <a:pt x="0" y="648777"/>
                </a:cubicBezTo>
                <a:close/>
              </a:path>
              <a:path w="6704286" h="3892582" stroke="0" extrusionOk="0">
                <a:moveTo>
                  <a:pt x="0" y="648777"/>
                </a:moveTo>
                <a:cubicBezTo>
                  <a:pt x="-56463" y="340986"/>
                  <a:pt x="310062" y="693"/>
                  <a:pt x="648777" y="0"/>
                </a:cubicBezTo>
                <a:cubicBezTo>
                  <a:pt x="809069" y="-38812"/>
                  <a:pt x="915993" y="5018"/>
                  <a:pt x="1117381" y="0"/>
                </a:cubicBezTo>
                <a:lnTo>
                  <a:pt x="1117381" y="0"/>
                </a:lnTo>
                <a:cubicBezTo>
                  <a:pt x="1234199" y="-7879"/>
                  <a:pt x="1446495" y="26526"/>
                  <a:pt x="1692832" y="0"/>
                </a:cubicBezTo>
                <a:cubicBezTo>
                  <a:pt x="1939169" y="-26526"/>
                  <a:pt x="2033737" y="21123"/>
                  <a:pt x="2201241" y="0"/>
                </a:cubicBezTo>
                <a:cubicBezTo>
                  <a:pt x="2368745" y="-21123"/>
                  <a:pt x="2616967" y="16563"/>
                  <a:pt x="2793453" y="0"/>
                </a:cubicBezTo>
                <a:cubicBezTo>
                  <a:pt x="2954435" y="-8846"/>
                  <a:pt x="3227182" y="48644"/>
                  <a:pt x="3337129" y="0"/>
                </a:cubicBezTo>
                <a:cubicBezTo>
                  <a:pt x="3447076" y="-48644"/>
                  <a:pt x="3741866" y="45969"/>
                  <a:pt x="3946046" y="0"/>
                </a:cubicBezTo>
                <a:cubicBezTo>
                  <a:pt x="4150226" y="-45969"/>
                  <a:pt x="4231033" y="43070"/>
                  <a:pt x="4424481" y="0"/>
                </a:cubicBezTo>
                <a:cubicBezTo>
                  <a:pt x="4617930" y="-43070"/>
                  <a:pt x="4791379" y="22572"/>
                  <a:pt x="4902916" y="0"/>
                </a:cubicBezTo>
                <a:cubicBezTo>
                  <a:pt x="5014454" y="-22572"/>
                  <a:pt x="5144271" y="48327"/>
                  <a:pt x="5381351" y="0"/>
                </a:cubicBezTo>
                <a:cubicBezTo>
                  <a:pt x="5618431" y="-48327"/>
                  <a:pt x="5892959" y="69294"/>
                  <a:pt x="6055509" y="0"/>
                </a:cubicBezTo>
                <a:cubicBezTo>
                  <a:pt x="6480852" y="-17337"/>
                  <a:pt x="6734493" y="285998"/>
                  <a:pt x="6704286" y="648777"/>
                </a:cubicBezTo>
                <a:cubicBezTo>
                  <a:pt x="6704285" y="648771"/>
                  <a:pt x="6704286" y="648767"/>
                  <a:pt x="6704286" y="648764"/>
                </a:cubicBezTo>
                <a:lnTo>
                  <a:pt x="6704286" y="648764"/>
                </a:lnTo>
                <a:cubicBezTo>
                  <a:pt x="6717993" y="861705"/>
                  <a:pt x="6677922" y="909613"/>
                  <a:pt x="6704286" y="1125605"/>
                </a:cubicBezTo>
                <a:cubicBezTo>
                  <a:pt x="6730650" y="1341597"/>
                  <a:pt x="6675557" y="1396538"/>
                  <a:pt x="6704286" y="1621909"/>
                </a:cubicBezTo>
                <a:cubicBezTo>
                  <a:pt x="6764042" y="1896137"/>
                  <a:pt x="6682828" y="1960416"/>
                  <a:pt x="6704286" y="2178760"/>
                </a:cubicBezTo>
                <a:cubicBezTo>
                  <a:pt x="6725744" y="2397104"/>
                  <a:pt x="6659818" y="2632313"/>
                  <a:pt x="6704286" y="2751830"/>
                </a:cubicBezTo>
                <a:cubicBezTo>
                  <a:pt x="6748754" y="2871347"/>
                  <a:pt x="6696571" y="3094984"/>
                  <a:pt x="6704286" y="3243805"/>
                </a:cubicBezTo>
                <a:cubicBezTo>
                  <a:pt x="6665283" y="3651384"/>
                  <a:pt x="6342286" y="3956777"/>
                  <a:pt x="6055509" y="3892582"/>
                </a:cubicBezTo>
                <a:cubicBezTo>
                  <a:pt x="5917470" y="3894721"/>
                  <a:pt x="5766087" y="3868152"/>
                  <a:pt x="5609695" y="3892582"/>
                </a:cubicBezTo>
                <a:cubicBezTo>
                  <a:pt x="5453303" y="3917012"/>
                  <a:pt x="5357205" y="3858427"/>
                  <a:pt x="5163880" y="3892582"/>
                </a:cubicBezTo>
                <a:cubicBezTo>
                  <a:pt x="4970555" y="3926737"/>
                  <a:pt x="4808529" y="3830636"/>
                  <a:pt x="4587584" y="3892582"/>
                </a:cubicBezTo>
                <a:cubicBezTo>
                  <a:pt x="4366639" y="3954528"/>
                  <a:pt x="4226652" y="3824075"/>
                  <a:pt x="3978667" y="3892582"/>
                </a:cubicBezTo>
                <a:cubicBezTo>
                  <a:pt x="3730682" y="3961089"/>
                  <a:pt x="3665004" y="3856454"/>
                  <a:pt x="3402370" y="3892582"/>
                </a:cubicBezTo>
                <a:cubicBezTo>
                  <a:pt x="3139736" y="3928710"/>
                  <a:pt x="2941402" y="3874557"/>
                  <a:pt x="2793453" y="3892582"/>
                </a:cubicBezTo>
                <a:cubicBezTo>
                  <a:pt x="2610252" y="3894953"/>
                  <a:pt x="2453073" y="3835534"/>
                  <a:pt x="2268284" y="3892582"/>
                </a:cubicBezTo>
                <a:cubicBezTo>
                  <a:pt x="2083495" y="3949630"/>
                  <a:pt x="1909434" y="3829925"/>
                  <a:pt x="1676072" y="3892582"/>
                </a:cubicBezTo>
                <a:cubicBezTo>
                  <a:pt x="1442710" y="3955239"/>
                  <a:pt x="1376629" y="3863779"/>
                  <a:pt x="1117381" y="3892582"/>
                </a:cubicBezTo>
                <a:lnTo>
                  <a:pt x="1117381" y="3892582"/>
                </a:lnTo>
                <a:cubicBezTo>
                  <a:pt x="885700" y="3933484"/>
                  <a:pt x="765997" y="3876468"/>
                  <a:pt x="648777" y="3892582"/>
                </a:cubicBezTo>
                <a:cubicBezTo>
                  <a:pt x="296442" y="3884958"/>
                  <a:pt x="26952" y="3696375"/>
                  <a:pt x="0" y="3243805"/>
                </a:cubicBezTo>
                <a:cubicBezTo>
                  <a:pt x="-4600" y="3105843"/>
                  <a:pt x="18623" y="2934863"/>
                  <a:pt x="0" y="2719392"/>
                </a:cubicBezTo>
                <a:cubicBezTo>
                  <a:pt x="-18623" y="2503921"/>
                  <a:pt x="47188" y="2384835"/>
                  <a:pt x="0" y="2211198"/>
                </a:cubicBezTo>
                <a:cubicBezTo>
                  <a:pt x="-47188" y="2037561"/>
                  <a:pt x="8717" y="1903370"/>
                  <a:pt x="0" y="1621909"/>
                </a:cubicBezTo>
                <a:cubicBezTo>
                  <a:pt x="-136404" y="1636068"/>
                  <a:pt x="-326800" y="1487347"/>
                  <a:pt x="-479491" y="1501055"/>
                </a:cubicBezTo>
                <a:cubicBezTo>
                  <a:pt x="-632182" y="1514763"/>
                  <a:pt x="-782370" y="1402353"/>
                  <a:pt x="-935007" y="1386243"/>
                </a:cubicBezTo>
                <a:cubicBezTo>
                  <a:pt x="-1087644" y="1370134"/>
                  <a:pt x="-1196340" y="1310645"/>
                  <a:pt x="-1366548" y="1277475"/>
                </a:cubicBezTo>
                <a:cubicBezTo>
                  <a:pt x="-1536756" y="1244305"/>
                  <a:pt x="-1711201" y="1136721"/>
                  <a:pt x="-1893988" y="1144535"/>
                </a:cubicBezTo>
                <a:cubicBezTo>
                  <a:pt x="-2076775" y="1152350"/>
                  <a:pt x="-2206610" y="1026097"/>
                  <a:pt x="-2397453" y="1017638"/>
                </a:cubicBezTo>
                <a:cubicBezTo>
                  <a:pt x="-2198861" y="941225"/>
                  <a:pt x="-2106102" y="1006085"/>
                  <a:pt x="-1965911" y="951241"/>
                </a:cubicBezTo>
                <a:cubicBezTo>
                  <a:pt x="-1825720" y="896397"/>
                  <a:pt x="-1664907" y="931566"/>
                  <a:pt x="-1462446" y="873777"/>
                </a:cubicBezTo>
                <a:cubicBezTo>
                  <a:pt x="-1259985" y="815988"/>
                  <a:pt x="-1186266" y="865002"/>
                  <a:pt x="-935007" y="792625"/>
                </a:cubicBezTo>
                <a:cubicBezTo>
                  <a:pt x="-683748" y="720247"/>
                  <a:pt x="-628883" y="787499"/>
                  <a:pt x="-527440" y="729916"/>
                </a:cubicBezTo>
                <a:cubicBezTo>
                  <a:pt x="-425997" y="672333"/>
                  <a:pt x="-222526" y="745143"/>
                  <a:pt x="0" y="648764"/>
                </a:cubicBezTo>
                <a:cubicBezTo>
                  <a:pt x="0" y="648771"/>
                  <a:pt x="-1" y="648772"/>
                  <a:pt x="0" y="648777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-85760"/>
                      <a:gd name="adj2" fmla="val -2385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406070E3-6376-4B33-BAC0-CD4BD9D8C98E}"/>
              </a:ext>
            </a:extLst>
          </p:cNvPr>
          <p:cNvSpPr txBox="1">
            <a:spLocks/>
          </p:cNvSpPr>
          <p:nvPr/>
        </p:nvSpPr>
        <p:spPr>
          <a:xfrm>
            <a:off x="5265644" y="1882219"/>
            <a:ext cx="6559421" cy="3674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ensino em todos os níveis da educação precisa ser fundamentado na atividade, </a:t>
            </a:r>
            <a:r>
              <a:rPr lang="pt-BR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interação, troca, fazer, pensar, o reagir em situações </a:t>
            </a: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que são apresentadas ao educando e ter habilidades para criar um ambiente, nos quais as crianças sejam ativas, que façam </a:t>
            </a:r>
            <a:r>
              <a:rPr lang="pt-BR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atividades em um clima de interação </a:t>
            </a: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 ajuda mútua, valorizando e respeitando suas individualidades (PIAGET, 1975, p.26).</a:t>
            </a:r>
          </a:p>
        </p:txBody>
      </p:sp>
      <p:pic>
        <p:nvPicPr>
          <p:cNvPr id="7" name="Picture 8" descr="Jean Piaget, o biólogo que colocou a aprendizagem no microscópio">
            <a:extLst>
              <a:ext uri="{FF2B5EF4-FFF2-40B4-BE49-F238E27FC236}">
                <a16:creationId xmlns:a16="http://schemas.microsoft.com/office/drawing/2014/main" id="{F7E03C1C-1E51-4DAA-B1A9-2D909D301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27" b="89844" l="6285" r="93436">
                        <a14:foregroundMark x1="9916" y1="81250" x2="419" y2="72852"/>
                        <a14:foregroundMark x1="419" y1="72852" x2="6983" y2="43164"/>
                        <a14:foregroundMark x1="6983" y1="43164" x2="11313" y2="61523"/>
                        <a14:foregroundMark x1="11313" y1="61523" x2="5447" y2="75391"/>
                        <a14:foregroundMark x1="5447" y1="75391" x2="6285" y2="85449"/>
                        <a14:foregroundMark x1="6285" y1="85449" x2="6844" y2="78223"/>
                        <a14:foregroundMark x1="28771" y1="86328" x2="54888" y2="83398"/>
                        <a14:foregroundMark x1="54888" y1="83398" x2="41480" y2="84277"/>
                        <a14:foregroundMark x1="44274" y1="89551" x2="85615" y2="88281"/>
                        <a14:foregroundMark x1="85615" y1="88281" x2="91341" y2="79785"/>
                        <a14:foregroundMark x1="91341" y1="79785" x2="93994" y2="65723"/>
                        <a14:foregroundMark x1="93994" y1="65723" x2="89944" y2="55859"/>
                        <a14:foregroundMark x1="89944" y1="55859" x2="92877" y2="87109"/>
                        <a14:foregroundMark x1="92877" y1="87109" x2="81425" y2="81543"/>
                        <a14:foregroundMark x1="81425" y1="81543" x2="95810" y2="74609"/>
                        <a14:foregroundMark x1="95810" y1="74609" x2="93436" y2="62109"/>
                        <a14:foregroundMark x1="93436" y1="62109" x2="86173" y2="58496"/>
                        <a14:foregroundMark x1="34497" y1="30371" x2="28911" y2="17285"/>
                        <a14:foregroundMark x1="28911" y1="17285" x2="36453" y2="5273"/>
                        <a14:foregroundMark x1="36453" y1="5273" x2="50559" y2="1953"/>
                        <a14:foregroundMark x1="50559" y1="1953" x2="63827" y2="7227"/>
                        <a14:foregroundMark x1="63827" y1="7227" x2="67737" y2="18555"/>
                        <a14:foregroundMark x1="67737" y1="18555" x2="65084" y2="29102"/>
                        <a14:foregroundMark x1="65084" y1="29102" x2="85894" y2="43066"/>
                        <a14:foregroundMark x1="85894" y1="43066" x2="91899" y2="55469"/>
                        <a14:foregroundMark x1="91899" y1="55469" x2="71089" y2="55957"/>
                        <a14:foregroundMark x1="71089" y1="55957" x2="51676" y2="50488"/>
                        <a14:foregroundMark x1="51676" y1="50488" x2="41760" y2="41797"/>
                        <a14:foregroundMark x1="41760" y1="41797" x2="55447" y2="48340"/>
                        <a14:foregroundMark x1="55447" y1="48340" x2="49581" y2="33789"/>
                        <a14:foregroundMark x1="49581" y1="33789" x2="20670" y2="31836"/>
                        <a14:foregroundMark x1="20670" y1="31836" x2="37430" y2="36035"/>
                        <a14:foregroundMark x1="37430" y1="36035" x2="25559" y2="31836"/>
                        <a14:foregroundMark x1="25559" y1="31836" x2="31006" y2="41113"/>
                        <a14:foregroundMark x1="41201" y1="9375" x2="53073" y2="18262"/>
                        <a14:foregroundMark x1="53073" y1="18262" x2="43855" y2="10547"/>
                        <a14:foregroundMark x1="43855" y1="10547" x2="41760" y2="10840"/>
                        <a14:foregroundMark x1="36173" y1="17676" x2="39385" y2="27734"/>
                        <a14:foregroundMark x1="39385" y1="27734" x2="39385" y2="27734"/>
                        <a14:foregroundMark x1="59078" y1="12402" x2="65922" y2="18652"/>
                        <a14:foregroundMark x1="57263" y1="15918" x2="59637" y2="13672"/>
                        <a14:foregroundMark x1="60475" y1="12012" x2="51676" y2="19629"/>
                        <a14:foregroundMark x1="51676" y1="19629" x2="64944" y2="22070"/>
                        <a14:foregroundMark x1="64944" y1="22070" x2="57542" y2="14160"/>
                        <a14:foregroundMark x1="57542" y1="14160" x2="54469" y2="15234"/>
                        <a14:foregroundMark x1="40503" y1="31445" x2="36732" y2="46875"/>
                        <a14:foregroundMark x1="36732" y1="46875" x2="55168" y2="51758"/>
                        <a14:foregroundMark x1="55168" y1="51758" x2="62570" y2="39258"/>
                        <a14:foregroundMark x1="62570" y1="39258" x2="52374" y2="29199"/>
                        <a14:foregroundMark x1="52374" y1="29199" x2="39106" y2="31641"/>
                        <a14:foregroundMark x1="39106" y1="31641" x2="39106" y2="31641"/>
                        <a14:foregroundMark x1="41201" y1="36035" x2="61732" y2="46094"/>
                        <a14:foregroundMark x1="61732" y1="46094" x2="56844" y2="36328"/>
                        <a14:foregroundMark x1="56844" y1="36328" x2="38687" y2="35156"/>
                        <a14:foregroundMark x1="38687" y1="35156" x2="43994" y2="43359"/>
                        <a14:foregroundMark x1="69134" y1="81250" x2="66201" y2="67969"/>
                        <a14:foregroundMark x1="66201" y1="67969" x2="61034" y2="78516"/>
                        <a14:foregroundMark x1="61034" y1="78516" x2="76955" y2="84863"/>
                        <a14:foregroundMark x1="76955" y1="84863" x2="77793" y2="71582"/>
                        <a14:foregroundMark x1="77793" y1="71582" x2="60615" y2="65430"/>
                        <a14:foregroundMark x1="60615" y1="65430" x2="57821" y2="75098"/>
                        <a14:foregroundMark x1="57821" y1="75098" x2="58520" y2="77051"/>
                        <a14:foregroundMark x1="70531" y1="75684" x2="76397" y2="7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0053"/>
            <a:ext cx="3954577" cy="5655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8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QUEM FALA?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536" y="6511536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5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124" name="Picture 4" descr="Entrevista com a presidente da SBEM sobre parceria com o GT19 da ANPEd na  produção de e-book | ANPEd">
            <a:extLst>
              <a:ext uri="{FF2B5EF4-FFF2-40B4-BE49-F238E27FC236}">
                <a16:creationId xmlns:a16="http://schemas.microsoft.com/office/drawing/2014/main" id="{745F3B4A-9559-4263-8823-CBBC4B183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9049" l="591" r="97441">
                        <a14:foregroundMark x1="78903" y1="52567" x2="82283" y2="47962"/>
                        <a14:foregroundMark x1="82283" y1="47962" x2="85039" y2="27717"/>
                        <a14:foregroundMark x1="85039" y1="27717" x2="82283" y2="14674"/>
                        <a14:foregroundMark x1="82283" y1="14674" x2="71457" y2="8967"/>
                        <a14:foregroundMark x1="71457" y1="8967" x2="53937" y2="6250"/>
                        <a14:foregroundMark x1="53937" y1="6250" x2="35827" y2="8696"/>
                        <a14:foregroundMark x1="35827" y1="8696" x2="26772" y2="26766"/>
                        <a14:foregroundMark x1="26772" y1="26766" x2="35433" y2="39946"/>
                        <a14:foregroundMark x1="35916" y1="53624" x2="36417" y2="67799"/>
                        <a14:foregroundMark x1="35433" y1="39946" x2="35896" y2="53064"/>
                        <a14:foregroundMark x1="36417" y1="67799" x2="25000" y2="72962"/>
                        <a14:foregroundMark x1="25000" y1="72962" x2="23425" y2="82745"/>
                        <a14:foregroundMark x1="23425" y1="82745" x2="36024" y2="91168"/>
                        <a14:foregroundMark x1="36024" y1="91168" x2="79724" y2="88451"/>
                        <a14:foregroundMark x1="79724" y1="88451" x2="96850" y2="73913"/>
                        <a14:foregroundMark x1="96850" y1="73913" x2="87992" y2="61005"/>
                        <a14:foregroundMark x1="76601" y1="53401" x2="75984" y2="52989"/>
                        <a14:foregroundMark x1="87992" y1="61005" x2="87088" y2="60401"/>
                        <a14:foregroundMark x1="75984" y1="52989" x2="75984" y2="52989"/>
                        <a14:foregroundMark x1="69291" y1="32609" x2="61614" y2="41033"/>
                        <a14:foregroundMark x1="61614" y1="41033" x2="68307" y2="41848"/>
                        <a14:foregroundMark x1="48425" y1="24321" x2="46063" y2="42799"/>
                        <a14:foregroundMark x1="42520" y1="6929" x2="55315" y2="6250"/>
                        <a14:foregroundMark x1="55315" y1="6250" x2="64567" y2="6793"/>
                        <a14:foregroundMark x1="71260" y1="7609" x2="81890" y2="16440"/>
                        <a14:foregroundMark x1="81890" y1="16440" x2="81890" y2="16984"/>
                        <a14:foregroundMark x1="80512" y1="9918" x2="80512" y2="9918"/>
                        <a14:foregroundMark x1="80512" y1="10462" x2="69685" y2="9375"/>
                        <a14:foregroundMark x1="11024" y1="73098" x2="591" y2="82065"/>
                        <a14:foregroundMark x1="591" y1="82065" x2="591" y2="82065"/>
                        <a14:foregroundMark x1="9646" y1="73777" x2="8071" y2="83967"/>
                        <a14:foregroundMark x1="8071" y1="83967" x2="39764" y2="96467"/>
                        <a14:foregroundMark x1="39764" y1="96467" x2="32677" y2="84511"/>
                        <a14:foregroundMark x1="32677" y1="84511" x2="12795" y2="80163"/>
                        <a14:foregroundMark x1="12795" y1="80163" x2="2559" y2="75136"/>
                        <a14:foregroundMark x1="92717" y1="74864" x2="97835" y2="90082"/>
                        <a14:foregroundMark x1="97835" y1="90082" x2="91732" y2="97962"/>
                        <a14:foregroundMark x1="91732" y1="97962" x2="80512" y2="85462"/>
                        <a14:foregroundMark x1="80512" y1="85462" x2="91535" y2="80571"/>
                        <a14:foregroundMark x1="91535" y1="80571" x2="97047" y2="75272"/>
                        <a14:foregroundMark x1="94685" y1="76630" x2="81496" y2="96060"/>
                        <a14:foregroundMark x1="81496" y1="96060" x2="96260" y2="92255"/>
                        <a14:foregroundMark x1="96260" y1="92255" x2="82874" y2="94293"/>
                        <a14:foregroundMark x1="82874" y1="94293" x2="87402" y2="81929"/>
                        <a14:foregroundMark x1="87402" y1="81929" x2="97441" y2="89402"/>
                        <a14:foregroundMark x1="97441" y1="89402" x2="91339" y2="78533"/>
                        <a14:foregroundMark x1="3543" y1="84375" x2="23228" y2="93342"/>
                        <a14:foregroundMark x1="23228" y1="93342" x2="8465" y2="95245"/>
                        <a14:foregroundMark x1="8465" y1="95245" x2="591" y2="88587"/>
                        <a14:foregroundMark x1="591" y1="88587" x2="591" y2="88451"/>
                        <a14:foregroundMark x1="3740" y1="88587" x2="27756" y2="97011"/>
                        <a14:foregroundMark x1="27756" y1="97011" x2="44882" y2="94973"/>
                        <a14:foregroundMark x1="44882" y1="94973" x2="79331" y2="97283"/>
                        <a14:foregroundMark x1="79331" y1="97283" x2="91929" y2="95788"/>
                        <a14:foregroundMark x1="91929" y1="95788" x2="75984" y2="99321"/>
                        <a14:foregroundMark x1="75984" y1="99321" x2="64764" y2="96060"/>
                        <a14:foregroundMark x1="64764" y1="96060" x2="50787" y2="98234"/>
                        <a14:foregroundMark x1="50787" y1="98234" x2="9843" y2="98777"/>
                        <a14:foregroundMark x1="9843" y1="98777" x2="591" y2="89946"/>
                        <a14:foregroundMark x1="591" y1="89946" x2="29134" y2="94022"/>
                        <a14:foregroundMark x1="29134" y1="94022" x2="57874" y2="89810"/>
                        <a14:foregroundMark x1="57874" y1="89810" x2="69882" y2="96467"/>
                        <a14:foregroundMark x1="69882" y1="96467" x2="79724" y2="95516"/>
                        <a14:foregroundMark x1="53543" y1="99457" x2="98622" y2="97011"/>
                        <a14:foregroundMark x1="98622" y1="97011" x2="10236" y2="98098"/>
                        <a14:foregroundMark x1="10236" y1="98098" x2="32874" y2="93886"/>
                        <a14:foregroundMark x1="32874" y1="93886" x2="73819" y2="99592"/>
                        <a14:foregroundMark x1="73819" y1="99592" x2="89961" y2="99049"/>
                        <a14:foregroundMark x1="89961" y1="99049" x2="57283" y2="94565"/>
                        <a14:foregroundMark x1="30315" y1="32745" x2="31693" y2="43342"/>
                        <a14:foregroundMark x1="31693" y1="43342" x2="36811" y2="51087"/>
                        <a14:foregroundMark x1="36811" y1="51087" x2="42323" y2="48098"/>
                        <a14:foregroundMark x1="81102" y1="34918" x2="81496" y2="44158"/>
                        <a14:foregroundMark x1="81496" y1="44158" x2="77431" y2="51951"/>
                        <a14:foregroundMark x1="88453" y1="62473" x2="92520" y2="63315"/>
                        <a14:foregroundMark x1="85905" y1="61945" x2="87060" y2="62184"/>
                        <a14:foregroundMark x1="82677" y1="61277" x2="83682" y2="61485"/>
                        <a14:foregroundMark x1="78055" y1="52736" x2="80709" y2="44837"/>
                        <a14:foregroundMark x1="80709" y1="44837" x2="66339" y2="57065"/>
                        <a14:foregroundMark x1="66339" y1="57065" x2="65945" y2="65625"/>
                        <a14:foregroundMark x1="65945" y1="65625" x2="84843" y2="68342"/>
                        <a14:foregroundMark x1="83010" y1="63186" x2="82882" y2="62827"/>
                        <a14:foregroundMark x1="84843" y1="68342" x2="83332" y2="64091"/>
                        <a14:foregroundMark x1="30512" y1="20245" x2="30512" y2="20245"/>
                        <a14:foregroundMark x1="30512" y1="20245" x2="49016" y2="39266"/>
                        <a14:foregroundMark x1="49016" y1="39266" x2="62008" y2="31522"/>
                        <a14:foregroundMark x1="62008" y1="31522" x2="62205" y2="29484"/>
                        <a14:backgroundMark x1="77362" y1="53125" x2="83858" y2="60870"/>
                        <a14:backgroundMark x1="83858" y1="60870" x2="78346" y2="53940"/>
                        <a14:backgroundMark x1="73819" y1="57745" x2="75984" y2="54484"/>
                        <a14:backgroundMark x1="82874" y1="61277" x2="81496" y2="61821"/>
                        <a14:backgroundMark x1="83661" y1="61957" x2="83465" y2="62228"/>
                        <a14:backgroundMark x1="84055" y1="61821" x2="86417" y2="61277"/>
                        <a14:backgroundMark x1="74409" y1="57201" x2="75394" y2="57745"/>
                        <a14:backgroundMark x1="87795" y1="61549" x2="86220" y2="61005"/>
                        <a14:backgroundMark x1="83661" y1="62228" x2="86220" y2="59511"/>
                        <a14:backgroundMark x1="25984" y1="25136" x2="26378" y2="24728"/>
                        <a14:backgroundMark x1="36417" y1="52853" x2="36811" y2="53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4" y="1181100"/>
            <a:ext cx="3704956" cy="536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ducação precisa ser vista como essencial também pelo MEC - Extra Classe">
            <a:extLst>
              <a:ext uri="{FF2B5EF4-FFF2-40B4-BE49-F238E27FC236}">
                <a16:creationId xmlns:a16="http://schemas.microsoft.com/office/drawing/2014/main" id="{A73049A4-2B14-4132-BFDE-F8E967B53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34" b="98359" l="32891" r="71250">
                        <a14:foregroundMark x1="43750" y1="24033" x2="48125" y2="13247"/>
                        <a14:foregroundMark x1="48125" y1="13247" x2="55937" y2="12896"/>
                        <a14:foregroundMark x1="55937" y1="12896" x2="56016" y2="12896"/>
                        <a14:foregroundMark x1="47813" y1="9144" x2="51719" y2="9144"/>
                        <a14:foregroundMark x1="45234" y1="12427" x2="45234" y2="12427"/>
                        <a14:foregroundMark x1="42734" y1="20164" x2="46016" y2="9965"/>
                        <a14:foregroundMark x1="46016" y1="9965" x2="49531" y2="7620"/>
                        <a14:foregroundMark x1="42109" y1="24150" x2="45234" y2="11606"/>
                        <a14:foregroundMark x1="45234" y1="11606" x2="47266" y2="8792"/>
                        <a14:foregroundMark x1="42422" y1="17116" x2="46875" y2="8089"/>
                        <a14:foregroundMark x1="45938" y1="79601" x2="45938" y2="79601"/>
                        <a14:foregroundMark x1="45781" y1="78546" x2="46250" y2="83470"/>
                        <a14:foregroundMark x1="34219" y1="60141" x2="32891" y2="71747"/>
                        <a14:foregroundMark x1="32891" y1="71747" x2="35234" y2="84408"/>
                        <a14:foregroundMark x1="35234" y1="84408" x2="35938" y2="84642"/>
                        <a14:foregroundMark x1="43125" y1="43259" x2="48047" y2="41618"/>
                        <a14:foregroundMark x1="38594" y1="43728" x2="38594" y2="43728"/>
                        <a14:foregroundMark x1="37891" y1="45018" x2="37891" y2="45018"/>
                        <a14:foregroundMark x1="39922" y1="43611" x2="39922" y2="43611"/>
                        <a14:foregroundMark x1="37109" y1="45604" x2="37109" y2="45604"/>
                        <a14:foregroundMark x1="40234" y1="43259" x2="40234" y2="43259"/>
                        <a14:foregroundMark x1="45156" y1="10199" x2="45156" y2="10199"/>
                        <a14:foregroundMark x1="45938" y1="9144" x2="45938" y2="9144"/>
                        <a14:foregroundMark x1="46953" y1="7737" x2="46953" y2="7737"/>
                        <a14:foregroundMark x1="47500" y1="7737" x2="47500" y2="7737"/>
                        <a14:foregroundMark x1="47813" y1="7268" x2="47813" y2="7268"/>
                        <a14:foregroundMark x1="47500" y1="7268" x2="47500" y2="7268"/>
                        <a14:foregroundMark x1="42813" y1="18640" x2="42813" y2="18640"/>
                        <a14:foregroundMark x1="42578" y1="18757" x2="42578" y2="18757"/>
                        <a14:foregroundMark x1="46250" y1="94138" x2="46250" y2="94138"/>
                        <a14:foregroundMark x1="40234" y1="90739" x2="53906" y2="93318"/>
                        <a14:foregroundMark x1="53906" y1="93318" x2="58750" y2="92732"/>
                        <a14:foregroundMark x1="41719" y1="91794" x2="54922" y2="95193"/>
                        <a14:foregroundMark x1="38594" y1="97069" x2="48516" y2="98359"/>
                        <a14:foregroundMark x1="48516" y1="98359" x2="62813" y2="95780"/>
                        <a14:foregroundMark x1="44531" y1="11606" x2="44844" y2="11254"/>
                        <a14:foregroundMark x1="45938" y1="9144" x2="45938" y2="9144"/>
                        <a14:foregroundMark x1="46172" y1="8558" x2="46172" y2="8558"/>
                        <a14:foregroundMark x1="46484" y1="8206" x2="46484" y2="8206"/>
                        <a14:backgroundMark x1="67188" y1="18406" x2="67188" y2="18406"/>
                        <a14:backgroundMark x1="67188" y1="19343" x2="67031" y2="41618"/>
                        <a14:backgroundMark x1="67578" y1="89332" x2="67578" y2="89332"/>
                        <a14:backgroundMark x1="67734" y1="84525" x2="67734" y2="84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49" t="5864" r="24112"/>
          <a:stretch/>
        </p:blipFill>
        <p:spPr bwMode="auto">
          <a:xfrm>
            <a:off x="8420445" y="1699528"/>
            <a:ext cx="3577267" cy="487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 Jogo e a Matemática no Contexto da Sala de Aula | Amazon.com.br">
            <a:extLst>
              <a:ext uri="{FF2B5EF4-FFF2-40B4-BE49-F238E27FC236}">
                <a16:creationId xmlns:a16="http://schemas.microsoft.com/office/drawing/2014/main" id="{56B5D583-3E88-4F3C-A724-2B239744D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834">
            <a:off x="3583344" y="1264401"/>
            <a:ext cx="4247761" cy="5127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84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O QUE É </a:t>
            </a:r>
            <a:r>
              <a:rPr lang="pt-BR" sz="5000" u="sng" dirty="0">
                <a:solidFill>
                  <a:schemeClr val="bg1"/>
                </a:solidFill>
                <a:latin typeface="Modern Love" panose="04090805081005020601" pitchFamily="82" charset="0"/>
              </a:rPr>
              <a:t>JOGO</a:t>
            </a:r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?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18FB7AE-7EEB-4BA7-8C77-A70EBA7B7ACA}"/>
              </a:ext>
            </a:extLst>
          </p:cNvPr>
          <p:cNvSpPr txBox="1">
            <a:spLocks/>
          </p:cNvSpPr>
          <p:nvPr/>
        </p:nvSpPr>
        <p:spPr>
          <a:xfrm>
            <a:off x="190500" y="2342146"/>
            <a:ext cx="7388171" cy="271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Sm</a:t>
            </a: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</a:t>
            </a:r>
          </a:p>
          <a:p>
            <a:pPr marL="514350" indent="-514350" algn="just">
              <a:buAutoNum type="arabicPeriod"/>
            </a:pPr>
            <a:r>
              <a:rPr lang="pt-BR" sz="27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Atividade cuja natureza ou </a:t>
            </a:r>
            <a:r>
              <a:rPr lang="pt-BR" sz="27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finalidade</a:t>
            </a:r>
            <a:r>
              <a:rPr lang="pt-BR" sz="27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é a diversão, o entretenimento;</a:t>
            </a:r>
          </a:p>
          <a:p>
            <a:pPr marL="514350" indent="-514350" algn="just">
              <a:buAutoNum type="arabicPeriod"/>
            </a:pPr>
            <a:r>
              <a:rPr lang="pt-BR" sz="27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Essa atividade, submetida a </a:t>
            </a:r>
            <a:r>
              <a:rPr lang="pt-BR" sz="27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regras</a:t>
            </a:r>
            <a:r>
              <a:rPr lang="pt-BR" sz="27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que estabelecem quem vence e quem perde. </a:t>
            </a:r>
            <a:endParaRPr lang="pt-BR" sz="27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just">
              <a:buNone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DA064DC-1A18-43A1-BF21-38844A311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0" b="96867" l="1910" r="97917">
                        <a14:foregroundMark x1="9809" y1="8667" x2="72830" y2="76933"/>
                        <a14:foregroundMark x1="84722" y1="16400" x2="14670" y2="48667"/>
                        <a14:foregroundMark x1="39931" y1="7000" x2="42274" y2="49800"/>
                        <a14:foregroundMark x1="42274" y1="49800" x2="42969" y2="51467"/>
                        <a14:foregroundMark x1="2517" y1="11000" x2="37587" y2="8267"/>
                        <a14:foregroundMark x1="37587" y1="8267" x2="78993" y2="15133"/>
                        <a14:foregroundMark x1="78993" y1="15133" x2="89583" y2="25533"/>
                        <a14:foregroundMark x1="89583" y1="25533" x2="13628" y2="54200"/>
                        <a14:foregroundMark x1="13628" y1="54200" x2="6684" y2="72600"/>
                        <a14:foregroundMark x1="6684" y1="72600" x2="19444" y2="84467"/>
                        <a14:foregroundMark x1="19444" y1="84467" x2="84549" y2="89267"/>
                        <a14:foregroundMark x1="84549" y1="89267" x2="92361" y2="84667"/>
                        <a14:foregroundMark x1="8247" y1="17533" x2="10243" y2="63267"/>
                        <a14:foregroundMark x1="10243" y1="63267" x2="5122" y2="77667"/>
                        <a14:foregroundMark x1="5122" y1="77667" x2="9809" y2="87933"/>
                        <a14:foregroundMark x1="9809" y1="87933" x2="11892" y2="89800"/>
                        <a14:foregroundMark x1="25000" y1="94267" x2="98177" y2="89067"/>
                        <a14:foregroundMark x1="98177" y1="89067" x2="92622" y2="13333"/>
                        <a14:foregroundMark x1="95660" y1="11933" x2="36632" y2="5400"/>
                        <a14:foregroundMark x1="35417" y1="22000" x2="58247" y2="16867"/>
                        <a14:foregroundMark x1="38455" y1="20333" x2="52083" y2="26667"/>
                        <a14:foregroundMark x1="52083" y1="26667" x2="47222" y2="20733"/>
                        <a14:foregroundMark x1="47222" y1="20733" x2="37500" y2="20867"/>
                        <a14:foregroundMark x1="37500" y1="20867" x2="38108" y2="32067"/>
                        <a14:foregroundMark x1="54253" y1="25933" x2="83941" y2="24267"/>
                        <a14:foregroundMark x1="83941" y1="24267" x2="46007" y2="22000"/>
                        <a14:foregroundMark x1="32986" y1="22933" x2="34462" y2="15667"/>
                        <a14:foregroundMark x1="34462" y1="15667" x2="34462" y2="15667"/>
                        <a14:foregroundMark x1="28993" y1="54733" x2="87760" y2="32267"/>
                        <a14:foregroundMark x1="24740" y1="92600" x2="73785" y2="86533"/>
                        <a14:foregroundMark x1="31076" y1="96867" x2="5642" y2="89267"/>
                        <a14:foregroundMark x1="5642" y1="89267" x2="1910" y2="87467"/>
                        <a14:foregroundMark x1="16840" y1="96867" x2="27431" y2="96867"/>
                        <a14:foregroundMark x1="4601" y1="14733" x2="3993" y2="62933"/>
                        <a14:foregroundMark x1="3733" y1="7933" x2="31424" y2="5133"/>
                        <a14:foregroundMark x1="22309" y1="2600" x2="27431" y2="3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7437" y="1188755"/>
            <a:ext cx="4090352" cy="5325979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B4E06D0-CEE5-406F-915E-928D0E5B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514734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6</a:t>
            </a:fld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8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8028" y="6514141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7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3EFFB9C-3E09-4E61-833D-0F8196825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7" b="93103" l="3250" r="97250">
                        <a14:foregroundMark x1="3250" y1="37586" x2="3250" y2="37586"/>
                        <a14:foregroundMark x1="34250" y1="13793" x2="34250" y2="13793"/>
                        <a14:foregroundMark x1="35012" y1="19655" x2="35250" y2="23103"/>
                        <a14:foregroundMark x1="34250" y1="8621" x2="35012" y2="19655"/>
                        <a14:foregroundMark x1="49750" y1="7931" x2="49750" y2="7931"/>
                        <a14:foregroundMark x1="66250" y1="9310" x2="66250" y2="9310"/>
                        <a14:foregroundMark x1="92250" y1="24828" x2="92250" y2="24828"/>
                        <a14:foregroundMark x1="96500" y1="24828" x2="96500" y2="24828"/>
                        <a14:foregroundMark x1="97250" y1="36207" x2="97250" y2="36207"/>
                        <a14:foregroundMark x1="67500" y1="6207" x2="67500" y2="6207"/>
                        <a14:foregroundMark x1="22250" y1="40345" x2="22250" y2="40345"/>
                        <a14:foregroundMark x1="42500" y1="90690" x2="42500" y2="90690"/>
                        <a14:foregroundMark x1="47000" y1="93103" x2="47000" y2="93103"/>
                        <a14:foregroundMark x1="52750" y1="74828" x2="52750" y2="74828"/>
                        <a14:foregroundMark x1="84250" y1="58276" x2="84250" y2="58276"/>
                        <a14:foregroundMark x1="19750" y1="40000" x2="19750" y2="40000"/>
                        <a14:foregroundMark x1="8250" y1="57241" x2="8250" y2="57241"/>
                        <a14:foregroundMark x1="3750" y1="27241" x2="7250" y2="35517"/>
                        <a14:foregroundMark x1="5000" y1="25862" x2="5000" y2="25862"/>
                        <a14:foregroundMark x1="5000" y1="25862" x2="6250" y2="30345"/>
                        <a14:foregroundMark x1="5000" y1="26207" x2="5000" y2="26207"/>
                        <a14:foregroundMark x1="5250" y1="24483" x2="5750" y2="27931"/>
                        <a14:foregroundMark x1="38250" y1="18276" x2="38250" y2="18276"/>
                        <a14:backgroundMark x1="9750" y1="55862" x2="9750" y2="55862"/>
                        <a14:backgroundMark x1="20750" y1="27586" x2="20750" y2="27586"/>
                        <a14:backgroundMark x1="37000" y1="19655" x2="37000" y2="19655"/>
                        <a14:backgroundMark x1="47750" y1="18621" x2="47750" y2="18621"/>
                        <a14:backgroundMark x1="48250" y1="16207" x2="48250" y2="16207"/>
                        <a14:backgroundMark x1="63750" y1="19655" x2="63750" y2="19655"/>
                        <a14:backgroundMark x1="77500" y1="25862" x2="77500" y2="25862"/>
                        <a14:backgroundMark x1="5250" y1="35517" x2="5250" y2="35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8029" y="1181100"/>
            <a:ext cx="4733576" cy="343184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B02E9E5-34E5-4FD1-9349-8FC8E2E3E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6023" l="6667" r="96250">
                        <a14:foregroundMark x1="8750" y1="16477" x2="11250" y2="26705"/>
                        <a14:foregroundMark x1="7500" y1="51136" x2="7083" y2="67614"/>
                        <a14:foregroundMark x1="7083" y1="67614" x2="12500" y2="80114"/>
                        <a14:foregroundMark x1="9167" y1="81818" x2="27500" y2="82386"/>
                        <a14:foregroundMark x1="27500" y1="82386" x2="40000" y2="88636"/>
                        <a14:foregroundMark x1="40000" y1="88636" x2="45417" y2="85795"/>
                        <a14:foregroundMark x1="46250" y1="94318" x2="46250" y2="94318"/>
                        <a14:foregroundMark x1="82083" y1="10227" x2="95417" y2="21023"/>
                        <a14:foregroundMark x1="95417" y1="21023" x2="96250" y2="35227"/>
                        <a14:foregroundMark x1="93750" y1="85795" x2="78750" y2="96023"/>
                        <a14:foregroundMark x1="71250" y1="26136" x2="74167" y2="34091"/>
                        <a14:foregroundMark x1="29167" y1="91477" x2="40417" y2="89773"/>
                        <a14:foregroundMark x1="27083" y1="90341" x2="37500" y2="90341"/>
                        <a14:foregroundMark x1="18750" y1="86932" x2="29583" y2="85795"/>
                        <a14:foregroundMark x1="27917" y1="92614" x2="36250" y2="91477"/>
                        <a14:foregroundMark x1="10000" y1="88068" x2="19167" y2="83523"/>
                        <a14:foregroundMark x1="60833" y1="65341" x2="59583" y2="80114"/>
                        <a14:foregroundMark x1="66667" y1="63068" x2="72500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" y="1319742"/>
            <a:ext cx="4031805" cy="295665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1394A46-F948-4C16-BD3F-8A4CB0685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3" b="98077" l="6286" r="92000">
                        <a14:foregroundMark x1="9143" y1="28846" x2="13143" y2="44231"/>
                        <a14:foregroundMark x1="12000" y1="27308" x2="18571" y2="40000"/>
                        <a14:foregroundMark x1="18571" y1="40000" x2="18286" y2="40769"/>
                        <a14:foregroundMark x1="7143" y1="29231" x2="12286" y2="43846"/>
                        <a14:foregroundMark x1="12286" y1="43846" x2="13143" y2="44231"/>
                        <a14:foregroundMark x1="13429" y1="27308" x2="17714" y2="39231"/>
                        <a14:foregroundMark x1="16857" y1="28077" x2="18857" y2="38462"/>
                        <a14:foregroundMark x1="6857" y1="33846" x2="11714" y2="41923"/>
                        <a14:foregroundMark x1="21143" y1="13462" x2="24857" y2="22692"/>
                        <a14:foregroundMark x1="18857" y1="13462" x2="26857" y2="23846"/>
                        <a14:foregroundMark x1="23429" y1="9615" x2="32286" y2="24231"/>
                        <a14:foregroundMark x1="32286" y1="24231" x2="36000" y2="27308"/>
                        <a14:foregroundMark x1="19143" y1="20769" x2="23714" y2="26538"/>
                        <a14:foregroundMark x1="18571" y1="24615" x2="18571" y2="24615"/>
                        <a14:foregroundMark x1="56857" y1="43462" x2="52286" y2="59231"/>
                        <a14:foregroundMark x1="30857" y1="43077" x2="40286" y2="51538"/>
                        <a14:foregroundMark x1="36857" y1="43462" x2="36857" y2="43462"/>
                        <a14:foregroundMark x1="30000" y1="40000" x2="30000" y2="40000"/>
                        <a14:foregroundMark x1="29714" y1="84231" x2="32000" y2="85000"/>
                        <a14:foregroundMark x1="33143" y1="90769" x2="33143" y2="90769"/>
                        <a14:foregroundMark x1="40571" y1="92692" x2="40571" y2="92692"/>
                        <a14:foregroundMark x1="51429" y1="88846" x2="51429" y2="88846"/>
                        <a14:foregroundMark x1="51429" y1="88846" x2="51429" y2="88846"/>
                        <a14:foregroundMark x1="50000" y1="90000" x2="56000" y2="95385"/>
                        <a14:foregroundMark x1="45714" y1="88846" x2="45714" y2="88846"/>
                        <a14:foregroundMark x1="49143" y1="62308" x2="52571" y2="76923"/>
                        <a14:foregroundMark x1="63714" y1="52692" x2="66000" y2="66538"/>
                        <a14:foregroundMark x1="73143" y1="73846" x2="73143" y2="77308"/>
                        <a14:foregroundMark x1="76000" y1="86154" x2="76000" y2="86154"/>
                        <a14:foregroundMark x1="90723" y1="51923" x2="91429" y2="54231"/>
                        <a14:foregroundMark x1="89429" y1="47692" x2="90723" y2="51923"/>
                        <a14:foregroundMark x1="60286" y1="45385" x2="55143" y2="55000"/>
                        <a14:foregroundMark x1="58286" y1="54231" x2="61429" y2="58462"/>
                        <a14:foregroundMark x1="49714" y1="79615" x2="50571" y2="86538"/>
                        <a14:foregroundMark x1="58286" y1="90385" x2="64571" y2="89231"/>
                        <a14:foregroundMark x1="60286" y1="96154" x2="60286" y2="98077"/>
                        <a14:foregroundMark x1="74857" y1="86538" x2="74857" y2="86538"/>
                        <a14:foregroundMark x1="74857" y1="87308" x2="78857" y2="86923"/>
                        <a14:foregroundMark x1="10857" y1="57692" x2="10857" y2="57692"/>
                        <a14:foregroundMark x1="33429" y1="20769" x2="39714" y2="23846"/>
                        <a14:foregroundMark x1="36000" y1="16923" x2="40286" y2="25769"/>
                        <a14:foregroundMark x1="30571" y1="23462" x2="37143" y2="31154"/>
                        <a14:foregroundMark x1="30286" y1="27308" x2="37714" y2="32692"/>
                        <a14:foregroundMark x1="30857" y1="30769" x2="35143" y2="34231"/>
                        <a14:foregroundMark x1="35143" y1="34615" x2="36857" y2="36538"/>
                        <a14:foregroundMark x1="18571" y1="25769" x2="18571" y2="25769"/>
                        <a14:foregroundMark x1="27714" y1="10000" x2="31429" y2="16538"/>
                        <a14:foregroundMark x1="36857" y1="7692" x2="39429" y2="15385"/>
                        <a14:foregroundMark x1="39143" y1="7308" x2="41143" y2="15000"/>
                        <a14:foregroundMark x1="35714" y1="10769" x2="35714" y2="10769"/>
                        <a14:foregroundMark x1="35714" y1="10769" x2="35714" y2="10769"/>
                        <a14:foregroundMark x1="40000" y1="17308" x2="42286" y2="19231"/>
                        <a14:foregroundMark x1="81143" y1="20000" x2="84571" y2="27308"/>
                        <a14:foregroundMark x1="79143" y1="18846" x2="85429" y2="27692"/>
                        <a14:foregroundMark x1="81429" y1="16154" x2="83714" y2="15385"/>
                        <a14:foregroundMark x1="79143" y1="20000" x2="85429" y2="18077"/>
                        <a14:foregroundMark x1="85714" y1="16154" x2="85429" y2="31538"/>
                        <a14:foregroundMark x1="85429" y1="31538" x2="76857" y2="22692"/>
                        <a14:foregroundMark x1="76857" y1="22692" x2="77143" y2="19615"/>
                        <a14:foregroundMark x1="73429" y1="25385" x2="77714" y2="23077"/>
                        <a14:foregroundMark x1="86286" y1="16538" x2="89143" y2="25000"/>
                        <a14:foregroundMark x1="87143" y1="36154" x2="86000" y2="36154"/>
                        <a14:foregroundMark x1="86228" y1="35000" x2="84857" y2="39615"/>
                        <a14:foregroundMark x1="86571" y1="33846" x2="86228" y2="35000"/>
                        <a14:foregroundMark x1="89523" y1="40769" x2="89714" y2="41923"/>
                        <a14:foregroundMark x1="88571" y1="35000" x2="89523" y2="40769"/>
                        <a14:foregroundMark x1="86497" y1="40769" x2="86286" y2="41154"/>
                        <a14:foregroundMark x1="90286" y1="33846" x2="86497" y2="40769"/>
                        <a14:foregroundMark x1="87528" y1="41923" x2="86857" y2="43077"/>
                        <a14:foregroundMark x1="88199" y1="40769" x2="87528" y2="41923"/>
                        <a14:foregroundMark x1="92000" y1="34231" x2="88199" y2="40769"/>
                        <a14:foregroundMark x1="61143" y1="19231" x2="64000" y2="31154"/>
                        <a14:foregroundMark x1="59143" y1="6923" x2="62286" y2="14615"/>
                        <a14:foregroundMark x1="48571" y1="6923" x2="53714" y2="13462"/>
                        <a14:backgroundMark x1="84286" y1="35000" x2="84286" y2="35000"/>
                        <a14:backgroundMark x1="85714" y1="33077" x2="85714" y2="33077"/>
                        <a14:backgroundMark x1="86571" y1="32308" x2="86571" y2="32308"/>
                        <a14:backgroundMark x1="84571" y1="40769" x2="84571" y2="40769"/>
                        <a14:backgroundMark x1="84571" y1="41923" x2="84571" y2="41923"/>
                        <a14:backgroundMark x1="82571" y1="40769" x2="82571" y2="40769"/>
                        <a14:backgroundMark x1="88571" y1="54231" x2="88571" y2="54231"/>
                        <a14:backgroundMark x1="86571" y1="51923" x2="86571" y2="51923"/>
                        <a14:backgroundMark x1="58571" y1="32692" x2="58571" y2="32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0450" y="3141410"/>
            <a:ext cx="4757346" cy="35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8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8028" y="6514141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8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8237C43-2879-4889-BC4C-EBA206818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165" y="1775194"/>
            <a:ext cx="5112569" cy="40743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t-BR" sz="30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“o jogo é uma atividade natural no desenvolvimento dos processos psicológicos básicos; supõe um ‘fazer sem obrigação externa e imposta’, embora demande exigências, normas e controle”.</a:t>
            </a:r>
          </a:p>
          <a:p>
            <a:pPr marL="0" indent="0">
              <a:buNone/>
            </a:pPr>
            <a:endParaRPr lang="pt-BR" sz="3000" b="1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5E77BA1-ED3D-4310-BBAD-C084858EB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355" y="1790780"/>
            <a:ext cx="4961799" cy="4074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5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8028" y="6514141"/>
            <a:ext cx="2743200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9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Picture 4" descr="Entrevista com a presidente da SBEM sobre parceria com o GT19 da ANPEd na  produção de e-book | ANPEd">
            <a:extLst>
              <a:ext uri="{FF2B5EF4-FFF2-40B4-BE49-F238E27FC236}">
                <a16:creationId xmlns:a16="http://schemas.microsoft.com/office/drawing/2014/main" id="{888C54B4-B41A-4EB5-9879-BEF999E06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99049" l="591" r="97441">
                        <a14:foregroundMark x1="78903" y1="52567" x2="82283" y2="47962"/>
                        <a14:foregroundMark x1="82283" y1="47962" x2="85039" y2="27717"/>
                        <a14:foregroundMark x1="85039" y1="27717" x2="82283" y2="14674"/>
                        <a14:foregroundMark x1="82283" y1="14674" x2="71457" y2="8967"/>
                        <a14:foregroundMark x1="71457" y1="8967" x2="53937" y2="6250"/>
                        <a14:foregroundMark x1="53937" y1="6250" x2="35827" y2="8696"/>
                        <a14:foregroundMark x1="35827" y1="8696" x2="26772" y2="26766"/>
                        <a14:foregroundMark x1="26772" y1="26766" x2="35433" y2="39946"/>
                        <a14:foregroundMark x1="35916" y1="53624" x2="36417" y2="67799"/>
                        <a14:foregroundMark x1="35433" y1="39946" x2="35896" y2="53064"/>
                        <a14:foregroundMark x1="36417" y1="67799" x2="25000" y2="72962"/>
                        <a14:foregroundMark x1="25000" y1="72962" x2="23425" y2="82745"/>
                        <a14:foregroundMark x1="23425" y1="82745" x2="36024" y2="91168"/>
                        <a14:foregroundMark x1="36024" y1="91168" x2="79724" y2="88451"/>
                        <a14:foregroundMark x1="79724" y1="88451" x2="96850" y2="73913"/>
                        <a14:foregroundMark x1="96850" y1="73913" x2="87992" y2="61005"/>
                        <a14:foregroundMark x1="76601" y1="53401" x2="75984" y2="52989"/>
                        <a14:foregroundMark x1="87992" y1="61005" x2="87088" y2="60401"/>
                        <a14:foregroundMark x1="75984" y1="52989" x2="75984" y2="52989"/>
                        <a14:foregroundMark x1="69291" y1="32609" x2="61614" y2="41033"/>
                        <a14:foregroundMark x1="61614" y1="41033" x2="68307" y2="41848"/>
                        <a14:foregroundMark x1="48425" y1="24321" x2="46063" y2="42799"/>
                        <a14:foregroundMark x1="42520" y1="6929" x2="55315" y2="6250"/>
                        <a14:foregroundMark x1="55315" y1="6250" x2="64567" y2="6793"/>
                        <a14:foregroundMark x1="71260" y1="7609" x2="81890" y2="16440"/>
                        <a14:foregroundMark x1="81890" y1="16440" x2="81890" y2="16984"/>
                        <a14:foregroundMark x1="80512" y1="9918" x2="80512" y2="9918"/>
                        <a14:foregroundMark x1="80512" y1="10462" x2="69685" y2="9375"/>
                        <a14:foregroundMark x1="11024" y1="73098" x2="591" y2="82065"/>
                        <a14:foregroundMark x1="591" y1="82065" x2="591" y2="82065"/>
                        <a14:foregroundMark x1="9646" y1="73777" x2="8071" y2="83967"/>
                        <a14:foregroundMark x1="8071" y1="83967" x2="39764" y2="96467"/>
                        <a14:foregroundMark x1="39764" y1="96467" x2="32677" y2="84511"/>
                        <a14:foregroundMark x1="32677" y1="84511" x2="12795" y2="80163"/>
                        <a14:foregroundMark x1="12795" y1="80163" x2="2559" y2="75136"/>
                        <a14:foregroundMark x1="92717" y1="74864" x2="97835" y2="90082"/>
                        <a14:foregroundMark x1="97835" y1="90082" x2="91732" y2="97962"/>
                        <a14:foregroundMark x1="91732" y1="97962" x2="80512" y2="85462"/>
                        <a14:foregroundMark x1="80512" y1="85462" x2="91535" y2="80571"/>
                        <a14:foregroundMark x1="91535" y1="80571" x2="97047" y2="75272"/>
                        <a14:foregroundMark x1="94685" y1="76630" x2="81496" y2="96060"/>
                        <a14:foregroundMark x1="81496" y1="96060" x2="96260" y2="92255"/>
                        <a14:foregroundMark x1="96260" y1="92255" x2="82874" y2="94293"/>
                        <a14:foregroundMark x1="82874" y1="94293" x2="87402" y2="81929"/>
                        <a14:foregroundMark x1="87402" y1="81929" x2="97441" y2="89402"/>
                        <a14:foregroundMark x1="97441" y1="89402" x2="91339" y2="78533"/>
                        <a14:foregroundMark x1="3543" y1="84375" x2="23228" y2="93342"/>
                        <a14:foregroundMark x1="23228" y1="93342" x2="8465" y2="95245"/>
                        <a14:foregroundMark x1="8465" y1="95245" x2="591" y2="88587"/>
                        <a14:foregroundMark x1="591" y1="88587" x2="591" y2="88451"/>
                        <a14:foregroundMark x1="3740" y1="88587" x2="27756" y2="97011"/>
                        <a14:foregroundMark x1="27756" y1="97011" x2="44882" y2="94973"/>
                        <a14:foregroundMark x1="44882" y1="94973" x2="79331" y2="97283"/>
                        <a14:foregroundMark x1="79331" y1="97283" x2="91929" y2="95788"/>
                        <a14:foregroundMark x1="91929" y1="95788" x2="75984" y2="99321"/>
                        <a14:foregroundMark x1="75984" y1="99321" x2="64764" y2="96060"/>
                        <a14:foregroundMark x1="64764" y1="96060" x2="50787" y2="98234"/>
                        <a14:foregroundMark x1="50787" y1="98234" x2="9843" y2="98777"/>
                        <a14:foregroundMark x1="9843" y1="98777" x2="591" y2="89946"/>
                        <a14:foregroundMark x1="591" y1="89946" x2="29134" y2="94022"/>
                        <a14:foregroundMark x1="29134" y1="94022" x2="57874" y2="89810"/>
                        <a14:foregroundMark x1="57874" y1="89810" x2="69882" y2="96467"/>
                        <a14:foregroundMark x1="69882" y1="96467" x2="79724" y2="95516"/>
                        <a14:foregroundMark x1="53543" y1="99457" x2="98622" y2="97011"/>
                        <a14:foregroundMark x1="98622" y1="97011" x2="10236" y2="98098"/>
                        <a14:foregroundMark x1="10236" y1="98098" x2="32874" y2="93886"/>
                        <a14:foregroundMark x1="32874" y1="93886" x2="73819" y2="99592"/>
                        <a14:foregroundMark x1="73819" y1="99592" x2="89961" y2="99049"/>
                        <a14:foregroundMark x1="89961" y1="99049" x2="57283" y2="94565"/>
                        <a14:foregroundMark x1="30315" y1="32745" x2="31693" y2="43342"/>
                        <a14:foregroundMark x1="31693" y1="43342" x2="36811" y2="51087"/>
                        <a14:foregroundMark x1="36811" y1="51087" x2="42323" y2="48098"/>
                        <a14:foregroundMark x1="81102" y1="34918" x2="81496" y2="44158"/>
                        <a14:foregroundMark x1="81496" y1="44158" x2="77431" y2="51951"/>
                        <a14:foregroundMark x1="88453" y1="62473" x2="92520" y2="63315"/>
                        <a14:foregroundMark x1="85905" y1="61945" x2="87060" y2="62184"/>
                        <a14:foregroundMark x1="82677" y1="61277" x2="83682" y2="61485"/>
                        <a14:foregroundMark x1="78055" y1="52736" x2="80709" y2="44837"/>
                        <a14:foregroundMark x1="80709" y1="44837" x2="66339" y2="57065"/>
                        <a14:foregroundMark x1="66339" y1="57065" x2="65945" y2="65625"/>
                        <a14:foregroundMark x1="65945" y1="65625" x2="84843" y2="68342"/>
                        <a14:foregroundMark x1="83010" y1="63186" x2="82882" y2="62827"/>
                        <a14:foregroundMark x1="84843" y1="68342" x2="83332" y2="64091"/>
                        <a14:foregroundMark x1="30512" y1="20245" x2="30512" y2="20245"/>
                        <a14:foregroundMark x1="30512" y1="20245" x2="49016" y2="39266"/>
                        <a14:foregroundMark x1="49016" y1="39266" x2="62008" y2="31522"/>
                        <a14:foregroundMark x1="62008" y1="31522" x2="62205" y2="29484"/>
                        <a14:backgroundMark x1="77362" y1="53125" x2="83858" y2="60870"/>
                        <a14:backgroundMark x1="83858" y1="60870" x2="78346" y2="53940"/>
                        <a14:backgroundMark x1="73819" y1="57745" x2="75984" y2="54484"/>
                        <a14:backgroundMark x1="82874" y1="61277" x2="81496" y2="61821"/>
                        <a14:backgroundMark x1="83661" y1="61957" x2="83465" y2="62228"/>
                        <a14:backgroundMark x1="84055" y1="61821" x2="86417" y2="61277"/>
                        <a14:backgroundMark x1="74409" y1="57201" x2="75394" y2="57745"/>
                        <a14:backgroundMark x1="87795" y1="61549" x2="86220" y2="61005"/>
                        <a14:backgroundMark x1="83661" y1="62228" x2="86220" y2="59511"/>
                        <a14:backgroundMark x1="25984" y1="25136" x2="26378" y2="24728"/>
                        <a14:backgroundMark x1="36417" y1="52853" x2="36811" y2="53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3" y="1045228"/>
            <a:ext cx="3704956" cy="536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lão de Fala: Retângulo com Cantos Arredondados 4">
            <a:extLst>
              <a:ext uri="{FF2B5EF4-FFF2-40B4-BE49-F238E27FC236}">
                <a16:creationId xmlns:a16="http://schemas.microsoft.com/office/drawing/2014/main" id="{AB86716F-83C9-4708-948D-B280D96FBF53}"/>
              </a:ext>
            </a:extLst>
          </p:cNvPr>
          <p:cNvSpPr/>
          <p:nvPr/>
        </p:nvSpPr>
        <p:spPr>
          <a:xfrm>
            <a:off x="5265298" y="1766010"/>
            <a:ext cx="6704286" cy="3472417"/>
          </a:xfrm>
          <a:custGeom>
            <a:avLst/>
            <a:gdLst>
              <a:gd name="connsiteX0" fmla="*/ 0 w 6704286"/>
              <a:gd name="connsiteY0" fmla="*/ 578748 h 3472417"/>
              <a:gd name="connsiteX1" fmla="*/ 578748 w 6704286"/>
              <a:gd name="connsiteY1" fmla="*/ 0 h 3472417"/>
              <a:gd name="connsiteX2" fmla="*/ 1117381 w 6704286"/>
              <a:gd name="connsiteY2" fmla="*/ 0 h 3472417"/>
              <a:gd name="connsiteX3" fmla="*/ 1117381 w 6704286"/>
              <a:gd name="connsiteY3" fmla="*/ 0 h 3472417"/>
              <a:gd name="connsiteX4" fmla="*/ 1692832 w 6704286"/>
              <a:gd name="connsiteY4" fmla="*/ 0 h 3472417"/>
              <a:gd name="connsiteX5" fmla="*/ 2285044 w 6704286"/>
              <a:gd name="connsiteY5" fmla="*/ 0 h 3472417"/>
              <a:gd name="connsiteX6" fmla="*/ 2793453 w 6704286"/>
              <a:gd name="connsiteY6" fmla="*/ 0 h 3472417"/>
              <a:gd name="connsiteX7" fmla="*/ 3415442 w 6704286"/>
              <a:gd name="connsiteY7" fmla="*/ 0 h 3472417"/>
              <a:gd name="connsiteX8" fmla="*/ 3970790 w 6704286"/>
              <a:gd name="connsiteY8" fmla="*/ 0 h 3472417"/>
              <a:gd name="connsiteX9" fmla="*/ 4492816 w 6704286"/>
              <a:gd name="connsiteY9" fmla="*/ 0 h 3472417"/>
              <a:gd name="connsiteX10" fmla="*/ 4948201 w 6704286"/>
              <a:gd name="connsiteY10" fmla="*/ 0 h 3472417"/>
              <a:gd name="connsiteX11" fmla="*/ 5503549 w 6704286"/>
              <a:gd name="connsiteY11" fmla="*/ 0 h 3472417"/>
              <a:gd name="connsiteX12" fmla="*/ 6125538 w 6704286"/>
              <a:gd name="connsiteY12" fmla="*/ 0 h 3472417"/>
              <a:gd name="connsiteX13" fmla="*/ 6704286 w 6704286"/>
              <a:gd name="connsiteY13" fmla="*/ 578748 h 3472417"/>
              <a:gd name="connsiteX14" fmla="*/ 6704286 w 6704286"/>
              <a:gd name="connsiteY14" fmla="*/ 1032088 h 3472417"/>
              <a:gd name="connsiteX15" fmla="*/ 6704286 w 6704286"/>
              <a:gd name="connsiteY15" fmla="*/ 1470959 h 3472417"/>
              <a:gd name="connsiteX16" fmla="*/ 6704286 w 6704286"/>
              <a:gd name="connsiteY16" fmla="*/ 2025577 h 3472417"/>
              <a:gd name="connsiteX17" fmla="*/ 6704286 w 6704286"/>
              <a:gd name="connsiteY17" fmla="*/ 2025577 h 3472417"/>
              <a:gd name="connsiteX18" fmla="*/ 6704286 w 6704286"/>
              <a:gd name="connsiteY18" fmla="*/ 2450948 h 3472417"/>
              <a:gd name="connsiteX19" fmla="*/ 6704286 w 6704286"/>
              <a:gd name="connsiteY19" fmla="*/ 2893681 h 3472417"/>
              <a:gd name="connsiteX20" fmla="*/ 6704286 w 6704286"/>
              <a:gd name="connsiteY20" fmla="*/ 2893669 h 3472417"/>
              <a:gd name="connsiteX21" fmla="*/ 6125538 w 6704286"/>
              <a:gd name="connsiteY21" fmla="*/ 3472417 h 3472417"/>
              <a:gd name="connsiteX22" fmla="*/ 5570191 w 6704286"/>
              <a:gd name="connsiteY22" fmla="*/ 3472417 h 3472417"/>
              <a:gd name="connsiteX23" fmla="*/ 5014843 w 6704286"/>
              <a:gd name="connsiteY23" fmla="*/ 3472417 h 3472417"/>
              <a:gd name="connsiteX24" fmla="*/ 4459496 w 6704286"/>
              <a:gd name="connsiteY24" fmla="*/ 3472417 h 3472417"/>
              <a:gd name="connsiteX25" fmla="*/ 3904148 w 6704286"/>
              <a:gd name="connsiteY25" fmla="*/ 3472417 h 3472417"/>
              <a:gd name="connsiteX26" fmla="*/ 3448763 w 6704286"/>
              <a:gd name="connsiteY26" fmla="*/ 3472417 h 3472417"/>
              <a:gd name="connsiteX27" fmla="*/ 2793453 w 6704286"/>
              <a:gd name="connsiteY27" fmla="*/ 3472417 h 3472417"/>
              <a:gd name="connsiteX28" fmla="*/ 2201241 w 6704286"/>
              <a:gd name="connsiteY28" fmla="*/ 3472417 h 3472417"/>
              <a:gd name="connsiteX29" fmla="*/ 1659311 w 6704286"/>
              <a:gd name="connsiteY29" fmla="*/ 3472417 h 3472417"/>
              <a:gd name="connsiteX30" fmla="*/ 1117381 w 6704286"/>
              <a:gd name="connsiteY30" fmla="*/ 3472417 h 3472417"/>
              <a:gd name="connsiteX31" fmla="*/ 1117381 w 6704286"/>
              <a:gd name="connsiteY31" fmla="*/ 3472417 h 3472417"/>
              <a:gd name="connsiteX32" fmla="*/ 578748 w 6704286"/>
              <a:gd name="connsiteY32" fmla="*/ 3472417 h 3472417"/>
              <a:gd name="connsiteX33" fmla="*/ 0 w 6704286"/>
              <a:gd name="connsiteY33" fmla="*/ 2893669 h 3472417"/>
              <a:gd name="connsiteX34" fmla="*/ 0 w 6704286"/>
              <a:gd name="connsiteY34" fmla="*/ 2893681 h 3472417"/>
              <a:gd name="connsiteX35" fmla="*/ -469581 w 6704286"/>
              <a:gd name="connsiteY35" fmla="*/ 2733931 h 3472417"/>
              <a:gd name="connsiteX36" fmla="*/ -939162 w 6704286"/>
              <a:gd name="connsiteY36" fmla="*/ 2574181 h 3472417"/>
              <a:gd name="connsiteX37" fmla="*/ -1429159 w 6704286"/>
              <a:gd name="connsiteY37" fmla="*/ 2407486 h 3472417"/>
              <a:gd name="connsiteX38" fmla="*/ -2041656 w 6704286"/>
              <a:gd name="connsiteY38" fmla="*/ 2199116 h 3472417"/>
              <a:gd name="connsiteX39" fmla="*/ -1551659 w 6704286"/>
              <a:gd name="connsiteY39" fmla="*/ 2157467 h 3472417"/>
              <a:gd name="connsiteX40" fmla="*/ -1102494 w 6704286"/>
              <a:gd name="connsiteY40" fmla="*/ 2119288 h 3472417"/>
              <a:gd name="connsiteX41" fmla="*/ -571664 w 6704286"/>
              <a:gd name="connsiteY41" fmla="*/ 2074168 h 3472417"/>
              <a:gd name="connsiteX42" fmla="*/ 0 w 6704286"/>
              <a:gd name="connsiteY42" fmla="*/ 2025577 h 3472417"/>
              <a:gd name="connsiteX43" fmla="*/ 0 w 6704286"/>
              <a:gd name="connsiteY43" fmla="*/ 1514364 h 3472417"/>
              <a:gd name="connsiteX44" fmla="*/ 0 w 6704286"/>
              <a:gd name="connsiteY44" fmla="*/ 1075493 h 3472417"/>
              <a:gd name="connsiteX45" fmla="*/ 0 w 6704286"/>
              <a:gd name="connsiteY45" fmla="*/ 578748 h 347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704286" h="3472417" fill="none" extrusionOk="0">
                <a:moveTo>
                  <a:pt x="0" y="578748"/>
                </a:moveTo>
                <a:cubicBezTo>
                  <a:pt x="-10961" y="267914"/>
                  <a:pt x="328707" y="-12444"/>
                  <a:pt x="578748" y="0"/>
                </a:cubicBezTo>
                <a:cubicBezTo>
                  <a:pt x="819175" y="-36973"/>
                  <a:pt x="979545" y="3656"/>
                  <a:pt x="1117381" y="0"/>
                </a:cubicBezTo>
                <a:lnTo>
                  <a:pt x="1117381" y="0"/>
                </a:lnTo>
                <a:cubicBezTo>
                  <a:pt x="1325256" y="-28383"/>
                  <a:pt x="1492235" y="65274"/>
                  <a:pt x="1692832" y="0"/>
                </a:cubicBezTo>
                <a:cubicBezTo>
                  <a:pt x="1893429" y="-65274"/>
                  <a:pt x="2027551" y="47601"/>
                  <a:pt x="2285044" y="0"/>
                </a:cubicBezTo>
                <a:cubicBezTo>
                  <a:pt x="2542537" y="-47601"/>
                  <a:pt x="2561942" y="45477"/>
                  <a:pt x="2793453" y="0"/>
                </a:cubicBezTo>
                <a:cubicBezTo>
                  <a:pt x="3046780" y="-37240"/>
                  <a:pt x="3182139" y="23959"/>
                  <a:pt x="3415442" y="0"/>
                </a:cubicBezTo>
                <a:cubicBezTo>
                  <a:pt x="3648745" y="-23959"/>
                  <a:pt x="3842465" y="26662"/>
                  <a:pt x="3970790" y="0"/>
                </a:cubicBezTo>
                <a:cubicBezTo>
                  <a:pt x="4099115" y="-26662"/>
                  <a:pt x="4240133" y="49118"/>
                  <a:pt x="4492816" y="0"/>
                </a:cubicBezTo>
                <a:cubicBezTo>
                  <a:pt x="4745499" y="-49118"/>
                  <a:pt x="4744736" y="13964"/>
                  <a:pt x="4948201" y="0"/>
                </a:cubicBezTo>
                <a:cubicBezTo>
                  <a:pt x="5151667" y="-13964"/>
                  <a:pt x="5345030" y="12756"/>
                  <a:pt x="5503549" y="0"/>
                </a:cubicBezTo>
                <a:cubicBezTo>
                  <a:pt x="5662068" y="-12756"/>
                  <a:pt x="5959022" y="17263"/>
                  <a:pt x="6125538" y="0"/>
                </a:cubicBezTo>
                <a:cubicBezTo>
                  <a:pt x="6475644" y="-56605"/>
                  <a:pt x="6728393" y="255982"/>
                  <a:pt x="6704286" y="578748"/>
                </a:cubicBezTo>
                <a:cubicBezTo>
                  <a:pt x="6719339" y="771971"/>
                  <a:pt x="6680984" y="863498"/>
                  <a:pt x="6704286" y="1032088"/>
                </a:cubicBezTo>
                <a:cubicBezTo>
                  <a:pt x="6727588" y="1200678"/>
                  <a:pt x="6666957" y="1364637"/>
                  <a:pt x="6704286" y="1470959"/>
                </a:cubicBezTo>
                <a:cubicBezTo>
                  <a:pt x="6741615" y="1577281"/>
                  <a:pt x="6645345" y="1820490"/>
                  <a:pt x="6704286" y="2025577"/>
                </a:cubicBezTo>
                <a:lnTo>
                  <a:pt x="6704286" y="2025577"/>
                </a:lnTo>
                <a:cubicBezTo>
                  <a:pt x="6737329" y="2116178"/>
                  <a:pt x="6665452" y="2306393"/>
                  <a:pt x="6704286" y="2450948"/>
                </a:cubicBezTo>
                <a:cubicBezTo>
                  <a:pt x="6743120" y="2595503"/>
                  <a:pt x="6681897" y="2769727"/>
                  <a:pt x="6704286" y="2893681"/>
                </a:cubicBezTo>
                <a:cubicBezTo>
                  <a:pt x="6704285" y="2893676"/>
                  <a:pt x="6704286" y="2893671"/>
                  <a:pt x="6704286" y="2893669"/>
                </a:cubicBezTo>
                <a:cubicBezTo>
                  <a:pt x="6763205" y="3174178"/>
                  <a:pt x="6438747" y="3448123"/>
                  <a:pt x="6125538" y="3472417"/>
                </a:cubicBezTo>
                <a:cubicBezTo>
                  <a:pt x="5895405" y="3538359"/>
                  <a:pt x="5695170" y="3467973"/>
                  <a:pt x="5570191" y="3472417"/>
                </a:cubicBezTo>
                <a:cubicBezTo>
                  <a:pt x="5445212" y="3476861"/>
                  <a:pt x="5261138" y="3441998"/>
                  <a:pt x="5014843" y="3472417"/>
                </a:cubicBezTo>
                <a:cubicBezTo>
                  <a:pt x="4768548" y="3502836"/>
                  <a:pt x="4709238" y="3409445"/>
                  <a:pt x="4459496" y="3472417"/>
                </a:cubicBezTo>
                <a:cubicBezTo>
                  <a:pt x="4209754" y="3535389"/>
                  <a:pt x="4027487" y="3440062"/>
                  <a:pt x="3904148" y="3472417"/>
                </a:cubicBezTo>
                <a:cubicBezTo>
                  <a:pt x="3780809" y="3504772"/>
                  <a:pt x="3552866" y="3420221"/>
                  <a:pt x="3448763" y="3472417"/>
                </a:cubicBezTo>
                <a:cubicBezTo>
                  <a:pt x="3344660" y="3524613"/>
                  <a:pt x="3106453" y="3456235"/>
                  <a:pt x="2793453" y="3472417"/>
                </a:cubicBezTo>
                <a:cubicBezTo>
                  <a:pt x="2571508" y="3506876"/>
                  <a:pt x="2452686" y="3452538"/>
                  <a:pt x="2201241" y="3472417"/>
                </a:cubicBezTo>
                <a:cubicBezTo>
                  <a:pt x="1949796" y="3492296"/>
                  <a:pt x="1802574" y="3420523"/>
                  <a:pt x="1659311" y="3472417"/>
                </a:cubicBezTo>
                <a:cubicBezTo>
                  <a:pt x="1516048" y="3524311"/>
                  <a:pt x="1259016" y="3409650"/>
                  <a:pt x="1117381" y="3472417"/>
                </a:cubicBezTo>
                <a:lnTo>
                  <a:pt x="1117381" y="3472417"/>
                </a:lnTo>
                <a:cubicBezTo>
                  <a:pt x="932085" y="3536531"/>
                  <a:pt x="699360" y="3440302"/>
                  <a:pt x="578748" y="3472417"/>
                </a:cubicBezTo>
                <a:cubicBezTo>
                  <a:pt x="225831" y="3543607"/>
                  <a:pt x="18735" y="3192024"/>
                  <a:pt x="0" y="2893669"/>
                </a:cubicBezTo>
                <a:cubicBezTo>
                  <a:pt x="1" y="2893675"/>
                  <a:pt x="0" y="2893675"/>
                  <a:pt x="0" y="2893681"/>
                </a:cubicBezTo>
                <a:cubicBezTo>
                  <a:pt x="-135262" y="2892807"/>
                  <a:pt x="-331877" y="2758905"/>
                  <a:pt x="-469581" y="2733931"/>
                </a:cubicBezTo>
                <a:cubicBezTo>
                  <a:pt x="-607285" y="2708957"/>
                  <a:pt x="-709703" y="2627071"/>
                  <a:pt x="-939162" y="2574181"/>
                </a:cubicBezTo>
                <a:cubicBezTo>
                  <a:pt x="-1168621" y="2521291"/>
                  <a:pt x="-1280114" y="2405641"/>
                  <a:pt x="-1429159" y="2407486"/>
                </a:cubicBezTo>
                <a:cubicBezTo>
                  <a:pt x="-1578204" y="2409331"/>
                  <a:pt x="-1730917" y="2281113"/>
                  <a:pt x="-2041656" y="2199116"/>
                </a:cubicBezTo>
                <a:cubicBezTo>
                  <a:pt x="-1904360" y="2152411"/>
                  <a:pt x="-1738185" y="2196142"/>
                  <a:pt x="-1551659" y="2157467"/>
                </a:cubicBezTo>
                <a:cubicBezTo>
                  <a:pt x="-1365133" y="2118792"/>
                  <a:pt x="-1323400" y="2158170"/>
                  <a:pt x="-1102494" y="2119288"/>
                </a:cubicBezTo>
                <a:cubicBezTo>
                  <a:pt x="-881588" y="2080407"/>
                  <a:pt x="-704239" y="2138001"/>
                  <a:pt x="-571664" y="2074168"/>
                </a:cubicBezTo>
                <a:cubicBezTo>
                  <a:pt x="-439089" y="2010335"/>
                  <a:pt x="-139319" y="2093810"/>
                  <a:pt x="0" y="2025577"/>
                </a:cubicBezTo>
                <a:cubicBezTo>
                  <a:pt x="-43057" y="1891066"/>
                  <a:pt x="53477" y="1741188"/>
                  <a:pt x="0" y="1514364"/>
                </a:cubicBezTo>
                <a:cubicBezTo>
                  <a:pt x="-53477" y="1287540"/>
                  <a:pt x="24093" y="1169874"/>
                  <a:pt x="0" y="1075493"/>
                </a:cubicBezTo>
                <a:cubicBezTo>
                  <a:pt x="-24093" y="981112"/>
                  <a:pt x="34107" y="722174"/>
                  <a:pt x="0" y="578748"/>
                </a:cubicBezTo>
                <a:close/>
              </a:path>
              <a:path w="6704286" h="3472417" stroke="0" extrusionOk="0">
                <a:moveTo>
                  <a:pt x="0" y="578748"/>
                </a:moveTo>
                <a:cubicBezTo>
                  <a:pt x="-23604" y="280234"/>
                  <a:pt x="348865" y="3176"/>
                  <a:pt x="578748" y="0"/>
                </a:cubicBezTo>
                <a:cubicBezTo>
                  <a:pt x="808871" y="-29795"/>
                  <a:pt x="999128" y="40578"/>
                  <a:pt x="1117381" y="0"/>
                </a:cubicBezTo>
                <a:lnTo>
                  <a:pt x="1117381" y="0"/>
                </a:lnTo>
                <a:cubicBezTo>
                  <a:pt x="1234199" y="-7879"/>
                  <a:pt x="1446495" y="26526"/>
                  <a:pt x="1692832" y="0"/>
                </a:cubicBezTo>
                <a:cubicBezTo>
                  <a:pt x="1939169" y="-26526"/>
                  <a:pt x="2033737" y="21123"/>
                  <a:pt x="2201241" y="0"/>
                </a:cubicBezTo>
                <a:cubicBezTo>
                  <a:pt x="2368745" y="-21123"/>
                  <a:pt x="2616967" y="16563"/>
                  <a:pt x="2793453" y="0"/>
                </a:cubicBezTo>
                <a:cubicBezTo>
                  <a:pt x="3047576" y="-25707"/>
                  <a:pt x="3229357" y="39480"/>
                  <a:pt x="3348801" y="0"/>
                </a:cubicBezTo>
                <a:cubicBezTo>
                  <a:pt x="3468245" y="-39480"/>
                  <a:pt x="3746152" y="66568"/>
                  <a:pt x="3970790" y="0"/>
                </a:cubicBezTo>
                <a:cubicBezTo>
                  <a:pt x="4195428" y="-66568"/>
                  <a:pt x="4263946" y="6041"/>
                  <a:pt x="4459496" y="0"/>
                </a:cubicBezTo>
                <a:cubicBezTo>
                  <a:pt x="4655046" y="-6041"/>
                  <a:pt x="4734771" y="3762"/>
                  <a:pt x="4948201" y="0"/>
                </a:cubicBezTo>
                <a:cubicBezTo>
                  <a:pt x="5161631" y="-3762"/>
                  <a:pt x="5334999" y="50979"/>
                  <a:pt x="5436907" y="0"/>
                </a:cubicBezTo>
                <a:cubicBezTo>
                  <a:pt x="5538815" y="-50979"/>
                  <a:pt x="5891586" y="39762"/>
                  <a:pt x="6125538" y="0"/>
                </a:cubicBezTo>
                <a:cubicBezTo>
                  <a:pt x="6477614" y="-8391"/>
                  <a:pt x="6729766" y="255345"/>
                  <a:pt x="6704286" y="578748"/>
                </a:cubicBezTo>
                <a:cubicBezTo>
                  <a:pt x="6712585" y="820313"/>
                  <a:pt x="6674546" y="897798"/>
                  <a:pt x="6704286" y="1089961"/>
                </a:cubicBezTo>
                <a:cubicBezTo>
                  <a:pt x="6734026" y="1282124"/>
                  <a:pt x="6653305" y="1330416"/>
                  <a:pt x="6704286" y="1557769"/>
                </a:cubicBezTo>
                <a:cubicBezTo>
                  <a:pt x="6755267" y="1785122"/>
                  <a:pt x="6653090" y="1878743"/>
                  <a:pt x="6704286" y="2025577"/>
                </a:cubicBezTo>
                <a:lnTo>
                  <a:pt x="6704286" y="2025577"/>
                </a:lnTo>
                <a:cubicBezTo>
                  <a:pt x="6724575" y="2163366"/>
                  <a:pt x="6654199" y="2322874"/>
                  <a:pt x="6704286" y="2450948"/>
                </a:cubicBezTo>
                <a:cubicBezTo>
                  <a:pt x="6754373" y="2579022"/>
                  <a:pt x="6688416" y="2690386"/>
                  <a:pt x="6704286" y="2893681"/>
                </a:cubicBezTo>
                <a:cubicBezTo>
                  <a:pt x="6704285" y="2893676"/>
                  <a:pt x="6704286" y="2893671"/>
                  <a:pt x="6704286" y="2893669"/>
                </a:cubicBezTo>
                <a:cubicBezTo>
                  <a:pt x="6693758" y="3226602"/>
                  <a:pt x="6400606" y="3512411"/>
                  <a:pt x="6125538" y="3472417"/>
                </a:cubicBezTo>
                <a:cubicBezTo>
                  <a:pt x="5977070" y="3484382"/>
                  <a:pt x="5770660" y="3435657"/>
                  <a:pt x="5670153" y="3472417"/>
                </a:cubicBezTo>
                <a:cubicBezTo>
                  <a:pt x="5569646" y="3509177"/>
                  <a:pt x="5404089" y="3458149"/>
                  <a:pt x="5214768" y="3472417"/>
                </a:cubicBezTo>
                <a:cubicBezTo>
                  <a:pt x="5025448" y="3486685"/>
                  <a:pt x="4906014" y="3470971"/>
                  <a:pt x="4626100" y="3472417"/>
                </a:cubicBezTo>
                <a:cubicBezTo>
                  <a:pt x="4346186" y="3473863"/>
                  <a:pt x="4233861" y="3460736"/>
                  <a:pt x="4004111" y="3472417"/>
                </a:cubicBezTo>
                <a:cubicBezTo>
                  <a:pt x="3774361" y="3484098"/>
                  <a:pt x="3581757" y="3450141"/>
                  <a:pt x="3415442" y="3472417"/>
                </a:cubicBezTo>
                <a:cubicBezTo>
                  <a:pt x="3249127" y="3494693"/>
                  <a:pt x="3027211" y="3466984"/>
                  <a:pt x="2793453" y="3472417"/>
                </a:cubicBezTo>
                <a:cubicBezTo>
                  <a:pt x="2610252" y="3474788"/>
                  <a:pt x="2453073" y="3415369"/>
                  <a:pt x="2268284" y="3472417"/>
                </a:cubicBezTo>
                <a:cubicBezTo>
                  <a:pt x="2083495" y="3529465"/>
                  <a:pt x="1909434" y="3409760"/>
                  <a:pt x="1676072" y="3472417"/>
                </a:cubicBezTo>
                <a:cubicBezTo>
                  <a:pt x="1442710" y="3535074"/>
                  <a:pt x="1376629" y="3443614"/>
                  <a:pt x="1117381" y="3472417"/>
                </a:cubicBezTo>
                <a:lnTo>
                  <a:pt x="1117381" y="3472417"/>
                </a:lnTo>
                <a:cubicBezTo>
                  <a:pt x="911940" y="3474691"/>
                  <a:pt x="692986" y="3444245"/>
                  <a:pt x="578748" y="3472417"/>
                </a:cubicBezTo>
                <a:cubicBezTo>
                  <a:pt x="314885" y="3401258"/>
                  <a:pt x="16185" y="3269908"/>
                  <a:pt x="0" y="2893669"/>
                </a:cubicBezTo>
                <a:cubicBezTo>
                  <a:pt x="1" y="2893676"/>
                  <a:pt x="-1" y="2893676"/>
                  <a:pt x="0" y="2893681"/>
                </a:cubicBezTo>
                <a:cubicBezTo>
                  <a:pt x="-171174" y="2875522"/>
                  <a:pt x="-305022" y="2759055"/>
                  <a:pt x="-469581" y="2733931"/>
                </a:cubicBezTo>
                <a:cubicBezTo>
                  <a:pt x="-634140" y="2708807"/>
                  <a:pt x="-739442" y="2602535"/>
                  <a:pt x="-979995" y="2560290"/>
                </a:cubicBezTo>
                <a:cubicBezTo>
                  <a:pt x="-1220548" y="2518044"/>
                  <a:pt x="-1311616" y="2403750"/>
                  <a:pt x="-1449576" y="2400540"/>
                </a:cubicBezTo>
                <a:cubicBezTo>
                  <a:pt x="-1587536" y="2397330"/>
                  <a:pt x="-1741844" y="2245096"/>
                  <a:pt x="-2041656" y="2199116"/>
                </a:cubicBezTo>
                <a:cubicBezTo>
                  <a:pt x="-1942248" y="2159828"/>
                  <a:pt x="-1693680" y="2220910"/>
                  <a:pt x="-1572075" y="2159202"/>
                </a:cubicBezTo>
                <a:cubicBezTo>
                  <a:pt x="-1450470" y="2097494"/>
                  <a:pt x="-1200454" y="2137621"/>
                  <a:pt x="-1061661" y="2115817"/>
                </a:cubicBezTo>
                <a:cubicBezTo>
                  <a:pt x="-922868" y="2094013"/>
                  <a:pt x="-788323" y="2096331"/>
                  <a:pt x="-592080" y="2075903"/>
                </a:cubicBezTo>
                <a:cubicBezTo>
                  <a:pt x="-395837" y="2055475"/>
                  <a:pt x="-207715" y="2057361"/>
                  <a:pt x="0" y="2025577"/>
                </a:cubicBezTo>
                <a:cubicBezTo>
                  <a:pt x="-51505" y="1841926"/>
                  <a:pt x="14580" y="1731052"/>
                  <a:pt x="0" y="1528832"/>
                </a:cubicBezTo>
                <a:cubicBezTo>
                  <a:pt x="-14580" y="1326612"/>
                  <a:pt x="29889" y="1170430"/>
                  <a:pt x="0" y="1017619"/>
                </a:cubicBezTo>
                <a:cubicBezTo>
                  <a:pt x="-29889" y="864808"/>
                  <a:pt x="13723" y="763923"/>
                  <a:pt x="0" y="578748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-80453"/>
                      <a:gd name="adj2" fmla="val 13331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082E1A0A-149A-4A8D-B807-2DCEEBCCA6F6}"/>
              </a:ext>
            </a:extLst>
          </p:cNvPr>
          <p:cNvSpPr txBox="1">
            <a:spLocks/>
          </p:cNvSpPr>
          <p:nvPr/>
        </p:nvSpPr>
        <p:spPr>
          <a:xfrm>
            <a:off x="5694218" y="1928492"/>
            <a:ext cx="6005946" cy="2809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definição de uma </a:t>
            </a:r>
            <a:r>
              <a:rPr lang="pt-BR" sz="25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metodologia</a:t>
            </a:r>
            <a:r>
              <a:rPr lang="pt-BR" sz="25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de trabalho com jogos na sala de aula somente começa a ser possível de ser discutida com os avanços no campo da Psicologia, onde o indivíduo passa a ser o dinamizador do seu próprio processo de aprendizagem e não mais um mero assimilador de conhecimentos transmitidos (GRANDO, 2000, p. 2).</a:t>
            </a:r>
          </a:p>
        </p:txBody>
      </p:sp>
    </p:spTree>
    <p:extLst>
      <p:ext uri="{BB962C8B-B14F-4D97-AF65-F5344CB8AC3E}">
        <p14:creationId xmlns:p14="http://schemas.microsoft.com/office/powerpoint/2010/main" val="16214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3346</TotalTime>
  <Words>2121</Words>
  <Application>Microsoft Office PowerPoint</Application>
  <PresentationFormat>Widescreen</PresentationFormat>
  <Paragraphs>222</Paragraphs>
  <Slides>37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Cavolini</vt:lpstr>
      <vt:lpstr>inherit</vt:lpstr>
      <vt:lpstr>Modern Love</vt:lpstr>
      <vt:lpstr>Open Sans</vt:lpstr>
      <vt:lpstr>Vrinda</vt:lpstr>
      <vt:lpstr>Tema do Office</vt:lpstr>
      <vt:lpstr>Jogos como Tendência Metodológica para o Ensino de         Matemática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Jogos como Tendência Metodológica para o Ensino de         Matemática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Maria Schivani Alves</dc:creator>
  <cp:lastModifiedBy>Juliana Maria Schivani Alves</cp:lastModifiedBy>
  <cp:revision>264</cp:revision>
  <dcterms:created xsi:type="dcterms:W3CDTF">2021-05-12T15:30:04Z</dcterms:created>
  <dcterms:modified xsi:type="dcterms:W3CDTF">2021-12-07T23:20:37Z</dcterms:modified>
</cp:coreProperties>
</file>