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9"/>
  </p:notesMasterIdLst>
  <p:sldIdLst>
    <p:sldId id="256" r:id="rId2"/>
    <p:sldId id="269" r:id="rId3"/>
    <p:sldId id="322" r:id="rId4"/>
    <p:sldId id="274" r:id="rId5"/>
    <p:sldId id="301" r:id="rId6"/>
    <p:sldId id="323" r:id="rId7"/>
    <p:sldId id="324" r:id="rId8"/>
    <p:sldId id="325" r:id="rId9"/>
    <p:sldId id="326" r:id="rId10"/>
    <p:sldId id="327" r:id="rId11"/>
    <p:sldId id="328" r:id="rId12"/>
    <p:sldId id="329" r:id="rId13"/>
    <p:sldId id="330" r:id="rId14"/>
    <p:sldId id="331" r:id="rId15"/>
    <p:sldId id="332" r:id="rId16"/>
    <p:sldId id="333" r:id="rId17"/>
    <p:sldId id="334" r:id="rId18"/>
    <p:sldId id="335" r:id="rId19"/>
    <p:sldId id="336" r:id="rId20"/>
    <p:sldId id="337" r:id="rId21"/>
    <p:sldId id="338" r:id="rId22"/>
    <p:sldId id="339" r:id="rId23"/>
    <p:sldId id="340" r:id="rId24"/>
    <p:sldId id="341" r:id="rId25"/>
    <p:sldId id="342" r:id="rId26"/>
    <p:sldId id="343" r:id="rId27"/>
    <p:sldId id="345" r:id="rId28"/>
    <p:sldId id="346" r:id="rId29"/>
    <p:sldId id="347" r:id="rId30"/>
    <p:sldId id="348" r:id="rId31"/>
    <p:sldId id="349" r:id="rId32"/>
    <p:sldId id="350" r:id="rId33"/>
    <p:sldId id="344" r:id="rId34"/>
    <p:sldId id="352" r:id="rId35"/>
    <p:sldId id="351" r:id="rId36"/>
    <p:sldId id="353" r:id="rId37"/>
    <p:sldId id="354" r:id="rId3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CCDA1"/>
    <a:srgbClr val="004900"/>
    <a:srgbClr val="0F6034"/>
    <a:srgbClr val="8CC4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71" autoAdjust="0"/>
    <p:restoredTop sz="91280" autoAdjust="0"/>
  </p:normalViewPr>
  <p:slideViewPr>
    <p:cSldViewPr snapToGrid="0">
      <p:cViewPr>
        <p:scale>
          <a:sx n="60" d="100"/>
          <a:sy n="60" d="100"/>
        </p:scale>
        <p:origin x="44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A083C8-2DD5-4F89-A51F-036A5D465BA3}" type="datetimeFigureOut">
              <a:rPr lang="pt-BR" smtClean="0"/>
              <a:t>14/11/2021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E94BBA-B309-4F94-AC7F-CB2E256C195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7407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5648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31785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Para o ensino médio, além de tudo que possui no do fundamental,  deve conter questões de vestibulares, artigos de jornais, situações problemas, etc...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050953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61477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02586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93153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03598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Uma proposta de lei de 2013 tramita pela câmara dos deputados ...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858014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Uma proposta de lei de 2013 tramita pela câmara dos deputados ...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13115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Uma proposta de lei de 2013 tramita pela câmara dos deputados ...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926428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Custa caro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332419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049133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Custa caro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49307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Custa caro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49704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Custa caro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0555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Custa caro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94895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Custa caro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54328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677820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048549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Nem nos PCN há alguma menção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588473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19938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875830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Existem várias concepções de LEM. Para alguns autores, o LEM pode ser construído em um armário, uma caixa... Tudo depende da finalidade, dos objetivos...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065977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/>
              <a:t>Lorenzato</a:t>
            </a:r>
            <a:r>
              <a:rPr lang="pt-BR" dirty="0"/>
              <a:t> diz que Pode ser um local para guardar materiais essenciais, tornando-os acessíveis as aulas. Nesse caso, seria um deposito ou arquivo de instrumentos tais como livros, </a:t>
            </a:r>
            <a:r>
              <a:rPr lang="pt-BR" dirty="0" err="1"/>
              <a:t>materiauis</a:t>
            </a:r>
            <a:r>
              <a:rPr lang="pt-BR" dirty="0"/>
              <a:t> manipuláveis, filmes, matéria-prima para </a:t>
            </a:r>
            <a:r>
              <a:rPr lang="pt-BR" dirty="0" err="1"/>
              <a:t>ocnfeccção</a:t>
            </a:r>
            <a:r>
              <a:rPr lang="pt-BR" dirty="0"/>
              <a:t> de materiais didáticos, etc...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918991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Ampliando essa concepção de LEM, ele é um local para dar aulas, para tirar duvidas, para planejar, produzir, criar.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78880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Sua construção depende do público o qual o LEM se destina e os objetivos que se deseja alcançar. Há LEM com materiais específicos para a educação infantil, as séries inicias do ensino fundamental, as finais, o ensino médio e até em cursos de formação de professores.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32108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Na educação infantil: processo mentais básicos </a:t>
            </a:r>
            <a:r>
              <a:rPr lang="pt-BR" b="1" dirty="0"/>
              <a:t>de correspondência, comparação, classificação, sequenciação, inclusão e conservação, essenciais para a formação do conceito de número. </a:t>
            </a:r>
            <a:r>
              <a:rPr lang="pt-BR" dirty="0"/>
              <a:t> Espacial e distancia para </a:t>
            </a:r>
            <a:r>
              <a:rPr lang="pt-BR" b="1" dirty="0"/>
              <a:t>formar o conceito de medida</a:t>
            </a:r>
            <a:r>
              <a:rPr lang="pt-BR" dirty="0"/>
              <a:t>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23742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Nas 4 primeiras séries do ensino fundamental, o tátil e o visual ainda devem se manter forte, porém, os materiais devem visar mais diretamente aos conceitos </a:t>
            </a:r>
            <a:r>
              <a:rPr lang="pt-BR" dirty="0" err="1"/>
              <a:t>matemátricos</a:t>
            </a:r>
            <a:r>
              <a:rPr lang="pt-BR" dirty="0"/>
              <a:t> e suas propriedades. 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6669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EBC34B-0F99-4B30-AA24-8A071C607A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8B3A3FC-82B6-41DA-8DD5-AE95CBB6AA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60F563F-8701-4B3B-BAD0-BBF53FBF1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EA86D-2ABF-43DE-B688-A5F163A03EB8}" type="datetime1">
              <a:rPr lang="pt-BR" smtClean="0"/>
              <a:t>14/11/2021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2C70434-A66C-4F30-AAFA-ABDA45392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432D540-1412-42C7-AE47-347F6C1E5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986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2DDCE3-A97F-4AF4-96F6-E6D81299A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D9702F24-9981-4567-AC92-804EFD1284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948A88E-EEE3-4ABE-BB2C-9510BEDC4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3819A-E64B-41E2-95F0-D7F29223F2C2}" type="datetime1">
              <a:rPr lang="pt-BR" smtClean="0"/>
              <a:t>14/11/2021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CFAF07E-2881-4E1D-AE48-C7657FA5F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42BEB81-4489-43AB-93A5-56215FAB5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471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8943553-8627-4295-96F8-9594E340B1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AD63A0C-25C1-45BC-A76D-E0219B26E1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00D7A9B-812D-46ED-AF79-458BDE63A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8CC3-328B-4143-B506-167F71CEF827}" type="datetime1">
              <a:rPr lang="pt-BR" smtClean="0"/>
              <a:t>14/11/2021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8487EDC-F75F-4939-9D38-73728A5BC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2974C0C-3222-4585-B06D-DA4A57D48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328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37FDA7-0C55-452C-9CBD-F776AB975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86A5B2A-0D06-4BD4-BA0B-B1C5441844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E5FF8E9-47E0-4A91-8ED2-FB6F06962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0C1FA-28A8-41D1-BE09-99E88B09106C}" type="datetime1">
              <a:rPr lang="pt-BR" smtClean="0"/>
              <a:t>14/11/2021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7FFB6E0-9DF0-4639-A5F6-1B4EBAD09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EB0DC7B-C091-4C89-AF4C-DE036A707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84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7F73C8-F402-4688-AEE7-38290F56A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3DA9057-2186-4C1C-AE9D-27E466B720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E0E8183-D7ED-4FA0-903E-826AB9DFD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34788-0FF1-4CAB-BA50-58A9ADB06881}" type="datetime1">
              <a:rPr lang="pt-BR" smtClean="0"/>
              <a:t>14/11/2021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C6FBA4E-4B89-4417-90C8-6F3E6EFA6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F8AEE95-7D46-43EE-AA9C-5F6B3F9EE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235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8051C1-3475-4428-886F-74397D95B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1809336-2FD0-4BBD-9787-A356FC87E7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F7FE22A-E3E0-4416-9D7B-559DAD28E7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4AE4B62-6B8D-49F9-B88A-2AEBBFA2F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B37E7-C762-4229-9A49-8FF50F78BFAF}" type="datetime1">
              <a:rPr lang="pt-BR" smtClean="0"/>
              <a:t>14/11/2021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88BEC10-1EC0-4184-AE8F-0C2799181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117AE19-4562-4D6E-82E6-1C9858B8A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006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DD964A-3991-4BEF-ACC8-D67ED759A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2B4A559-6312-4A8B-BFBB-0C96436F9B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F455002-29D4-411B-801E-80C063AF7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3A3AC913-3518-499C-82F1-CDF1439930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FF8803A0-93F4-4B0C-BFDE-969F19F842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74FEF1D5-2542-433D-8E99-F0F27279E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C35CF-EDFA-4DD6-8E4D-7FAF81353D24}" type="datetime1">
              <a:rPr lang="pt-BR" smtClean="0"/>
              <a:t>14/11/2021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4E6987C4-5B66-41B7-8B3D-B37476ACA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E051CB40-6C20-48DD-8EEB-C50A21AA1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950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B798F6-DBD6-48AE-A4F9-8FCBD3E95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B2215480-6042-4CC7-8BC0-95BBF93B7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E180F-AD63-494A-8BFE-EBCF78E9049F}" type="datetime1">
              <a:rPr lang="pt-BR" smtClean="0"/>
              <a:t>14/11/2021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434198F-9D98-462B-83A4-430A4235E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2795CB4-654F-4D10-89FB-5E640E9BF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570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FDEC2864-E8D2-4651-8ED1-248F1FE47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6187C-15D6-4C4F-AB6F-FED1C65348EF}" type="datetime1">
              <a:rPr lang="pt-BR" smtClean="0"/>
              <a:t>14/11/2021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65ACCC3F-39A1-436D-8117-15F44264A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4BDDA19-1F54-47E8-852A-DF2E7844D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9060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26D69A-9C23-4FED-ABFE-6FD76F8E4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C409AA7-DD8A-4D65-8DE8-0780348FDB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DB34703-8EF5-4BEB-AF45-13F98871F1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E40A141-D5D8-4DFF-AB92-90483DDB5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F9BB4-CAB6-4DEC-9425-90AD5DC5CF59}" type="datetime1">
              <a:rPr lang="pt-BR" smtClean="0"/>
              <a:t>14/11/2021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6C6E922-8B6F-4911-B800-91E7374F5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C297EA9-B5AA-406B-8458-0BA8B05ED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127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481639-65BA-474F-A65C-62BDFB742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574306A-3C7F-48B0-B3D0-CD0D8B82C2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CB883E8-7A24-4476-84FD-672F50663B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14E54B2-C0C1-4D76-8C8F-1C05B8C12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27A86-F1B6-4261-B83B-97335E615A5C}" type="datetime1">
              <a:rPr lang="pt-BR" smtClean="0"/>
              <a:t>14/11/2021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3B41684-2E72-4DF2-8249-D5037B832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84206F6-85C1-47B1-8099-6F00DA80D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599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861B185C-A780-4109-8951-C5997DD9F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02A0A55-F43A-4822-A38B-725711E63D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07A8E56-704F-41C5-9BCF-F11DD3D01F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8D7005-90C6-443C-A20B-8501113C7337}" type="datetime1">
              <a:rPr lang="pt-BR" smtClean="0"/>
              <a:t>14/11/2021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9E11A86-1014-4067-A257-FEED6A41C0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43CADC6-1605-4347-BA8F-2700D74612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9619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.PNG"/><Relationship Id="rId7" Type="http://schemas.microsoft.com/office/2007/relationships/hdphoto" Target="../media/hdphoto10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9.wdp"/><Relationship Id="rId4" Type="http://schemas.openxmlformats.org/officeDocument/2006/relationships/image" Target="../media/image18.png"/><Relationship Id="rId9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5.PNG"/><Relationship Id="rId7" Type="http://schemas.microsoft.com/office/2007/relationships/hdphoto" Target="../media/hdphoto12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11.wdp"/><Relationship Id="rId4" Type="http://schemas.openxmlformats.org/officeDocument/2006/relationships/image" Target="../media/image21.png"/><Relationship Id="rId9" Type="http://schemas.microsoft.com/office/2007/relationships/hdphoto" Target="../media/hdphoto1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15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microsoft.com/office/2007/relationships/hdphoto" Target="../media/hdphoto14.wdp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gif"/><Relationship Id="rId5" Type="http://schemas.microsoft.com/office/2007/relationships/hdphoto" Target="../media/hdphoto16.wdp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7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8.wdp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microsoft.com/office/2007/relationships/hdphoto" Target="../media/hdphoto4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8.wdp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gif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image" Target="../media/image5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9.wdp"/><Relationship Id="rId5" Type="http://schemas.openxmlformats.org/officeDocument/2006/relationships/image" Target="../media/image32.png"/><Relationship Id="rId4" Type="http://schemas.openxmlformats.org/officeDocument/2006/relationships/image" Target="../media/image31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gif"/><Relationship Id="rId4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11.png"/><Relationship Id="rId4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8.wdp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C299E1E0-B4EC-4B09-B64A-9C9947606F02}"/>
              </a:ext>
            </a:extLst>
          </p:cNvPr>
          <p:cNvSpPr txBox="1">
            <a:spLocks/>
          </p:cNvSpPr>
          <p:nvPr/>
        </p:nvSpPr>
        <p:spPr>
          <a:xfrm>
            <a:off x="2565400" y="1592263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/>
          </a:p>
        </p:txBody>
      </p:sp>
      <p:sp>
        <p:nvSpPr>
          <p:cNvPr id="7" name="Título 30">
            <a:extLst>
              <a:ext uri="{FF2B5EF4-FFF2-40B4-BE49-F238E27FC236}">
                <a16:creationId xmlns:a16="http://schemas.microsoft.com/office/drawing/2014/main" id="{3ED49ED8-79BB-4C0E-9930-F7A213E9E6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2600" y="3262336"/>
            <a:ext cx="9855792" cy="1609241"/>
          </a:xfrm>
        </p:spPr>
        <p:txBody>
          <a:bodyPr>
            <a:noAutofit/>
          </a:bodyPr>
          <a:lstStyle/>
          <a:p>
            <a:r>
              <a:rPr lang="pt-BR" sz="5400" dirty="0">
                <a:solidFill>
                  <a:schemeClr val="bg1"/>
                </a:solidFill>
                <a:latin typeface="Modern Love" panose="04090805081005020601" pitchFamily="82" charset="0"/>
              </a:rPr>
              <a:t>Laboratório de Ensino de Matemática</a:t>
            </a:r>
          </a:p>
        </p:txBody>
      </p:sp>
      <p:sp>
        <p:nvSpPr>
          <p:cNvPr id="18" name="Subtítulo 31">
            <a:extLst>
              <a:ext uri="{FF2B5EF4-FFF2-40B4-BE49-F238E27FC236}">
                <a16:creationId xmlns:a16="http://schemas.microsoft.com/office/drawing/2014/main" id="{DA8DDDF6-603C-47C8-A467-ADE542DF46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08500" y="5714902"/>
            <a:ext cx="7200900" cy="990600"/>
          </a:xfrm>
        </p:spPr>
        <p:txBody>
          <a:bodyPr>
            <a:normAutofit/>
          </a:bodyPr>
          <a:lstStyle/>
          <a:p>
            <a:pPr algn="r"/>
            <a:r>
              <a:rPr lang="pt-BR" sz="20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Profº</a:t>
            </a:r>
            <a:r>
              <a:rPr lang="pt-BR" sz="20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20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20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</a:t>
            </a:r>
          </a:p>
          <a:p>
            <a:pPr algn="r"/>
            <a:r>
              <a:rPr lang="pt-BR" sz="20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20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A7ADA3A-5FA5-41A6-8C8A-CC2D31F046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23" b="98077" l="6286" r="92000">
                        <a14:foregroundMark x1="9143" y1="28846" x2="13143" y2="44231"/>
                        <a14:foregroundMark x1="12000" y1="27308" x2="18571" y2="40000"/>
                        <a14:foregroundMark x1="18571" y1="40000" x2="18286" y2="40769"/>
                        <a14:foregroundMark x1="7143" y1="29231" x2="12286" y2="43846"/>
                        <a14:foregroundMark x1="12286" y1="43846" x2="13143" y2="44231"/>
                        <a14:foregroundMark x1="13429" y1="27308" x2="17714" y2="39231"/>
                        <a14:foregroundMark x1="16857" y1="28077" x2="18857" y2="38462"/>
                        <a14:foregroundMark x1="6857" y1="33846" x2="11714" y2="41923"/>
                        <a14:foregroundMark x1="21143" y1="13462" x2="24857" y2="22692"/>
                        <a14:foregroundMark x1="18857" y1="13462" x2="26857" y2="23846"/>
                        <a14:foregroundMark x1="23429" y1="9615" x2="32286" y2="24231"/>
                        <a14:foregroundMark x1="32286" y1="24231" x2="36000" y2="27308"/>
                        <a14:foregroundMark x1="19143" y1="20769" x2="23714" y2="26538"/>
                        <a14:foregroundMark x1="18571" y1="24615" x2="18571" y2="24615"/>
                        <a14:foregroundMark x1="56857" y1="43462" x2="52286" y2="59231"/>
                        <a14:foregroundMark x1="30857" y1="43077" x2="40286" y2="51538"/>
                        <a14:foregroundMark x1="36857" y1="43462" x2="36857" y2="43462"/>
                        <a14:foregroundMark x1="30000" y1="40000" x2="30000" y2="40000"/>
                        <a14:foregroundMark x1="29714" y1="84231" x2="32000" y2="85000"/>
                        <a14:foregroundMark x1="33143" y1="90769" x2="33143" y2="90769"/>
                        <a14:foregroundMark x1="40571" y1="92692" x2="40571" y2="92692"/>
                        <a14:foregroundMark x1="51429" y1="88846" x2="51429" y2="88846"/>
                        <a14:foregroundMark x1="51429" y1="88846" x2="51429" y2="88846"/>
                        <a14:foregroundMark x1="50000" y1="90000" x2="56000" y2="95385"/>
                        <a14:foregroundMark x1="45714" y1="88846" x2="45714" y2="88846"/>
                        <a14:foregroundMark x1="49143" y1="62308" x2="52571" y2="76923"/>
                        <a14:foregroundMark x1="63714" y1="52692" x2="66000" y2="66538"/>
                        <a14:foregroundMark x1="73143" y1="73846" x2="73143" y2="77308"/>
                        <a14:foregroundMark x1="76000" y1="86154" x2="76000" y2="86154"/>
                        <a14:foregroundMark x1="90723" y1="51923" x2="91429" y2="54231"/>
                        <a14:foregroundMark x1="89429" y1="47692" x2="90723" y2="51923"/>
                        <a14:foregroundMark x1="60286" y1="45385" x2="55143" y2="55000"/>
                        <a14:foregroundMark x1="58286" y1="54231" x2="61429" y2="58462"/>
                        <a14:foregroundMark x1="49714" y1="79615" x2="50571" y2="86538"/>
                        <a14:foregroundMark x1="58286" y1="90385" x2="64571" y2="89231"/>
                        <a14:foregroundMark x1="60286" y1="96154" x2="60286" y2="98077"/>
                        <a14:foregroundMark x1="74857" y1="86538" x2="74857" y2="86538"/>
                        <a14:foregroundMark x1="74857" y1="87308" x2="78857" y2="86923"/>
                        <a14:foregroundMark x1="10857" y1="57692" x2="10857" y2="57692"/>
                        <a14:foregroundMark x1="33429" y1="20769" x2="39714" y2="23846"/>
                        <a14:foregroundMark x1="36000" y1="16923" x2="40286" y2="25769"/>
                        <a14:foregroundMark x1="30571" y1="23462" x2="37143" y2="31154"/>
                        <a14:foregroundMark x1="30286" y1="27308" x2="37714" y2="32692"/>
                        <a14:foregroundMark x1="30857" y1="30769" x2="35143" y2="34231"/>
                        <a14:foregroundMark x1="35143" y1="34615" x2="36857" y2="36538"/>
                        <a14:foregroundMark x1="18571" y1="25769" x2="18571" y2="25769"/>
                        <a14:foregroundMark x1="27714" y1="10000" x2="31429" y2="16538"/>
                        <a14:foregroundMark x1="36857" y1="7692" x2="39429" y2="15385"/>
                        <a14:foregroundMark x1="39143" y1="7308" x2="41143" y2="15000"/>
                        <a14:foregroundMark x1="35714" y1="10769" x2="35714" y2="10769"/>
                        <a14:foregroundMark x1="35714" y1="10769" x2="35714" y2="10769"/>
                        <a14:foregroundMark x1="40000" y1="17308" x2="42286" y2="19231"/>
                        <a14:foregroundMark x1="81143" y1="20000" x2="84571" y2="27308"/>
                        <a14:foregroundMark x1="79143" y1="18846" x2="85429" y2="27692"/>
                        <a14:foregroundMark x1="81429" y1="16154" x2="83714" y2="15385"/>
                        <a14:foregroundMark x1="79143" y1="20000" x2="85429" y2="18077"/>
                        <a14:foregroundMark x1="85714" y1="16154" x2="85429" y2="31538"/>
                        <a14:foregroundMark x1="85429" y1="31538" x2="76857" y2="22692"/>
                        <a14:foregroundMark x1="76857" y1="22692" x2="77143" y2="19615"/>
                        <a14:foregroundMark x1="73429" y1="25385" x2="77714" y2="23077"/>
                        <a14:foregroundMark x1="86286" y1="16538" x2="89143" y2="25000"/>
                        <a14:foregroundMark x1="87143" y1="36154" x2="86000" y2="36154"/>
                        <a14:foregroundMark x1="86228" y1="35000" x2="84857" y2="39615"/>
                        <a14:foregroundMark x1="86571" y1="33846" x2="86228" y2="35000"/>
                        <a14:foregroundMark x1="89523" y1="40769" x2="89714" y2="41923"/>
                        <a14:foregroundMark x1="88571" y1="35000" x2="89523" y2="40769"/>
                        <a14:foregroundMark x1="86497" y1="40769" x2="86286" y2="41154"/>
                        <a14:foregroundMark x1="90286" y1="33846" x2="86497" y2="40769"/>
                        <a14:foregroundMark x1="87528" y1="41923" x2="86857" y2="43077"/>
                        <a14:foregroundMark x1="88199" y1="40769" x2="87528" y2="41923"/>
                        <a14:foregroundMark x1="92000" y1="34231" x2="88199" y2="40769"/>
                        <a14:foregroundMark x1="61143" y1="19231" x2="64000" y2="31154"/>
                        <a14:foregroundMark x1="59143" y1="6923" x2="62286" y2="14615"/>
                        <a14:foregroundMark x1="48571" y1="6923" x2="53714" y2="13462"/>
                        <a14:backgroundMark x1="84286" y1="35000" x2="84286" y2="35000"/>
                        <a14:backgroundMark x1="85714" y1="33077" x2="85714" y2="33077"/>
                        <a14:backgroundMark x1="86571" y1="32308" x2="86571" y2="32308"/>
                        <a14:backgroundMark x1="84571" y1="40769" x2="84571" y2="40769"/>
                        <a14:backgroundMark x1="84571" y1="41923" x2="84571" y2="41923"/>
                        <a14:backgroundMark x1="82571" y1="40769" x2="82571" y2="40769"/>
                        <a14:backgroundMark x1="88571" y1="54231" x2="88571" y2="54231"/>
                        <a14:backgroundMark x1="86571" y1="51923" x2="86571" y2="51923"/>
                        <a14:backgroundMark x1="58571" y1="32692" x2="58571" y2="326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67118"/>
            <a:ext cx="3218045" cy="239054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0DB55DD8-520A-4A69-8153-E109B8065D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50545" y1="44142" x2="50545" y2="44142"/>
                        <a14:foregroundMark x1="50545" y1="44142" x2="58909" y2="43324"/>
                        <a14:foregroundMark x1="34364" y1="30790" x2="43455" y2="37057"/>
                        <a14:foregroundMark x1="43455" y1="37057" x2="45636" y2="37330"/>
                        <a14:foregroundMark x1="52364" y1="10082" x2="52416" y2="10618"/>
                        <a14:foregroundMark x1="58545" y1="29428" x2="66545" y2="37602"/>
                        <a14:foregroundMark x1="57273" y1="26703" x2="69818" y2="32970"/>
                        <a14:foregroundMark x1="51636" y1="38692" x2="49636" y2="42507"/>
                        <a14:backgroundMark x1="43636" y1="13624" x2="52909" y2="16894"/>
                        <a14:backgroundMark x1="52909" y1="16894" x2="53091" y2="17439"/>
                        <a14:backgroundMark x1="52364" y1="10627" x2="53091" y2="20981"/>
                        <a14:backgroundMark x1="54909" y1="14986" x2="54909" y2="22616"/>
                        <a14:backgroundMark x1="59455" y1="20981" x2="76364" y2="25068"/>
                      </a14:backgroundRemoval>
                    </a14:imgEffect>
                  </a14:imgLayer>
                </a14:imgProps>
              </a:ext>
            </a:extLst>
          </a:blip>
          <a:srcRect l="26258" t="17750" r="24772" b="10107"/>
          <a:stretch/>
        </p:blipFill>
        <p:spPr>
          <a:xfrm>
            <a:off x="3057297" y="862205"/>
            <a:ext cx="2353199" cy="2313244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8567D2FE-6756-4967-B4E1-515E1FEF45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384" b="89968" l="10000" r="90000">
                        <a14:foregroundMark x1="65000" y1="7384" x2="65000" y2="7384"/>
                        <a14:foregroundMark x1="70615" y1="8026" x2="70615" y2="8026"/>
                        <a14:foregroundMark x1="65308" y1="8427" x2="65308" y2="84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70991" y="471181"/>
            <a:ext cx="2793011" cy="267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50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0075E610-7A4E-4E09-BFFB-4BBEDDE31A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384" b="89968" l="10000" r="90000">
                        <a14:foregroundMark x1="65000" y1="7384" x2="65000" y2="7384"/>
                        <a14:foregroundMark x1="70615" y1="8026" x2="70615" y2="8026"/>
                        <a14:foregroundMark x1="65308" y1="8427" x2="65308" y2="84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63135" y="2058834"/>
            <a:ext cx="5543550" cy="5313279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500" y="323850"/>
            <a:ext cx="6819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DEFINIÇÃO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Prof°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 e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                           LEM, p. 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A0C5C91-BF48-435F-8683-408C8CF8E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4230" y="6492875"/>
            <a:ext cx="2743200" cy="365125"/>
          </a:xfrm>
        </p:spPr>
        <p:txBody>
          <a:bodyPr/>
          <a:lstStyle/>
          <a:p>
            <a:fld id="{B5BC91DC-8326-4A7F-8371-D1B8953F3561}" type="slidenum">
              <a:rPr lang="pt-BR" smtClean="0">
                <a:solidFill>
                  <a:schemeClr val="bg1"/>
                </a:solidFill>
              </a:rPr>
              <a:t>10</a:t>
            </a:fld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144DC766-A1EB-4EC6-BE73-4CAEB90D87A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7389" b="20987"/>
          <a:stretch/>
        </p:blipFill>
        <p:spPr>
          <a:xfrm>
            <a:off x="190500" y="1495822"/>
            <a:ext cx="6465484" cy="49970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26492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500" y="323850"/>
            <a:ext cx="6819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DEFINIÇÃO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Prof°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 e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                           LEM, p. 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A0C5C91-BF48-435F-8683-408C8CF8E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4230" y="6492875"/>
            <a:ext cx="2743200" cy="365125"/>
          </a:xfrm>
        </p:spPr>
        <p:txBody>
          <a:bodyPr/>
          <a:lstStyle/>
          <a:p>
            <a:fld id="{B5BC91DC-8326-4A7F-8371-D1B8953F3561}" type="slidenum">
              <a:rPr lang="pt-BR" smtClean="0">
                <a:solidFill>
                  <a:schemeClr val="bg1"/>
                </a:solidFill>
              </a:rPr>
              <a:t>11</a:t>
            </a:fld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F3EFFB9C-3E09-4E61-833D-0F8196825D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07" b="93103" l="3250" r="97250">
                        <a14:foregroundMark x1="3250" y1="37586" x2="3250" y2="37586"/>
                        <a14:foregroundMark x1="34250" y1="13793" x2="34250" y2="13793"/>
                        <a14:foregroundMark x1="35012" y1="19655" x2="35250" y2="23103"/>
                        <a14:foregroundMark x1="34250" y1="8621" x2="35012" y2="19655"/>
                        <a14:foregroundMark x1="49750" y1="7931" x2="49750" y2="7931"/>
                        <a14:foregroundMark x1="66250" y1="9310" x2="66250" y2="9310"/>
                        <a14:foregroundMark x1="92250" y1="24828" x2="92250" y2="24828"/>
                        <a14:foregroundMark x1="96500" y1="24828" x2="96500" y2="24828"/>
                        <a14:foregroundMark x1="97250" y1="36207" x2="97250" y2="36207"/>
                        <a14:foregroundMark x1="67500" y1="6207" x2="67500" y2="6207"/>
                        <a14:foregroundMark x1="22250" y1="40345" x2="22250" y2="40345"/>
                        <a14:foregroundMark x1="42500" y1="90690" x2="42500" y2="90690"/>
                        <a14:foregroundMark x1="47000" y1="93103" x2="47000" y2="93103"/>
                        <a14:foregroundMark x1="52750" y1="74828" x2="52750" y2="74828"/>
                        <a14:foregroundMark x1="84250" y1="58276" x2="84250" y2="58276"/>
                        <a14:foregroundMark x1="19750" y1="40000" x2="19750" y2="40000"/>
                        <a14:foregroundMark x1="8250" y1="57241" x2="8250" y2="57241"/>
                        <a14:foregroundMark x1="3750" y1="27241" x2="7250" y2="35517"/>
                        <a14:foregroundMark x1="5000" y1="25862" x2="5000" y2="25862"/>
                        <a14:foregroundMark x1="5000" y1="25862" x2="6250" y2="30345"/>
                        <a14:foregroundMark x1="5000" y1="26207" x2="5000" y2="26207"/>
                        <a14:foregroundMark x1="5250" y1="24483" x2="5750" y2="27931"/>
                        <a14:foregroundMark x1="38250" y1="18276" x2="38250" y2="18276"/>
                        <a14:backgroundMark x1="9750" y1="55862" x2="9750" y2="55862"/>
                        <a14:backgroundMark x1="20750" y1="27586" x2="20750" y2="27586"/>
                        <a14:backgroundMark x1="37000" y1="19655" x2="37000" y2="19655"/>
                        <a14:backgroundMark x1="47750" y1="18621" x2="47750" y2="18621"/>
                        <a14:backgroundMark x1="48250" y1="16207" x2="48250" y2="16207"/>
                        <a14:backgroundMark x1="63750" y1="19655" x2="63750" y2="19655"/>
                        <a14:backgroundMark x1="77500" y1="25862" x2="77500" y2="25862"/>
                        <a14:backgroundMark x1="5250" y1="35517" x2="5250" y2="355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18029" y="1181100"/>
            <a:ext cx="4733576" cy="3431843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EB02E9E5-34E5-4FD1-9349-8FC8E2E3E5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091" b="96023" l="6667" r="96250">
                        <a14:foregroundMark x1="8750" y1="16477" x2="11250" y2="26705"/>
                        <a14:foregroundMark x1="7500" y1="51136" x2="7083" y2="67614"/>
                        <a14:foregroundMark x1="7083" y1="67614" x2="12500" y2="80114"/>
                        <a14:foregroundMark x1="9167" y1="81818" x2="27500" y2="82386"/>
                        <a14:foregroundMark x1="27500" y1="82386" x2="40000" y2="88636"/>
                        <a14:foregroundMark x1="40000" y1="88636" x2="45417" y2="85795"/>
                        <a14:foregroundMark x1="46250" y1="94318" x2="46250" y2="94318"/>
                        <a14:foregroundMark x1="82083" y1="10227" x2="95417" y2="21023"/>
                        <a14:foregroundMark x1="95417" y1="21023" x2="96250" y2="35227"/>
                        <a14:foregroundMark x1="93750" y1="85795" x2="78750" y2="96023"/>
                        <a14:foregroundMark x1="71250" y1="26136" x2="74167" y2="34091"/>
                        <a14:foregroundMark x1="29167" y1="91477" x2="40417" y2="89773"/>
                        <a14:foregroundMark x1="27083" y1="90341" x2="37500" y2="90341"/>
                        <a14:foregroundMark x1="18750" y1="86932" x2="29583" y2="85795"/>
                        <a14:foregroundMark x1="27917" y1="92614" x2="36250" y2="91477"/>
                        <a14:foregroundMark x1="10000" y1="88068" x2="19167" y2="83523"/>
                        <a14:foregroundMark x1="60833" y1="65341" x2="59583" y2="80114"/>
                        <a14:foregroundMark x1="66667" y1="63068" x2="72500" y2="784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3" y="1319742"/>
            <a:ext cx="4031805" cy="2956657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E1394A46-F948-4C16-BD3F-8A4CB06853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923" b="98077" l="6286" r="92000">
                        <a14:foregroundMark x1="9143" y1="28846" x2="13143" y2="44231"/>
                        <a14:foregroundMark x1="12000" y1="27308" x2="18571" y2="40000"/>
                        <a14:foregroundMark x1="18571" y1="40000" x2="18286" y2="40769"/>
                        <a14:foregroundMark x1="7143" y1="29231" x2="12286" y2="43846"/>
                        <a14:foregroundMark x1="12286" y1="43846" x2="13143" y2="44231"/>
                        <a14:foregroundMark x1="13429" y1="27308" x2="17714" y2="39231"/>
                        <a14:foregroundMark x1="16857" y1="28077" x2="18857" y2="38462"/>
                        <a14:foregroundMark x1="6857" y1="33846" x2="11714" y2="41923"/>
                        <a14:foregroundMark x1="21143" y1="13462" x2="24857" y2="22692"/>
                        <a14:foregroundMark x1="18857" y1="13462" x2="26857" y2="23846"/>
                        <a14:foregroundMark x1="23429" y1="9615" x2="32286" y2="24231"/>
                        <a14:foregroundMark x1="32286" y1="24231" x2="36000" y2="27308"/>
                        <a14:foregroundMark x1="19143" y1="20769" x2="23714" y2="26538"/>
                        <a14:foregroundMark x1="18571" y1="24615" x2="18571" y2="24615"/>
                        <a14:foregroundMark x1="56857" y1="43462" x2="52286" y2="59231"/>
                        <a14:foregroundMark x1="30857" y1="43077" x2="40286" y2="51538"/>
                        <a14:foregroundMark x1="36857" y1="43462" x2="36857" y2="43462"/>
                        <a14:foregroundMark x1="30000" y1="40000" x2="30000" y2="40000"/>
                        <a14:foregroundMark x1="29714" y1="84231" x2="32000" y2="85000"/>
                        <a14:foregroundMark x1="33143" y1="90769" x2="33143" y2="90769"/>
                        <a14:foregroundMark x1="40571" y1="92692" x2="40571" y2="92692"/>
                        <a14:foregroundMark x1="51429" y1="88846" x2="51429" y2="88846"/>
                        <a14:foregroundMark x1="51429" y1="88846" x2="51429" y2="88846"/>
                        <a14:foregroundMark x1="50000" y1="90000" x2="56000" y2="95385"/>
                        <a14:foregroundMark x1="45714" y1="88846" x2="45714" y2="88846"/>
                        <a14:foregroundMark x1="49143" y1="62308" x2="52571" y2="76923"/>
                        <a14:foregroundMark x1="63714" y1="52692" x2="66000" y2="66538"/>
                        <a14:foregroundMark x1="73143" y1="73846" x2="73143" y2="77308"/>
                        <a14:foregroundMark x1="76000" y1="86154" x2="76000" y2="86154"/>
                        <a14:foregroundMark x1="90723" y1="51923" x2="91429" y2="54231"/>
                        <a14:foregroundMark x1="89429" y1="47692" x2="90723" y2="51923"/>
                        <a14:foregroundMark x1="60286" y1="45385" x2="55143" y2="55000"/>
                        <a14:foregroundMark x1="58286" y1="54231" x2="61429" y2="58462"/>
                        <a14:foregroundMark x1="49714" y1="79615" x2="50571" y2="86538"/>
                        <a14:foregroundMark x1="58286" y1="90385" x2="64571" y2="89231"/>
                        <a14:foregroundMark x1="60286" y1="96154" x2="60286" y2="98077"/>
                        <a14:foregroundMark x1="74857" y1="86538" x2="74857" y2="86538"/>
                        <a14:foregroundMark x1="74857" y1="87308" x2="78857" y2="86923"/>
                        <a14:foregroundMark x1="10857" y1="57692" x2="10857" y2="57692"/>
                        <a14:foregroundMark x1="33429" y1="20769" x2="39714" y2="23846"/>
                        <a14:foregroundMark x1="36000" y1="16923" x2="40286" y2="25769"/>
                        <a14:foregroundMark x1="30571" y1="23462" x2="37143" y2="31154"/>
                        <a14:foregroundMark x1="30286" y1="27308" x2="37714" y2="32692"/>
                        <a14:foregroundMark x1="30857" y1="30769" x2="35143" y2="34231"/>
                        <a14:foregroundMark x1="35143" y1="34615" x2="36857" y2="36538"/>
                        <a14:foregroundMark x1="18571" y1="25769" x2="18571" y2="25769"/>
                        <a14:foregroundMark x1="27714" y1="10000" x2="31429" y2="16538"/>
                        <a14:foregroundMark x1="36857" y1="7692" x2="39429" y2="15385"/>
                        <a14:foregroundMark x1="39143" y1="7308" x2="41143" y2="15000"/>
                        <a14:foregroundMark x1="35714" y1="10769" x2="35714" y2="10769"/>
                        <a14:foregroundMark x1="35714" y1="10769" x2="35714" y2="10769"/>
                        <a14:foregroundMark x1="40000" y1="17308" x2="42286" y2="19231"/>
                        <a14:foregroundMark x1="81143" y1="20000" x2="84571" y2="27308"/>
                        <a14:foregroundMark x1="79143" y1="18846" x2="85429" y2="27692"/>
                        <a14:foregroundMark x1="81429" y1="16154" x2="83714" y2="15385"/>
                        <a14:foregroundMark x1="79143" y1="20000" x2="85429" y2="18077"/>
                        <a14:foregroundMark x1="85714" y1="16154" x2="85429" y2="31538"/>
                        <a14:foregroundMark x1="85429" y1="31538" x2="76857" y2="22692"/>
                        <a14:foregroundMark x1="76857" y1="22692" x2="77143" y2="19615"/>
                        <a14:foregroundMark x1="73429" y1="25385" x2="77714" y2="23077"/>
                        <a14:foregroundMark x1="86286" y1="16538" x2="89143" y2="25000"/>
                        <a14:foregroundMark x1="87143" y1="36154" x2="86000" y2="36154"/>
                        <a14:foregroundMark x1="86228" y1="35000" x2="84857" y2="39615"/>
                        <a14:foregroundMark x1="86571" y1="33846" x2="86228" y2="35000"/>
                        <a14:foregroundMark x1="89523" y1="40769" x2="89714" y2="41923"/>
                        <a14:foregroundMark x1="88571" y1="35000" x2="89523" y2="40769"/>
                        <a14:foregroundMark x1="86497" y1="40769" x2="86286" y2="41154"/>
                        <a14:foregroundMark x1="90286" y1="33846" x2="86497" y2="40769"/>
                        <a14:foregroundMark x1="87528" y1="41923" x2="86857" y2="43077"/>
                        <a14:foregroundMark x1="88199" y1="40769" x2="87528" y2="41923"/>
                        <a14:foregroundMark x1="92000" y1="34231" x2="88199" y2="40769"/>
                        <a14:foregroundMark x1="61143" y1="19231" x2="64000" y2="31154"/>
                        <a14:foregroundMark x1="59143" y1="6923" x2="62286" y2="14615"/>
                        <a14:foregroundMark x1="48571" y1="6923" x2="53714" y2="13462"/>
                        <a14:backgroundMark x1="84286" y1="35000" x2="84286" y2="35000"/>
                        <a14:backgroundMark x1="85714" y1="33077" x2="85714" y2="33077"/>
                        <a14:backgroundMark x1="86571" y1="32308" x2="86571" y2="32308"/>
                        <a14:backgroundMark x1="84571" y1="40769" x2="84571" y2="40769"/>
                        <a14:backgroundMark x1="84571" y1="41923" x2="84571" y2="41923"/>
                        <a14:backgroundMark x1="82571" y1="40769" x2="82571" y2="40769"/>
                        <a14:backgroundMark x1="88571" y1="54231" x2="88571" y2="54231"/>
                        <a14:backgroundMark x1="86571" y1="51923" x2="86571" y2="51923"/>
                        <a14:backgroundMark x1="58571" y1="32692" x2="58571" y2="326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00450" y="3141410"/>
            <a:ext cx="4757346" cy="3534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284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64A4D6E8-07F7-4E0F-B2B2-15A734A3DD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17" b="98696" l="10000" r="94286">
                        <a14:foregroundMark x1="44286" y1="10435" x2="54286" y2="10870"/>
                        <a14:foregroundMark x1="54286" y1="10870" x2="60482" y2="33095"/>
                        <a14:foregroundMark x1="62341" y1="39648" x2="88000" y2="78261"/>
                        <a14:foregroundMark x1="88000" y1="78261" x2="90571" y2="86522"/>
                        <a14:foregroundMark x1="90571" y1="86522" x2="90571" y2="86522"/>
                        <a14:foregroundMark x1="28286" y1="97391" x2="47714" y2="99565"/>
                        <a14:foregroundMark x1="47714" y1="99565" x2="48571" y2="99565"/>
                        <a14:foregroundMark x1="93143" y1="82174" x2="94571" y2="86957"/>
                        <a14:foregroundMark x1="51230" y1="8382" x2="58571" y2="16087"/>
                        <a14:foregroundMark x1="58571" y1="16087" x2="60000" y2="22174"/>
                        <a14:foregroundMark x1="65714" y1="40870" x2="77714" y2="51304"/>
                        <a14:foregroundMark x1="52571" y1="6522" x2="58571" y2="11739"/>
                        <a14:foregroundMark x1="58571" y1="11739" x2="58571" y2="11739"/>
                        <a14:backgroundMark x1="76571" y1="89565" x2="76571" y2="89565"/>
                        <a14:backgroundMark x1="74571" y1="78696" x2="74571" y2="78696"/>
                        <a14:backgroundMark x1="60571" y1="36957" x2="60571" y2="36957"/>
                        <a14:backgroundMark x1="60571" y1="36087" x2="60571" y2="36087"/>
                        <a14:backgroundMark x1="60571" y1="35217" x2="60857" y2="36087"/>
                        <a14:backgroundMark x1="60571" y1="34783" x2="61429" y2="37391"/>
                        <a14:backgroundMark x1="60571" y1="33913" x2="60571" y2="33913"/>
                        <a14:backgroundMark x1="60571" y1="33913" x2="60571" y2="33913"/>
                        <a14:backgroundMark x1="61429" y1="33913" x2="61429" y2="33913"/>
                        <a14:backgroundMark x1="60571" y1="33043" x2="61143" y2="35217"/>
                        <a14:backgroundMark x1="60571" y1="37391" x2="62857" y2="38696"/>
                        <a14:backgroundMark x1="74286" y1="80000" x2="78286" y2="87826"/>
                        <a14:backgroundMark x1="78286" y1="87826" x2="79429" y2="89565"/>
                        <a14:backgroundMark x1="85143" y1="56087" x2="97429" y2="51739"/>
                        <a14:backgroundMark x1="48000" y1="4783" x2="52857" y2="4348"/>
                      </a14:backgroundRemoval>
                    </a14:imgEffect>
                  </a14:imgLayer>
                </a14:imgProps>
              </a:ext>
            </a:extLst>
          </a:blip>
          <a:srcRect r="27026"/>
          <a:stretch/>
        </p:blipFill>
        <p:spPr>
          <a:xfrm flipH="1">
            <a:off x="-1" y="1700679"/>
            <a:ext cx="5727032" cy="5157321"/>
          </a:xfrm>
          <a:prstGeom prst="rect">
            <a:avLst/>
          </a:prstGeom>
        </p:spPr>
      </p:pic>
      <p:sp>
        <p:nvSpPr>
          <p:cNvPr id="7" name="Balão de Fala: Oval 6">
            <a:extLst>
              <a:ext uri="{FF2B5EF4-FFF2-40B4-BE49-F238E27FC236}">
                <a16:creationId xmlns:a16="http://schemas.microsoft.com/office/drawing/2014/main" id="{713DFA45-E22B-48E6-8EF1-79596B6297A1}"/>
              </a:ext>
            </a:extLst>
          </p:cNvPr>
          <p:cNvSpPr/>
          <p:nvPr/>
        </p:nvSpPr>
        <p:spPr>
          <a:xfrm>
            <a:off x="3043451" y="1464117"/>
            <a:ext cx="8789158" cy="4946818"/>
          </a:xfrm>
          <a:custGeom>
            <a:avLst/>
            <a:gdLst>
              <a:gd name="connsiteX0" fmla="*/ -539303 w 8789158"/>
              <a:gd name="connsiteY0" fmla="*/ 2527379 h 4946818"/>
              <a:gd name="connsiteX1" fmla="*/ -224929 w 8789158"/>
              <a:gd name="connsiteY1" fmla="*/ 2278480 h 4946818"/>
              <a:gd name="connsiteX2" fmla="*/ 65262 w 8789158"/>
              <a:gd name="connsiteY2" fmla="*/ 2048728 h 4946818"/>
              <a:gd name="connsiteX3" fmla="*/ 4501669 w 8789158"/>
              <a:gd name="connsiteY3" fmla="*/ 735 h 4946818"/>
              <a:gd name="connsiteX4" fmla="*/ 8788286 w 8789158"/>
              <a:gd name="connsiteY4" fmla="*/ 2424122 h 4946818"/>
              <a:gd name="connsiteX5" fmla="*/ 4557246 w 8789158"/>
              <a:gd name="connsiteY5" fmla="*/ 4945123 h 4946818"/>
              <a:gd name="connsiteX6" fmla="*/ 97849 w 8789158"/>
              <a:gd name="connsiteY6" fmla="*/ 2992447 h 4946818"/>
              <a:gd name="connsiteX7" fmla="*/ -207984 w 8789158"/>
              <a:gd name="connsiteY7" fmla="*/ 2769214 h 4946818"/>
              <a:gd name="connsiteX8" fmla="*/ -539303 w 8789158"/>
              <a:gd name="connsiteY8" fmla="*/ 2527379 h 4946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789158" h="4946818" fill="none" extrusionOk="0">
                <a:moveTo>
                  <a:pt x="-539303" y="2527379"/>
                </a:moveTo>
                <a:cubicBezTo>
                  <a:pt x="-415765" y="2376933"/>
                  <a:pt x="-284958" y="2385282"/>
                  <a:pt x="-224929" y="2278480"/>
                </a:cubicBezTo>
                <a:cubicBezTo>
                  <a:pt x="-164900" y="2171679"/>
                  <a:pt x="-41694" y="2165820"/>
                  <a:pt x="65262" y="2048728"/>
                </a:cubicBezTo>
                <a:cubicBezTo>
                  <a:pt x="908420" y="720509"/>
                  <a:pt x="2632744" y="-74518"/>
                  <a:pt x="4501669" y="735"/>
                </a:cubicBezTo>
                <a:cubicBezTo>
                  <a:pt x="6864340" y="-254319"/>
                  <a:pt x="8664311" y="1050930"/>
                  <a:pt x="8788286" y="2424122"/>
                </a:cubicBezTo>
                <a:cubicBezTo>
                  <a:pt x="9470883" y="3716674"/>
                  <a:pt x="7406707" y="4800458"/>
                  <a:pt x="4557246" y="4945123"/>
                </a:cubicBezTo>
                <a:cubicBezTo>
                  <a:pt x="2246693" y="5038917"/>
                  <a:pt x="755536" y="3981670"/>
                  <a:pt x="97849" y="2992447"/>
                </a:cubicBezTo>
                <a:cubicBezTo>
                  <a:pt x="-26091" y="2915744"/>
                  <a:pt x="-70848" y="2835781"/>
                  <a:pt x="-207984" y="2769214"/>
                </a:cubicBezTo>
                <a:cubicBezTo>
                  <a:pt x="-345120" y="2702648"/>
                  <a:pt x="-434235" y="2544008"/>
                  <a:pt x="-539303" y="2527379"/>
                </a:cubicBezTo>
                <a:close/>
              </a:path>
              <a:path w="8789158" h="4946818" stroke="0" extrusionOk="0">
                <a:moveTo>
                  <a:pt x="-539303" y="2527379"/>
                </a:moveTo>
                <a:cubicBezTo>
                  <a:pt x="-463232" y="2411910"/>
                  <a:pt x="-295089" y="2379248"/>
                  <a:pt x="-249112" y="2297627"/>
                </a:cubicBezTo>
                <a:cubicBezTo>
                  <a:pt x="-203136" y="2216006"/>
                  <a:pt x="-61904" y="2208692"/>
                  <a:pt x="65262" y="2048728"/>
                </a:cubicBezTo>
                <a:cubicBezTo>
                  <a:pt x="337016" y="723932"/>
                  <a:pt x="1842666" y="23108"/>
                  <a:pt x="4501669" y="735"/>
                </a:cubicBezTo>
                <a:cubicBezTo>
                  <a:pt x="6984892" y="160354"/>
                  <a:pt x="8903429" y="1437234"/>
                  <a:pt x="8788286" y="2424122"/>
                </a:cubicBezTo>
                <a:cubicBezTo>
                  <a:pt x="9124083" y="3715614"/>
                  <a:pt x="6970516" y="4676056"/>
                  <a:pt x="4557246" y="4945123"/>
                </a:cubicBezTo>
                <a:cubicBezTo>
                  <a:pt x="2270452" y="4710643"/>
                  <a:pt x="632872" y="4243917"/>
                  <a:pt x="97849" y="2992447"/>
                </a:cubicBezTo>
                <a:cubicBezTo>
                  <a:pt x="-13749" y="2939995"/>
                  <a:pt x="-32786" y="2849324"/>
                  <a:pt x="-207984" y="2769214"/>
                </a:cubicBezTo>
                <a:cubicBezTo>
                  <a:pt x="-383182" y="2689104"/>
                  <a:pt x="-375760" y="2593164"/>
                  <a:pt x="-539303" y="2527379"/>
                </a:cubicBezTo>
                <a:close/>
              </a:path>
            </a:pathLst>
          </a:custGeom>
          <a:solidFill>
            <a:srgbClr val="4D9406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771817289">
                  <a:prstGeom prst="wedgeEllipseCallout">
                    <a:avLst>
                      <a:gd name="adj1" fmla="val -56136"/>
                      <a:gd name="adj2" fmla="val 1091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500" y="323850"/>
            <a:ext cx="6819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DEFINIÇÃO</a:t>
            </a:r>
          </a:p>
        </p:txBody>
      </p:sp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id="{C147E86A-48B2-4214-8CDB-D7DA7939E2C6}"/>
              </a:ext>
            </a:extLst>
          </p:cNvPr>
          <p:cNvSpPr txBox="1">
            <a:spLocks/>
          </p:cNvSpPr>
          <p:nvPr/>
        </p:nvSpPr>
        <p:spPr>
          <a:xfrm>
            <a:off x="3889612" y="2329160"/>
            <a:ext cx="7506269" cy="46622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buNone/>
            </a:pPr>
            <a:r>
              <a:rPr lang="pt-BR" sz="32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“Mais que um depósito de materiais, sala de aula, biblioteca ou museu de matemática, o LEM é o lugar da escola onde os professores estão empenhados em tornar a matemática mais compreensível aos alunos” </a:t>
            </a:r>
          </a:p>
          <a:p>
            <a:pPr marL="0" lvl="1" indent="0" algn="ctr">
              <a:buNone/>
            </a:pPr>
            <a:r>
              <a:rPr lang="pt-BR" sz="32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(LORENZATO, 2012, p.7).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Prof°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 e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                           LEM, p. 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A0C5C91-BF48-435F-8683-408C8CF8E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4230" y="6492875"/>
            <a:ext cx="2743200" cy="365125"/>
          </a:xfrm>
        </p:spPr>
        <p:txBody>
          <a:bodyPr/>
          <a:lstStyle/>
          <a:p>
            <a:fld id="{B5BC91DC-8326-4A7F-8371-D1B8953F3561}" type="slidenum">
              <a:rPr lang="pt-BR" smtClean="0">
                <a:solidFill>
                  <a:schemeClr val="bg1"/>
                </a:solidFill>
              </a:rPr>
              <a:t>12</a:t>
            </a:fld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370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64A4D6E8-07F7-4E0F-B2B2-15A734A3DD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17" b="98696" l="10000" r="94286">
                        <a14:foregroundMark x1="44286" y1="10435" x2="54286" y2="10870"/>
                        <a14:foregroundMark x1="54286" y1="10870" x2="60482" y2="33095"/>
                        <a14:foregroundMark x1="62341" y1="39648" x2="88000" y2="78261"/>
                        <a14:foregroundMark x1="88000" y1="78261" x2="90571" y2="86522"/>
                        <a14:foregroundMark x1="90571" y1="86522" x2="90571" y2="86522"/>
                        <a14:foregroundMark x1="28286" y1="97391" x2="47714" y2="99565"/>
                        <a14:foregroundMark x1="47714" y1="99565" x2="48571" y2="99565"/>
                        <a14:foregroundMark x1="93143" y1="82174" x2="94571" y2="86957"/>
                        <a14:foregroundMark x1="51230" y1="8382" x2="58571" y2="16087"/>
                        <a14:foregroundMark x1="58571" y1="16087" x2="60000" y2="22174"/>
                        <a14:foregroundMark x1="65714" y1="40870" x2="77714" y2="51304"/>
                        <a14:foregroundMark x1="52571" y1="6522" x2="58571" y2="11739"/>
                        <a14:foregroundMark x1="58571" y1="11739" x2="58571" y2="11739"/>
                        <a14:backgroundMark x1="76571" y1="89565" x2="76571" y2="89565"/>
                        <a14:backgroundMark x1="74571" y1="78696" x2="74571" y2="78696"/>
                        <a14:backgroundMark x1="60571" y1="36957" x2="60571" y2="36957"/>
                        <a14:backgroundMark x1="60571" y1="36087" x2="60571" y2="36087"/>
                        <a14:backgroundMark x1="60571" y1="35217" x2="60857" y2="36087"/>
                        <a14:backgroundMark x1="60571" y1="34783" x2="61429" y2="37391"/>
                        <a14:backgroundMark x1="60571" y1="33913" x2="60571" y2="33913"/>
                        <a14:backgroundMark x1="60571" y1="33913" x2="60571" y2="33913"/>
                        <a14:backgroundMark x1="61429" y1="33913" x2="61429" y2="33913"/>
                        <a14:backgroundMark x1="60571" y1="33043" x2="61143" y2="35217"/>
                        <a14:backgroundMark x1="60571" y1="37391" x2="62857" y2="38696"/>
                        <a14:backgroundMark x1="74286" y1="80000" x2="78286" y2="87826"/>
                        <a14:backgroundMark x1="78286" y1="87826" x2="79429" y2="89565"/>
                        <a14:backgroundMark x1="85143" y1="56087" x2="97429" y2="51739"/>
                        <a14:backgroundMark x1="48000" y1="4783" x2="52857" y2="4348"/>
                      </a14:backgroundRemoval>
                    </a14:imgEffect>
                  </a14:imgLayer>
                </a14:imgProps>
              </a:ext>
            </a:extLst>
          </a:blip>
          <a:srcRect r="27026"/>
          <a:stretch/>
        </p:blipFill>
        <p:spPr>
          <a:xfrm flipH="1">
            <a:off x="0" y="1700679"/>
            <a:ext cx="5727032" cy="5157321"/>
          </a:xfrm>
          <a:prstGeom prst="rect">
            <a:avLst/>
          </a:prstGeom>
        </p:spPr>
      </p:pic>
      <p:sp>
        <p:nvSpPr>
          <p:cNvPr id="7" name="Balão de Fala: Oval 6">
            <a:extLst>
              <a:ext uri="{FF2B5EF4-FFF2-40B4-BE49-F238E27FC236}">
                <a16:creationId xmlns:a16="http://schemas.microsoft.com/office/drawing/2014/main" id="{713DFA45-E22B-48E6-8EF1-79596B6297A1}"/>
              </a:ext>
            </a:extLst>
          </p:cNvPr>
          <p:cNvSpPr/>
          <p:nvPr/>
        </p:nvSpPr>
        <p:spPr>
          <a:xfrm>
            <a:off x="3889612" y="1530877"/>
            <a:ext cx="7670042" cy="3191248"/>
          </a:xfrm>
          <a:custGeom>
            <a:avLst/>
            <a:gdLst>
              <a:gd name="connsiteX0" fmla="*/ -1340647 w 7670042"/>
              <a:gd name="connsiteY0" fmla="*/ 2230938 h 3191248"/>
              <a:gd name="connsiteX1" fmla="*/ -901592 w 7670042"/>
              <a:gd name="connsiteY1" fmla="*/ 2074407 h 3191248"/>
              <a:gd name="connsiteX2" fmla="*/ -435378 w 7670042"/>
              <a:gd name="connsiteY2" fmla="*/ 1908194 h 3191248"/>
              <a:gd name="connsiteX3" fmla="*/ 17256 w 7670042"/>
              <a:gd name="connsiteY3" fmla="*/ 1746822 h 3191248"/>
              <a:gd name="connsiteX4" fmla="*/ 3702561 w 7670042"/>
              <a:gd name="connsiteY4" fmla="*/ 952 h 3191248"/>
              <a:gd name="connsiteX5" fmla="*/ 7503372 w 7670042"/>
              <a:gd name="connsiteY5" fmla="*/ 1130340 h 3191248"/>
              <a:gd name="connsiteX6" fmla="*/ 4107334 w 7670042"/>
              <a:gd name="connsiteY6" fmla="*/ 3187221 h 3191248"/>
              <a:gd name="connsiteX7" fmla="*/ 431382 w 7670042"/>
              <a:gd name="connsiteY7" fmla="*/ 2330855 h 3191248"/>
              <a:gd name="connsiteX8" fmla="*/ -177015 w 7670042"/>
              <a:gd name="connsiteY8" fmla="*/ 2296550 h 3191248"/>
              <a:gd name="connsiteX9" fmla="*/ -803132 w 7670042"/>
              <a:gd name="connsiteY9" fmla="*/ 2261246 h 3191248"/>
              <a:gd name="connsiteX10" fmla="*/ -1340647 w 7670042"/>
              <a:gd name="connsiteY10" fmla="*/ 2230938 h 3191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670042" h="3191248" fill="none" extrusionOk="0">
                <a:moveTo>
                  <a:pt x="-1340647" y="2230938"/>
                </a:moveTo>
                <a:cubicBezTo>
                  <a:pt x="-1145797" y="2121615"/>
                  <a:pt x="-1039912" y="2131935"/>
                  <a:pt x="-901592" y="2074407"/>
                </a:cubicBezTo>
                <a:cubicBezTo>
                  <a:pt x="-763272" y="2016879"/>
                  <a:pt x="-558509" y="1987268"/>
                  <a:pt x="-435378" y="1908194"/>
                </a:cubicBezTo>
                <a:cubicBezTo>
                  <a:pt x="-312247" y="1829120"/>
                  <a:pt x="-142059" y="1832606"/>
                  <a:pt x="17256" y="1746822"/>
                </a:cubicBezTo>
                <a:cubicBezTo>
                  <a:pt x="47270" y="652083"/>
                  <a:pt x="1389941" y="-51268"/>
                  <a:pt x="3702561" y="952"/>
                </a:cubicBezTo>
                <a:cubicBezTo>
                  <a:pt x="5534089" y="-178278"/>
                  <a:pt x="7092597" y="347908"/>
                  <a:pt x="7503372" y="1130340"/>
                </a:cubicBezTo>
                <a:cubicBezTo>
                  <a:pt x="7778547" y="2453416"/>
                  <a:pt x="6123164" y="3041212"/>
                  <a:pt x="4107334" y="3187221"/>
                </a:cubicBezTo>
                <a:cubicBezTo>
                  <a:pt x="2664816" y="3440338"/>
                  <a:pt x="1113735" y="3034006"/>
                  <a:pt x="431382" y="2330855"/>
                </a:cubicBezTo>
                <a:cubicBezTo>
                  <a:pt x="215108" y="2377229"/>
                  <a:pt x="17975" y="2273901"/>
                  <a:pt x="-177015" y="2296550"/>
                </a:cubicBezTo>
                <a:cubicBezTo>
                  <a:pt x="-372005" y="2319199"/>
                  <a:pt x="-524218" y="2241176"/>
                  <a:pt x="-803132" y="2261246"/>
                </a:cubicBezTo>
                <a:cubicBezTo>
                  <a:pt x="-1082046" y="2281316"/>
                  <a:pt x="-1130810" y="2239947"/>
                  <a:pt x="-1340647" y="2230938"/>
                </a:cubicBezTo>
                <a:close/>
              </a:path>
              <a:path w="7670042" h="3191248" stroke="0" extrusionOk="0">
                <a:moveTo>
                  <a:pt x="-1340647" y="2230938"/>
                </a:moveTo>
                <a:cubicBezTo>
                  <a:pt x="-1173573" y="2142221"/>
                  <a:pt x="-1097019" y="2149683"/>
                  <a:pt x="-915171" y="2079248"/>
                </a:cubicBezTo>
                <a:cubicBezTo>
                  <a:pt x="-733323" y="2008813"/>
                  <a:pt x="-623953" y="2010349"/>
                  <a:pt x="-448957" y="1913035"/>
                </a:cubicBezTo>
                <a:cubicBezTo>
                  <a:pt x="-273961" y="1815720"/>
                  <a:pt x="-60102" y="1824954"/>
                  <a:pt x="17256" y="1746822"/>
                </a:cubicBezTo>
                <a:cubicBezTo>
                  <a:pt x="-39964" y="1184714"/>
                  <a:pt x="1794713" y="-124335"/>
                  <a:pt x="3702561" y="952"/>
                </a:cubicBezTo>
                <a:cubicBezTo>
                  <a:pt x="5473677" y="100074"/>
                  <a:pt x="7014338" y="425976"/>
                  <a:pt x="7503372" y="1130340"/>
                </a:cubicBezTo>
                <a:cubicBezTo>
                  <a:pt x="8154695" y="1570242"/>
                  <a:pt x="6503452" y="3082153"/>
                  <a:pt x="4107334" y="3187221"/>
                </a:cubicBezTo>
                <a:cubicBezTo>
                  <a:pt x="2635905" y="3267967"/>
                  <a:pt x="1131120" y="3103968"/>
                  <a:pt x="431382" y="2330855"/>
                </a:cubicBezTo>
                <a:cubicBezTo>
                  <a:pt x="230668" y="2340012"/>
                  <a:pt x="54606" y="2300403"/>
                  <a:pt x="-123854" y="2299548"/>
                </a:cubicBezTo>
                <a:cubicBezTo>
                  <a:pt x="-302314" y="2298693"/>
                  <a:pt x="-496477" y="2210097"/>
                  <a:pt x="-749971" y="2264244"/>
                </a:cubicBezTo>
                <a:cubicBezTo>
                  <a:pt x="-1003465" y="2318391"/>
                  <a:pt x="-1118647" y="2184399"/>
                  <a:pt x="-1340647" y="2230938"/>
                </a:cubicBezTo>
                <a:close/>
              </a:path>
            </a:pathLst>
          </a:custGeom>
          <a:solidFill>
            <a:srgbClr val="4D9406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771817289">
                  <a:prstGeom prst="wedgeEllipseCallout">
                    <a:avLst>
                      <a:gd name="adj1" fmla="val -67479"/>
                      <a:gd name="adj2" fmla="val 19908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500" y="323850"/>
            <a:ext cx="6819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DEFINIÇÃO</a:t>
            </a:r>
          </a:p>
        </p:txBody>
      </p:sp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id="{C147E86A-48B2-4214-8CDB-D7DA7939E2C6}"/>
              </a:ext>
            </a:extLst>
          </p:cNvPr>
          <p:cNvSpPr txBox="1">
            <a:spLocks/>
          </p:cNvSpPr>
          <p:nvPr/>
        </p:nvSpPr>
        <p:spPr>
          <a:xfrm>
            <a:off x="3889612" y="2329160"/>
            <a:ext cx="7506269" cy="46622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buNone/>
            </a:pPr>
            <a:r>
              <a:rPr lang="pt-BR" sz="32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“(...) ambiente para estruturar, organizar, planejar e fazer acontecer o pensar matemático” </a:t>
            </a:r>
          </a:p>
          <a:p>
            <a:pPr marL="0" lvl="1" indent="0" algn="ctr">
              <a:buNone/>
            </a:pPr>
            <a:r>
              <a:rPr lang="pt-BR" sz="32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(LORENZATO, 2012, p.7).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Prof°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 e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                           LEM, p. 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A0C5C91-BF48-435F-8683-408C8CF8E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4230" y="6492875"/>
            <a:ext cx="2743200" cy="365125"/>
          </a:xfrm>
        </p:spPr>
        <p:txBody>
          <a:bodyPr/>
          <a:lstStyle/>
          <a:p>
            <a:fld id="{B5BC91DC-8326-4A7F-8371-D1B8953F3561}" type="slidenum">
              <a:rPr lang="pt-BR" smtClean="0">
                <a:solidFill>
                  <a:schemeClr val="bg1"/>
                </a:solidFill>
              </a:rPr>
              <a:t>13</a:t>
            </a:fld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406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500" y="323850"/>
            <a:ext cx="6819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TIPOS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Prof°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 e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                           LEM, p. 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A0C5C91-BF48-435F-8683-408C8CF8E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4230" y="6492875"/>
            <a:ext cx="2743200" cy="365125"/>
          </a:xfrm>
        </p:spPr>
        <p:txBody>
          <a:bodyPr/>
          <a:lstStyle/>
          <a:p>
            <a:fld id="{B5BC91DC-8326-4A7F-8371-D1B8953F3561}" type="slidenum">
              <a:rPr lang="pt-BR" smtClean="0">
                <a:solidFill>
                  <a:schemeClr val="bg1"/>
                </a:solidFill>
              </a:rPr>
              <a:t>14</a:t>
            </a:fld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3C13916D-FE59-4FAE-842F-3C5B0C947D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124"/>
          <a:stretch/>
        </p:blipFill>
        <p:spPr>
          <a:xfrm>
            <a:off x="-1192605" y="191069"/>
            <a:ext cx="13518341" cy="8070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783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500" y="323850"/>
            <a:ext cx="6819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TIPOS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Prof°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 e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                           LEM, p. 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A0C5C91-BF48-435F-8683-408C8CF8E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4230" y="6492875"/>
            <a:ext cx="2743200" cy="365125"/>
          </a:xfrm>
        </p:spPr>
        <p:txBody>
          <a:bodyPr/>
          <a:lstStyle/>
          <a:p>
            <a:fld id="{B5BC91DC-8326-4A7F-8371-D1B8953F3561}" type="slidenum">
              <a:rPr lang="pt-BR" smtClean="0">
                <a:solidFill>
                  <a:schemeClr val="bg1"/>
                </a:solidFill>
              </a:rPr>
              <a:t>15</a:t>
            </a:fld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A7D4A3CE-D27E-4E52-AD10-8D6D1D461C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813" b="94141" l="9932" r="89954">
                        <a14:foregroundMark x1="25114" y1="14648" x2="25114" y2="14648"/>
                        <a14:foregroundMark x1="47603" y1="7813" x2="47603" y2="7813"/>
                        <a14:foregroundMark x1="46005" y1="12793" x2="46005" y2="12793"/>
                        <a14:foregroundMark x1="52626" y1="12793" x2="52626" y2="12793"/>
                        <a14:foregroundMark x1="12215" y1="36133" x2="12215" y2="36133"/>
                        <a14:foregroundMark x1="47603" y1="48340" x2="47603" y2="48340"/>
                        <a14:foregroundMark x1="79110" y1="71191" x2="79110" y2="71191"/>
                        <a14:foregroundMark x1="80708" y1="66211" x2="84703" y2="79492"/>
                        <a14:foregroundMark x1="88927" y1="70020" x2="89726" y2="76172"/>
                        <a14:foregroundMark x1="48630" y1="9375" x2="50799" y2="15332"/>
                        <a14:foregroundMark x1="22717" y1="13965" x2="22717" y2="13965"/>
                        <a14:foregroundMark x1="45548" y1="44727" x2="50000" y2="51758"/>
                        <a14:foregroundMark x1="24658" y1="12988" x2="24658" y2="12988"/>
                        <a14:foregroundMark x1="60845" y1="82031" x2="60845" y2="82031"/>
                        <a14:foregroundMark x1="55023" y1="80469" x2="60046" y2="90820"/>
                        <a14:foregroundMark x1="55822" y1="94238" x2="55822" y2="94238"/>
                        <a14:foregroundMark x1="55822" y1="94238" x2="55822" y2="94238"/>
                        <a14:foregroundMark x1="53425" y1="89258" x2="53425" y2="89258"/>
                        <a14:foregroundMark x1="54224" y1="82910" x2="54224" y2="91113"/>
                        <a14:foregroundMark x1="89954" y1="75879" x2="89954" y2="75879"/>
                        <a14:foregroundMark x1="11416" y1="37207" x2="11416" y2="37207"/>
                        <a14:foregroundMark x1="89155" y1="72754" x2="89155" y2="72754"/>
                        <a14:foregroundMark x1="88356" y1="76855" x2="88356" y2="768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27607" y="1536713"/>
            <a:ext cx="2788723" cy="3259876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EF2E6895-F2D1-4A07-9F79-AC81B4E8F7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84" b="97797" l="4667" r="95667">
                        <a14:foregroundMark x1="35667" y1="81938" x2="35667" y2="81938"/>
                        <a14:foregroundMark x1="37667" y1="94273" x2="37667" y2="94273"/>
                        <a14:foregroundMark x1="57000" y1="84581" x2="57000" y2="84581"/>
                        <a14:foregroundMark x1="75333" y1="74890" x2="75333" y2="74890"/>
                        <a14:foregroundMark x1="71000" y1="63436" x2="71000" y2="63436"/>
                        <a14:foregroundMark x1="81000" y1="60793" x2="81000" y2="60793"/>
                        <a14:foregroundMark x1="92333" y1="79736" x2="92333" y2="79736"/>
                        <a14:foregroundMark x1="95667" y1="78414" x2="95667" y2="78414"/>
                        <a14:foregroundMark x1="56333" y1="11894" x2="56333" y2="11894"/>
                        <a14:foregroundMark x1="61667" y1="21145" x2="61667" y2="21145"/>
                        <a14:foregroundMark x1="57333" y1="17181" x2="67333" y2="40088"/>
                        <a14:foregroundMark x1="64333" y1="15859" x2="75333" y2="33480"/>
                        <a14:foregroundMark x1="59333" y1="5286" x2="59333" y2="5286"/>
                        <a14:foregroundMark x1="4667" y1="18062" x2="11333" y2="32159"/>
                        <a14:foregroundMark x1="71667" y1="25110" x2="77667" y2="34802"/>
                        <a14:foregroundMark x1="60667" y1="3965" x2="73333" y2="27313"/>
                        <a14:foregroundMark x1="61667" y1="3524" x2="79667" y2="34802"/>
                        <a14:foregroundMark x1="79667" y1="34802" x2="80000" y2="35242"/>
                        <a14:foregroundMark x1="31000" y1="76652" x2="31000" y2="76652"/>
                        <a14:foregroundMark x1="37333" y1="97797" x2="37333" y2="97797"/>
                        <a14:backgroundMark x1="84333" y1="63877" x2="84333" y2="63877"/>
                        <a14:backgroundMark x1="52000" y1="1762" x2="52000" y2="17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33575" y="1346076"/>
            <a:ext cx="3458425" cy="2616875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76247B14-C08E-4CFE-BCCC-FAE7B67FA2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24" b="89524" l="3175" r="96508">
                        <a14:foregroundMark x1="92698" y1="53968" x2="92698" y2="53968"/>
                        <a14:foregroundMark x1="96508" y1="55238" x2="96508" y2="55238"/>
                        <a14:foregroundMark x1="13968" y1="48889" x2="13968" y2="48889"/>
                        <a14:foregroundMark x1="6667" y1="58413" x2="6667" y2="58413"/>
                        <a14:foregroundMark x1="3175" y1="60952" x2="3175" y2="609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62705" y="3933967"/>
            <a:ext cx="3144252" cy="3144252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B6820C6C-4762-4658-BE06-7ED37F0377C7}"/>
              </a:ext>
            </a:extLst>
          </p:cNvPr>
          <p:cNvSpPr/>
          <p:nvPr/>
        </p:nvSpPr>
        <p:spPr>
          <a:xfrm>
            <a:off x="695988" y="1604475"/>
            <a:ext cx="5592534" cy="4373851"/>
          </a:xfrm>
          <a:prstGeom prst="rect">
            <a:avLst/>
          </a:prstGeom>
          <a:solidFill>
            <a:srgbClr val="00B05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rgbClr val="FFC000"/>
                </a:solidFill>
                <a:latin typeface="Modern Love" panose="04090805081005020601" pitchFamily="82" charset="0"/>
                <a:cs typeface="Vrinda" panose="020B0502040204020203" pitchFamily="34" charset="0"/>
              </a:rPr>
              <a:t>EDUCAÇÃO INFANTIL</a:t>
            </a:r>
          </a:p>
          <a:p>
            <a:pPr algn="ctr"/>
            <a:endParaRPr lang="pt-BR" sz="2800" b="1" dirty="0">
              <a:solidFill>
                <a:srgbClr val="FFC000"/>
              </a:solidFill>
              <a:latin typeface="Modern Love" panose="04090805081005020601" pitchFamily="82" charset="0"/>
              <a:cs typeface="Vrinda" panose="020B05020402040202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Desenvolver os processos mentais básicos;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2800" b="1" dirty="0">
              <a:solidFill>
                <a:schemeClr val="bg1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Favorecer a percepção espacial e a noção de distância.</a:t>
            </a:r>
          </a:p>
        </p:txBody>
      </p:sp>
      <p:sp>
        <p:nvSpPr>
          <p:cNvPr id="12" name="Shape 397">
            <a:extLst>
              <a:ext uri="{FF2B5EF4-FFF2-40B4-BE49-F238E27FC236}">
                <a16:creationId xmlns:a16="http://schemas.microsoft.com/office/drawing/2014/main" id="{0187AF90-95F8-4593-A636-E95F1D5F9ECC}"/>
              </a:ext>
            </a:extLst>
          </p:cNvPr>
          <p:cNvSpPr/>
          <p:nvPr/>
        </p:nvSpPr>
        <p:spPr>
          <a:xfrm>
            <a:off x="537064" y="1536713"/>
            <a:ext cx="5905500" cy="4534273"/>
          </a:xfrm>
          <a:custGeom>
            <a:avLst/>
            <a:gdLst/>
            <a:ahLst/>
            <a:cxnLst/>
            <a:rect l="0" t="0" r="0" b="0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5922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charRg st="19" end="6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charRg st="19" end="6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>
                                            <p:txEl>
                                              <p:charRg st="19" end="6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charRg st="19" end="6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charRg st="62" end="1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>
                                            <p:txEl>
                                              <p:charRg st="62" end="11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>
                                            <p:txEl>
                                              <p:charRg st="62" end="11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>
                                            <p:txEl>
                                              <p:charRg st="62" end="1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500" y="323850"/>
            <a:ext cx="6819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TIPOS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Prof°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 e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                           LEM, p. 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A0C5C91-BF48-435F-8683-408C8CF8E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4230" y="6492875"/>
            <a:ext cx="2743200" cy="365125"/>
          </a:xfrm>
        </p:spPr>
        <p:txBody>
          <a:bodyPr/>
          <a:lstStyle/>
          <a:p>
            <a:fld id="{B5BC91DC-8326-4A7F-8371-D1B8953F3561}" type="slidenum">
              <a:rPr lang="pt-BR" smtClean="0">
                <a:solidFill>
                  <a:schemeClr val="bg1"/>
                </a:solidFill>
              </a:rPr>
              <a:t>16</a:t>
            </a:fld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B6820C6C-4762-4658-BE06-7ED37F0377C7}"/>
              </a:ext>
            </a:extLst>
          </p:cNvPr>
          <p:cNvSpPr/>
          <p:nvPr/>
        </p:nvSpPr>
        <p:spPr>
          <a:xfrm>
            <a:off x="695988" y="1604475"/>
            <a:ext cx="5592534" cy="4373851"/>
          </a:xfrm>
          <a:prstGeom prst="rect">
            <a:avLst/>
          </a:prstGeom>
          <a:solidFill>
            <a:srgbClr val="00B05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rgbClr val="FFC000"/>
                </a:solidFill>
                <a:latin typeface="Modern Love" panose="04090805081005020601" pitchFamily="82" charset="0"/>
                <a:cs typeface="Vrinda" panose="020B0502040204020203" pitchFamily="34" charset="0"/>
              </a:rPr>
              <a:t>FUNDAMENTAL I</a:t>
            </a:r>
          </a:p>
          <a:p>
            <a:pPr algn="ctr"/>
            <a:endParaRPr lang="pt-BR" sz="2800" b="1" dirty="0">
              <a:solidFill>
                <a:srgbClr val="FFC000"/>
              </a:solidFill>
              <a:latin typeface="Modern Love" panose="04090805081005020601" pitchFamily="82" charset="0"/>
              <a:cs typeface="Vrinda" panose="020B05020402040202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Ampliar conceitos, descobrir propriedades, perceber a necessidade do emprego de símbolos;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2800" b="1" dirty="0">
              <a:solidFill>
                <a:schemeClr val="bg1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Compreender algoritmos.</a:t>
            </a:r>
          </a:p>
        </p:txBody>
      </p:sp>
      <p:sp>
        <p:nvSpPr>
          <p:cNvPr id="12" name="Shape 397">
            <a:extLst>
              <a:ext uri="{FF2B5EF4-FFF2-40B4-BE49-F238E27FC236}">
                <a16:creationId xmlns:a16="http://schemas.microsoft.com/office/drawing/2014/main" id="{0187AF90-95F8-4593-A636-E95F1D5F9ECC}"/>
              </a:ext>
            </a:extLst>
          </p:cNvPr>
          <p:cNvSpPr/>
          <p:nvPr/>
        </p:nvSpPr>
        <p:spPr>
          <a:xfrm>
            <a:off x="537064" y="1536713"/>
            <a:ext cx="5905500" cy="4534273"/>
          </a:xfrm>
          <a:custGeom>
            <a:avLst/>
            <a:gdLst/>
            <a:ahLst/>
            <a:cxnLst/>
            <a:rect l="0" t="0" r="0" b="0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BE874DE3-43C3-4FFA-8076-0B576DDE71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423613" y="854100"/>
            <a:ext cx="2835371" cy="3304674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554B45C4-9CDB-4247-BCE2-0F1EA213D0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76" b="96194" l="4828" r="98276">
                        <a14:foregroundMark x1="5517" y1="47751" x2="5517" y2="47751"/>
                        <a14:foregroundMark x1="92759" y1="64014" x2="92759" y2="64014"/>
                        <a14:foregroundMark x1="95862" y1="65052" x2="95862" y2="65052"/>
                        <a14:foregroundMark x1="98276" y1="64014" x2="98276" y2="64014"/>
                        <a14:foregroundMark x1="46552" y1="84429" x2="46552" y2="84429"/>
                        <a14:foregroundMark x1="58276" y1="82353" x2="58276" y2="82353"/>
                        <a14:foregroundMark x1="53793" y1="82353" x2="53793" y2="82353"/>
                        <a14:foregroundMark x1="60690" y1="96194" x2="60690" y2="96194"/>
                        <a14:foregroundMark x1="46207" y1="92042" x2="46207" y2="92042"/>
                        <a14:foregroundMark x1="33448" y1="85121" x2="33448" y2="85121"/>
                        <a14:foregroundMark x1="31034" y1="83737" x2="31034" y2="83737"/>
                        <a14:foregroundMark x1="22069" y1="6228" x2="44138" y2="6228"/>
                        <a14:foregroundMark x1="44138" y1="6228" x2="60690" y2="5882"/>
                        <a14:foregroundMark x1="57241" y1="2768" x2="65517" y2="2076"/>
                        <a14:foregroundMark x1="51379" y1="69204" x2="51379" y2="69204"/>
                        <a14:foregroundMark x1="51379" y1="76125" x2="51379" y2="76125"/>
                        <a14:foregroundMark x1="43103" y1="77163" x2="43103" y2="77163"/>
                        <a14:foregroundMark x1="37931" y1="74394" x2="37931" y2="74394"/>
                        <a14:foregroundMark x1="44828" y1="70934" x2="44828" y2="70934"/>
                        <a14:foregroundMark x1="42069" y1="69550" x2="42069" y2="69550"/>
                        <a14:foregroundMark x1="52759" y1="64706" x2="52759" y2="647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01488" y="2506437"/>
            <a:ext cx="4080887" cy="406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8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charRg st="15" end="10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charRg st="15" end="10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>
                                            <p:txEl>
                                              <p:charRg st="15" end="10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charRg st="15" end="10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charRg st="106" end="13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>
                                            <p:txEl>
                                              <p:charRg st="106" end="13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>
                                            <p:txEl>
                                              <p:charRg st="106" end="13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>
                                            <p:txEl>
                                              <p:charRg st="106" end="13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500" y="323850"/>
            <a:ext cx="6819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TIPOS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Prof°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 e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                           LEM, p. 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A0C5C91-BF48-435F-8683-408C8CF8E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4230" y="6492875"/>
            <a:ext cx="2743200" cy="365125"/>
          </a:xfrm>
        </p:spPr>
        <p:txBody>
          <a:bodyPr/>
          <a:lstStyle/>
          <a:p>
            <a:fld id="{B5BC91DC-8326-4A7F-8371-D1B8953F3561}" type="slidenum">
              <a:rPr lang="pt-BR" smtClean="0">
                <a:solidFill>
                  <a:schemeClr val="bg1"/>
                </a:solidFill>
              </a:rPr>
              <a:t>17</a:t>
            </a:fld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B6820C6C-4762-4658-BE06-7ED37F0377C7}"/>
              </a:ext>
            </a:extLst>
          </p:cNvPr>
          <p:cNvSpPr/>
          <p:nvPr/>
        </p:nvSpPr>
        <p:spPr>
          <a:xfrm>
            <a:off x="695988" y="1604475"/>
            <a:ext cx="5592534" cy="4373851"/>
          </a:xfrm>
          <a:prstGeom prst="rect">
            <a:avLst/>
          </a:prstGeom>
          <a:solidFill>
            <a:srgbClr val="00B05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rgbClr val="FFC000"/>
                </a:solidFill>
                <a:latin typeface="Modern Love" panose="04090805081005020601" pitchFamily="82" charset="0"/>
                <a:cs typeface="Vrinda" panose="020B0502040204020203" pitchFamily="34" charset="0"/>
              </a:rPr>
              <a:t>FUNDAMENTAL II</a:t>
            </a:r>
          </a:p>
          <a:p>
            <a:pPr algn="ctr"/>
            <a:endParaRPr lang="pt-BR" sz="2800" b="1" dirty="0">
              <a:solidFill>
                <a:srgbClr val="FFC000"/>
              </a:solidFill>
              <a:latin typeface="Modern Love" panose="04090805081005020601" pitchFamily="82" charset="0"/>
              <a:cs typeface="Vrinda" panose="020B05020402040202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Desafiar o raciocínio lógico-dedutivo nos campos aritmético, geométrico, algébrico, trigonométrico, estatístico.</a:t>
            </a:r>
          </a:p>
        </p:txBody>
      </p:sp>
      <p:sp>
        <p:nvSpPr>
          <p:cNvPr id="12" name="Shape 397">
            <a:extLst>
              <a:ext uri="{FF2B5EF4-FFF2-40B4-BE49-F238E27FC236}">
                <a16:creationId xmlns:a16="http://schemas.microsoft.com/office/drawing/2014/main" id="{0187AF90-95F8-4593-A636-E95F1D5F9ECC}"/>
              </a:ext>
            </a:extLst>
          </p:cNvPr>
          <p:cNvSpPr/>
          <p:nvPr/>
        </p:nvSpPr>
        <p:spPr>
          <a:xfrm>
            <a:off x="537064" y="1536713"/>
            <a:ext cx="5905500" cy="4534273"/>
          </a:xfrm>
          <a:custGeom>
            <a:avLst/>
            <a:gdLst/>
            <a:ahLst/>
            <a:cxnLst/>
            <a:rect l="0" t="0" r="0" b="0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B5BDBC35-E46A-4C48-BB96-8EC323ACC7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08" b="92188" l="5000" r="97667">
                        <a14:foregroundMark x1="19667" y1="92188" x2="19667" y2="92188"/>
                        <a14:foregroundMark x1="7000" y1="64063" x2="7000" y2="64063"/>
                        <a14:foregroundMark x1="5333" y1="72917" x2="5333" y2="72917"/>
                        <a14:foregroundMark x1="93333" y1="42188" x2="93333" y2="42188"/>
                        <a14:foregroundMark x1="97667" y1="41667" x2="97667" y2="41667"/>
                        <a14:foregroundMark x1="79000" y1="5208" x2="79000" y2="5208"/>
                        <a14:foregroundMark x1="24000" y1="35417" x2="24000" y2="35417"/>
                        <a14:foregroundMark x1="51333" y1="17188" x2="51333" y2="171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33494">
            <a:off x="6602766" y="3836943"/>
            <a:ext cx="5001195" cy="3200765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17FB3FA4-C1A3-4939-911E-047E74A9B3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415" y="1614250"/>
            <a:ext cx="3429000" cy="250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010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charRg st="16" end="12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charRg st="16" end="12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>
                                            <p:txEl>
                                              <p:charRg st="16" end="12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charRg st="16" end="12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500" y="323850"/>
            <a:ext cx="6819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TIPOS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Prof°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 e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                           LEM, p. 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A0C5C91-BF48-435F-8683-408C8CF8E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4230" y="6492875"/>
            <a:ext cx="2743200" cy="365125"/>
          </a:xfrm>
        </p:spPr>
        <p:txBody>
          <a:bodyPr/>
          <a:lstStyle/>
          <a:p>
            <a:fld id="{B5BC91DC-8326-4A7F-8371-D1B8953F3561}" type="slidenum">
              <a:rPr lang="pt-BR" smtClean="0">
                <a:solidFill>
                  <a:schemeClr val="bg1"/>
                </a:solidFill>
              </a:rPr>
              <a:t>18</a:t>
            </a:fld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B6820C6C-4762-4658-BE06-7ED37F0377C7}"/>
              </a:ext>
            </a:extLst>
          </p:cNvPr>
          <p:cNvSpPr/>
          <p:nvPr/>
        </p:nvSpPr>
        <p:spPr>
          <a:xfrm>
            <a:off x="695988" y="1604475"/>
            <a:ext cx="5592534" cy="4373851"/>
          </a:xfrm>
          <a:prstGeom prst="rect">
            <a:avLst/>
          </a:prstGeom>
          <a:solidFill>
            <a:srgbClr val="00B05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rgbClr val="FFC000"/>
                </a:solidFill>
                <a:latin typeface="Modern Love" panose="04090805081005020601" pitchFamily="82" charset="0"/>
                <a:cs typeface="Vrinda" panose="020B0502040204020203" pitchFamily="34" charset="0"/>
              </a:rPr>
              <a:t>ENSINO MÉDIO</a:t>
            </a:r>
          </a:p>
          <a:p>
            <a:pPr algn="ctr"/>
            <a:endParaRPr lang="pt-BR" sz="2800" b="1" dirty="0">
              <a:solidFill>
                <a:srgbClr val="FFC000"/>
              </a:solidFill>
              <a:latin typeface="Modern Love" panose="04090805081005020601" pitchFamily="82" charset="0"/>
              <a:cs typeface="Vrinda" panose="020B05020402040202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Análises e interpretações mais aprofundadas sobre situações-problemas;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2800" b="1" dirty="0">
              <a:solidFill>
                <a:schemeClr val="bg1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Desafios ao raciocínio combinatório.</a:t>
            </a:r>
          </a:p>
        </p:txBody>
      </p:sp>
      <p:sp>
        <p:nvSpPr>
          <p:cNvPr id="12" name="Shape 397">
            <a:extLst>
              <a:ext uri="{FF2B5EF4-FFF2-40B4-BE49-F238E27FC236}">
                <a16:creationId xmlns:a16="http://schemas.microsoft.com/office/drawing/2014/main" id="{0187AF90-95F8-4593-A636-E95F1D5F9ECC}"/>
              </a:ext>
            </a:extLst>
          </p:cNvPr>
          <p:cNvSpPr/>
          <p:nvPr/>
        </p:nvSpPr>
        <p:spPr>
          <a:xfrm>
            <a:off x="537064" y="1536713"/>
            <a:ext cx="5905500" cy="4534273"/>
          </a:xfrm>
          <a:custGeom>
            <a:avLst/>
            <a:gdLst/>
            <a:ahLst/>
            <a:cxnLst/>
            <a:rect l="0" t="0" r="0" b="0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6B3F72A1-83A8-4BEC-AA70-1A331E9567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67999">
            <a:off x="6703731" y="1262550"/>
            <a:ext cx="5499725" cy="3631183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99A9553C-84FC-4C80-B76F-260E738864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22" b="94804" l="5250" r="96750">
                        <a14:foregroundMark x1="20750" y1="11667" x2="20750" y2="11667"/>
                        <a14:foregroundMark x1="5250" y1="14706" x2="5250" y2="14706"/>
                        <a14:foregroundMark x1="31938" y1="3922" x2="31938" y2="3922"/>
                        <a14:foregroundMark x1="49750" y1="93039" x2="49750" y2="93039"/>
                        <a14:foregroundMark x1="48750" y1="94412" x2="48750" y2="94412"/>
                        <a14:foregroundMark x1="50438" y1="94804" x2="50438" y2="94804"/>
                        <a14:foregroundMark x1="92000" y1="68039" x2="92000" y2="68039"/>
                        <a14:foregroundMark x1="96750" y1="66961" x2="96750" y2="66961"/>
                        <a14:foregroundMark x1="94500" y1="77941" x2="94500" y2="77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456654">
            <a:off x="7658124" y="2940666"/>
            <a:ext cx="5355443" cy="3414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037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charRg st="14" end="8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charRg st="14" end="8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>
                                            <p:txEl>
                                              <p:charRg st="14" end="8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charRg st="14" end="8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charRg st="86" end="1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>
                                            <p:txEl>
                                              <p:charRg st="86" end="12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>
                                            <p:txEl>
                                              <p:charRg st="86" end="12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>
                                            <p:txEl>
                                              <p:charRg st="86" end="12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62086105-409C-4907-B99B-5E008A438F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28" b="98391" l="379" r="91288">
                        <a14:foregroundMark x1="70833" y1="93333" x2="70833" y2="98391"/>
                        <a14:foregroundMark x1="54545" y1="98161" x2="54545" y2="98161"/>
                        <a14:foregroundMark x1="91288" y1="39080" x2="86364" y2="50345"/>
                        <a14:foregroundMark x1="52652" y1="5287" x2="44697" y2="9195"/>
                        <a14:foregroundMark x1="41288" y1="12874" x2="41288" y2="12874"/>
                        <a14:foregroundMark x1="9848" y1="48736" x2="758" y2="35172"/>
                        <a14:foregroundMark x1="758" y1="35172" x2="3409" y2="64598"/>
                        <a14:foregroundMark x1="3409" y1="64598" x2="1894" y2="67126"/>
                        <a14:foregroundMark x1="16667" y1="48506" x2="10227" y2="36552"/>
                        <a14:foregroundMark x1="10227" y1="36552" x2="2652" y2="33563"/>
                        <a14:foregroundMark x1="3788" y1="31494" x2="379" y2="31494"/>
                        <a14:foregroundMark x1="42424" y1="11264" x2="42424" y2="112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148305" y="1410298"/>
            <a:ext cx="4025466" cy="5265139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500" y="323850"/>
            <a:ext cx="6819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TIPOS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Prof°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 e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                           LEM, p. 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A0C5C91-BF48-435F-8683-408C8CF8E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4230" y="6492875"/>
            <a:ext cx="2743200" cy="365125"/>
          </a:xfrm>
        </p:spPr>
        <p:txBody>
          <a:bodyPr/>
          <a:lstStyle/>
          <a:p>
            <a:fld id="{B5BC91DC-8326-4A7F-8371-D1B8953F3561}" type="slidenum">
              <a:rPr lang="pt-BR" smtClean="0">
                <a:solidFill>
                  <a:schemeClr val="bg1"/>
                </a:solidFill>
              </a:rPr>
              <a:t>19</a:t>
            </a:fld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B6820C6C-4762-4658-BE06-7ED37F0377C7}"/>
              </a:ext>
            </a:extLst>
          </p:cNvPr>
          <p:cNvSpPr/>
          <p:nvPr/>
        </p:nvSpPr>
        <p:spPr>
          <a:xfrm>
            <a:off x="695988" y="1604475"/>
            <a:ext cx="5592534" cy="4373851"/>
          </a:xfrm>
          <a:prstGeom prst="rect">
            <a:avLst/>
          </a:prstGeom>
          <a:solidFill>
            <a:srgbClr val="00B05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rgbClr val="FFC000"/>
                </a:solidFill>
                <a:latin typeface="Modern Love" panose="04090805081005020601" pitchFamily="82" charset="0"/>
                <a:cs typeface="Vrinda" panose="020B0502040204020203" pitchFamily="34" charset="0"/>
              </a:rPr>
              <a:t>FORMAÇÃO CONTINUADA</a:t>
            </a:r>
          </a:p>
          <a:p>
            <a:pPr algn="ctr"/>
            <a:endParaRPr lang="pt-BR" sz="2800" b="1" dirty="0">
              <a:solidFill>
                <a:srgbClr val="FFC000"/>
              </a:solidFill>
              <a:latin typeface="Modern Love" panose="04090805081005020601" pitchFamily="82" charset="0"/>
              <a:cs typeface="Vrinda" panose="020B0502040204020203" pitchFamily="34" charset="0"/>
            </a:endParaRPr>
          </a:p>
          <a:p>
            <a:pPr algn="ctr"/>
            <a:r>
              <a:rPr lang="pt-BR" sz="28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“(...) mais importante que ter acesso aos materiais é saber utilizá-los corretamente. É inconcebível um bom curso de formação de professores de matemática sem LEM” (LORENZATO, 2012, p.10).</a:t>
            </a:r>
          </a:p>
        </p:txBody>
      </p:sp>
      <p:sp>
        <p:nvSpPr>
          <p:cNvPr id="12" name="Shape 397">
            <a:extLst>
              <a:ext uri="{FF2B5EF4-FFF2-40B4-BE49-F238E27FC236}">
                <a16:creationId xmlns:a16="http://schemas.microsoft.com/office/drawing/2014/main" id="{0187AF90-95F8-4593-A636-E95F1D5F9ECC}"/>
              </a:ext>
            </a:extLst>
          </p:cNvPr>
          <p:cNvSpPr/>
          <p:nvPr/>
        </p:nvSpPr>
        <p:spPr>
          <a:xfrm>
            <a:off x="537064" y="1604475"/>
            <a:ext cx="5905500" cy="4534273"/>
          </a:xfrm>
          <a:custGeom>
            <a:avLst/>
            <a:gdLst/>
            <a:ahLst/>
            <a:cxnLst/>
            <a:rect l="0" t="0" r="0" b="0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0093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charRg st="21" end="2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charRg st="21" end="2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>
                                            <p:txEl>
                                              <p:charRg st="21" end="2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charRg st="21" end="2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FD4F8222-BBE7-471A-941E-9F5C76819F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17" b="98696" l="10000" r="94286">
                        <a14:foregroundMark x1="44286" y1="10435" x2="54286" y2="10870"/>
                        <a14:foregroundMark x1="54286" y1="10870" x2="60482" y2="33095"/>
                        <a14:foregroundMark x1="62341" y1="39648" x2="88000" y2="78261"/>
                        <a14:foregroundMark x1="88000" y1="78261" x2="90571" y2="86522"/>
                        <a14:foregroundMark x1="90571" y1="86522" x2="90571" y2="86522"/>
                        <a14:foregroundMark x1="28286" y1="97391" x2="47714" y2="99565"/>
                        <a14:foregroundMark x1="47714" y1="99565" x2="48571" y2="99565"/>
                        <a14:foregroundMark x1="93143" y1="82174" x2="94571" y2="86957"/>
                        <a14:foregroundMark x1="51230" y1="8382" x2="58571" y2="16087"/>
                        <a14:foregroundMark x1="58571" y1="16087" x2="60000" y2="22174"/>
                        <a14:foregroundMark x1="65714" y1="40870" x2="77714" y2="51304"/>
                        <a14:foregroundMark x1="52571" y1="6522" x2="58571" y2="11739"/>
                        <a14:foregroundMark x1="58571" y1="11739" x2="58571" y2="11739"/>
                        <a14:backgroundMark x1="76571" y1="89565" x2="76571" y2="89565"/>
                        <a14:backgroundMark x1="74571" y1="78696" x2="74571" y2="78696"/>
                        <a14:backgroundMark x1="60571" y1="36957" x2="60571" y2="36957"/>
                        <a14:backgroundMark x1="60571" y1="36087" x2="60571" y2="36087"/>
                        <a14:backgroundMark x1="60571" y1="35217" x2="60857" y2="36087"/>
                        <a14:backgroundMark x1="60571" y1="34783" x2="61429" y2="37391"/>
                        <a14:backgroundMark x1="60571" y1="33913" x2="60571" y2="33913"/>
                        <a14:backgroundMark x1="60571" y1="33913" x2="60571" y2="33913"/>
                        <a14:backgroundMark x1="61429" y1="33913" x2="61429" y2="33913"/>
                        <a14:backgroundMark x1="60571" y1="33043" x2="61143" y2="35217"/>
                        <a14:backgroundMark x1="60571" y1="37391" x2="62857" y2="38696"/>
                        <a14:backgroundMark x1="74286" y1="80000" x2="78286" y2="87826"/>
                        <a14:backgroundMark x1="78286" y1="87826" x2="79429" y2="89565"/>
                        <a14:backgroundMark x1="85143" y1="56087" x2="97429" y2="51739"/>
                        <a14:backgroundMark x1="48000" y1="4783" x2="52857" y2="4348"/>
                      </a14:backgroundRemoval>
                    </a14:imgEffect>
                  </a14:imgLayer>
                </a14:imgProps>
              </a:ext>
            </a:extLst>
          </a:blip>
          <a:srcRect r="7199"/>
          <a:stretch/>
        </p:blipFill>
        <p:spPr>
          <a:xfrm>
            <a:off x="4908883" y="1644531"/>
            <a:ext cx="7283117" cy="5157321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500" y="323850"/>
            <a:ext cx="6819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QUEM FALA?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Prof°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 e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                           TDIC, p. 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A0C5C91-BF48-435F-8683-408C8CF8E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4230" y="6492875"/>
            <a:ext cx="2743200" cy="365125"/>
          </a:xfrm>
        </p:spPr>
        <p:txBody>
          <a:bodyPr/>
          <a:lstStyle/>
          <a:p>
            <a:fld id="{B5BC91DC-8326-4A7F-8371-D1B8953F3561}" type="slidenum">
              <a:rPr lang="pt-BR" smtClean="0">
                <a:solidFill>
                  <a:schemeClr val="bg1"/>
                </a:solidFill>
              </a:rPr>
              <a:t>2</a:t>
            </a:fld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6551ECC9-50F7-4925-8831-06E9D67C01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" t="3884" r="5020" b="4083"/>
          <a:stretch/>
        </p:blipFill>
        <p:spPr bwMode="auto">
          <a:xfrm>
            <a:off x="2112963" y="1273342"/>
            <a:ext cx="4143457" cy="5080960"/>
          </a:xfrm>
          <a:prstGeom prst="rect">
            <a:avLst/>
          </a:prstGeom>
          <a:noFill/>
          <a:ln>
            <a:noFill/>
          </a:ln>
          <a:scene3d>
            <a:camera prst="perspectiveHeroicExtremeRigh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9842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62086105-409C-4907-B99B-5E008A438F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28" b="98391" l="379" r="91288">
                        <a14:foregroundMark x1="70833" y1="93333" x2="70833" y2="98391"/>
                        <a14:foregroundMark x1="54545" y1="98161" x2="54545" y2="98161"/>
                        <a14:foregroundMark x1="91288" y1="39080" x2="86364" y2="50345"/>
                        <a14:foregroundMark x1="52652" y1="5287" x2="44697" y2="9195"/>
                        <a14:foregroundMark x1="41288" y1="12874" x2="41288" y2="12874"/>
                        <a14:foregroundMark x1="9848" y1="48736" x2="758" y2="35172"/>
                        <a14:foregroundMark x1="758" y1="35172" x2="3409" y2="64598"/>
                        <a14:foregroundMark x1="3409" y1="64598" x2="1894" y2="67126"/>
                        <a14:foregroundMark x1="16667" y1="48506" x2="10227" y2="36552"/>
                        <a14:foregroundMark x1="10227" y1="36552" x2="2652" y2="33563"/>
                        <a14:foregroundMark x1="3788" y1="31494" x2="379" y2="31494"/>
                        <a14:foregroundMark x1="42424" y1="11264" x2="42424" y2="112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148305" y="1410298"/>
            <a:ext cx="4025466" cy="5265139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500" y="323850"/>
            <a:ext cx="6819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TIPOS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Prof°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 e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                           LEM, p. 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A0C5C91-BF48-435F-8683-408C8CF8E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4230" y="6492875"/>
            <a:ext cx="2743200" cy="365125"/>
          </a:xfrm>
        </p:spPr>
        <p:txBody>
          <a:bodyPr/>
          <a:lstStyle/>
          <a:p>
            <a:fld id="{B5BC91DC-8326-4A7F-8371-D1B8953F3561}" type="slidenum">
              <a:rPr lang="pt-BR" smtClean="0">
                <a:solidFill>
                  <a:schemeClr val="bg1"/>
                </a:solidFill>
              </a:rPr>
              <a:t>20</a:t>
            </a:fld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B6820C6C-4762-4658-BE06-7ED37F0377C7}"/>
              </a:ext>
            </a:extLst>
          </p:cNvPr>
          <p:cNvSpPr/>
          <p:nvPr/>
        </p:nvSpPr>
        <p:spPr>
          <a:xfrm>
            <a:off x="695987" y="1604475"/>
            <a:ext cx="7661949" cy="4546888"/>
          </a:xfrm>
          <a:prstGeom prst="rect">
            <a:avLst/>
          </a:prstGeom>
          <a:solidFill>
            <a:srgbClr val="00B05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rgbClr val="FFC000"/>
                </a:solidFill>
                <a:latin typeface="Modern Love" panose="04090805081005020601" pitchFamily="82" charset="0"/>
                <a:cs typeface="Vrinda" panose="020B0502040204020203" pitchFamily="34" charset="0"/>
              </a:rPr>
              <a:t>FORMAÇÃO CONTINUADA</a:t>
            </a:r>
          </a:p>
          <a:p>
            <a:pPr algn="ctr"/>
            <a:endParaRPr lang="pt-BR" sz="2800" b="1" dirty="0">
              <a:solidFill>
                <a:srgbClr val="FFC000"/>
              </a:solidFill>
              <a:latin typeface="Modern Love" panose="04090805081005020601" pitchFamily="82" charset="0"/>
              <a:cs typeface="Vrinda" panose="020B05020402040202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Desenvolve no licenciando a consciência crítica, a atitude de indagação, a busca pelo conhecimento;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O torna pesquisador;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O torna auto avaliador de suas práticas, identificador de problemas surgidos nas atividades;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Ganham autonomia.</a:t>
            </a:r>
          </a:p>
        </p:txBody>
      </p:sp>
      <p:sp>
        <p:nvSpPr>
          <p:cNvPr id="12" name="Shape 397">
            <a:extLst>
              <a:ext uri="{FF2B5EF4-FFF2-40B4-BE49-F238E27FC236}">
                <a16:creationId xmlns:a16="http://schemas.microsoft.com/office/drawing/2014/main" id="{0187AF90-95F8-4593-A636-E95F1D5F9ECC}"/>
              </a:ext>
            </a:extLst>
          </p:cNvPr>
          <p:cNvSpPr/>
          <p:nvPr/>
        </p:nvSpPr>
        <p:spPr>
          <a:xfrm>
            <a:off x="456853" y="1410298"/>
            <a:ext cx="8205884" cy="4933756"/>
          </a:xfrm>
          <a:custGeom>
            <a:avLst/>
            <a:gdLst/>
            <a:ahLst/>
            <a:cxnLst/>
            <a:rect l="0" t="0" r="0" b="0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4580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charRg st="21" end="1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charRg st="21" end="12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>
                                            <p:txEl>
                                              <p:charRg st="21" end="12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charRg st="21" end="1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charRg st="121" end="14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>
                                            <p:txEl>
                                              <p:charRg st="121" end="14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>
                                            <p:txEl>
                                              <p:charRg st="121" end="14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charRg st="121" end="14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charRg st="142" end="23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>
                                            <p:txEl>
                                              <p:charRg st="142" end="23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>
                                            <p:txEl>
                                              <p:charRg st="142" end="23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>
                                            <p:txEl>
                                              <p:charRg st="142" end="23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charRg st="235" end="25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>
                                            <p:txEl>
                                              <p:charRg st="235" end="25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>
                                            <p:txEl>
                                              <p:charRg st="235" end="25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>
                                            <p:txEl>
                                              <p:charRg st="235" end="25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500" y="323850"/>
            <a:ext cx="6819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POTENCIALIDADES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Prof°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 e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                           LEM, p. 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A0C5C91-BF48-435F-8683-408C8CF8E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4230" y="6492875"/>
            <a:ext cx="2743200" cy="365125"/>
          </a:xfrm>
        </p:spPr>
        <p:txBody>
          <a:bodyPr/>
          <a:lstStyle/>
          <a:p>
            <a:fld id="{B5BC91DC-8326-4A7F-8371-D1B8953F3561}" type="slidenum">
              <a:rPr lang="pt-BR" smtClean="0">
                <a:solidFill>
                  <a:schemeClr val="bg1"/>
                </a:solidFill>
              </a:rPr>
              <a:t>21</a:t>
            </a:fld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B6820C6C-4762-4658-BE06-7ED37F0377C7}"/>
              </a:ext>
            </a:extLst>
          </p:cNvPr>
          <p:cNvSpPr/>
          <p:nvPr/>
        </p:nvSpPr>
        <p:spPr>
          <a:xfrm>
            <a:off x="190500" y="1523354"/>
            <a:ext cx="11796930" cy="4821297"/>
          </a:xfrm>
          <a:prstGeom prst="rect">
            <a:avLst/>
          </a:prstGeom>
          <a:solidFill>
            <a:srgbClr val="00B05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8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Ambiente agradável e favorável para: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2800" b="1" dirty="0">
              <a:solidFill>
                <a:schemeClr val="bg1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o </a:t>
            </a:r>
            <a:r>
              <a:rPr lang="pt-BR" sz="2800" b="1" dirty="0"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pensamento </a:t>
            </a:r>
            <a:r>
              <a:rPr lang="pt-BR" sz="28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crítico e reflexivo;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a </a:t>
            </a:r>
            <a:r>
              <a:rPr lang="pt-BR" sz="2800" b="1" dirty="0"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descobertas </a:t>
            </a:r>
            <a:r>
              <a:rPr lang="pt-BR" sz="28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matemáticas;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a formação de </a:t>
            </a:r>
            <a:r>
              <a:rPr lang="pt-BR" sz="2800" b="1" dirty="0"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conceitos</a:t>
            </a:r>
            <a:r>
              <a:rPr lang="pt-BR" sz="28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o desenvolvimento do </a:t>
            </a:r>
            <a:r>
              <a:rPr lang="pt-BR" sz="2800" b="1" dirty="0"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raciocínio lógico-dedutivo</a:t>
            </a:r>
            <a:r>
              <a:rPr lang="pt-BR" sz="28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a criação e construção de </a:t>
            </a:r>
            <a:r>
              <a:rPr lang="pt-BR" sz="2800" b="1" dirty="0"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estratégias</a:t>
            </a:r>
            <a:r>
              <a:rPr lang="pt-BR" sz="28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facilitadoras do ensino e da aprendizagem;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transformar professores e alunos em agentes </a:t>
            </a:r>
            <a:r>
              <a:rPr lang="pt-BR" sz="2800" b="1" dirty="0"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autônomos e investigativos </a:t>
            </a:r>
            <a:r>
              <a:rPr lang="pt-BR" sz="28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do saber.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4F7D359E-59E2-43C9-BE6D-F44AA38A2B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7978" y="636658"/>
            <a:ext cx="2310063" cy="378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962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4F7D359E-59E2-43C9-BE6D-F44AA38A2B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9790" y="-850232"/>
            <a:ext cx="2902651" cy="7523957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500" y="323850"/>
            <a:ext cx="6819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POTENCIALIDADES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Prof°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 e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                           LEM, p. 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A0C5C91-BF48-435F-8683-408C8CF8E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4230" y="6492875"/>
            <a:ext cx="2743200" cy="365125"/>
          </a:xfrm>
        </p:spPr>
        <p:txBody>
          <a:bodyPr/>
          <a:lstStyle/>
          <a:p>
            <a:fld id="{B5BC91DC-8326-4A7F-8371-D1B8953F3561}" type="slidenum">
              <a:rPr lang="pt-BR" smtClean="0">
                <a:solidFill>
                  <a:schemeClr val="bg1"/>
                </a:solidFill>
              </a:rPr>
              <a:t>22</a:t>
            </a:fld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969C95DF-A06B-44B7-AD75-B53879F77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091" b="95105" l="4000" r="96857">
                        <a14:foregroundMark x1="81143" y1="30070" x2="81143" y2="49650"/>
                        <a14:foregroundMark x1="90000" y1="74825" x2="94571" y2="95804"/>
                        <a14:foregroundMark x1="70571" y1="79720" x2="60286" y2="90909"/>
                        <a14:foregroundMark x1="47714" y1="88112" x2="47714" y2="88112"/>
                        <a14:foregroundMark x1="50286" y1="90210" x2="45143" y2="79021"/>
                        <a14:foregroundMark x1="4000" y1="93007" x2="14286" y2="79021"/>
                        <a14:foregroundMark x1="14286" y1="79021" x2="14286" y2="77622"/>
                        <a14:foregroundMark x1="96000" y1="88112" x2="95714" y2="86713"/>
                        <a14:foregroundMark x1="96857" y1="90909" x2="90000" y2="75524"/>
                        <a14:backgroundMark x1="94286" y1="95804" x2="94286" y2="958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9618" flipH="1">
            <a:off x="3662297" y="2465061"/>
            <a:ext cx="5829661" cy="3005079"/>
          </a:xfrm>
          <a:prstGeom prst="rect">
            <a:avLst/>
          </a:prstGeom>
          <a:noFill/>
          <a:ln>
            <a:noFill/>
          </a:ln>
          <a:scene3d>
            <a:camera prst="isometricTopU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E40C2287-7658-4BE9-B46F-07FF236B5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852950">
            <a:off x="6854335" y="4102600"/>
            <a:ext cx="3100409" cy="165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F413C4DD-6742-4D67-AD0E-5C5CAF4F386F}"/>
              </a:ext>
            </a:extLst>
          </p:cNvPr>
          <p:cNvSpPr/>
          <p:nvPr/>
        </p:nvSpPr>
        <p:spPr>
          <a:xfrm>
            <a:off x="339854" y="1772960"/>
            <a:ext cx="5698996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8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 Black" panose="020B0A04020102020204" pitchFamily="34" charset="0"/>
              </a:rPr>
              <a:t>FAZ </a:t>
            </a:r>
          </a:p>
          <a:p>
            <a:pPr algn="ctr"/>
            <a:r>
              <a:rPr lang="pt-BR" sz="8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 Black" panose="020B0A04020102020204" pitchFamily="34" charset="0"/>
              </a:rPr>
              <a:t>PENSAR!</a:t>
            </a:r>
          </a:p>
        </p:txBody>
      </p:sp>
    </p:spTree>
    <p:extLst>
      <p:ext uri="{BB962C8B-B14F-4D97-AF65-F5344CB8AC3E}">
        <p14:creationId xmlns:p14="http://schemas.microsoft.com/office/powerpoint/2010/main" val="2633940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lão de Fala: Oval 6">
            <a:extLst>
              <a:ext uri="{FF2B5EF4-FFF2-40B4-BE49-F238E27FC236}">
                <a16:creationId xmlns:a16="http://schemas.microsoft.com/office/drawing/2014/main" id="{713DFA45-E22B-48E6-8EF1-79596B6297A1}"/>
              </a:ext>
            </a:extLst>
          </p:cNvPr>
          <p:cNvSpPr/>
          <p:nvPr/>
        </p:nvSpPr>
        <p:spPr>
          <a:xfrm>
            <a:off x="3052690" y="2363372"/>
            <a:ext cx="8872610" cy="2770102"/>
          </a:xfrm>
          <a:custGeom>
            <a:avLst/>
            <a:gdLst>
              <a:gd name="connsiteX0" fmla="*/ 389064 w 8872610"/>
              <a:gd name="connsiteY0" fmla="*/ -506070 h 2770102"/>
              <a:gd name="connsiteX1" fmla="*/ 902040 w 8872610"/>
              <a:gd name="connsiteY1" fmla="*/ -371029 h 2770102"/>
              <a:gd name="connsiteX2" fmla="*/ 1345065 w 8872610"/>
              <a:gd name="connsiteY2" fmla="*/ -254403 h 2770102"/>
              <a:gd name="connsiteX3" fmla="*/ 1811407 w 8872610"/>
              <a:gd name="connsiteY3" fmla="*/ -131639 h 2770102"/>
              <a:gd name="connsiteX4" fmla="*/ 2254432 w 8872610"/>
              <a:gd name="connsiteY4" fmla="*/ -15013 h 2770102"/>
              <a:gd name="connsiteX5" fmla="*/ 2720774 w 8872610"/>
              <a:gd name="connsiteY5" fmla="*/ 107751 h 2770102"/>
              <a:gd name="connsiteX6" fmla="*/ 5281723 w 8872610"/>
              <a:gd name="connsiteY6" fmla="*/ 25383 h 2770102"/>
              <a:gd name="connsiteX7" fmla="*/ 6748612 w 8872610"/>
              <a:gd name="connsiteY7" fmla="*/ 2567082 h 2770102"/>
              <a:gd name="connsiteX8" fmla="*/ 3873439 w 8872610"/>
              <a:gd name="connsiteY8" fmla="*/ 2758909 h 2770102"/>
              <a:gd name="connsiteX9" fmla="*/ 1313110 w 8872610"/>
              <a:gd name="connsiteY9" fmla="*/ 401399 h 2770102"/>
              <a:gd name="connsiteX10" fmla="*/ 1032816 w 8872610"/>
              <a:gd name="connsiteY10" fmla="*/ 126133 h 2770102"/>
              <a:gd name="connsiteX11" fmla="*/ 706320 w 8872610"/>
              <a:gd name="connsiteY11" fmla="*/ -194506 h 2770102"/>
              <a:gd name="connsiteX12" fmla="*/ 389064 w 8872610"/>
              <a:gd name="connsiteY12" fmla="*/ -506070 h 2770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872610" h="2770102" fill="none" extrusionOk="0">
                <a:moveTo>
                  <a:pt x="389064" y="-506070"/>
                </a:moveTo>
                <a:cubicBezTo>
                  <a:pt x="597978" y="-464360"/>
                  <a:pt x="697201" y="-421713"/>
                  <a:pt x="902040" y="-371029"/>
                </a:cubicBezTo>
                <a:cubicBezTo>
                  <a:pt x="1106879" y="-320345"/>
                  <a:pt x="1155519" y="-300476"/>
                  <a:pt x="1345065" y="-254403"/>
                </a:cubicBezTo>
                <a:cubicBezTo>
                  <a:pt x="1534611" y="-208330"/>
                  <a:pt x="1649704" y="-119527"/>
                  <a:pt x="1811407" y="-131639"/>
                </a:cubicBezTo>
                <a:cubicBezTo>
                  <a:pt x="1973110" y="-143751"/>
                  <a:pt x="2082674" y="-55992"/>
                  <a:pt x="2254432" y="-15013"/>
                </a:cubicBezTo>
                <a:cubicBezTo>
                  <a:pt x="2426190" y="25966"/>
                  <a:pt x="2546929" y="92644"/>
                  <a:pt x="2720774" y="107751"/>
                </a:cubicBezTo>
                <a:cubicBezTo>
                  <a:pt x="3550031" y="52684"/>
                  <a:pt x="4390792" y="155880"/>
                  <a:pt x="5281723" y="25383"/>
                </a:cubicBezTo>
                <a:cubicBezTo>
                  <a:pt x="9650022" y="488486"/>
                  <a:pt x="10330790" y="1983914"/>
                  <a:pt x="6748612" y="2567082"/>
                </a:cubicBezTo>
                <a:cubicBezTo>
                  <a:pt x="5911136" y="2456677"/>
                  <a:pt x="4809150" y="3084070"/>
                  <a:pt x="3873439" y="2758909"/>
                </a:cubicBezTo>
                <a:cubicBezTo>
                  <a:pt x="-355402" y="2830714"/>
                  <a:pt x="-1094142" y="1559293"/>
                  <a:pt x="1313110" y="401399"/>
                </a:cubicBezTo>
                <a:cubicBezTo>
                  <a:pt x="1191612" y="302352"/>
                  <a:pt x="1171251" y="217996"/>
                  <a:pt x="1032816" y="126133"/>
                </a:cubicBezTo>
                <a:cubicBezTo>
                  <a:pt x="894381" y="34270"/>
                  <a:pt x="836886" y="-134879"/>
                  <a:pt x="706320" y="-194506"/>
                </a:cubicBezTo>
                <a:cubicBezTo>
                  <a:pt x="575754" y="-254133"/>
                  <a:pt x="498406" y="-457213"/>
                  <a:pt x="389064" y="-506070"/>
                </a:cubicBezTo>
                <a:close/>
              </a:path>
              <a:path w="8872610" h="2770102" stroke="0" extrusionOk="0">
                <a:moveTo>
                  <a:pt x="389064" y="-506070"/>
                </a:moveTo>
                <a:cubicBezTo>
                  <a:pt x="566355" y="-475579"/>
                  <a:pt x="601293" y="-442011"/>
                  <a:pt x="808772" y="-395582"/>
                </a:cubicBezTo>
                <a:cubicBezTo>
                  <a:pt x="1016251" y="-349154"/>
                  <a:pt x="1159072" y="-295318"/>
                  <a:pt x="1298431" y="-266680"/>
                </a:cubicBezTo>
                <a:cubicBezTo>
                  <a:pt x="1437790" y="-238042"/>
                  <a:pt x="1631013" y="-171967"/>
                  <a:pt x="1811407" y="-131639"/>
                </a:cubicBezTo>
                <a:cubicBezTo>
                  <a:pt x="1991801" y="-91311"/>
                  <a:pt x="2097384" y="-22238"/>
                  <a:pt x="2301066" y="-2737"/>
                </a:cubicBezTo>
                <a:cubicBezTo>
                  <a:pt x="2504748" y="16764"/>
                  <a:pt x="2542082" y="79811"/>
                  <a:pt x="2720774" y="107751"/>
                </a:cubicBezTo>
                <a:cubicBezTo>
                  <a:pt x="3591155" y="-45509"/>
                  <a:pt x="4397158" y="-217375"/>
                  <a:pt x="5281723" y="25383"/>
                </a:cubicBezTo>
                <a:cubicBezTo>
                  <a:pt x="8824130" y="36126"/>
                  <a:pt x="10578160" y="2150137"/>
                  <a:pt x="6748612" y="2567082"/>
                </a:cubicBezTo>
                <a:cubicBezTo>
                  <a:pt x="5886082" y="2803674"/>
                  <a:pt x="4707168" y="2821476"/>
                  <a:pt x="3873439" y="2758909"/>
                </a:cubicBezTo>
                <a:cubicBezTo>
                  <a:pt x="154130" y="2806382"/>
                  <a:pt x="-1455391" y="1649410"/>
                  <a:pt x="1313110" y="401399"/>
                </a:cubicBezTo>
                <a:cubicBezTo>
                  <a:pt x="1181906" y="283802"/>
                  <a:pt x="1147279" y="209061"/>
                  <a:pt x="1023576" y="117059"/>
                </a:cubicBezTo>
                <a:cubicBezTo>
                  <a:pt x="899873" y="25057"/>
                  <a:pt x="875875" y="-54229"/>
                  <a:pt x="724801" y="-176356"/>
                </a:cubicBezTo>
                <a:cubicBezTo>
                  <a:pt x="573727" y="-298483"/>
                  <a:pt x="494436" y="-450169"/>
                  <a:pt x="389064" y="-506070"/>
                </a:cubicBezTo>
                <a:close/>
              </a:path>
            </a:pathLst>
          </a:custGeom>
          <a:solidFill>
            <a:srgbClr val="4D9406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771817289">
                  <a:prstGeom prst="wedgeEllipseCallout">
                    <a:avLst>
                      <a:gd name="adj1" fmla="val -45615"/>
                      <a:gd name="adj2" fmla="val -68269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EE249F90-6595-4E38-A5DC-899E7B06E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" y="1541934"/>
            <a:ext cx="3560435" cy="499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500" y="323850"/>
            <a:ext cx="6819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VAMOS PENSAR UM POUCO?</a:t>
            </a:r>
          </a:p>
        </p:txBody>
      </p:sp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id="{C147E86A-48B2-4214-8CDB-D7DA7939E2C6}"/>
              </a:ext>
            </a:extLst>
          </p:cNvPr>
          <p:cNvSpPr txBox="1">
            <a:spLocks/>
          </p:cNvSpPr>
          <p:nvPr/>
        </p:nvSpPr>
        <p:spPr>
          <a:xfrm>
            <a:off x="3560432" y="3263585"/>
            <a:ext cx="8364867" cy="1548913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sz="60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Se o LEM é tão importante, por que é raro tê-lo em uma escola pública?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Prof°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 e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                           LEM, p. 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A0C5C91-BF48-435F-8683-408C8CF8E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4230" y="6492875"/>
            <a:ext cx="2743200" cy="365125"/>
          </a:xfrm>
        </p:spPr>
        <p:txBody>
          <a:bodyPr/>
          <a:lstStyle/>
          <a:p>
            <a:fld id="{B5BC91DC-8326-4A7F-8371-D1B8953F3561}" type="slidenum">
              <a:rPr lang="pt-BR" smtClean="0">
                <a:solidFill>
                  <a:schemeClr val="bg1"/>
                </a:solidFill>
              </a:rPr>
              <a:t>23</a:t>
            </a:fld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494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500" y="323850"/>
            <a:ext cx="6819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LIMITAÇÕES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Prof°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 e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                           LEM, p. 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A0C5C91-BF48-435F-8683-408C8CF8E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4230" y="6492875"/>
            <a:ext cx="2743200" cy="365125"/>
          </a:xfrm>
        </p:spPr>
        <p:txBody>
          <a:bodyPr/>
          <a:lstStyle/>
          <a:p>
            <a:fld id="{B5BC91DC-8326-4A7F-8371-D1B8953F3561}" type="slidenum">
              <a:rPr lang="pt-BR" smtClean="0">
                <a:solidFill>
                  <a:schemeClr val="bg1"/>
                </a:solidFill>
              </a:rPr>
              <a:t>24</a:t>
            </a:fld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4E6F97E6-A184-4C1E-9E82-1E787EE43B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089" y="1474748"/>
            <a:ext cx="11398773" cy="5018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970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500" y="323850"/>
            <a:ext cx="6819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LIMITAÇÕES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Prof°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 e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                           LEM, p. 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A0C5C91-BF48-435F-8683-408C8CF8E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4230" y="6492875"/>
            <a:ext cx="2743200" cy="365125"/>
          </a:xfrm>
        </p:spPr>
        <p:txBody>
          <a:bodyPr/>
          <a:lstStyle/>
          <a:p>
            <a:fld id="{B5BC91DC-8326-4A7F-8371-D1B8953F3561}" type="slidenum">
              <a:rPr lang="pt-BR" smtClean="0">
                <a:solidFill>
                  <a:schemeClr val="bg1"/>
                </a:solidFill>
              </a:rPr>
              <a:t>25</a:t>
            </a:fld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E5F0633-2A00-4E7C-BA31-1996D0ED3D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499" y="1439963"/>
            <a:ext cx="11520238" cy="4957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129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500" y="323850"/>
            <a:ext cx="6819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LIMITAÇÕES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Prof°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 e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                           LEM, p. 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A0C5C91-BF48-435F-8683-408C8CF8E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4230" y="6492875"/>
            <a:ext cx="2743200" cy="365125"/>
          </a:xfrm>
        </p:spPr>
        <p:txBody>
          <a:bodyPr/>
          <a:lstStyle/>
          <a:p>
            <a:fld id="{B5BC91DC-8326-4A7F-8371-D1B8953F3561}" type="slidenum">
              <a:rPr lang="pt-BR" smtClean="0">
                <a:solidFill>
                  <a:schemeClr val="bg1"/>
                </a:solidFill>
              </a:rPr>
              <a:t>26</a:t>
            </a:fld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13B66CAC-5239-495A-832C-4B8ED38209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499" y="1449657"/>
            <a:ext cx="11472112" cy="5043218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0E1525E6-7C31-4B2F-B7F4-FF96ECE5227B}"/>
              </a:ext>
            </a:extLst>
          </p:cNvPr>
          <p:cNvSpPr/>
          <p:nvPr/>
        </p:nvSpPr>
        <p:spPr>
          <a:xfrm>
            <a:off x="707812" y="5614737"/>
            <a:ext cx="2580820" cy="865886"/>
          </a:xfrm>
          <a:custGeom>
            <a:avLst/>
            <a:gdLst>
              <a:gd name="connsiteX0" fmla="*/ 0 w 2580820"/>
              <a:gd name="connsiteY0" fmla="*/ 0 h 865886"/>
              <a:gd name="connsiteX1" fmla="*/ 567780 w 2580820"/>
              <a:gd name="connsiteY1" fmla="*/ 0 h 865886"/>
              <a:gd name="connsiteX2" fmla="*/ 1032328 w 2580820"/>
              <a:gd name="connsiteY2" fmla="*/ 0 h 865886"/>
              <a:gd name="connsiteX3" fmla="*/ 1522684 w 2580820"/>
              <a:gd name="connsiteY3" fmla="*/ 0 h 865886"/>
              <a:gd name="connsiteX4" fmla="*/ 1987231 w 2580820"/>
              <a:gd name="connsiteY4" fmla="*/ 0 h 865886"/>
              <a:gd name="connsiteX5" fmla="*/ 2580820 w 2580820"/>
              <a:gd name="connsiteY5" fmla="*/ 0 h 865886"/>
              <a:gd name="connsiteX6" fmla="*/ 2580820 w 2580820"/>
              <a:gd name="connsiteY6" fmla="*/ 406966 h 865886"/>
              <a:gd name="connsiteX7" fmla="*/ 2580820 w 2580820"/>
              <a:gd name="connsiteY7" fmla="*/ 865886 h 865886"/>
              <a:gd name="connsiteX8" fmla="*/ 2142081 w 2580820"/>
              <a:gd name="connsiteY8" fmla="*/ 865886 h 865886"/>
              <a:gd name="connsiteX9" fmla="*/ 1625917 w 2580820"/>
              <a:gd name="connsiteY9" fmla="*/ 865886 h 865886"/>
              <a:gd name="connsiteX10" fmla="*/ 1135561 w 2580820"/>
              <a:gd name="connsiteY10" fmla="*/ 865886 h 865886"/>
              <a:gd name="connsiteX11" fmla="*/ 593589 w 2580820"/>
              <a:gd name="connsiteY11" fmla="*/ 865886 h 865886"/>
              <a:gd name="connsiteX12" fmla="*/ 0 w 2580820"/>
              <a:gd name="connsiteY12" fmla="*/ 865886 h 865886"/>
              <a:gd name="connsiteX13" fmla="*/ 0 w 2580820"/>
              <a:gd name="connsiteY13" fmla="*/ 424284 h 865886"/>
              <a:gd name="connsiteX14" fmla="*/ 0 w 2580820"/>
              <a:gd name="connsiteY14" fmla="*/ 0 h 865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80820" h="865886" extrusionOk="0">
                <a:moveTo>
                  <a:pt x="0" y="0"/>
                </a:moveTo>
                <a:cubicBezTo>
                  <a:pt x="198289" y="-49414"/>
                  <a:pt x="294106" y="44358"/>
                  <a:pt x="567780" y="0"/>
                </a:cubicBezTo>
                <a:cubicBezTo>
                  <a:pt x="841454" y="-44358"/>
                  <a:pt x="829910" y="2706"/>
                  <a:pt x="1032328" y="0"/>
                </a:cubicBezTo>
                <a:cubicBezTo>
                  <a:pt x="1234746" y="-2706"/>
                  <a:pt x="1415155" y="1099"/>
                  <a:pt x="1522684" y="0"/>
                </a:cubicBezTo>
                <a:cubicBezTo>
                  <a:pt x="1630213" y="-1099"/>
                  <a:pt x="1822208" y="42426"/>
                  <a:pt x="1987231" y="0"/>
                </a:cubicBezTo>
                <a:cubicBezTo>
                  <a:pt x="2152254" y="-42426"/>
                  <a:pt x="2318387" y="56144"/>
                  <a:pt x="2580820" y="0"/>
                </a:cubicBezTo>
                <a:cubicBezTo>
                  <a:pt x="2590944" y="162235"/>
                  <a:pt x="2564085" y="255890"/>
                  <a:pt x="2580820" y="406966"/>
                </a:cubicBezTo>
                <a:cubicBezTo>
                  <a:pt x="2597555" y="558042"/>
                  <a:pt x="2552271" y="768891"/>
                  <a:pt x="2580820" y="865886"/>
                </a:cubicBezTo>
                <a:cubicBezTo>
                  <a:pt x="2420760" y="918100"/>
                  <a:pt x="2246001" y="839915"/>
                  <a:pt x="2142081" y="865886"/>
                </a:cubicBezTo>
                <a:cubicBezTo>
                  <a:pt x="2038161" y="891857"/>
                  <a:pt x="1790310" y="818903"/>
                  <a:pt x="1625917" y="865886"/>
                </a:cubicBezTo>
                <a:cubicBezTo>
                  <a:pt x="1461524" y="912869"/>
                  <a:pt x="1345029" y="855440"/>
                  <a:pt x="1135561" y="865886"/>
                </a:cubicBezTo>
                <a:cubicBezTo>
                  <a:pt x="926093" y="876332"/>
                  <a:pt x="798321" y="805480"/>
                  <a:pt x="593589" y="865886"/>
                </a:cubicBezTo>
                <a:cubicBezTo>
                  <a:pt x="388857" y="926292"/>
                  <a:pt x="285850" y="846297"/>
                  <a:pt x="0" y="865886"/>
                </a:cubicBezTo>
                <a:cubicBezTo>
                  <a:pt x="-839" y="712074"/>
                  <a:pt x="21955" y="537904"/>
                  <a:pt x="0" y="424284"/>
                </a:cubicBezTo>
                <a:cubicBezTo>
                  <a:pt x="-21955" y="310664"/>
                  <a:pt x="22132" y="112608"/>
                  <a:pt x="0" y="0"/>
                </a:cubicBezTo>
                <a:close/>
              </a:path>
            </a:pathLst>
          </a:custGeom>
          <a:noFill/>
          <a:ln w="1047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320828729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6192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500" y="323850"/>
            <a:ext cx="6819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LIMITAÇÕES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Prof°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 e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                           LEM, p. 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A0C5C91-BF48-435F-8683-408C8CF8E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4230" y="6492875"/>
            <a:ext cx="2743200" cy="365125"/>
          </a:xfrm>
        </p:spPr>
        <p:txBody>
          <a:bodyPr/>
          <a:lstStyle/>
          <a:p>
            <a:fld id="{B5BC91DC-8326-4A7F-8371-D1B8953F3561}" type="slidenum">
              <a:rPr lang="pt-BR" smtClean="0">
                <a:solidFill>
                  <a:schemeClr val="bg1"/>
                </a:solidFill>
              </a:rPr>
              <a:t>27</a:t>
            </a:fld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9AF5AEB7-0F5D-483C-85AA-A0360D914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59" y="1451015"/>
            <a:ext cx="10728851" cy="5035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1033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500" y="323850"/>
            <a:ext cx="6819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LIMITAÇÕES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Prof°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 e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                           LEM, p. 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A0C5C91-BF48-435F-8683-408C8CF8E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4230" y="6492875"/>
            <a:ext cx="2743200" cy="365125"/>
          </a:xfrm>
        </p:spPr>
        <p:txBody>
          <a:bodyPr/>
          <a:lstStyle/>
          <a:p>
            <a:fld id="{B5BC91DC-8326-4A7F-8371-D1B8953F3561}" type="slidenum">
              <a:rPr lang="pt-BR" smtClean="0">
                <a:solidFill>
                  <a:schemeClr val="bg1"/>
                </a:solidFill>
              </a:rPr>
              <a:t>28</a:t>
            </a:fld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FDD05F02-1D6F-410C-8C1A-8F64EF627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18" y="1503660"/>
            <a:ext cx="11050687" cy="4995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6773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500" y="323850"/>
            <a:ext cx="6819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LIMITAÇÕES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Prof°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 e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                           LEM, p. 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A0C5C91-BF48-435F-8683-408C8CF8E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4230" y="6492875"/>
            <a:ext cx="2743200" cy="365125"/>
          </a:xfrm>
        </p:spPr>
        <p:txBody>
          <a:bodyPr/>
          <a:lstStyle/>
          <a:p>
            <a:fld id="{B5BC91DC-8326-4A7F-8371-D1B8953F3561}" type="slidenum">
              <a:rPr lang="pt-BR" smtClean="0">
                <a:solidFill>
                  <a:schemeClr val="bg1"/>
                </a:solidFill>
              </a:rPr>
              <a:t>29</a:t>
            </a:fld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71E49539-58DB-446F-9182-F990B6C8A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556792"/>
            <a:ext cx="11146578" cy="4882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0012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lão de Fala: Oval 6">
            <a:extLst>
              <a:ext uri="{FF2B5EF4-FFF2-40B4-BE49-F238E27FC236}">
                <a16:creationId xmlns:a16="http://schemas.microsoft.com/office/drawing/2014/main" id="{713DFA45-E22B-48E6-8EF1-79596B6297A1}"/>
              </a:ext>
            </a:extLst>
          </p:cNvPr>
          <p:cNvSpPr/>
          <p:nvPr/>
        </p:nvSpPr>
        <p:spPr>
          <a:xfrm>
            <a:off x="3052690" y="2363372"/>
            <a:ext cx="8872610" cy="1828800"/>
          </a:xfrm>
          <a:custGeom>
            <a:avLst/>
            <a:gdLst>
              <a:gd name="connsiteX0" fmla="*/ 389064 w 8872610"/>
              <a:gd name="connsiteY0" fmla="*/ -334103 h 1828800"/>
              <a:gd name="connsiteX1" fmla="*/ 948674 w 8872610"/>
              <a:gd name="connsiteY1" fmla="*/ -236846 h 1828800"/>
              <a:gd name="connsiteX2" fmla="*/ 1554919 w 8872610"/>
              <a:gd name="connsiteY2" fmla="*/ -131484 h 1828800"/>
              <a:gd name="connsiteX3" fmla="*/ 2091212 w 8872610"/>
              <a:gd name="connsiteY3" fmla="*/ -38279 h 1828800"/>
              <a:gd name="connsiteX4" fmla="*/ 2720774 w 8872610"/>
              <a:gd name="connsiteY4" fmla="*/ 71136 h 1828800"/>
              <a:gd name="connsiteX5" fmla="*/ 4814960 w 8872610"/>
              <a:gd name="connsiteY5" fmla="*/ 3337 h 1828800"/>
              <a:gd name="connsiteX6" fmla="*/ 6718568 w 8872610"/>
              <a:gd name="connsiteY6" fmla="*/ 1698516 h 1828800"/>
              <a:gd name="connsiteX7" fmla="*/ 4185636 w 8872610"/>
              <a:gd name="connsiteY7" fmla="*/ 1827339 h 1828800"/>
              <a:gd name="connsiteX8" fmla="*/ 1313112 w 8872610"/>
              <a:gd name="connsiteY8" fmla="*/ 265000 h 1828800"/>
              <a:gd name="connsiteX9" fmla="*/ 878809 w 8872610"/>
              <a:gd name="connsiteY9" fmla="*/ -16578 h 1828800"/>
              <a:gd name="connsiteX10" fmla="*/ 389064 w 8872610"/>
              <a:gd name="connsiteY10" fmla="*/ -334103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872610" h="1828800" fill="none" extrusionOk="0">
                <a:moveTo>
                  <a:pt x="389064" y="-334103"/>
                </a:moveTo>
                <a:cubicBezTo>
                  <a:pt x="540102" y="-343353"/>
                  <a:pt x="780228" y="-226039"/>
                  <a:pt x="948674" y="-236846"/>
                </a:cubicBezTo>
                <a:cubicBezTo>
                  <a:pt x="1117120" y="-247653"/>
                  <a:pt x="1306538" y="-148770"/>
                  <a:pt x="1554919" y="-131484"/>
                </a:cubicBezTo>
                <a:cubicBezTo>
                  <a:pt x="1803300" y="-114198"/>
                  <a:pt x="1834837" y="-18488"/>
                  <a:pt x="2091212" y="-38279"/>
                </a:cubicBezTo>
                <a:cubicBezTo>
                  <a:pt x="2347587" y="-58069"/>
                  <a:pt x="2487544" y="85512"/>
                  <a:pt x="2720774" y="71136"/>
                </a:cubicBezTo>
                <a:cubicBezTo>
                  <a:pt x="3325611" y="29524"/>
                  <a:pt x="4242233" y="-133677"/>
                  <a:pt x="4814960" y="3337"/>
                </a:cubicBezTo>
                <a:cubicBezTo>
                  <a:pt x="9401921" y="5374"/>
                  <a:pt x="10316363" y="907028"/>
                  <a:pt x="6718568" y="1698516"/>
                </a:cubicBezTo>
                <a:cubicBezTo>
                  <a:pt x="5753183" y="1741738"/>
                  <a:pt x="5137190" y="1723252"/>
                  <a:pt x="4185636" y="1827339"/>
                </a:cubicBezTo>
                <a:cubicBezTo>
                  <a:pt x="594419" y="2131574"/>
                  <a:pt x="-1758627" y="1171696"/>
                  <a:pt x="1313112" y="265000"/>
                </a:cubicBezTo>
                <a:cubicBezTo>
                  <a:pt x="1170404" y="204310"/>
                  <a:pt x="1090606" y="88506"/>
                  <a:pt x="878809" y="-16578"/>
                </a:cubicBezTo>
                <a:cubicBezTo>
                  <a:pt x="667012" y="-121663"/>
                  <a:pt x="567259" y="-228948"/>
                  <a:pt x="389064" y="-334103"/>
                </a:cubicBezTo>
                <a:close/>
              </a:path>
              <a:path w="8872610" h="1828800" stroke="0" extrusionOk="0">
                <a:moveTo>
                  <a:pt x="389064" y="-334103"/>
                </a:moveTo>
                <a:cubicBezTo>
                  <a:pt x="641569" y="-336920"/>
                  <a:pt x="774353" y="-243679"/>
                  <a:pt x="925357" y="-240898"/>
                </a:cubicBezTo>
                <a:cubicBezTo>
                  <a:pt x="1076361" y="-238117"/>
                  <a:pt x="1392345" y="-94963"/>
                  <a:pt x="1531602" y="-135536"/>
                </a:cubicBezTo>
                <a:cubicBezTo>
                  <a:pt x="1670859" y="-176109"/>
                  <a:pt x="1929373" y="-33197"/>
                  <a:pt x="2161164" y="-26121"/>
                </a:cubicBezTo>
                <a:cubicBezTo>
                  <a:pt x="2392955" y="-19045"/>
                  <a:pt x="2547598" y="58175"/>
                  <a:pt x="2720774" y="71136"/>
                </a:cubicBezTo>
                <a:cubicBezTo>
                  <a:pt x="3471664" y="200116"/>
                  <a:pt x="4134101" y="-16003"/>
                  <a:pt x="4814960" y="3337"/>
                </a:cubicBezTo>
                <a:cubicBezTo>
                  <a:pt x="9118681" y="-128515"/>
                  <a:pt x="10254411" y="965351"/>
                  <a:pt x="6718568" y="1698516"/>
                </a:cubicBezTo>
                <a:cubicBezTo>
                  <a:pt x="6003427" y="1834994"/>
                  <a:pt x="5005800" y="1759009"/>
                  <a:pt x="4185636" y="1827339"/>
                </a:cubicBezTo>
                <a:cubicBezTo>
                  <a:pt x="244848" y="1465097"/>
                  <a:pt x="-1393528" y="901047"/>
                  <a:pt x="1313112" y="265000"/>
                </a:cubicBezTo>
                <a:cubicBezTo>
                  <a:pt x="1181485" y="251221"/>
                  <a:pt x="1043921" y="49882"/>
                  <a:pt x="860328" y="-28560"/>
                </a:cubicBezTo>
                <a:cubicBezTo>
                  <a:pt x="676736" y="-107003"/>
                  <a:pt x="498343" y="-277239"/>
                  <a:pt x="389064" y="-334103"/>
                </a:cubicBezTo>
                <a:close/>
              </a:path>
            </a:pathLst>
          </a:custGeom>
          <a:solidFill>
            <a:srgbClr val="4D9406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771817289">
                  <a:prstGeom prst="wedgeEllipseCallout">
                    <a:avLst>
                      <a:gd name="adj1" fmla="val -45615"/>
                      <a:gd name="adj2" fmla="val -68269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EE249F90-6595-4E38-A5DC-899E7B06E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" y="1541934"/>
            <a:ext cx="3560435" cy="499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500" y="323850"/>
            <a:ext cx="6819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VAMOS PENSAR UM POUCO?</a:t>
            </a:r>
          </a:p>
        </p:txBody>
      </p:sp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id="{C147E86A-48B2-4214-8CDB-D7DA7939E2C6}"/>
              </a:ext>
            </a:extLst>
          </p:cNvPr>
          <p:cNvSpPr txBox="1">
            <a:spLocks/>
          </p:cNvSpPr>
          <p:nvPr/>
        </p:nvSpPr>
        <p:spPr>
          <a:xfrm>
            <a:off x="3731883" y="2829071"/>
            <a:ext cx="8364867" cy="10832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60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Por que não LM?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Prof°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 e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                           LEM, p. 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A0C5C91-BF48-435F-8683-408C8CF8E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4230" y="6492875"/>
            <a:ext cx="2743200" cy="365125"/>
          </a:xfrm>
        </p:spPr>
        <p:txBody>
          <a:bodyPr/>
          <a:lstStyle/>
          <a:p>
            <a:fld id="{B5BC91DC-8326-4A7F-8371-D1B8953F3561}" type="slidenum">
              <a:rPr lang="pt-BR" smtClean="0">
                <a:solidFill>
                  <a:schemeClr val="bg1"/>
                </a:solidFill>
              </a:rPr>
              <a:t>3</a:t>
            </a:fld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01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500" y="323850"/>
            <a:ext cx="6819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LIMITAÇÕES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Prof°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 e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                           LEM, p. 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A0C5C91-BF48-435F-8683-408C8CF8E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4230" y="6492875"/>
            <a:ext cx="2743200" cy="365125"/>
          </a:xfrm>
        </p:spPr>
        <p:txBody>
          <a:bodyPr/>
          <a:lstStyle/>
          <a:p>
            <a:fld id="{B5BC91DC-8326-4A7F-8371-D1B8953F3561}" type="slidenum">
              <a:rPr lang="pt-BR" smtClean="0">
                <a:solidFill>
                  <a:schemeClr val="bg1"/>
                </a:solidFill>
              </a:rPr>
              <a:t>30</a:t>
            </a:fld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70BED7F9-68F2-498B-AD79-F931418EA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003" y="1539308"/>
            <a:ext cx="11155144" cy="4897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1270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500" y="323850"/>
            <a:ext cx="6819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SOLUÇÕES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Prof°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 e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                           LEM, p. 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A0C5C91-BF48-435F-8683-408C8CF8E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4230" y="6492875"/>
            <a:ext cx="2743200" cy="365125"/>
          </a:xfrm>
        </p:spPr>
        <p:txBody>
          <a:bodyPr/>
          <a:lstStyle/>
          <a:p>
            <a:fld id="{B5BC91DC-8326-4A7F-8371-D1B8953F3561}" type="slidenum">
              <a:rPr lang="pt-BR" smtClean="0">
                <a:solidFill>
                  <a:schemeClr val="bg1"/>
                </a:solidFill>
              </a:rPr>
              <a:t>31</a:t>
            </a:fld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F7A55A31-8D42-4DDB-A0E9-05CFAC7314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961" b="14925"/>
          <a:stretch/>
        </p:blipFill>
        <p:spPr bwMode="auto">
          <a:xfrm>
            <a:off x="6443004" y="1534603"/>
            <a:ext cx="5558496" cy="43528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4773B352-7CC2-49A1-BD35-8C48BDD1E9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0" r="10735" b="18838"/>
          <a:stretch/>
        </p:blipFill>
        <p:spPr bwMode="auto">
          <a:xfrm>
            <a:off x="190500" y="1523365"/>
            <a:ext cx="6252504" cy="43753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998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500" y="323850"/>
            <a:ext cx="6819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SOLUÇÕES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Prof°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 e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                           LEM, p. 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A0C5C91-BF48-435F-8683-408C8CF8E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4230" y="6492875"/>
            <a:ext cx="2743200" cy="365125"/>
          </a:xfrm>
        </p:spPr>
        <p:txBody>
          <a:bodyPr/>
          <a:lstStyle/>
          <a:p>
            <a:fld id="{B5BC91DC-8326-4A7F-8371-D1B8953F3561}" type="slidenum">
              <a:rPr lang="pt-BR" smtClean="0">
                <a:solidFill>
                  <a:schemeClr val="bg1"/>
                </a:solidFill>
              </a:rPr>
              <a:t>32</a:t>
            </a:fld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435F2DCD-910F-4B05-96B2-29DDA6EC4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359868"/>
            <a:ext cx="8391024" cy="50346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7775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9" name="Título 1">
                <a:extLst>
                  <a:ext uri="{FF2B5EF4-FFF2-40B4-BE49-F238E27FC236}">
                    <a16:creationId xmlns:a16="http://schemas.microsoft.com/office/drawing/2014/main" id="{29B2FACD-69E1-4270-B4B0-3EC418937C6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0500" y="323850"/>
                <a:ext cx="6819900" cy="85725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 fontScale="97500"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pt-BR" dirty="0">
                    <a:solidFill>
                      <a:schemeClr val="bg1"/>
                    </a:solidFill>
                    <a:latin typeface="Modern Love" panose="04090805081005020601" pitchFamily="82" charset="0"/>
                  </a:rPr>
                  <a:t>LIMITAÇÕES </a:t>
                </a:r>
                <a14:m>
                  <m:oMath xmlns:m="http://schemas.openxmlformats.org/officeDocument/2006/math">
                    <m:r>
                      <a:rPr lang="pt-BR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pt-BR" dirty="0">
                    <a:solidFill>
                      <a:schemeClr val="bg1"/>
                    </a:solidFill>
                    <a:latin typeface="Modern Love" panose="04090805081005020601" pitchFamily="82" charset="0"/>
                  </a:rPr>
                  <a:t> </a:t>
                </a:r>
                <a:r>
                  <a:rPr lang="pt-BR" dirty="0">
                    <a:solidFill>
                      <a:srgbClr val="FFC000"/>
                    </a:solidFill>
                    <a:latin typeface="Modern Love" panose="04090805081005020601" pitchFamily="82" charset="0"/>
                  </a:rPr>
                  <a:t>SOLUÇÕES</a:t>
                </a:r>
              </a:p>
            </p:txBody>
          </p:sp>
        </mc:Choice>
        <mc:Fallback>
          <p:sp>
            <p:nvSpPr>
              <p:cNvPr id="9" name="Título 1">
                <a:extLst>
                  <a:ext uri="{FF2B5EF4-FFF2-40B4-BE49-F238E27FC236}">
                    <a16:creationId xmlns:a16="http://schemas.microsoft.com/office/drawing/2014/main" id="{29B2FACD-69E1-4270-B4B0-3EC418937C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" y="323850"/>
                <a:ext cx="6819900" cy="857250"/>
              </a:xfrm>
              <a:prstGeom prst="rect">
                <a:avLst/>
              </a:prstGeom>
              <a:blipFill>
                <a:blip r:embed="rId4"/>
                <a:stretch>
                  <a:fillRect l="-3485" t="-9220" b="-25532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Prof°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 e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                           LEM, p. 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A0C5C91-BF48-435F-8683-408C8CF8E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4230" y="6492875"/>
            <a:ext cx="2743200" cy="365125"/>
          </a:xfrm>
        </p:spPr>
        <p:txBody>
          <a:bodyPr/>
          <a:lstStyle/>
          <a:p>
            <a:fld id="{B5BC91DC-8326-4A7F-8371-D1B8953F3561}" type="slidenum">
              <a:rPr lang="pt-BR" smtClean="0">
                <a:solidFill>
                  <a:schemeClr val="bg1"/>
                </a:solidFill>
              </a:rPr>
              <a:t>33</a:t>
            </a:fld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id="{FB44F004-83E3-4398-A41D-9794FCD38E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692442"/>
            <a:ext cx="11735910" cy="4848559"/>
          </a:xfrm>
        </p:spPr>
        <p:txBody>
          <a:bodyPr>
            <a:noAutofit/>
          </a:bodyPr>
          <a:lstStyle/>
          <a:p>
            <a:pPr marL="457200" lvl="1" indent="-457200">
              <a:buFont typeface="Wingdings" panose="05000000000000000000" pitchFamily="2" charset="2"/>
              <a:buChar char="q"/>
            </a:pPr>
            <a:r>
              <a:rPr lang="pt-BR" sz="32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Elevado custo financeiro;</a:t>
            </a:r>
          </a:p>
          <a:p>
            <a:pPr marL="742950" lvl="2" indent="-342900"/>
            <a:r>
              <a:rPr lang="pt-BR" sz="2400" dirty="0"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Sucata.</a:t>
            </a:r>
          </a:p>
          <a:p>
            <a:pPr marL="742950" lvl="2" indent="-342900"/>
            <a:endParaRPr lang="pt-BR" sz="2800" dirty="0">
              <a:solidFill>
                <a:schemeClr val="bg1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  <a:p>
            <a:pPr marL="457200" lvl="1" indent="-457200">
              <a:buFont typeface="Wingdings" panose="05000000000000000000" pitchFamily="2" charset="2"/>
              <a:buChar char="q"/>
            </a:pPr>
            <a:r>
              <a:rPr lang="pt-BR" sz="32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Exige boa formação docente;</a:t>
            </a:r>
          </a:p>
          <a:p>
            <a:pPr marL="742950" lvl="2" indent="-342900"/>
            <a:r>
              <a:rPr lang="pt-BR" sz="2400" dirty="0"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“Com professor despreparado, nenhum método produz aprendizagem significativa” (LORENZATO, 2012, p.12).</a:t>
            </a:r>
          </a:p>
          <a:p>
            <a:pPr marL="742950" lvl="2" indent="-342900"/>
            <a:endParaRPr lang="pt-BR" sz="2800" dirty="0">
              <a:solidFill>
                <a:schemeClr val="bg1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  <a:p>
            <a:pPr marL="457200" lvl="1" indent="-457200">
              <a:buFont typeface="Wingdings" panose="05000000000000000000" pitchFamily="2" charset="2"/>
              <a:buChar char="q"/>
            </a:pPr>
            <a:r>
              <a:rPr lang="pt-BR" sz="32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Não pode ser aplicado a todos os assuntos do programa;</a:t>
            </a:r>
          </a:p>
          <a:p>
            <a:pPr marL="742950" lvl="2" indent="-342900"/>
            <a:r>
              <a:rPr lang="pt-BR" sz="2400" dirty="0"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“Pode disponibilizar uma diversificação de meios” (LORENZATO, 2012, p.13).</a:t>
            </a:r>
          </a:p>
        </p:txBody>
      </p:sp>
    </p:spTree>
    <p:extLst>
      <p:ext uri="{BB962C8B-B14F-4D97-AF65-F5344CB8AC3E}">
        <p14:creationId xmlns:p14="http://schemas.microsoft.com/office/powerpoint/2010/main" val="4026025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9" name="Título 1">
                <a:extLst>
                  <a:ext uri="{FF2B5EF4-FFF2-40B4-BE49-F238E27FC236}">
                    <a16:creationId xmlns:a16="http://schemas.microsoft.com/office/drawing/2014/main" id="{29B2FACD-69E1-4270-B4B0-3EC418937C6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0500" y="323850"/>
                <a:ext cx="6819900" cy="85725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 fontScale="97500"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pt-BR" dirty="0">
                    <a:solidFill>
                      <a:schemeClr val="bg1"/>
                    </a:solidFill>
                    <a:latin typeface="Modern Love" panose="04090805081005020601" pitchFamily="82" charset="0"/>
                  </a:rPr>
                  <a:t>LIMITAÇÕES </a:t>
                </a:r>
                <a14:m>
                  <m:oMath xmlns:m="http://schemas.openxmlformats.org/officeDocument/2006/math">
                    <m:r>
                      <a:rPr lang="pt-BR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pt-BR" dirty="0">
                    <a:solidFill>
                      <a:schemeClr val="bg1"/>
                    </a:solidFill>
                    <a:latin typeface="Modern Love" panose="04090805081005020601" pitchFamily="82" charset="0"/>
                  </a:rPr>
                  <a:t> </a:t>
                </a:r>
                <a:r>
                  <a:rPr lang="pt-BR" dirty="0">
                    <a:solidFill>
                      <a:srgbClr val="FFC000"/>
                    </a:solidFill>
                    <a:latin typeface="Modern Love" panose="04090805081005020601" pitchFamily="82" charset="0"/>
                  </a:rPr>
                  <a:t>SOLUÇÕES</a:t>
                </a:r>
              </a:p>
            </p:txBody>
          </p:sp>
        </mc:Choice>
        <mc:Fallback>
          <p:sp>
            <p:nvSpPr>
              <p:cNvPr id="9" name="Título 1">
                <a:extLst>
                  <a:ext uri="{FF2B5EF4-FFF2-40B4-BE49-F238E27FC236}">
                    <a16:creationId xmlns:a16="http://schemas.microsoft.com/office/drawing/2014/main" id="{29B2FACD-69E1-4270-B4B0-3EC418937C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" y="323850"/>
                <a:ext cx="6819900" cy="857250"/>
              </a:xfrm>
              <a:prstGeom prst="rect">
                <a:avLst/>
              </a:prstGeom>
              <a:blipFill>
                <a:blip r:embed="rId4"/>
                <a:stretch>
                  <a:fillRect l="-3485" t="-9220" b="-25532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Prof°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 e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                           LEM, p. 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A0C5C91-BF48-435F-8683-408C8CF8E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4230" y="6492875"/>
            <a:ext cx="2743200" cy="365125"/>
          </a:xfrm>
        </p:spPr>
        <p:txBody>
          <a:bodyPr/>
          <a:lstStyle/>
          <a:p>
            <a:fld id="{B5BC91DC-8326-4A7F-8371-D1B8953F3561}" type="slidenum">
              <a:rPr lang="pt-BR" smtClean="0">
                <a:solidFill>
                  <a:schemeClr val="bg1"/>
                </a:solidFill>
              </a:rPr>
              <a:t>34</a:t>
            </a:fld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id="{FB44F004-83E3-4398-A41D-9794FCD38E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394" y="1329525"/>
            <a:ext cx="11735910" cy="5067098"/>
          </a:xfrm>
        </p:spPr>
        <p:txBody>
          <a:bodyPr>
            <a:noAutofit/>
          </a:bodyPr>
          <a:lstStyle/>
          <a:p>
            <a:pPr marL="457200" lvl="1" indent="-457200">
              <a:buFont typeface="Wingdings" panose="05000000000000000000" pitchFamily="2" charset="2"/>
              <a:buChar char="q"/>
            </a:pPr>
            <a:r>
              <a:rPr lang="pt-BR" sz="32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Não pode ser usado em turmas numerosas;</a:t>
            </a:r>
          </a:p>
          <a:p>
            <a:pPr marL="914400" lvl="2" indent="-457200"/>
            <a:r>
              <a:rPr lang="pt-BR" sz="2400" dirty="0"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Com até 30 alunos, divide-se em subgrupos. Acima disso, só há observação dos alunos.</a:t>
            </a:r>
          </a:p>
          <a:p>
            <a:pPr marL="457200" lvl="1" indent="-457200">
              <a:buFont typeface="Wingdings" panose="05000000000000000000" pitchFamily="2" charset="2"/>
              <a:buChar char="q"/>
            </a:pPr>
            <a:endParaRPr lang="pt-BR" sz="3200" dirty="0">
              <a:solidFill>
                <a:schemeClr val="bg1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  <a:p>
            <a:pPr marL="457200" lvl="1" indent="-457200">
              <a:buFont typeface="Wingdings" panose="05000000000000000000" pitchFamily="2" charset="2"/>
              <a:buChar char="q"/>
            </a:pPr>
            <a:r>
              <a:rPr lang="pt-BR" sz="32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Demanda tempo;</a:t>
            </a:r>
          </a:p>
          <a:p>
            <a:pPr marL="914400" lvl="2" indent="-457200">
              <a:buFont typeface="Wingdings" panose="05000000000000000000" pitchFamily="2" charset="2"/>
              <a:buChar char="§"/>
            </a:pPr>
            <a:r>
              <a:rPr lang="pt-BR" sz="2400" dirty="0"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O que perde-se em tempo, ganha-se em significado. Ao facilitar a aprendizagem, o professor ganha tempo.</a:t>
            </a:r>
          </a:p>
          <a:p>
            <a:pPr marL="457200" lvl="1" indent="-457200">
              <a:buFont typeface="Wingdings" panose="05000000000000000000" pitchFamily="2" charset="2"/>
              <a:buChar char="q"/>
            </a:pPr>
            <a:endParaRPr lang="pt-BR" sz="3200" dirty="0">
              <a:solidFill>
                <a:schemeClr val="bg1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  <a:p>
            <a:pPr marL="457200" lvl="1" indent="-457200">
              <a:buFont typeface="Wingdings" panose="05000000000000000000" pitchFamily="2" charset="2"/>
              <a:buChar char="q"/>
            </a:pPr>
            <a:r>
              <a:rPr lang="pt-BR" sz="32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Pode induzir o aluno aceitar como verdadeiras as propriedades matemáticas propiciadas pelo material didático.</a:t>
            </a:r>
          </a:p>
          <a:p>
            <a:pPr marL="914400" lvl="2" indent="-457200">
              <a:buFont typeface="Wingdings" panose="05000000000000000000" pitchFamily="2" charset="2"/>
              <a:buChar char="§"/>
            </a:pPr>
            <a:r>
              <a:rPr lang="pt-BR" sz="2400" dirty="0"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Até os 13 anos, a aquisição do conhecimento apoia-se nos sentidos da audição, da visão e do tato (LORENZATO, 2012).</a:t>
            </a:r>
          </a:p>
        </p:txBody>
      </p:sp>
    </p:spTree>
    <p:extLst>
      <p:ext uri="{BB962C8B-B14F-4D97-AF65-F5344CB8AC3E}">
        <p14:creationId xmlns:p14="http://schemas.microsoft.com/office/powerpoint/2010/main" val="385941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500" y="323850"/>
            <a:ext cx="6819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DOCUMENTOS OFICIAIS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Prof°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 e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                           LEM, p. 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A0C5C91-BF48-435F-8683-408C8CF8E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4230" y="6492875"/>
            <a:ext cx="2743200" cy="365125"/>
          </a:xfrm>
        </p:spPr>
        <p:txBody>
          <a:bodyPr/>
          <a:lstStyle/>
          <a:p>
            <a:fld id="{B5BC91DC-8326-4A7F-8371-D1B8953F3561}" type="slidenum">
              <a:rPr lang="pt-BR" smtClean="0">
                <a:solidFill>
                  <a:schemeClr val="bg1"/>
                </a:solidFill>
              </a:rPr>
              <a:t>35</a:t>
            </a:fld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AB03E5D-9595-4DAB-9F48-F4552ECEEC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538" t="19568" r="2617" b="14263"/>
          <a:stretch/>
        </p:blipFill>
        <p:spPr>
          <a:xfrm>
            <a:off x="6403119" y="1973023"/>
            <a:ext cx="5682221" cy="36475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m 3" descr="Homem com os braços para cima&#10;&#10;Descrição gerada automaticamente com confiança baixa">
            <a:extLst>
              <a:ext uri="{FF2B5EF4-FFF2-40B4-BE49-F238E27FC236}">
                <a16:creationId xmlns:a16="http://schemas.microsoft.com/office/drawing/2014/main" id="{C908D57B-4CD3-49E3-89F9-A536C1909C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19" y="1973022"/>
            <a:ext cx="6096000" cy="36475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51817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23E11763-D8F1-4DA7-8896-A9B81521C8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" t="3884" r="5020" b="4083"/>
          <a:stretch/>
        </p:blipFill>
        <p:spPr bwMode="auto">
          <a:xfrm>
            <a:off x="465221" y="1411915"/>
            <a:ext cx="4143457" cy="5080960"/>
          </a:xfrm>
          <a:prstGeom prst="rect">
            <a:avLst/>
          </a:prstGeom>
          <a:noFill/>
          <a:ln>
            <a:noFill/>
          </a:ln>
          <a:scene3d>
            <a:camera prst="perspectiveHeroicExtremeRigh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500" y="323850"/>
            <a:ext cx="6819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REFERÊNCIAS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Prof°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 e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                           LEM, p. 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A0C5C91-BF48-435F-8683-408C8CF8E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4230" y="6492875"/>
            <a:ext cx="2743200" cy="365125"/>
          </a:xfrm>
        </p:spPr>
        <p:txBody>
          <a:bodyPr/>
          <a:lstStyle/>
          <a:p>
            <a:fld id="{B5BC91DC-8326-4A7F-8371-D1B8953F3561}" type="slidenum">
              <a:rPr lang="pt-BR" smtClean="0">
                <a:solidFill>
                  <a:schemeClr val="bg1"/>
                </a:solidFill>
              </a:rPr>
              <a:t>36</a:t>
            </a:fld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417EE5B1-FB25-4647-B035-49C67C2EFAE2}"/>
              </a:ext>
            </a:extLst>
          </p:cNvPr>
          <p:cNvSpPr txBox="1"/>
          <p:nvPr/>
        </p:nvSpPr>
        <p:spPr>
          <a:xfrm>
            <a:off x="4186989" y="2581592"/>
            <a:ext cx="753979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LORENZATO, Sergio (</a:t>
            </a:r>
            <a:r>
              <a:rPr lang="pt-BR" sz="2800" dirty="0" err="1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org</a:t>
            </a:r>
            <a:r>
              <a:rPr lang="pt-BR" sz="28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). </a:t>
            </a:r>
            <a:r>
              <a:rPr lang="pt-BR" sz="28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O Laboratório de Ensino de Matemática na Formação de Professores</a:t>
            </a:r>
            <a:r>
              <a:rPr lang="pt-BR" sz="28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. Campinas: Autores Associados, 2012. </a:t>
            </a:r>
          </a:p>
        </p:txBody>
      </p:sp>
    </p:spTree>
    <p:extLst>
      <p:ext uri="{BB962C8B-B14F-4D97-AF65-F5344CB8AC3E}">
        <p14:creationId xmlns:p14="http://schemas.microsoft.com/office/powerpoint/2010/main" val="2409427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C299E1E0-B4EC-4B09-B64A-9C9947606F02}"/>
              </a:ext>
            </a:extLst>
          </p:cNvPr>
          <p:cNvSpPr txBox="1">
            <a:spLocks/>
          </p:cNvSpPr>
          <p:nvPr/>
        </p:nvSpPr>
        <p:spPr>
          <a:xfrm>
            <a:off x="2565400" y="1592263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/>
          </a:p>
        </p:txBody>
      </p:sp>
      <p:sp>
        <p:nvSpPr>
          <p:cNvPr id="7" name="Título 30">
            <a:extLst>
              <a:ext uri="{FF2B5EF4-FFF2-40B4-BE49-F238E27FC236}">
                <a16:creationId xmlns:a16="http://schemas.microsoft.com/office/drawing/2014/main" id="{3ED49ED8-79BB-4C0E-9930-F7A213E9E6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2600" y="3262336"/>
            <a:ext cx="9855792" cy="1609241"/>
          </a:xfrm>
        </p:spPr>
        <p:txBody>
          <a:bodyPr>
            <a:noAutofit/>
          </a:bodyPr>
          <a:lstStyle/>
          <a:p>
            <a:r>
              <a:rPr lang="pt-BR" sz="5400" dirty="0">
                <a:solidFill>
                  <a:schemeClr val="bg1"/>
                </a:solidFill>
                <a:latin typeface="Modern Love" panose="04090805081005020601" pitchFamily="82" charset="0"/>
              </a:rPr>
              <a:t>Laboratório de Ensino de Matemática</a:t>
            </a:r>
          </a:p>
        </p:txBody>
      </p:sp>
      <p:sp>
        <p:nvSpPr>
          <p:cNvPr id="18" name="Subtítulo 31">
            <a:extLst>
              <a:ext uri="{FF2B5EF4-FFF2-40B4-BE49-F238E27FC236}">
                <a16:creationId xmlns:a16="http://schemas.microsoft.com/office/drawing/2014/main" id="{DA8DDDF6-603C-47C8-A467-ADE542DF46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08500" y="5714902"/>
            <a:ext cx="7200900" cy="990600"/>
          </a:xfrm>
        </p:spPr>
        <p:txBody>
          <a:bodyPr>
            <a:normAutofit/>
          </a:bodyPr>
          <a:lstStyle/>
          <a:p>
            <a:pPr algn="r"/>
            <a:r>
              <a:rPr lang="pt-BR" sz="20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Profº</a:t>
            </a:r>
            <a:r>
              <a:rPr lang="pt-BR" sz="20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20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20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</a:t>
            </a:r>
          </a:p>
          <a:p>
            <a:pPr algn="r"/>
            <a:r>
              <a:rPr lang="pt-BR" sz="20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20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A7ADA3A-5FA5-41A6-8C8A-CC2D31F046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23" b="98077" l="6286" r="92000">
                        <a14:foregroundMark x1="9143" y1="28846" x2="13143" y2="44231"/>
                        <a14:foregroundMark x1="12000" y1="27308" x2="18571" y2="40000"/>
                        <a14:foregroundMark x1="18571" y1="40000" x2="18286" y2="40769"/>
                        <a14:foregroundMark x1="7143" y1="29231" x2="12286" y2="43846"/>
                        <a14:foregroundMark x1="12286" y1="43846" x2="13143" y2="44231"/>
                        <a14:foregroundMark x1="13429" y1="27308" x2="17714" y2="39231"/>
                        <a14:foregroundMark x1="16857" y1="28077" x2="18857" y2="38462"/>
                        <a14:foregroundMark x1="6857" y1="33846" x2="11714" y2="41923"/>
                        <a14:foregroundMark x1="21143" y1="13462" x2="24857" y2="22692"/>
                        <a14:foregroundMark x1="18857" y1="13462" x2="26857" y2="23846"/>
                        <a14:foregroundMark x1="23429" y1="9615" x2="32286" y2="24231"/>
                        <a14:foregroundMark x1="32286" y1="24231" x2="36000" y2="27308"/>
                        <a14:foregroundMark x1="19143" y1="20769" x2="23714" y2="26538"/>
                        <a14:foregroundMark x1="18571" y1="24615" x2="18571" y2="24615"/>
                        <a14:foregroundMark x1="56857" y1="43462" x2="52286" y2="59231"/>
                        <a14:foregroundMark x1="30857" y1="43077" x2="40286" y2="51538"/>
                        <a14:foregroundMark x1="36857" y1="43462" x2="36857" y2="43462"/>
                        <a14:foregroundMark x1="30000" y1="40000" x2="30000" y2="40000"/>
                        <a14:foregroundMark x1="29714" y1="84231" x2="32000" y2="85000"/>
                        <a14:foregroundMark x1="33143" y1="90769" x2="33143" y2="90769"/>
                        <a14:foregroundMark x1="40571" y1="92692" x2="40571" y2="92692"/>
                        <a14:foregroundMark x1="51429" y1="88846" x2="51429" y2="88846"/>
                        <a14:foregroundMark x1="51429" y1="88846" x2="51429" y2="88846"/>
                        <a14:foregroundMark x1="50000" y1="90000" x2="56000" y2="95385"/>
                        <a14:foregroundMark x1="45714" y1="88846" x2="45714" y2="88846"/>
                        <a14:foregroundMark x1="49143" y1="62308" x2="52571" y2="76923"/>
                        <a14:foregroundMark x1="63714" y1="52692" x2="66000" y2="66538"/>
                        <a14:foregroundMark x1="73143" y1="73846" x2="73143" y2="77308"/>
                        <a14:foregroundMark x1="76000" y1="86154" x2="76000" y2="86154"/>
                        <a14:foregroundMark x1="90723" y1="51923" x2="91429" y2="54231"/>
                        <a14:foregroundMark x1="89429" y1="47692" x2="90723" y2="51923"/>
                        <a14:foregroundMark x1="60286" y1="45385" x2="55143" y2="55000"/>
                        <a14:foregroundMark x1="58286" y1="54231" x2="61429" y2="58462"/>
                        <a14:foregroundMark x1="49714" y1="79615" x2="50571" y2="86538"/>
                        <a14:foregroundMark x1="58286" y1="90385" x2="64571" y2="89231"/>
                        <a14:foregroundMark x1="60286" y1="96154" x2="60286" y2="98077"/>
                        <a14:foregroundMark x1="74857" y1="86538" x2="74857" y2="86538"/>
                        <a14:foregroundMark x1="74857" y1="87308" x2="78857" y2="86923"/>
                        <a14:foregroundMark x1="10857" y1="57692" x2="10857" y2="57692"/>
                        <a14:foregroundMark x1="33429" y1="20769" x2="39714" y2="23846"/>
                        <a14:foregroundMark x1="36000" y1="16923" x2="40286" y2="25769"/>
                        <a14:foregroundMark x1="30571" y1="23462" x2="37143" y2="31154"/>
                        <a14:foregroundMark x1="30286" y1="27308" x2="37714" y2="32692"/>
                        <a14:foregroundMark x1="30857" y1="30769" x2="35143" y2="34231"/>
                        <a14:foregroundMark x1="35143" y1="34615" x2="36857" y2="36538"/>
                        <a14:foregroundMark x1="18571" y1="25769" x2="18571" y2="25769"/>
                        <a14:foregroundMark x1="27714" y1="10000" x2="31429" y2="16538"/>
                        <a14:foregroundMark x1="36857" y1="7692" x2="39429" y2="15385"/>
                        <a14:foregroundMark x1="39143" y1="7308" x2="41143" y2="15000"/>
                        <a14:foregroundMark x1="35714" y1="10769" x2="35714" y2="10769"/>
                        <a14:foregroundMark x1="35714" y1="10769" x2="35714" y2="10769"/>
                        <a14:foregroundMark x1="40000" y1="17308" x2="42286" y2="19231"/>
                        <a14:foregroundMark x1="81143" y1="20000" x2="84571" y2="27308"/>
                        <a14:foregroundMark x1="79143" y1="18846" x2="85429" y2="27692"/>
                        <a14:foregroundMark x1="81429" y1="16154" x2="83714" y2="15385"/>
                        <a14:foregroundMark x1="79143" y1="20000" x2="85429" y2="18077"/>
                        <a14:foregroundMark x1="85714" y1="16154" x2="85429" y2="31538"/>
                        <a14:foregroundMark x1="85429" y1="31538" x2="76857" y2="22692"/>
                        <a14:foregroundMark x1="76857" y1="22692" x2="77143" y2="19615"/>
                        <a14:foregroundMark x1="73429" y1="25385" x2="77714" y2="23077"/>
                        <a14:foregroundMark x1="86286" y1="16538" x2="89143" y2="25000"/>
                        <a14:foregroundMark x1="87143" y1="36154" x2="86000" y2="36154"/>
                        <a14:foregroundMark x1="86228" y1="35000" x2="84857" y2="39615"/>
                        <a14:foregroundMark x1="86571" y1="33846" x2="86228" y2="35000"/>
                        <a14:foregroundMark x1="89523" y1="40769" x2="89714" y2="41923"/>
                        <a14:foregroundMark x1="88571" y1="35000" x2="89523" y2="40769"/>
                        <a14:foregroundMark x1="86497" y1="40769" x2="86286" y2="41154"/>
                        <a14:foregroundMark x1="90286" y1="33846" x2="86497" y2="40769"/>
                        <a14:foregroundMark x1="87528" y1="41923" x2="86857" y2="43077"/>
                        <a14:foregroundMark x1="88199" y1="40769" x2="87528" y2="41923"/>
                        <a14:foregroundMark x1="92000" y1="34231" x2="88199" y2="40769"/>
                        <a14:foregroundMark x1="61143" y1="19231" x2="64000" y2="31154"/>
                        <a14:foregroundMark x1="59143" y1="6923" x2="62286" y2="14615"/>
                        <a14:foregroundMark x1="48571" y1="6923" x2="53714" y2="13462"/>
                        <a14:backgroundMark x1="84286" y1="35000" x2="84286" y2="35000"/>
                        <a14:backgroundMark x1="85714" y1="33077" x2="85714" y2="33077"/>
                        <a14:backgroundMark x1="86571" y1="32308" x2="86571" y2="32308"/>
                        <a14:backgroundMark x1="84571" y1="40769" x2="84571" y2="40769"/>
                        <a14:backgroundMark x1="84571" y1="41923" x2="84571" y2="41923"/>
                        <a14:backgroundMark x1="82571" y1="40769" x2="82571" y2="40769"/>
                        <a14:backgroundMark x1="88571" y1="54231" x2="88571" y2="54231"/>
                        <a14:backgroundMark x1="86571" y1="51923" x2="86571" y2="51923"/>
                        <a14:backgroundMark x1="58571" y1="32692" x2="58571" y2="326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67118"/>
            <a:ext cx="3218045" cy="239054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0DB55DD8-520A-4A69-8153-E109B8065D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50545" y1="44142" x2="50545" y2="44142"/>
                        <a14:foregroundMark x1="50545" y1="44142" x2="58909" y2="43324"/>
                        <a14:foregroundMark x1="34364" y1="30790" x2="43455" y2="37057"/>
                        <a14:foregroundMark x1="43455" y1="37057" x2="45636" y2="37330"/>
                        <a14:foregroundMark x1="52364" y1="10082" x2="52416" y2="10618"/>
                        <a14:foregroundMark x1="58545" y1="29428" x2="66545" y2="37602"/>
                        <a14:foregroundMark x1="57273" y1="26703" x2="69818" y2="32970"/>
                        <a14:foregroundMark x1="51636" y1="38692" x2="49636" y2="42507"/>
                        <a14:backgroundMark x1="43636" y1="13624" x2="52909" y2="16894"/>
                        <a14:backgroundMark x1="52909" y1="16894" x2="53091" y2="17439"/>
                        <a14:backgroundMark x1="52364" y1="10627" x2="53091" y2="20981"/>
                        <a14:backgroundMark x1="54909" y1="14986" x2="54909" y2="22616"/>
                        <a14:backgroundMark x1="59455" y1="20981" x2="76364" y2="25068"/>
                      </a14:backgroundRemoval>
                    </a14:imgEffect>
                  </a14:imgLayer>
                </a14:imgProps>
              </a:ext>
            </a:extLst>
          </a:blip>
          <a:srcRect l="26258" t="17750" r="24772" b="10107"/>
          <a:stretch/>
        </p:blipFill>
        <p:spPr>
          <a:xfrm>
            <a:off x="3057297" y="862205"/>
            <a:ext cx="2353199" cy="2313244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8567D2FE-6756-4967-B4E1-515E1FEF45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384" b="89968" l="10000" r="90000">
                        <a14:foregroundMark x1="65000" y1="7384" x2="65000" y2="7384"/>
                        <a14:foregroundMark x1="70615" y1="8026" x2="70615" y2="8026"/>
                        <a14:foregroundMark x1="65308" y1="8427" x2="65308" y2="84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54949" y="498455"/>
            <a:ext cx="2793011" cy="267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414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500" y="323850"/>
            <a:ext cx="6819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000" dirty="0">
                <a:solidFill>
                  <a:schemeClr val="bg1"/>
                </a:solidFill>
                <a:latin typeface="Modern Love" panose="04090805081005020601" pitchFamily="82" charset="0"/>
              </a:rPr>
              <a:t>O QUE É </a:t>
            </a:r>
            <a:r>
              <a:rPr lang="pt-BR" sz="5000" u="sng" dirty="0">
                <a:solidFill>
                  <a:schemeClr val="bg1"/>
                </a:solidFill>
                <a:latin typeface="Modern Love" panose="04090805081005020601" pitchFamily="82" charset="0"/>
              </a:rPr>
              <a:t>LABORATÓRIO</a:t>
            </a:r>
            <a:r>
              <a:rPr lang="pt-BR" sz="5000" dirty="0">
                <a:solidFill>
                  <a:schemeClr val="bg1"/>
                </a:solidFill>
                <a:latin typeface="Modern Love" panose="04090805081005020601" pitchFamily="82" charset="0"/>
              </a:rPr>
              <a:t>?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Prof°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 e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                           LEM, p. </a:t>
            </a:r>
          </a:p>
        </p:txBody>
      </p:sp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id="{618FB7AE-7EEB-4BA7-8C77-A70EBA7B7ACA}"/>
              </a:ext>
            </a:extLst>
          </p:cNvPr>
          <p:cNvSpPr txBox="1">
            <a:spLocks/>
          </p:cNvSpPr>
          <p:nvPr/>
        </p:nvSpPr>
        <p:spPr>
          <a:xfrm>
            <a:off x="190500" y="2342146"/>
            <a:ext cx="7388171" cy="44597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t-BR" sz="2700" dirty="0" err="1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Sm</a:t>
            </a:r>
            <a:r>
              <a:rPr lang="pt-BR" sz="27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.</a:t>
            </a:r>
          </a:p>
          <a:p>
            <a:pPr marL="0" indent="0" algn="just">
              <a:buNone/>
            </a:pPr>
            <a:r>
              <a:rPr lang="pt-BR" sz="27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1. </a:t>
            </a:r>
            <a:r>
              <a:rPr lang="pt-BR" sz="27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Sala ou edifício onde se preparam medicamentos ou se </a:t>
            </a:r>
            <a:r>
              <a:rPr lang="pt-BR" sz="2700" b="1" dirty="0"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fazem experiências científicas</a:t>
            </a:r>
            <a:r>
              <a:rPr lang="pt-BR" sz="27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, exames clínicos, etc. </a:t>
            </a:r>
            <a:endParaRPr lang="pt-BR" sz="2700" dirty="0">
              <a:solidFill>
                <a:schemeClr val="bg1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  <a:p>
            <a:pPr marL="0" indent="0" algn="just">
              <a:buNone/>
            </a:pPr>
            <a:endParaRPr lang="pt-BR" dirty="0">
              <a:solidFill>
                <a:schemeClr val="bg1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FDA064DC-1A18-43A1-BF21-38844A3118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00" b="96867" l="1910" r="97917">
                        <a14:foregroundMark x1="9809" y1="8667" x2="72830" y2="76933"/>
                        <a14:foregroundMark x1="84722" y1="16400" x2="14670" y2="48667"/>
                        <a14:foregroundMark x1="39931" y1="7000" x2="42274" y2="49800"/>
                        <a14:foregroundMark x1="42274" y1="49800" x2="42969" y2="51467"/>
                        <a14:foregroundMark x1="2517" y1="11000" x2="37587" y2="8267"/>
                        <a14:foregroundMark x1="37587" y1="8267" x2="78993" y2="15133"/>
                        <a14:foregroundMark x1="78993" y1="15133" x2="89583" y2="25533"/>
                        <a14:foregroundMark x1="89583" y1="25533" x2="13628" y2="54200"/>
                        <a14:foregroundMark x1="13628" y1="54200" x2="6684" y2="72600"/>
                        <a14:foregroundMark x1="6684" y1="72600" x2="19444" y2="84467"/>
                        <a14:foregroundMark x1="19444" y1="84467" x2="84549" y2="89267"/>
                        <a14:foregroundMark x1="84549" y1="89267" x2="92361" y2="84667"/>
                        <a14:foregroundMark x1="8247" y1="17533" x2="10243" y2="63267"/>
                        <a14:foregroundMark x1="10243" y1="63267" x2="5122" y2="77667"/>
                        <a14:foregroundMark x1="5122" y1="77667" x2="9809" y2="87933"/>
                        <a14:foregroundMark x1="9809" y1="87933" x2="11892" y2="89800"/>
                        <a14:foregroundMark x1="25000" y1="94267" x2="98177" y2="89067"/>
                        <a14:foregroundMark x1="98177" y1="89067" x2="92622" y2="13333"/>
                        <a14:foregroundMark x1="95660" y1="11933" x2="36632" y2="5400"/>
                        <a14:foregroundMark x1="35417" y1="22000" x2="58247" y2="16867"/>
                        <a14:foregroundMark x1="38455" y1="20333" x2="52083" y2="26667"/>
                        <a14:foregroundMark x1="52083" y1="26667" x2="47222" y2="20733"/>
                        <a14:foregroundMark x1="47222" y1="20733" x2="37500" y2="20867"/>
                        <a14:foregroundMark x1="37500" y1="20867" x2="38108" y2="32067"/>
                        <a14:foregroundMark x1="54253" y1="25933" x2="83941" y2="24267"/>
                        <a14:foregroundMark x1="83941" y1="24267" x2="46007" y2="22000"/>
                        <a14:foregroundMark x1="32986" y1="22933" x2="34462" y2="15667"/>
                        <a14:foregroundMark x1="34462" y1="15667" x2="34462" y2="15667"/>
                        <a14:foregroundMark x1="28993" y1="54733" x2="87760" y2="32267"/>
                        <a14:foregroundMark x1="24740" y1="92600" x2="73785" y2="86533"/>
                        <a14:foregroundMark x1="31076" y1="96867" x2="5642" y2="89267"/>
                        <a14:foregroundMark x1="5642" y1="89267" x2="1910" y2="87467"/>
                        <a14:foregroundMark x1="16840" y1="96867" x2="27431" y2="96867"/>
                        <a14:foregroundMark x1="4601" y1="14733" x2="3993" y2="62933"/>
                        <a14:foregroundMark x1="3733" y1="7933" x2="31424" y2="5133"/>
                        <a14:foregroundMark x1="22309" y1="2600" x2="27431" y2="32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57437" y="1188755"/>
            <a:ext cx="4090352" cy="5325979"/>
          </a:xfrm>
          <a:prstGeom prst="rect">
            <a:avLst/>
          </a:prstGeom>
        </p:spPr>
      </p:pic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0B4E06D0-CEE5-406F-915E-928D0E5B7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8300" y="6514734"/>
            <a:ext cx="2743200" cy="365125"/>
          </a:xfrm>
        </p:spPr>
        <p:txBody>
          <a:bodyPr/>
          <a:lstStyle/>
          <a:p>
            <a:fld id="{B5BC91DC-8326-4A7F-8371-D1B8953F3561}" type="slidenum">
              <a:rPr lang="pt-BR" smtClean="0">
                <a:solidFill>
                  <a:schemeClr val="bg1"/>
                </a:solidFill>
              </a:rPr>
              <a:t>4</a:t>
            </a:fld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984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500" y="323850"/>
            <a:ext cx="6819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000" dirty="0">
                <a:solidFill>
                  <a:schemeClr val="bg1"/>
                </a:solidFill>
                <a:latin typeface="Modern Love" panose="04090805081005020601" pitchFamily="82" charset="0"/>
              </a:rPr>
              <a:t>DEFINIÇÃO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Prof°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 e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                           LEM, p. 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74BBA0BD-8249-4E3B-BBA4-DE8A9C68B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9690" y="6492875"/>
            <a:ext cx="2743200" cy="365125"/>
          </a:xfrm>
        </p:spPr>
        <p:txBody>
          <a:bodyPr/>
          <a:lstStyle/>
          <a:p>
            <a:fld id="{B5BC91DC-8326-4A7F-8371-D1B8953F3561}" type="slidenum">
              <a:rPr lang="pt-BR" smtClean="0">
                <a:solidFill>
                  <a:schemeClr val="bg1"/>
                </a:solidFill>
              </a:rPr>
              <a:t>5</a:t>
            </a:fld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349429FD-1CC9-4176-BF0A-B505889A46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2200923"/>
            <a:ext cx="4734913" cy="4372329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0101986F-E2C9-4BE5-BDA4-839C6CB47B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28" b="94681" l="3000" r="97000">
                        <a14:foregroundMark x1="85333" y1="20922" x2="82667" y2="69504"/>
                        <a14:foregroundMark x1="82667" y1="12766" x2="82667" y2="12766"/>
                        <a14:foregroundMark x1="51000" y1="13830" x2="51000" y2="13830"/>
                        <a14:foregroundMark x1="35333" y1="16312" x2="35333" y2="16312"/>
                        <a14:foregroundMark x1="13000" y1="19149" x2="13000" y2="19149"/>
                        <a14:foregroundMark x1="20333" y1="4965" x2="5333" y2="30142"/>
                        <a14:foregroundMark x1="5333" y1="30142" x2="3333" y2="40071"/>
                        <a14:foregroundMark x1="3333" y1="40071" x2="27000" y2="83333"/>
                        <a14:foregroundMark x1="43000" y1="89362" x2="57333" y2="92908"/>
                        <a14:foregroundMark x1="57333" y1="92908" x2="58000" y2="92553"/>
                        <a14:foregroundMark x1="31333" y1="97872" x2="44333" y2="94681"/>
                        <a14:foregroundMark x1="44333" y1="94681" x2="51000" y2="94681"/>
                        <a14:foregroundMark x1="81000" y1="85816" x2="77333" y2="69858"/>
                        <a14:foregroundMark x1="77333" y1="69858" x2="81333" y2="58156"/>
                        <a14:foregroundMark x1="81333" y1="58156" x2="80667" y2="45745"/>
                        <a14:foregroundMark x1="89667" y1="49645" x2="87667" y2="64184"/>
                        <a14:foregroundMark x1="92000" y1="51418" x2="97333" y2="60993"/>
                        <a14:foregroundMark x1="62667" y1="32979" x2="65333" y2="35816"/>
                        <a14:foregroundMark x1="68000" y1="44326" x2="76667" y2="51418"/>
                        <a14:foregroundMark x1="76667" y1="51418" x2="80333" y2="49645"/>
                        <a14:foregroundMark x1="61333" y1="34043" x2="63667" y2="42908"/>
                        <a14:foregroundMark x1="74667" y1="92199" x2="86000" y2="87234"/>
                        <a14:foregroundMark x1="86000" y1="87234" x2="82333" y2="77305"/>
                        <a14:foregroundMark x1="16667" y1="2128" x2="16667" y2="2128"/>
                        <a14:foregroundMark x1="18333" y1="2837" x2="44333" y2="11702"/>
                        <a14:foregroundMark x1="15667" y1="84397" x2="26667" y2="84397"/>
                        <a14:foregroundMark x1="63333" y1="31560" x2="63333" y2="31560"/>
                        <a14:foregroundMark x1="90333" y1="44681" x2="90333" y2="44681"/>
                        <a14:foregroundMark x1="92000" y1="68794" x2="92000" y2="68794"/>
                        <a14:foregroundMark x1="89667" y1="78723" x2="89667" y2="787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053" y="1220002"/>
            <a:ext cx="5694947" cy="5353250"/>
          </a:xfrm>
          <a:prstGeom prst="rect">
            <a:avLst/>
          </a:prstGeom>
        </p:spPr>
      </p:pic>
      <p:sp>
        <p:nvSpPr>
          <p:cNvPr id="14" name="Seta: para a Direita 13">
            <a:extLst>
              <a:ext uri="{FF2B5EF4-FFF2-40B4-BE49-F238E27FC236}">
                <a16:creationId xmlns:a16="http://schemas.microsoft.com/office/drawing/2014/main" id="{335793D5-B9A7-4987-92CB-31801BDF0F12}"/>
              </a:ext>
            </a:extLst>
          </p:cNvPr>
          <p:cNvSpPr/>
          <p:nvPr/>
        </p:nvSpPr>
        <p:spPr>
          <a:xfrm>
            <a:off x="5058835" y="3974281"/>
            <a:ext cx="1584176" cy="936104"/>
          </a:xfrm>
          <a:prstGeom prst="rightArrow">
            <a:avLst>
              <a:gd name="adj1" fmla="val 50000"/>
              <a:gd name="adj2" fmla="val 104839"/>
            </a:avLst>
          </a:prstGeom>
          <a:solidFill>
            <a:srgbClr val="7CCDA1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808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500" y="323850"/>
            <a:ext cx="6819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000" dirty="0">
                <a:solidFill>
                  <a:schemeClr val="bg1"/>
                </a:solidFill>
                <a:latin typeface="Modern Love" panose="04090805081005020601" pitchFamily="82" charset="0"/>
              </a:rPr>
              <a:t>DEFINIÇÃO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Prof°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 e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                           LEM, p. 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74BBA0BD-8249-4E3B-BBA4-DE8A9C68B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9690" y="6492875"/>
            <a:ext cx="2743200" cy="365125"/>
          </a:xfrm>
        </p:spPr>
        <p:txBody>
          <a:bodyPr/>
          <a:lstStyle/>
          <a:p>
            <a:fld id="{B5BC91DC-8326-4A7F-8371-D1B8953F3561}" type="slidenum">
              <a:rPr lang="pt-BR" smtClean="0">
                <a:solidFill>
                  <a:schemeClr val="bg1"/>
                </a:solidFill>
              </a:rPr>
              <a:t>6</a:t>
            </a:fld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14" name="Seta: para a Direita 13">
            <a:extLst>
              <a:ext uri="{FF2B5EF4-FFF2-40B4-BE49-F238E27FC236}">
                <a16:creationId xmlns:a16="http://schemas.microsoft.com/office/drawing/2014/main" id="{335793D5-B9A7-4987-92CB-31801BDF0F12}"/>
              </a:ext>
            </a:extLst>
          </p:cNvPr>
          <p:cNvSpPr/>
          <p:nvPr/>
        </p:nvSpPr>
        <p:spPr>
          <a:xfrm>
            <a:off x="5058835" y="3974281"/>
            <a:ext cx="1584176" cy="936104"/>
          </a:xfrm>
          <a:prstGeom prst="rightArrow">
            <a:avLst>
              <a:gd name="adj1" fmla="val 50000"/>
              <a:gd name="adj2" fmla="val 104839"/>
            </a:avLst>
          </a:prstGeom>
          <a:solidFill>
            <a:srgbClr val="7CCDA1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4DF79AB1-BCDA-459C-A526-3699A88835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00" b="94000" l="2192" r="98082">
                        <a14:foregroundMark x1="7123" y1="43500" x2="7123" y2="43500"/>
                        <a14:foregroundMark x1="2192" y1="44250" x2="2192" y2="44250"/>
                        <a14:foregroundMark x1="90685" y1="38750" x2="90685" y2="38750"/>
                        <a14:foregroundMark x1="95068" y1="36000" x2="95068" y2="36000"/>
                        <a14:foregroundMark x1="98904" y1="33500" x2="98904" y2="33500"/>
                        <a14:foregroundMark x1="92603" y1="28500" x2="92603" y2="28500"/>
                        <a14:foregroundMark x1="41918" y1="9750" x2="59178" y2="5250"/>
                        <a14:foregroundMark x1="56164" y1="1500" x2="56164" y2="1500"/>
                        <a14:foregroundMark x1="42740" y1="94000" x2="42740" y2="94000"/>
                        <a14:foregroundMark x1="71507" y1="92750" x2="71507" y2="9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1776828"/>
            <a:ext cx="4285247" cy="4696161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BEF704D2-1348-4C23-842C-55A339D062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625" y="1626233"/>
            <a:ext cx="5206875" cy="45018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72357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CDC89357-1FFE-4014-97BC-6D32FBA3AA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18344"/>
            <a:ext cx="4050632" cy="5411644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500" y="323850"/>
            <a:ext cx="6819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000" dirty="0">
                <a:solidFill>
                  <a:schemeClr val="bg1"/>
                </a:solidFill>
                <a:latin typeface="Modern Love" panose="04090805081005020601" pitchFamily="82" charset="0"/>
              </a:rPr>
              <a:t>DEFINIÇÃO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Prof°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 e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                           LEM, p. 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74BBA0BD-8249-4E3B-BBA4-DE8A9C68B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9690" y="6492875"/>
            <a:ext cx="2743200" cy="365125"/>
          </a:xfrm>
        </p:spPr>
        <p:txBody>
          <a:bodyPr/>
          <a:lstStyle/>
          <a:p>
            <a:fld id="{B5BC91DC-8326-4A7F-8371-D1B8953F3561}" type="slidenum">
              <a:rPr lang="pt-BR" smtClean="0">
                <a:solidFill>
                  <a:schemeClr val="bg1"/>
                </a:solidFill>
              </a:rPr>
              <a:t>7</a:t>
            </a:fld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14" name="Seta: para a Direita 13">
            <a:extLst>
              <a:ext uri="{FF2B5EF4-FFF2-40B4-BE49-F238E27FC236}">
                <a16:creationId xmlns:a16="http://schemas.microsoft.com/office/drawing/2014/main" id="{335793D5-B9A7-4987-92CB-31801BDF0F12}"/>
              </a:ext>
            </a:extLst>
          </p:cNvPr>
          <p:cNvSpPr/>
          <p:nvPr/>
        </p:nvSpPr>
        <p:spPr>
          <a:xfrm>
            <a:off x="5058835" y="3974281"/>
            <a:ext cx="1584176" cy="936104"/>
          </a:xfrm>
          <a:prstGeom prst="rightArrow">
            <a:avLst>
              <a:gd name="adj1" fmla="val 50000"/>
              <a:gd name="adj2" fmla="val 104839"/>
            </a:avLst>
          </a:prstGeom>
          <a:solidFill>
            <a:srgbClr val="7CCDA1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DF5640D6-FC3B-4BA2-8477-E9B22851630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782" y="1375984"/>
            <a:ext cx="4050632" cy="457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405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64A4D6E8-07F7-4E0F-B2B2-15A734A3DD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17" b="98696" l="10000" r="94286">
                        <a14:foregroundMark x1="44286" y1="10435" x2="54286" y2="10870"/>
                        <a14:foregroundMark x1="54286" y1="10870" x2="60482" y2="33095"/>
                        <a14:foregroundMark x1="62341" y1="39648" x2="88000" y2="78261"/>
                        <a14:foregroundMark x1="88000" y1="78261" x2="90571" y2="86522"/>
                        <a14:foregroundMark x1="90571" y1="86522" x2="90571" y2="86522"/>
                        <a14:foregroundMark x1="28286" y1="97391" x2="47714" y2="99565"/>
                        <a14:foregroundMark x1="47714" y1="99565" x2="48571" y2="99565"/>
                        <a14:foregroundMark x1="93143" y1="82174" x2="94571" y2="86957"/>
                        <a14:foregroundMark x1="51230" y1="8382" x2="58571" y2="16087"/>
                        <a14:foregroundMark x1="58571" y1="16087" x2="60000" y2="22174"/>
                        <a14:foregroundMark x1="65714" y1="40870" x2="77714" y2="51304"/>
                        <a14:foregroundMark x1="52571" y1="6522" x2="58571" y2="11739"/>
                        <a14:foregroundMark x1="58571" y1="11739" x2="58571" y2="11739"/>
                        <a14:backgroundMark x1="76571" y1="89565" x2="76571" y2="89565"/>
                        <a14:backgroundMark x1="74571" y1="78696" x2="74571" y2="78696"/>
                        <a14:backgroundMark x1="60571" y1="36957" x2="60571" y2="36957"/>
                        <a14:backgroundMark x1="60571" y1="36087" x2="60571" y2="36087"/>
                        <a14:backgroundMark x1="60571" y1="35217" x2="60857" y2="36087"/>
                        <a14:backgroundMark x1="60571" y1="34783" x2="61429" y2="37391"/>
                        <a14:backgroundMark x1="60571" y1="33913" x2="60571" y2="33913"/>
                        <a14:backgroundMark x1="60571" y1="33913" x2="60571" y2="33913"/>
                        <a14:backgroundMark x1="61429" y1="33913" x2="61429" y2="33913"/>
                        <a14:backgroundMark x1="60571" y1="33043" x2="61143" y2="35217"/>
                        <a14:backgroundMark x1="60571" y1="37391" x2="62857" y2="38696"/>
                        <a14:backgroundMark x1="74286" y1="80000" x2="78286" y2="87826"/>
                        <a14:backgroundMark x1="78286" y1="87826" x2="79429" y2="89565"/>
                        <a14:backgroundMark x1="85143" y1="56087" x2="97429" y2="51739"/>
                        <a14:backgroundMark x1="48000" y1="4783" x2="52857" y2="4348"/>
                      </a14:backgroundRemoval>
                    </a14:imgEffect>
                  </a14:imgLayer>
                </a14:imgProps>
              </a:ext>
            </a:extLst>
          </a:blip>
          <a:srcRect r="27026"/>
          <a:stretch/>
        </p:blipFill>
        <p:spPr>
          <a:xfrm flipH="1">
            <a:off x="-1" y="1700679"/>
            <a:ext cx="5727032" cy="5157321"/>
          </a:xfrm>
          <a:prstGeom prst="rect">
            <a:avLst/>
          </a:prstGeom>
        </p:spPr>
      </p:pic>
      <p:sp>
        <p:nvSpPr>
          <p:cNvPr id="7" name="Balão de Fala: Oval 6">
            <a:extLst>
              <a:ext uri="{FF2B5EF4-FFF2-40B4-BE49-F238E27FC236}">
                <a16:creationId xmlns:a16="http://schemas.microsoft.com/office/drawing/2014/main" id="{713DFA45-E22B-48E6-8EF1-79596B6297A1}"/>
              </a:ext>
            </a:extLst>
          </p:cNvPr>
          <p:cNvSpPr/>
          <p:nvPr/>
        </p:nvSpPr>
        <p:spPr>
          <a:xfrm>
            <a:off x="2863515" y="1464117"/>
            <a:ext cx="9381980" cy="4946818"/>
          </a:xfrm>
          <a:custGeom>
            <a:avLst/>
            <a:gdLst>
              <a:gd name="connsiteX0" fmla="*/ -342630 w 9381980"/>
              <a:gd name="connsiteY0" fmla="*/ 1967844 h 4946818"/>
              <a:gd name="connsiteX1" fmla="*/ 9744 w 9381980"/>
              <a:gd name="connsiteY1" fmla="*/ 1753410 h 4946818"/>
              <a:gd name="connsiteX2" fmla="*/ 335013 w 9381980"/>
              <a:gd name="connsiteY2" fmla="*/ 1555470 h 4946818"/>
              <a:gd name="connsiteX3" fmla="*/ 5076852 w 9381980"/>
              <a:gd name="connsiteY3" fmla="*/ 8382 h 4946818"/>
              <a:gd name="connsiteX4" fmla="*/ 9294596 w 9381980"/>
              <a:gd name="connsiteY4" fmla="*/ 2948596 h 4946818"/>
              <a:gd name="connsiteX5" fmla="*/ 4566174 w 9381980"/>
              <a:gd name="connsiteY5" fmla="*/ 4945942 h 4946818"/>
              <a:gd name="connsiteX6" fmla="*/ 33 w 9381980"/>
              <a:gd name="connsiteY6" fmla="*/ 2482694 h 4946818"/>
              <a:gd name="connsiteX7" fmla="*/ -164445 w 9381980"/>
              <a:gd name="connsiteY7" fmla="*/ 2235566 h 4946818"/>
              <a:gd name="connsiteX8" fmla="*/ -342630 w 9381980"/>
              <a:gd name="connsiteY8" fmla="*/ 1967844 h 4946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381980" h="4946818" fill="none" extrusionOk="0">
                <a:moveTo>
                  <a:pt x="-342630" y="1967844"/>
                </a:moveTo>
                <a:cubicBezTo>
                  <a:pt x="-245752" y="1893489"/>
                  <a:pt x="-81137" y="1838381"/>
                  <a:pt x="9744" y="1753410"/>
                </a:cubicBezTo>
                <a:cubicBezTo>
                  <a:pt x="100625" y="1668439"/>
                  <a:pt x="243810" y="1637880"/>
                  <a:pt x="335013" y="1555470"/>
                </a:cubicBezTo>
                <a:cubicBezTo>
                  <a:pt x="1302839" y="494104"/>
                  <a:pt x="3124818" y="-95989"/>
                  <a:pt x="5076852" y="8382"/>
                </a:cubicBezTo>
                <a:cubicBezTo>
                  <a:pt x="7869671" y="-9846"/>
                  <a:pt x="9610215" y="1357805"/>
                  <a:pt x="9294596" y="2948596"/>
                </a:cubicBezTo>
                <a:cubicBezTo>
                  <a:pt x="8965666" y="4123814"/>
                  <a:pt x="6959344" y="4956429"/>
                  <a:pt x="4566174" y="4945942"/>
                </a:cubicBezTo>
                <a:cubicBezTo>
                  <a:pt x="1978830" y="4924959"/>
                  <a:pt x="160471" y="3686940"/>
                  <a:pt x="33" y="2482694"/>
                </a:cubicBezTo>
                <a:cubicBezTo>
                  <a:pt x="-47508" y="2415497"/>
                  <a:pt x="-80188" y="2327427"/>
                  <a:pt x="-164445" y="2235566"/>
                </a:cubicBezTo>
                <a:cubicBezTo>
                  <a:pt x="-248702" y="2143705"/>
                  <a:pt x="-257508" y="2093783"/>
                  <a:pt x="-342630" y="1967844"/>
                </a:cubicBezTo>
                <a:close/>
              </a:path>
              <a:path w="9381980" h="4946818" stroke="0" extrusionOk="0">
                <a:moveTo>
                  <a:pt x="-342630" y="1967844"/>
                </a:moveTo>
                <a:cubicBezTo>
                  <a:pt x="-269033" y="1870949"/>
                  <a:pt x="-92410" y="1827479"/>
                  <a:pt x="-17361" y="1769904"/>
                </a:cubicBezTo>
                <a:cubicBezTo>
                  <a:pt x="57688" y="1712329"/>
                  <a:pt x="225391" y="1633711"/>
                  <a:pt x="335013" y="1555470"/>
                </a:cubicBezTo>
                <a:cubicBezTo>
                  <a:pt x="949202" y="372453"/>
                  <a:pt x="2531786" y="-27848"/>
                  <a:pt x="5076852" y="8382"/>
                </a:cubicBezTo>
                <a:cubicBezTo>
                  <a:pt x="8092141" y="349045"/>
                  <a:pt x="9927848" y="1700847"/>
                  <a:pt x="9294596" y="2948596"/>
                </a:cubicBezTo>
                <a:cubicBezTo>
                  <a:pt x="9179064" y="4068641"/>
                  <a:pt x="6870045" y="4795158"/>
                  <a:pt x="4566174" y="4945942"/>
                </a:cubicBezTo>
                <a:cubicBezTo>
                  <a:pt x="1953150" y="4769245"/>
                  <a:pt x="72738" y="3875649"/>
                  <a:pt x="33" y="2482694"/>
                </a:cubicBezTo>
                <a:cubicBezTo>
                  <a:pt x="-44731" y="2417901"/>
                  <a:pt x="-79661" y="2324028"/>
                  <a:pt x="-164445" y="2235566"/>
                </a:cubicBezTo>
                <a:cubicBezTo>
                  <a:pt x="-249229" y="2147104"/>
                  <a:pt x="-233750" y="2077291"/>
                  <a:pt x="-342630" y="1967844"/>
                </a:cubicBezTo>
                <a:close/>
              </a:path>
            </a:pathLst>
          </a:custGeom>
          <a:solidFill>
            <a:srgbClr val="4D9406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771817289">
                  <a:prstGeom prst="wedgeEllipseCallout">
                    <a:avLst>
                      <a:gd name="adj1" fmla="val -53652"/>
                      <a:gd name="adj2" fmla="val -1022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500" y="323850"/>
            <a:ext cx="6819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DEFINIÇÃO</a:t>
            </a:r>
          </a:p>
        </p:txBody>
      </p:sp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id="{C147E86A-48B2-4214-8CDB-D7DA7939E2C6}"/>
              </a:ext>
            </a:extLst>
          </p:cNvPr>
          <p:cNvSpPr txBox="1">
            <a:spLocks/>
          </p:cNvSpPr>
          <p:nvPr/>
        </p:nvSpPr>
        <p:spPr>
          <a:xfrm>
            <a:off x="3360200" y="2329160"/>
            <a:ext cx="8388609" cy="46622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buNone/>
            </a:pPr>
            <a:r>
              <a:rPr lang="pt-BR" sz="32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O bom desempenho de um profissional também depende do seu ambiente de trabalho e dos materiais que tem disponível. Na atual Educação Matemática, o espaço mais adequado para o professor executar seu trabalho é no Laboratório de Ensino de Matemática (LEM) (LORENZATO, 2012).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Prof°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 e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                           LEM, p. 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A0C5C91-BF48-435F-8683-408C8CF8E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4230" y="6492875"/>
            <a:ext cx="2743200" cy="365125"/>
          </a:xfrm>
        </p:spPr>
        <p:txBody>
          <a:bodyPr/>
          <a:lstStyle/>
          <a:p>
            <a:fld id="{B5BC91DC-8326-4A7F-8371-D1B8953F3561}" type="slidenum">
              <a:rPr lang="pt-BR" smtClean="0">
                <a:solidFill>
                  <a:schemeClr val="bg1"/>
                </a:solidFill>
              </a:rPr>
              <a:t>8</a:t>
            </a:fld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317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E7C0C4C7-44E3-40BE-BD12-C5D8DC8689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00" t="2401" r="30400" b="7314"/>
          <a:stretch/>
        </p:blipFill>
        <p:spPr>
          <a:xfrm>
            <a:off x="1625163" y="1233428"/>
            <a:ext cx="3708837" cy="5663513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500" y="323850"/>
            <a:ext cx="6819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DEFINIÇÃO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Prof°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 e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                           LEM, p. 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A0C5C91-BF48-435F-8683-408C8CF8E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4230" y="6492875"/>
            <a:ext cx="2743200" cy="365125"/>
          </a:xfrm>
        </p:spPr>
        <p:txBody>
          <a:bodyPr/>
          <a:lstStyle/>
          <a:p>
            <a:fld id="{B5BC91DC-8326-4A7F-8371-D1B8953F3561}" type="slidenum">
              <a:rPr lang="pt-BR" smtClean="0">
                <a:solidFill>
                  <a:schemeClr val="bg1"/>
                </a:solidFill>
              </a:rPr>
              <a:t>9</a:t>
            </a:fld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77F58C0-A2F1-44DA-A325-01ED66D140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50545" y1="44142" x2="50545" y2="44142"/>
                        <a14:foregroundMark x1="50545" y1="44142" x2="58909" y2="43324"/>
                        <a14:foregroundMark x1="34364" y1="30790" x2="43455" y2="37057"/>
                        <a14:foregroundMark x1="43455" y1="37057" x2="45636" y2="37330"/>
                        <a14:foregroundMark x1="52364" y1="10082" x2="52416" y2="10618"/>
                        <a14:foregroundMark x1="58545" y1="29428" x2="66545" y2="37602"/>
                        <a14:foregroundMark x1="57273" y1="26703" x2="69818" y2="32970"/>
                        <a14:foregroundMark x1="51636" y1="38692" x2="49636" y2="42507"/>
                        <a14:backgroundMark x1="43636" y1="13624" x2="52909" y2="16894"/>
                        <a14:backgroundMark x1="52909" y1="16894" x2="53091" y2="17439"/>
                        <a14:backgroundMark x1="52364" y1="10627" x2="53091" y2="20981"/>
                        <a14:backgroundMark x1="54909" y1="14986" x2="54909" y2="22616"/>
                        <a14:backgroundMark x1="59455" y1="20981" x2="76364" y2="25068"/>
                      </a14:backgroundRemoval>
                    </a14:imgEffect>
                  </a14:imgLayer>
                </a14:imgProps>
              </a:ext>
            </a:extLst>
          </a:blip>
          <a:srcRect l="26258" t="17750" r="24772" b="10107"/>
          <a:stretch/>
        </p:blipFill>
        <p:spPr>
          <a:xfrm>
            <a:off x="6672480" y="1651164"/>
            <a:ext cx="4528920" cy="445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434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2767</TotalTime>
  <Words>1556</Words>
  <Application>Microsoft Office PowerPoint</Application>
  <PresentationFormat>Widescreen</PresentationFormat>
  <Paragraphs>219</Paragraphs>
  <Slides>37</Slides>
  <Notes>28</Notes>
  <HiddenSlides>0</HiddenSlides>
  <MMClips>0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37</vt:i4>
      </vt:variant>
    </vt:vector>
  </HeadingPairs>
  <TitlesOfParts>
    <vt:vector size="47" baseType="lpstr">
      <vt:lpstr>Arial</vt:lpstr>
      <vt:lpstr>Arial Black</vt:lpstr>
      <vt:lpstr>Calibri</vt:lpstr>
      <vt:lpstr>Calibri Light</vt:lpstr>
      <vt:lpstr>Cambria Math</vt:lpstr>
      <vt:lpstr>Cavolini</vt:lpstr>
      <vt:lpstr>Modern Love</vt:lpstr>
      <vt:lpstr>Vrinda</vt:lpstr>
      <vt:lpstr>Wingdings</vt:lpstr>
      <vt:lpstr>Tema do Office</vt:lpstr>
      <vt:lpstr>Laboratório de Ensino de Matemática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Laboratório de Ensino de Matemática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Juliana Maria Schivani Alves</dc:creator>
  <cp:lastModifiedBy>Juliana Maria Schivani Alves</cp:lastModifiedBy>
  <cp:revision>187</cp:revision>
  <dcterms:created xsi:type="dcterms:W3CDTF">2021-05-12T15:30:04Z</dcterms:created>
  <dcterms:modified xsi:type="dcterms:W3CDTF">2021-11-15T02:46:28Z</dcterms:modified>
</cp:coreProperties>
</file>