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21" r:id="rId3"/>
    <p:sldId id="323" r:id="rId4"/>
    <p:sldId id="317" r:id="rId5"/>
    <p:sldId id="271" r:id="rId6"/>
    <p:sldId id="306" r:id="rId7"/>
    <p:sldId id="324" r:id="rId8"/>
    <p:sldId id="272" r:id="rId9"/>
    <p:sldId id="328" r:id="rId10"/>
    <p:sldId id="325" r:id="rId11"/>
    <p:sldId id="274" r:id="rId12"/>
    <p:sldId id="277" r:id="rId13"/>
    <p:sldId id="327" r:id="rId14"/>
    <p:sldId id="330" r:id="rId15"/>
    <p:sldId id="283" r:id="rId16"/>
    <p:sldId id="333" r:id="rId17"/>
    <p:sldId id="284" r:id="rId18"/>
    <p:sldId id="291" r:id="rId19"/>
    <p:sldId id="334" r:id="rId20"/>
    <p:sldId id="338" r:id="rId21"/>
    <p:sldId id="299" r:id="rId22"/>
    <p:sldId id="295" r:id="rId23"/>
    <p:sldId id="332" r:id="rId24"/>
    <p:sldId id="335" r:id="rId25"/>
    <p:sldId id="336" r:id="rId26"/>
    <p:sldId id="337" r:id="rId27"/>
    <p:sldId id="331" r:id="rId28"/>
    <p:sldId id="276" r:id="rId29"/>
    <p:sldId id="322" r:id="rId30"/>
    <p:sldId id="329" r:id="rId31"/>
    <p:sldId id="326"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F6034"/>
    <a:srgbClr val="004900"/>
    <a:srgbClr val="7CCDA1"/>
    <a:srgbClr val="8CC4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53" autoAdjust="0"/>
    <p:restoredTop sz="88727" autoAdjust="0"/>
  </p:normalViewPr>
  <p:slideViewPr>
    <p:cSldViewPr snapToGrid="0">
      <p:cViewPr>
        <p:scale>
          <a:sx n="72" d="100"/>
          <a:sy n="72" d="100"/>
        </p:scale>
        <p:origin x="64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083C8-2DD5-4F89-A51F-036A5D465BA3}" type="datetimeFigureOut">
              <a:rPr lang="pt-BR" smtClean="0"/>
              <a:t>29/11/2021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94BBA-B309-4F94-AC7F-CB2E256C1956}" type="slidenum">
              <a:rPr lang="pt-BR" smtClean="0"/>
              <a:t>‹nº›</a:t>
            </a:fld>
            <a:endParaRPr lang="pt-BR"/>
          </a:p>
        </p:txBody>
      </p:sp>
    </p:spTree>
    <p:extLst>
      <p:ext uri="{BB962C8B-B14F-4D97-AF65-F5344CB8AC3E}">
        <p14:creationId xmlns:p14="http://schemas.microsoft.com/office/powerpoint/2010/main" val="171740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se compreender melhor sobre o que é ou não é material manipulável, Vale (2002) apresenta exemplos reais comparando determinados materiais como por exemplo o </a:t>
            </a:r>
            <a:r>
              <a:rPr lang="pt-BR" dirty="0" err="1"/>
              <a:t>geoplano</a:t>
            </a:r>
            <a:r>
              <a:rPr lang="pt-BR" dirty="0"/>
              <a:t> e o gráfico. São comparados dois materiais, um </a:t>
            </a:r>
            <a:r>
              <a:rPr lang="pt-BR" dirty="0" err="1"/>
              <a:t>geoplano</a:t>
            </a:r>
            <a:r>
              <a:rPr lang="pt-BR" dirty="0"/>
              <a:t> com um gráfico ou desenho, confirmando que ambos são materiais que permitem dar significado à Matemática. No entanto também é colocada a dúvida sobre se, serão ambos materiais manipuláveis. A mesma autora refere que se tivermos em conta alguns conceitos, os materiais manipuláveis são objetos que estão em movimento, contudo quer os gráficos ou desenhos são imóveis (VRABIE, 2020).</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a:t>
            </a:fld>
            <a:endParaRPr lang="pt-BR"/>
          </a:p>
        </p:txBody>
      </p:sp>
    </p:spTree>
    <p:extLst>
      <p:ext uri="{BB962C8B-B14F-4D97-AF65-F5344CB8AC3E}">
        <p14:creationId xmlns:p14="http://schemas.microsoft.com/office/powerpoint/2010/main" val="58596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sz="1200" b="0" dirty="0">
                <a:solidFill>
                  <a:schemeClr val="bg1"/>
                </a:solidFill>
                <a:latin typeface="Vrinda" panose="020B0502040204020203" pitchFamily="34" charset="0"/>
                <a:cs typeface="Vrinda" panose="020B0502040204020203" pitchFamily="34" charset="0"/>
              </a:rPr>
              <a:t>Os materiais manipuláveis podem  ser classificados de acordo com a sua forma de manusear e o seu emprego,  em três grupos: materiais manipuláveis ativos, materiais</a:t>
            </a:r>
          </a:p>
          <a:p>
            <a:pPr marL="0" indent="0" algn="just">
              <a:buNone/>
            </a:pPr>
            <a:r>
              <a:rPr lang="pt-BR" sz="1200" b="0" dirty="0">
                <a:solidFill>
                  <a:schemeClr val="bg1"/>
                </a:solidFill>
                <a:latin typeface="Vrinda" panose="020B0502040204020203" pitchFamily="34" charset="0"/>
                <a:cs typeface="Vrinda" panose="020B0502040204020203" pitchFamily="34" charset="0"/>
              </a:rPr>
              <a:t>manipuláveis passivos e materiais não-manipuláveis.</a:t>
            </a:r>
          </a:p>
          <a:p>
            <a:pPr marL="0" indent="0" algn="just">
              <a:buNone/>
            </a:pPr>
            <a:r>
              <a:rPr lang="pt-BR" dirty="0"/>
              <a:t>Os materiais manipuláveis ainda podem ser classificados como estruturados e não-estruturados. Segundo Hole (1977) os materiais manipuláveis </a:t>
            </a:r>
            <a:r>
              <a:rPr lang="pt-BR" b="1" dirty="0"/>
              <a:t>estruturados</a:t>
            </a:r>
            <a:r>
              <a:rPr lang="pt-BR" dirty="0"/>
              <a:t> são aqueles materiais que são elaborados com intuito de irem ao encontro dos conceitos matemáticos, como por exemplo, blocos lógicos, material </a:t>
            </a:r>
            <a:r>
              <a:rPr lang="pt-BR" dirty="0" err="1"/>
              <a:t>cuisenaire</a:t>
            </a:r>
            <a:r>
              <a:rPr lang="pt-BR" dirty="0"/>
              <a:t>, material </a:t>
            </a:r>
            <a:r>
              <a:rPr lang="pt-BR" dirty="0" err="1"/>
              <a:t>multibásico</a:t>
            </a:r>
            <a:r>
              <a:rPr lang="pt-BR" dirty="0"/>
              <a:t>, o ábaco, entre outros.</a:t>
            </a:r>
            <a:r>
              <a:rPr lang="pt-BR" sz="1200" b="0" dirty="0">
                <a:solidFill>
                  <a:schemeClr val="bg1"/>
                </a:solidFill>
                <a:latin typeface="Vrinda" panose="020B0502040204020203" pitchFamily="34" charset="0"/>
                <a:cs typeface="Vrinda" panose="020B0502040204020203" pitchFamily="34" charset="0"/>
              </a:rPr>
              <a:t> </a:t>
            </a:r>
          </a:p>
          <a:p>
            <a:pPr marL="0" indent="0" algn="just">
              <a:buNone/>
            </a:pPr>
            <a:r>
              <a:rPr lang="pt-BR" dirty="0"/>
              <a:t> Os materiais manipuláveis </a:t>
            </a:r>
            <a:r>
              <a:rPr lang="pt-BR" b="1" dirty="0"/>
              <a:t>não-estruturados</a:t>
            </a:r>
            <a:r>
              <a:rPr lang="pt-BR" dirty="0"/>
              <a:t> são os objetos que contactamos durante o nosso dia-a-dia, como por exemplo, as garrafas de água, os pauzinhos, entre outros. </a:t>
            </a: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14</a:t>
            </a:fld>
            <a:endParaRPr lang="pt-BR"/>
          </a:p>
        </p:txBody>
      </p:sp>
    </p:spTree>
    <p:extLst>
      <p:ext uri="{BB962C8B-B14F-4D97-AF65-F5344CB8AC3E}">
        <p14:creationId xmlns:p14="http://schemas.microsoft.com/office/powerpoint/2010/main" val="279460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Exemplo de conflito: desigualdade triangular (com 3 canudos se faz um triangulo?)</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15</a:t>
            </a:fld>
            <a:endParaRPr lang="pt-BR"/>
          </a:p>
        </p:txBody>
      </p:sp>
    </p:spTree>
    <p:extLst>
      <p:ext uri="{BB962C8B-B14F-4D97-AF65-F5344CB8AC3E}">
        <p14:creationId xmlns:p14="http://schemas.microsoft.com/office/powerpoint/2010/main" val="358999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Exemplo de conflito: desigualdade triangular (com 3 canudos se faz um triangulo?)</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16</a:t>
            </a:fld>
            <a:endParaRPr lang="pt-BR"/>
          </a:p>
        </p:txBody>
      </p:sp>
    </p:spTree>
    <p:extLst>
      <p:ext uri="{BB962C8B-B14F-4D97-AF65-F5344CB8AC3E}">
        <p14:creationId xmlns:p14="http://schemas.microsoft.com/office/powerpoint/2010/main" val="62402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17</a:t>
            </a:fld>
            <a:endParaRPr lang="pt-BR"/>
          </a:p>
        </p:txBody>
      </p:sp>
    </p:spTree>
    <p:extLst>
      <p:ext uri="{BB962C8B-B14F-4D97-AF65-F5344CB8AC3E}">
        <p14:creationId xmlns:p14="http://schemas.microsoft.com/office/powerpoint/2010/main" val="188224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Verificar se o material é novidade para os alunos e não qual a idade deles. Um material concreto pode ser utilizado em qualquer idade ou nível de ensino, incluindo o superior.</a:t>
            </a:r>
            <a:endParaRPr lang="pt-BR" dirty="0"/>
          </a:p>
          <a:p>
            <a:endParaRPr lang="pt-BR" dirty="0"/>
          </a:p>
          <a:p>
            <a:pPr algn="l"/>
            <a:r>
              <a:rPr lang="pt-BR" b="0" i="0" u="none" strike="noStrike" dirty="0" err="1">
                <a:solidFill>
                  <a:srgbClr val="58595B"/>
                </a:solidFill>
                <a:effectLst/>
                <a:latin typeface="ff1"/>
              </a:rPr>
              <a:t>Lorenzato</a:t>
            </a:r>
            <a:r>
              <a:rPr lang="pt-BR" b="0" i="0" u="none" strike="noStrike" dirty="0">
                <a:solidFill>
                  <a:srgbClr val="58595B"/>
                </a:solidFill>
                <a:effectLst/>
                <a:latin typeface="ff1"/>
              </a:rPr>
              <a:t> (2017) propõe que os professores devem não apenas utilizar os materiais didáticos, mas também manipulá-los e aplicar corretamente seus termos, conceitos, desenvolvimentos cognitivos e sensoriais e motores. Os materiais manipuláveis, especialmente na Educação Infantil, “não podem ser utilizados apenas como um</a:t>
            </a:r>
          </a:p>
          <a:p>
            <a:pPr algn="l"/>
            <a:r>
              <a:rPr lang="pt-BR" b="0" i="0" u="none" strike="noStrike" dirty="0">
                <a:solidFill>
                  <a:srgbClr val="58595B"/>
                </a:solidFill>
                <a:effectLst/>
                <a:latin typeface="ff1"/>
              </a:rPr>
              <a:t>experimento ou uma tentativa de diversificar a aula, eles devem ser ações pensadas, planejadas, estudadas e inseridas com seriedade e com intencionalidade” (SOUZA; MARTINS; BRIGO, 2012, p. 35). Em qualquer nível do ensino brasileiro, essas questões devem ser levadas em conta, mas na Educação Infantil, enquanto um momento</a:t>
            </a:r>
          </a:p>
          <a:p>
            <a:pPr algn="l"/>
            <a:r>
              <a:rPr lang="pt-BR" b="0" i="0" u="none" strike="noStrike" dirty="0">
                <a:solidFill>
                  <a:srgbClr val="58595B"/>
                </a:solidFill>
                <a:effectLst/>
                <a:latin typeface="ff1"/>
              </a:rPr>
              <a:t>inicial dos primeiros contatos com a escolarização, devem ser priorizadas, uma vez que as crianças estão adquirindo habilidades sensoriais, motoras, entre outras, e também desenvolvendo sua capacidade cognitiva frente aos objetos de conhecimento. Ou seja, é um momento de potencializar a construção do conhecimento.</a:t>
            </a:r>
          </a:p>
          <a:p>
            <a:pPr algn="l"/>
            <a:r>
              <a:rPr lang="pt-BR" b="0" i="0" u="none" strike="noStrike" dirty="0">
                <a:solidFill>
                  <a:srgbClr val="58595B"/>
                </a:solidFill>
                <a:effectLst/>
                <a:latin typeface="ff1"/>
              </a:rPr>
              <a:t>Propor às crianças uma aprendizagem matemática baseada em materiais didáticos manipuláveis permite uma ampliação daquilo que seu imaginário infantil constrói enquanto conhecimento e, a partir desse imaginário, ela elabora de maneira concreta o conhecimento e sua aplicabilidade no contexto social, nas relações cotidianas que</a:t>
            </a:r>
          </a:p>
          <a:p>
            <a:pPr algn="l"/>
            <a:r>
              <a:rPr lang="pt-BR" b="0" i="0" u="none" strike="noStrike" dirty="0">
                <a:solidFill>
                  <a:srgbClr val="58595B"/>
                </a:solidFill>
                <a:effectLst/>
                <a:latin typeface="ff1"/>
              </a:rPr>
              <a:t>ela vivencia e experiencia.</a:t>
            </a:r>
          </a:p>
          <a:p>
            <a:pPr algn="l"/>
            <a:endParaRPr lang="pt-BR" b="0" i="0" u="none" strike="noStrike" dirty="0">
              <a:solidFill>
                <a:srgbClr val="58595B"/>
              </a:solidFill>
              <a:effectLst/>
              <a:latin typeface="ff1"/>
            </a:endParaRPr>
          </a:p>
          <a:p>
            <a:pPr algn="l"/>
            <a:r>
              <a:rPr lang="pt-BR" b="0" i="0" dirty="0">
                <a:solidFill>
                  <a:srgbClr val="58595B"/>
                </a:solidFill>
                <a:effectLst/>
                <a:latin typeface="ff1"/>
              </a:rPr>
              <a:t>LORENZATO, S. </a:t>
            </a:r>
            <a:r>
              <a:rPr lang="pt-BR" b="0" i="0" u="none" strike="noStrike" dirty="0">
                <a:solidFill>
                  <a:srgbClr val="58595B"/>
                </a:solidFill>
                <a:effectLst/>
                <a:latin typeface="ff2"/>
              </a:rPr>
              <a:t>Educação infantil e percepção matemática</a:t>
            </a:r>
            <a:r>
              <a:rPr lang="pt-BR" b="0" i="0" dirty="0">
                <a:solidFill>
                  <a:srgbClr val="58595B"/>
                </a:solidFill>
                <a:effectLst/>
                <a:latin typeface="ff1"/>
              </a:rPr>
              <a:t>. Campinas: Autores Associados, 2017.</a:t>
            </a:r>
            <a:endParaRPr lang="pt-BR" b="0" i="0" u="none" strike="noStrike" dirty="0">
              <a:solidFill>
                <a:srgbClr val="58595B"/>
              </a:solidFill>
              <a:effectLst/>
              <a:latin typeface="ff1"/>
            </a:endParaRPr>
          </a:p>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19</a:t>
            </a:fld>
            <a:endParaRPr lang="pt-BR"/>
          </a:p>
        </p:txBody>
      </p:sp>
    </p:spTree>
    <p:extLst>
      <p:ext uri="{BB962C8B-B14F-4D97-AF65-F5344CB8AC3E}">
        <p14:creationId xmlns:p14="http://schemas.microsoft.com/office/powerpoint/2010/main" val="3988189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20</a:t>
            </a:fld>
            <a:endParaRPr lang="pt-BR"/>
          </a:p>
        </p:txBody>
      </p:sp>
    </p:spTree>
    <p:extLst>
      <p:ext uri="{BB962C8B-B14F-4D97-AF65-F5344CB8AC3E}">
        <p14:creationId xmlns:p14="http://schemas.microsoft.com/office/powerpoint/2010/main" val="30197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fontAlgn="base"/>
            <a:r>
              <a:rPr lang="pt-BR" dirty="0"/>
              <a:t>Kelly (2006) refere dez passos que o professor deve ter em conta quando utiliza estas ferramentas: (1) definir com clareza os comportamentos a ter com os materiais manipuláveis: os alunos devem ser orientados para entenderem o propósito do uso dos materiais e, desta forma, estes ganharão relevância na tarefa matemática que estão a desenvolver; (2) definir o objetivo da manipulação na sala de aula: os alunos têm de ver o material como ferramenta auxiliar na aprendizagem matemática e não como “um brinquedo”; (3) os materiais facilitam o trabalho colaborativo e promovem a comunicação matemática pois a manipulação incentiva a interação não só com o objeto, mas também entre os alunos, o que faz com que os pares verbalizam os seus raciocínios e conjeturas e tenham a oportunidade de comunicar e explorar as estratégias de ambos, observando diferentes pontos de vista; (4) permitir um período exploratório livre: a manipulação de materiais permitem fazer explorações e incentiva os alunos menos ativos a tornarem-se mais participativos e a desenvolverem confiança no uso da manipulação, o que conduz que o aluno construa o seu próprio significado, ajudando-o a solidificar e a melhorar a sua compreensão matemática; (5) utilização de materiais diversificados no estudo do mesmo conceito; (6) usar o mesmo material para trabalhar diferentes conceitos; (7) apoiar e incentivar a utilização de materiais manipuláveis em todos os estudantes. Se o professor introduzir os materiais manipuláveis e lhes der relevância para a aprendizagem matemática, os alunos tendem a utilizá-los desta forma. Pelo contrário, se o professor exprimir sentimentos menos positivos em relação ao uso de manipuláveis, os alunos serão menos propensos a utilizá-los e haverá menos probabilidades de adquirirem conhecimentos matemáticos com a sua manipulação; (8) os materiais devem estar acessíveis e existirem em número suficiente; (9) os materiais promovem a exploração, a formulação de conjeturas pois são meios que facilitam a criatividade na procura de respostas aos problemas matemáticos; (10) avaliar os conhecimentos dos alunos com base na utilização dos materiais manipuláveis. O professor deve ser um bom observador da aula e avaliar os raciocínios que cada aluno vai fazendo ao longo de todo o processo e não só as conclusões finais.</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21</a:t>
            </a:fld>
            <a:endParaRPr lang="pt-BR"/>
          </a:p>
        </p:txBody>
      </p:sp>
    </p:spTree>
    <p:extLst>
      <p:ext uri="{BB962C8B-B14F-4D97-AF65-F5344CB8AC3E}">
        <p14:creationId xmlns:p14="http://schemas.microsoft.com/office/powerpoint/2010/main" val="97761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Dê tempo para que os alunos conheçam e explorem livremente o material a ser utilizado.</a:t>
            </a:r>
          </a:p>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22</a:t>
            </a:fld>
            <a:endParaRPr lang="pt-BR"/>
          </a:p>
        </p:txBody>
      </p:sp>
    </p:spTree>
    <p:extLst>
      <p:ext uri="{BB962C8B-B14F-4D97-AF65-F5344CB8AC3E}">
        <p14:creationId xmlns:p14="http://schemas.microsoft.com/office/powerpoint/2010/main" val="1357973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Incentive a comunicação e troca de ideias, além de discutir com a turma os diferentes processos, resultados e estratégias envolvidos.</a:t>
            </a:r>
          </a:p>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23</a:t>
            </a:fld>
            <a:endParaRPr lang="pt-BR"/>
          </a:p>
        </p:txBody>
      </p:sp>
    </p:spTree>
    <p:extLst>
      <p:ext uri="{BB962C8B-B14F-4D97-AF65-F5344CB8AC3E}">
        <p14:creationId xmlns:p14="http://schemas.microsoft.com/office/powerpoint/2010/main" val="3976506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sz="1200" dirty="0"/>
              <a:t>Os conceitos serão formados pela ação interiorizada do aluno.</a:t>
            </a:r>
          </a:p>
          <a:p>
            <a:pPr marL="0" indent="0">
              <a:buNone/>
            </a:pPr>
            <a:r>
              <a:rPr lang="pt-BR" sz="1200" dirty="0"/>
              <a:t>A ação de manipular, de interiorizar-se e posteriormente passar do concreto para o abstrato permite transformar conceitos abstratos em imagens mentalmente visíveis.</a:t>
            </a:r>
          </a:p>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24</a:t>
            </a:fld>
            <a:endParaRPr lang="pt-BR"/>
          </a:p>
        </p:txBody>
      </p:sp>
    </p:spTree>
    <p:extLst>
      <p:ext uri="{BB962C8B-B14F-4D97-AF65-F5344CB8AC3E}">
        <p14:creationId xmlns:p14="http://schemas.microsoft.com/office/powerpoint/2010/main" val="374781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Título do texto de Adair Mendes </a:t>
            </a:r>
            <a:r>
              <a:rPr lang="pt-BR" dirty="0" err="1"/>
              <a:t>Nacarato</a:t>
            </a:r>
            <a:r>
              <a:rPr lang="pt-BR" dirty="0"/>
              <a:t>, 2005.</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3</a:t>
            </a:fld>
            <a:endParaRPr lang="pt-BR"/>
          </a:p>
        </p:txBody>
      </p:sp>
    </p:spTree>
    <p:extLst>
      <p:ext uri="{BB962C8B-B14F-4D97-AF65-F5344CB8AC3E}">
        <p14:creationId xmlns:p14="http://schemas.microsoft.com/office/powerpoint/2010/main" val="300836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25</a:t>
            </a:fld>
            <a:endParaRPr lang="pt-BR"/>
          </a:p>
        </p:txBody>
      </p:sp>
    </p:spTree>
    <p:extLst>
      <p:ext uri="{BB962C8B-B14F-4D97-AF65-F5344CB8AC3E}">
        <p14:creationId xmlns:p14="http://schemas.microsoft.com/office/powerpoint/2010/main" val="3022465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sz="1200" dirty="0"/>
              <a:t>Os conceitos matemáticos que os alunos devem construir não estão em nenhum dos materiais de forma que possam ser abstraídos deles empiricamente.</a:t>
            </a:r>
          </a:p>
          <a:p>
            <a:pPr marL="0" indent="0">
              <a:buNone/>
            </a:pPr>
            <a:endParaRPr lang="pt-BR" sz="1200" dirty="0"/>
          </a:p>
          <a:p>
            <a:pPr marL="0" indent="0">
              <a:buNone/>
            </a:pPr>
            <a:r>
              <a:rPr lang="pt-BR" sz="1200" dirty="0"/>
              <a:t>Os conceitos serão formados pela ação interiorizada do aluno.</a:t>
            </a:r>
          </a:p>
          <a:p>
            <a:pPr marL="0" indent="0">
              <a:buNone/>
            </a:pPr>
            <a:endParaRPr lang="pt-BR" sz="1200" dirty="0"/>
          </a:p>
          <a:p>
            <a:pPr marL="0" indent="0">
              <a:buNone/>
            </a:pPr>
            <a:r>
              <a:rPr lang="pt-BR" sz="1200" dirty="0"/>
              <a:t>A ação de manipular, de interiorizar-se e posteriormente passar do concreto para o abstrato permite transformar conceitos abstratos em imagens mentalmente visíveis.</a:t>
            </a:r>
          </a:p>
          <a:p>
            <a:pPr marL="0" indent="0" algn="just">
              <a:buNone/>
            </a:pP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26</a:t>
            </a:fld>
            <a:endParaRPr lang="pt-BR"/>
          </a:p>
        </p:txBody>
      </p:sp>
    </p:spTree>
    <p:extLst>
      <p:ext uri="{BB962C8B-B14F-4D97-AF65-F5344CB8AC3E}">
        <p14:creationId xmlns:p14="http://schemas.microsoft.com/office/powerpoint/2010/main" val="378013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27</a:t>
            </a:fld>
            <a:endParaRPr lang="pt-BR"/>
          </a:p>
        </p:txBody>
      </p:sp>
    </p:spTree>
    <p:extLst>
      <p:ext uri="{BB962C8B-B14F-4D97-AF65-F5344CB8AC3E}">
        <p14:creationId xmlns:p14="http://schemas.microsoft.com/office/powerpoint/2010/main" val="850933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i="0" dirty="0">
                <a:solidFill>
                  <a:srgbClr val="0F1111"/>
                </a:solidFill>
                <a:effectLst/>
                <a:latin typeface="Amazon Ember"/>
              </a:rPr>
              <a:t>Materiais Manipulativos para o Ensino de Frações e Números Decimais: Volume 3</a:t>
            </a:r>
          </a:p>
          <a:p>
            <a:r>
              <a:rPr lang="pt-BR" b="0" i="0" dirty="0">
                <a:solidFill>
                  <a:srgbClr val="0F1111"/>
                </a:solidFill>
                <a:effectLst/>
                <a:latin typeface="Amazon Ember"/>
              </a:rPr>
              <a:t>Ensinar matemática às crianças e aos jovens é sempre um interessante desafio, e o ambiente de sala de aula pode tornar essa tarefa ainda mais instigante. Esta coleção tem como objetivo apresentar uma proposta de ensino pautada pelo desenvolvimento de habilidades de pensamento, em especial aquelas relacionadas à resolução de problemas. Para isso, cada livro faz um recorte de alguns conteúdos dos anos iniciais do ensino fundamental e apresenta uma forma específica de ensino, que inclui o desenvolvimento da leitura e escrita em matemática, resultado de 15 anos de investigação na formação de professores e alunos de diversas escolas. Os livros estão organizados sob dois enfoques: - a utilização de materiais manipulativos como recursos para favorecer a compreensão de conceitos matemáticos; - a </a:t>
            </a:r>
            <a:r>
              <a:rPr lang="pt-BR" b="0" i="0" dirty="0" err="1">
                <a:solidFill>
                  <a:srgbClr val="0F1111"/>
                </a:solidFill>
                <a:effectLst/>
                <a:latin typeface="Amazon Ember"/>
              </a:rPr>
              <a:t>problemateca</a:t>
            </a:r>
            <a:r>
              <a:rPr lang="pt-BR" b="0" i="0" dirty="0">
                <a:solidFill>
                  <a:srgbClr val="0F1111"/>
                </a:solidFill>
                <a:effectLst/>
                <a:latin typeface="Amazon Ember"/>
              </a:rPr>
              <a:t> como um arquivo de problemas diversificados para o desenvolvimento do raciocínio lógico e da habilidade de leitura de textos em problemas. Em cada atividade encontra-se indicado o ano em que deve ser aplicada, facilitando sua utilização pelo professor em sala de aula.</a:t>
            </a:r>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28</a:t>
            </a:fld>
            <a:endParaRPr lang="pt-BR"/>
          </a:p>
        </p:txBody>
      </p:sp>
    </p:spTree>
    <p:extLst>
      <p:ext uri="{BB962C8B-B14F-4D97-AF65-F5344CB8AC3E}">
        <p14:creationId xmlns:p14="http://schemas.microsoft.com/office/powerpoint/2010/main" val="2086749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29</a:t>
            </a:fld>
            <a:endParaRPr lang="pt-BR"/>
          </a:p>
        </p:txBody>
      </p:sp>
    </p:spTree>
    <p:extLst>
      <p:ext uri="{BB962C8B-B14F-4D97-AF65-F5344CB8AC3E}">
        <p14:creationId xmlns:p14="http://schemas.microsoft.com/office/powerpoint/2010/main" val="1569263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30</a:t>
            </a:fld>
            <a:endParaRPr lang="pt-BR"/>
          </a:p>
        </p:txBody>
      </p:sp>
    </p:spTree>
    <p:extLst>
      <p:ext uri="{BB962C8B-B14F-4D97-AF65-F5344CB8AC3E}">
        <p14:creationId xmlns:p14="http://schemas.microsoft.com/office/powerpoint/2010/main" val="332666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5</a:t>
            </a:fld>
            <a:endParaRPr lang="pt-BR"/>
          </a:p>
        </p:txBody>
      </p:sp>
    </p:spTree>
    <p:extLst>
      <p:ext uri="{BB962C8B-B14F-4D97-AF65-F5344CB8AC3E}">
        <p14:creationId xmlns:p14="http://schemas.microsoft.com/office/powerpoint/2010/main" val="372063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Maria Montessori </a:t>
            </a:r>
            <a:r>
              <a:rPr lang="pt-BR" dirty="0"/>
              <a:t>(1870-1952) – médica, italiana; </a:t>
            </a:r>
            <a:r>
              <a:rPr lang="pt-BR" b="0" i="0" dirty="0">
                <a:solidFill>
                  <a:srgbClr val="333333"/>
                </a:solidFill>
                <a:effectLst/>
                <a:latin typeface="Helvetica" panose="020B0604020202020204" pitchFamily="34" charset="0"/>
              </a:rPr>
              <a:t>O Método Montessori, descrito primeiramente em “Método da Pedagogia Científica Aplicado à Educação” (1909), conjuga o desenvolvimento biológico e mental da criança, dando ênfase ao treinamento prévio dos movimentos musculares necessários à realização de tarefas como a escrita.</a:t>
            </a:r>
          </a:p>
          <a:p>
            <a:endParaRPr lang="pt-BR" b="0" i="0" dirty="0">
              <a:solidFill>
                <a:srgbClr val="333333"/>
              </a:solidFill>
              <a:effectLst/>
              <a:latin typeface="Helvetica" panose="020B0604020202020204" pitchFamily="34" charset="0"/>
            </a:endParaRPr>
          </a:p>
          <a:p>
            <a:r>
              <a:rPr lang="pt-BR" dirty="0"/>
              <a:t>Montessori defendia que o caminho do intelecto passa pelas mãos, porque é por meio do movimento e do toque que os pequenos exploram e decodificam o mundo ao seu redor. “A criança ama tocar os objetos para depois reconhecê-los”. (DALTOÉ e STRELOW, </a:t>
            </a:r>
            <a:r>
              <a:rPr lang="pt-BR" dirty="0" err="1"/>
              <a:t>s.d</a:t>
            </a:r>
            <a:r>
              <a:rPr lang="pt-BR" dirty="0"/>
              <a:t>, p.25)</a:t>
            </a:r>
            <a:endParaRPr lang="pt-BR" b="0" i="0" dirty="0">
              <a:solidFill>
                <a:srgbClr val="333333"/>
              </a:solidFill>
              <a:effectLst/>
              <a:latin typeface="Helvetica" panose="020B0604020202020204" pitchFamily="34" charset="0"/>
            </a:endParaRPr>
          </a:p>
          <a:p>
            <a:endParaRPr lang="pt-BR" b="0" i="0" dirty="0">
              <a:solidFill>
                <a:srgbClr val="333333"/>
              </a:solidFill>
              <a:effectLst/>
              <a:latin typeface="Helvetica" panose="020B0604020202020204" pitchFamily="34" charset="0"/>
            </a:endParaRPr>
          </a:p>
          <a:p>
            <a:r>
              <a:rPr lang="pt-BR" b="1" dirty="0"/>
              <a:t>Jean Piaget</a:t>
            </a:r>
            <a:r>
              <a:rPr lang="pt-BR" dirty="0"/>
              <a:t> (1896-1980) – Biólogo, </a:t>
            </a:r>
            <a:r>
              <a:rPr lang="pt-BR" dirty="0" err="1"/>
              <a:t>suiço</a:t>
            </a:r>
            <a:r>
              <a:rPr lang="pt-BR" dirty="0"/>
              <a:t>; </a:t>
            </a:r>
            <a:r>
              <a:rPr lang="pt-BR" b="1" dirty="0"/>
              <a:t>Jerome Bruner</a:t>
            </a:r>
            <a:r>
              <a:rPr lang="pt-BR" dirty="0"/>
              <a:t> (1915-2016) – Psicologia Cognitivista nos USA.</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6</a:t>
            </a:fld>
            <a:endParaRPr lang="pt-BR"/>
          </a:p>
        </p:txBody>
      </p:sp>
    </p:spTree>
    <p:extLst>
      <p:ext uri="{BB962C8B-B14F-4D97-AF65-F5344CB8AC3E}">
        <p14:creationId xmlns:p14="http://schemas.microsoft.com/office/powerpoint/2010/main" val="129206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uso de materiais manipuláveis no ensino foi destacado pela primeira vez por Pestalozzi, no século XIX, ao defender que a educação deveria começar pela percepção de objetos concretos, com a realização de ações concretas e experimentações. No Brasil o discurso em defesa da utilização de recursos didáticos nas aulas de Matemática surgiu na década de 1920. (NACARATO, 2005, p. 1)</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7</a:t>
            </a:fld>
            <a:endParaRPr lang="pt-BR"/>
          </a:p>
        </p:txBody>
      </p:sp>
    </p:spTree>
    <p:extLst>
      <p:ext uri="{BB962C8B-B14F-4D97-AF65-F5344CB8AC3E}">
        <p14:creationId xmlns:p14="http://schemas.microsoft.com/office/powerpoint/2010/main" val="660769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sz="1200" b="0" dirty="0">
                <a:solidFill>
                  <a:schemeClr val="bg1"/>
                </a:solidFill>
                <a:latin typeface="Vrinda" panose="020B0502040204020203" pitchFamily="34" charset="0"/>
                <a:cs typeface="Vrinda" panose="020B0502040204020203" pitchFamily="34" charset="0"/>
              </a:rPr>
              <a:t>Os materiais manipuláveis podem  ser classificados de acordo com a sua forma de manusear e o seu emprego,  em três grupos: materiais manipuláveis ativos, materiais</a:t>
            </a:r>
          </a:p>
          <a:p>
            <a:pPr marL="0" indent="0" algn="just">
              <a:buNone/>
            </a:pPr>
            <a:r>
              <a:rPr lang="pt-BR" sz="1200" b="0" dirty="0">
                <a:solidFill>
                  <a:schemeClr val="bg1"/>
                </a:solidFill>
                <a:latin typeface="Vrinda" panose="020B0502040204020203" pitchFamily="34" charset="0"/>
                <a:cs typeface="Vrinda" panose="020B0502040204020203" pitchFamily="34" charset="0"/>
              </a:rPr>
              <a:t>manipuláveis passivos e materiais não-manipuláveis.</a:t>
            </a: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8</a:t>
            </a:fld>
            <a:endParaRPr lang="pt-BR"/>
          </a:p>
        </p:txBody>
      </p:sp>
    </p:spTree>
    <p:extLst>
      <p:ext uri="{BB962C8B-B14F-4D97-AF65-F5344CB8AC3E}">
        <p14:creationId xmlns:p14="http://schemas.microsoft.com/office/powerpoint/2010/main" val="92057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dirty="0"/>
              <a:t>No caso do material dourado – também conhecido como material Montessori ou </a:t>
            </a:r>
            <a:r>
              <a:rPr lang="pt-BR" dirty="0" err="1"/>
              <a:t>multibase</a:t>
            </a:r>
            <a:r>
              <a:rPr lang="pt-BR" dirty="0"/>
              <a:t> 10 – este vem sendo amplamente representado nos livros didáticos, principalmente de 1ª a 4ª série e é indicado para se trabalhar o sistema de numeração decimal e o valor posicional. Por ser um material estruturado – manter um isomorfismo com as propriedades do sistema de base 10 – sua utilização restringe-se aos conceitos relacionados ao sistema decimal.</a:t>
            </a:r>
          </a:p>
          <a:p>
            <a:pPr algn="l"/>
            <a:endParaRPr lang="pt-BR" b="0" i="0" dirty="0">
              <a:solidFill>
                <a:srgbClr val="000000"/>
              </a:solidFill>
              <a:effectLst/>
              <a:latin typeface="ff2"/>
            </a:endParaRPr>
          </a:p>
          <a:p>
            <a:pPr algn="l"/>
            <a:r>
              <a:rPr lang="pt-BR" dirty="0"/>
              <a:t>No caso da escala </a:t>
            </a:r>
            <a:r>
              <a:rPr lang="pt-BR" dirty="0" err="1"/>
              <a:t>Cuisenaire</a:t>
            </a:r>
            <a:r>
              <a:rPr lang="pt-BR" dirty="0"/>
              <a:t> – também conhecido como material ou barras </a:t>
            </a:r>
            <a:r>
              <a:rPr lang="pt-BR" dirty="0" err="1"/>
              <a:t>Cuisenaire</a:t>
            </a:r>
            <a:r>
              <a:rPr lang="pt-BR" dirty="0"/>
              <a:t> – é um material também estruturado que consiste de 10 barras coloridas, variando o comprimento em 1 unidade. da o trabalho com frações e volumes. Por ser um material que representa grandezas contínuas, ele possibilita explorar a fração em seu significado de medida, bem como a representação dos algoritmos das operações com frações e, no caso de volume, é possível, com o uso das peças compor e decompor poliedros convexos e não-convexos de diversos volumes.</a:t>
            </a:r>
            <a:endParaRPr lang="pt-BR" b="0" i="0" dirty="0">
              <a:solidFill>
                <a:srgbClr val="000000"/>
              </a:solidFill>
              <a:effectLst/>
              <a:latin typeface="ff2"/>
            </a:endParaRPr>
          </a:p>
          <a:p>
            <a:pPr marL="0" indent="0" algn="just">
              <a:buNone/>
            </a:pP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9</a:t>
            </a:fld>
            <a:endParaRPr lang="pt-BR"/>
          </a:p>
        </p:txBody>
      </p:sp>
    </p:spTree>
    <p:extLst>
      <p:ext uri="{BB962C8B-B14F-4D97-AF65-F5344CB8AC3E}">
        <p14:creationId xmlns:p14="http://schemas.microsoft.com/office/powerpoint/2010/main" val="118873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“Quais são os contributos e potencialidades dos materiais manipuláveis no ensino da matemática?”</a:t>
            </a:r>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12</a:t>
            </a:fld>
            <a:endParaRPr lang="pt-BR"/>
          </a:p>
        </p:txBody>
      </p:sp>
    </p:spTree>
    <p:extLst>
      <p:ext uri="{BB962C8B-B14F-4D97-AF65-F5344CB8AC3E}">
        <p14:creationId xmlns:p14="http://schemas.microsoft.com/office/powerpoint/2010/main" val="29719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buNone/>
            </a:pPr>
            <a:r>
              <a:rPr lang="pt-BR" sz="1200" b="0" dirty="0">
                <a:solidFill>
                  <a:schemeClr val="bg1"/>
                </a:solidFill>
                <a:latin typeface="Vrinda" panose="020B0502040204020203" pitchFamily="34" charset="0"/>
                <a:cs typeface="Vrinda" panose="020B0502040204020203" pitchFamily="34" charset="0"/>
              </a:rPr>
              <a:t>Os materiais manipuláveis podem  ser classificados de acordo com a sua forma de manusear e o seu emprego,  em três grupos: materiais manipuláveis ativos, materiais</a:t>
            </a:r>
          </a:p>
          <a:p>
            <a:pPr marL="0" indent="0" algn="just">
              <a:buNone/>
            </a:pPr>
            <a:r>
              <a:rPr lang="pt-BR" sz="1200" b="0" dirty="0">
                <a:solidFill>
                  <a:schemeClr val="bg1"/>
                </a:solidFill>
                <a:latin typeface="Vrinda" panose="020B0502040204020203" pitchFamily="34" charset="0"/>
                <a:cs typeface="Vrinda" panose="020B0502040204020203" pitchFamily="34" charset="0"/>
              </a:rPr>
              <a:t>manipuláveis passivos e materiais não-manipuláveis.</a:t>
            </a:r>
          </a:p>
          <a:p>
            <a:pPr marL="0" indent="0" algn="just">
              <a:buNone/>
            </a:pPr>
            <a:r>
              <a:rPr lang="pt-BR" dirty="0"/>
              <a:t>Os materiais manipuláveis ainda podem ser classificados como estruturados e não-estruturados. Segundo Hole (1977) os materiais manipuláveis </a:t>
            </a:r>
            <a:r>
              <a:rPr lang="pt-BR" b="1" dirty="0"/>
              <a:t>estruturados</a:t>
            </a:r>
            <a:r>
              <a:rPr lang="pt-BR" dirty="0"/>
              <a:t> são aqueles materiais que são elaborados com intuito de irem ao encontro dos conceitos matemáticos, como por exemplo, blocos lógicos, material </a:t>
            </a:r>
            <a:r>
              <a:rPr lang="pt-BR" dirty="0" err="1"/>
              <a:t>cuisenaire</a:t>
            </a:r>
            <a:r>
              <a:rPr lang="pt-BR" dirty="0"/>
              <a:t>, material </a:t>
            </a:r>
            <a:r>
              <a:rPr lang="pt-BR" dirty="0" err="1"/>
              <a:t>multibásico</a:t>
            </a:r>
            <a:r>
              <a:rPr lang="pt-BR" dirty="0"/>
              <a:t>, o ábaco, entre outros.</a:t>
            </a:r>
            <a:r>
              <a:rPr lang="pt-BR" sz="1200" b="0" dirty="0">
                <a:solidFill>
                  <a:schemeClr val="bg1"/>
                </a:solidFill>
                <a:latin typeface="Vrinda" panose="020B0502040204020203" pitchFamily="34" charset="0"/>
                <a:cs typeface="Vrinda" panose="020B0502040204020203" pitchFamily="34" charset="0"/>
              </a:rPr>
              <a:t> </a:t>
            </a:r>
          </a:p>
          <a:p>
            <a:pPr marL="0" indent="0" algn="just">
              <a:buNone/>
            </a:pPr>
            <a:r>
              <a:rPr lang="pt-BR" dirty="0"/>
              <a:t> Os materiais manipuláveis </a:t>
            </a:r>
            <a:r>
              <a:rPr lang="pt-BR" b="1" dirty="0"/>
              <a:t>não-estruturados</a:t>
            </a:r>
            <a:r>
              <a:rPr lang="pt-BR" dirty="0"/>
              <a:t> são os objetos que contactamos durante o nosso dia-a-dia, como por exemplo, as garrafas de água, os pauzinhos, entre outros. </a:t>
            </a:r>
            <a:endParaRPr lang="pt-BR" b="0" dirty="0"/>
          </a:p>
        </p:txBody>
      </p:sp>
      <p:sp>
        <p:nvSpPr>
          <p:cNvPr id="4" name="Espaço Reservado para Número de Slide 3"/>
          <p:cNvSpPr>
            <a:spLocks noGrp="1"/>
          </p:cNvSpPr>
          <p:nvPr>
            <p:ph type="sldNum" sz="quarter" idx="5"/>
          </p:nvPr>
        </p:nvSpPr>
        <p:spPr/>
        <p:txBody>
          <a:bodyPr/>
          <a:lstStyle/>
          <a:p>
            <a:fld id="{C7E94BBA-B309-4F94-AC7F-CB2E256C1956}" type="slidenum">
              <a:rPr lang="pt-BR" smtClean="0"/>
              <a:t>13</a:t>
            </a:fld>
            <a:endParaRPr lang="pt-BR"/>
          </a:p>
        </p:txBody>
      </p:sp>
    </p:spTree>
    <p:extLst>
      <p:ext uri="{BB962C8B-B14F-4D97-AF65-F5344CB8AC3E}">
        <p14:creationId xmlns:p14="http://schemas.microsoft.com/office/powerpoint/2010/main" val="79576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BC34B-0F99-4B30-AA24-8A071C607A1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8B3A3FC-82B6-41DA-8DD5-AE95CBB6A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60F563F-8701-4B3B-BAD0-BBF53FBF1EFD}"/>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92C70434-A66C-4F30-AAFA-ABDA453920D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432D540-1412-42C7-AE47-347F6C1E5B81}"/>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37298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DDCE3-A97F-4AF4-96F6-E6D81299A48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9702F24-9981-4567-AC92-804EFD12841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948A88E-EEE3-4ABE-BB2C-9510BEDC492D}"/>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8CFAF07E-2881-4E1D-AE48-C7657FA5F40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42BEB81-4489-43AB-93A5-56215FAB5528}"/>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203471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943553-8627-4295-96F8-9594E340B1B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AD63A0C-25C1-45BC-A76D-E0219B26E1E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0D7A9B-812D-46ED-AF79-458BDE63AB35}"/>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08487EDC-F75F-4939-9D38-73728A5BCBF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2974C0C-3222-4585-B06D-DA4A57D48D57}"/>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364328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FDA7-0C55-452C-9CBD-F776AB9752B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86A5B2A-0D06-4BD4-BA0B-B1C54418449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E5FF8E9-47E0-4A91-8ED2-FB6F06962BBB}"/>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B7FFB6E0-9DF0-4639-A5F6-1B4EBAD09E4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B0DC7B-C091-4C89-AF4C-DE036A70778E}"/>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39584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7F73C8-F402-4688-AEE7-38290F56AB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3DA9057-2186-4C1C-AE9D-27E466B72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E0E8183-D7ED-4FA0-903E-826AB9DFDD73}"/>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5C6FBA4E-4B89-4417-90C8-6F3E6EFA67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8AEE95-7D46-43EE-AA9C-5F6B3F9EEA2B}"/>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375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051C1-3475-4428-886F-74397D95B44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1809336-2FD0-4BBD-9787-A356FC87E7E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F7FE22A-E3E0-4416-9D7B-559DAD28E7B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4AE4B62-6B8D-49F9-B88A-2AEBBFA2F671}"/>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6" name="Espaço Reservado para Rodapé 5">
            <a:extLst>
              <a:ext uri="{FF2B5EF4-FFF2-40B4-BE49-F238E27FC236}">
                <a16:creationId xmlns:a16="http://schemas.microsoft.com/office/drawing/2014/main" id="{388BEC10-1EC0-4184-AE8F-0C27991818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117AE19-4562-4D6E-82E6-1C9858B8A875}"/>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157006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DD964A-3991-4BEF-ACC8-D67ED759A7E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2B4A559-6312-4A8B-BFBB-0C96436F9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F455002-29D4-411B-801E-80C063AF72C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A3AC913-3518-499C-82F1-CDF143993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F8803A0-93F4-4B0C-BFDE-969F19F842C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4FEF1D5-2542-433D-8E99-F0F27279E838}"/>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8" name="Espaço Reservado para Rodapé 7">
            <a:extLst>
              <a:ext uri="{FF2B5EF4-FFF2-40B4-BE49-F238E27FC236}">
                <a16:creationId xmlns:a16="http://schemas.microsoft.com/office/drawing/2014/main" id="{4E6987C4-5B66-41B7-8B3D-B37476ACA14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051CB40-6C20-48DD-8EEB-C50A21AA193A}"/>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48950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798F6-DBD6-48AE-A4F9-8FCBD3E9506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2215480-6042-4CC7-8BC0-95BBF93B7812}"/>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4" name="Espaço Reservado para Rodapé 3">
            <a:extLst>
              <a:ext uri="{FF2B5EF4-FFF2-40B4-BE49-F238E27FC236}">
                <a16:creationId xmlns:a16="http://schemas.microsoft.com/office/drawing/2014/main" id="{1434198F-9D98-462B-83A4-430A4235E22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2795CB4-654F-4D10-89FB-5E640E9BF54B}"/>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131570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DEC2864-E8D2-4651-8ED1-248F1FE47AB8}"/>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3" name="Espaço Reservado para Rodapé 2">
            <a:extLst>
              <a:ext uri="{FF2B5EF4-FFF2-40B4-BE49-F238E27FC236}">
                <a16:creationId xmlns:a16="http://schemas.microsoft.com/office/drawing/2014/main" id="{65ACCC3F-39A1-436D-8117-15F44264A4F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4BDDA19-1F54-47E8-852A-DF2E7844D7DB}"/>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409060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6D69A-9C23-4FED-ABFE-6FD76F8E460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C409AA7-DD8A-4D65-8DE8-0780348FD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DB34703-8EF5-4BEB-AF45-13F98871F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E40A141-D5D8-4DFF-AB92-90483DDB5799}"/>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6" name="Espaço Reservado para Rodapé 5">
            <a:extLst>
              <a:ext uri="{FF2B5EF4-FFF2-40B4-BE49-F238E27FC236}">
                <a16:creationId xmlns:a16="http://schemas.microsoft.com/office/drawing/2014/main" id="{16C6E922-8B6F-4911-B800-91E7374F512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C297EA9-B5AA-406B-8458-0BA8B05ED954}"/>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28212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81639-65BA-474F-A65C-62BDFB74225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574306A-3C7F-48B0-B3D0-CD0D8B82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CB883E8-7A24-4476-84FD-672F50663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14E54B2-C0C1-4D76-8C8F-1C05B8C1257F}"/>
              </a:ext>
            </a:extLst>
          </p:cNvPr>
          <p:cNvSpPr>
            <a:spLocks noGrp="1"/>
          </p:cNvSpPr>
          <p:nvPr>
            <p:ph type="dt" sz="half" idx="10"/>
          </p:nvPr>
        </p:nvSpPr>
        <p:spPr/>
        <p:txBody>
          <a:bodyPr/>
          <a:lstStyle/>
          <a:p>
            <a:fld id="{0EC3FA40-BB03-4DDA-A150-E3658BCEB5FD}" type="datetimeFigureOut">
              <a:rPr lang="pt-BR" smtClean="0"/>
              <a:t>29/11/2021</a:t>
            </a:fld>
            <a:endParaRPr lang="pt-BR"/>
          </a:p>
        </p:txBody>
      </p:sp>
      <p:sp>
        <p:nvSpPr>
          <p:cNvPr id="6" name="Espaço Reservado para Rodapé 5">
            <a:extLst>
              <a:ext uri="{FF2B5EF4-FFF2-40B4-BE49-F238E27FC236}">
                <a16:creationId xmlns:a16="http://schemas.microsoft.com/office/drawing/2014/main" id="{33B41684-2E72-4DF2-8249-D5037B832B2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84206F6-85C1-47B1-8099-6F00DA80D4F3}"/>
              </a:ext>
            </a:extLst>
          </p:cNvPr>
          <p:cNvSpPr>
            <a:spLocks noGrp="1"/>
          </p:cNvSpPr>
          <p:nvPr>
            <p:ph type="sldNum" sz="quarter" idx="12"/>
          </p:nvPr>
        </p:nvSpPr>
        <p:spPr/>
        <p:txBody>
          <a:bodyPr/>
          <a:lstStyle/>
          <a:p>
            <a:fld id="{B5BC91DC-8326-4A7F-8371-D1B8953F3561}" type="slidenum">
              <a:rPr lang="pt-BR" smtClean="0"/>
              <a:t>‹nº›</a:t>
            </a:fld>
            <a:endParaRPr lang="pt-BR"/>
          </a:p>
        </p:txBody>
      </p:sp>
    </p:spTree>
    <p:extLst>
      <p:ext uri="{BB962C8B-B14F-4D97-AF65-F5344CB8AC3E}">
        <p14:creationId xmlns:p14="http://schemas.microsoft.com/office/powerpoint/2010/main" val="9359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61B185C-A780-4109-8951-C5997DD9F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02A0A55-F43A-4822-A38B-725711E63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07A8E56-704F-41C5-9BCF-F11DD3D01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FA40-BB03-4DDA-A150-E3658BCEB5FD}" type="datetimeFigureOut">
              <a:rPr lang="pt-BR" smtClean="0"/>
              <a:t>29/11/2021</a:t>
            </a:fld>
            <a:endParaRPr lang="pt-BR"/>
          </a:p>
        </p:txBody>
      </p:sp>
      <p:sp>
        <p:nvSpPr>
          <p:cNvPr id="5" name="Espaço Reservado para Rodapé 4">
            <a:extLst>
              <a:ext uri="{FF2B5EF4-FFF2-40B4-BE49-F238E27FC236}">
                <a16:creationId xmlns:a16="http://schemas.microsoft.com/office/drawing/2014/main" id="{B9E11A86-1014-4067-A257-FEED6A41C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43CADC6-1605-4347-BA8F-2700D7461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C91DC-8326-4A7F-8371-D1B8953F3561}" type="slidenum">
              <a:rPr lang="pt-BR" smtClean="0"/>
              <a:t>‹nº›</a:t>
            </a:fld>
            <a:endParaRPr lang="pt-BR"/>
          </a:p>
        </p:txBody>
      </p:sp>
    </p:spTree>
    <p:extLst>
      <p:ext uri="{BB962C8B-B14F-4D97-AF65-F5344CB8AC3E}">
        <p14:creationId xmlns:p14="http://schemas.microsoft.com/office/powerpoint/2010/main" val="3759619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microsoft.com/office/2007/relationships/hdphoto" Target="../media/hdphoto1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3.wdp"/><Relationship Id="rId10" Type="http://schemas.openxmlformats.org/officeDocument/2006/relationships/image" Target="../media/image42.gif"/><Relationship Id="rId4" Type="http://schemas.openxmlformats.org/officeDocument/2006/relationships/image" Target="../media/image39.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7.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lem.icmc.usp.br/Manipulaveis/Index" TargetMode="External"/><Relationship Id="rId5" Type="http://schemas.openxmlformats.org/officeDocument/2006/relationships/hyperlink" Target="https://apps.mathlearningcenter.org/geoboard/" TargetMode="External"/><Relationship Id="rId4" Type="http://schemas.openxmlformats.org/officeDocument/2006/relationships/hyperlink" Target="https://youtu.be/JJhO6XnhhG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3.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0.wdp"/><Relationship Id="rId3" Type="http://schemas.openxmlformats.org/officeDocument/2006/relationships/image" Target="../media/image9.PNG"/><Relationship Id="rId7" Type="http://schemas.microsoft.com/office/2007/relationships/hdphoto" Target="../media/hdphoto6.wdp"/><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gif"/><Relationship Id="rId5" Type="http://schemas.microsoft.com/office/2007/relationships/hdphoto" Target="../media/hdphoto8.wdp"/><Relationship Id="rId10" Type="http://schemas.openxmlformats.org/officeDocument/2006/relationships/image" Target="../media/image30.jpeg"/><Relationship Id="rId4" Type="http://schemas.openxmlformats.org/officeDocument/2006/relationships/image" Target="../media/image28.png"/><Relationship Id="rId9" Type="http://schemas.microsoft.com/office/2007/relationships/hdphoto" Target="../media/hdphoto9.wdp"/><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299E1E0-B4EC-4B09-B64A-9C9947606F02}"/>
              </a:ext>
            </a:extLst>
          </p:cNvPr>
          <p:cNvSpPr txBox="1">
            <a:spLocks/>
          </p:cNvSpPr>
          <p:nvPr/>
        </p:nvSpPr>
        <p:spPr>
          <a:xfrm>
            <a:off x="2565400" y="15922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t-BR"/>
          </a:p>
        </p:txBody>
      </p:sp>
      <p:sp>
        <p:nvSpPr>
          <p:cNvPr id="7" name="Título 30">
            <a:extLst>
              <a:ext uri="{FF2B5EF4-FFF2-40B4-BE49-F238E27FC236}">
                <a16:creationId xmlns:a16="http://schemas.microsoft.com/office/drawing/2014/main" id="{3ED49ED8-79BB-4C0E-9930-F7A213E9E66E}"/>
              </a:ext>
            </a:extLst>
          </p:cNvPr>
          <p:cNvSpPr>
            <a:spLocks noGrp="1"/>
          </p:cNvSpPr>
          <p:nvPr>
            <p:ph type="ctrTitle"/>
          </p:nvPr>
        </p:nvSpPr>
        <p:spPr>
          <a:xfrm>
            <a:off x="176651" y="2238482"/>
            <a:ext cx="9855792" cy="1609241"/>
          </a:xfrm>
        </p:spPr>
        <p:txBody>
          <a:bodyPr>
            <a:normAutofit/>
          </a:bodyPr>
          <a:lstStyle/>
          <a:p>
            <a:r>
              <a:rPr lang="pt-BR" dirty="0">
                <a:solidFill>
                  <a:schemeClr val="bg1"/>
                </a:solidFill>
                <a:latin typeface="Modern Love" panose="04090805081005020601" pitchFamily="82" charset="0"/>
              </a:rPr>
              <a:t>MATERIAIS MANIPULÁVEIS</a:t>
            </a:r>
          </a:p>
        </p:txBody>
      </p:sp>
      <p:sp>
        <p:nvSpPr>
          <p:cNvPr id="18" name="Subtítulo 31">
            <a:extLst>
              <a:ext uri="{FF2B5EF4-FFF2-40B4-BE49-F238E27FC236}">
                <a16:creationId xmlns:a16="http://schemas.microsoft.com/office/drawing/2014/main" id="{DA8DDDF6-603C-47C8-A467-ADE542DF460A}"/>
              </a:ext>
            </a:extLst>
          </p:cNvPr>
          <p:cNvSpPr>
            <a:spLocks noGrp="1"/>
          </p:cNvSpPr>
          <p:nvPr>
            <p:ph type="subTitle" idx="1"/>
          </p:nvPr>
        </p:nvSpPr>
        <p:spPr>
          <a:xfrm>
            <a:off x="4508500" y="5682818"/>
            <a:ext cx="7200900" cy="990600"/>
          </a:xfrm>
        </p:spPr>
        <p:txBody>
          <a:bodyPr>
            <a:normAutofit/>
          </a:bodyPr>
          <a:lstStyle/>
          <a:p>
            <a:pPr algn="r"/>
            <a:r>
              <a:rPr lang="pt-BR" sz="2000" dirty="0" err="1">
                <a:solidFill>
                  <a:schemeClr val="bg1"/>
                </a:solidFill>
                <a:latin typeface="Cavolini" panose="03000502040302020204" pitchFamily="66" charset="0"/>
                <a:cs typeface="Cavolini" panose="03000502040302020204" pitchFamily="66" charset="0"/>
              </a:rPr>
              <a:t>Profº</a:t>
            </a:r>
            <a:r>
              <a:rPr lang="pt-BR" sz="2000" dirty="0">
                <a:solidFill>
                  <a:schemeClr val="bg1"/>
                </a:solidFill>
                <a:latin typeface="Cavolini" panose="03000502040302020204" pitchFamily="66" charset="0"/>
                <a:cs typeface="Cavolini" panose="03000502040302020204" pitchFamily="66" charset="0"/>
              </a:rPr>
              <a:t> Dr. </a:t>
            </a:r>
            <a:r>
              <a:rPr lang="pt-BR" sz="2000" dirty="0" err="1">
                <a:solidFill>
                  <a:schemeClr val="bg1"/>
                </a:solidFill>
                <a:latin typeface="Cavolini" panose="03000502040302020204" pitchFamily="66" charset="0"/>
                <a:cs typeface="Cavolini" panose="03000502040302020204" pitchFamily="66" charset="0"/>
              </a:rPr>
              <a:t>Djnnathan</a:t>
            </a:r>
            <a:r>
              <a:rPr lang="pt-BR" sz="2000" dirty="0">
                <a:solidFill>
                  <a:schemeClr val="bg1"/>
                </a:solidFill>
                <a:latin typeface="Cavolini" panose="03000502040302020204" pitchFamily="66" charset="0"/>
                <a:cs typeface="Cavolini" panose="03000502040302020204" pitchFamily="66" charset="0"/>
              </a:rPr>
              <a:t> Gonçalves</a:t>
            </a:r>
          </a:p>
          <a:p>
            <a:pPr algn="r"/>
            <a:r>
              <a:rPr lang="pt-BR" sz="2000" dirty="0" err="1">
                <a:solidFill>
                  <a:schemeClr val="bg1"/>
                </a:solidFill>
                <a:latin typeface="Cavolini" panose="03000502040302020204" pitchFamily="66" charset="0"/>
                <a:cs typeface="Cavolini" panose="03000502040302020204" pitchFamily="66" charset="0"/>
              </a:rPr>
              <a:t>Profª</a:t>
            </a:r>
            <a:r>
              <a:rPr lang="pt-BR" sz="2000" dirty="0">
                <a:solidFill>
                  <a:schemeClr val="bg1"/>
                </a:solidFill>
                <a:latin typeface="Cavolini" panose="03000502040302020204" pitchFamily="66" charset="0"/>
                <a:cs typeface="Cavolini" panose="03000502040302020204" pitchFamily="66" charset="0"/>
              </a:rPr>
              <a:t> Ms. Juliana Schivani</a:t>
            </a:r>
          </a:p>
        </p:txBody>
      </p:sp>
      <p:pic>
        <p:nvPicPr>
          <p:cNvPr id="2" name="Picture 2" descr="Investigação Matemática: o que é, porque e como fazer">
            <a:extLst>
              <a:ext uri="{FF2B5EF4-FFF2-40B4-BE49-F238E27FC236}">
                <a16:creationId xmlns:a16="http://schemas.microsoft.com/office/drawing/2014/main" id="{8F746E6A-81EB-4E9E-A04E-866482809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76" y="953303"/>
            <a:ext cx="2411999" cy="1609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Planejamento na Educação Infantil: como aliar a BNCC às vivências com as  crianças">
            <a:extLst>
              <a:ext uri="{FF2B5EF4-FFF2-40B4-BE49-F238E27FC236}">
                <a16:creationId xmlns:a16="http://schemas.microsoft.com/office/drawing/2014/main" id="{603082B9-2B92-4C29-9D08-E85D8259B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612" y="900513"/>
            <a:ext cx="2377580" cy="1586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Os materiais manipuláveis favorecem a aprendizagem?">
            <a:extLst>
              <a:ext uri="{FF2B5EF4-FFF2-40B4-BE49-F238E27FC236}">
                <a16:creationId xmlns:a16="http://schemas.microsoft.com/office/drawing/2014/main" id="{EF70EBB0-9AD8-4DCB-B085-7D508630C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650" y="903208"/>
            <a:ext cx="2583647" cy="1722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Materiais Manipulativos para o Ensino de Frações e Números Decimais - Vol.3  - Coleção Mathemoteca">
            <a:extLst>
              <a:ext uri="{FF2B5EF4-FFF2-40B4-BE49-F238E27FC236}">
                <a16:creationId xmlns:a16="http://schemas.microsoft.com/office/drawing/2014/main" id="{DF6DC9A1-F386-4A72-AF3C-75D983DC8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097" y="4054181"/>
            <a:ext cx="2905125" cy="1571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A Utilização de Materiais pedagógicos e jogos educacionais na disciplina de  Matemática">
            <a:extLst>
              <a:ext uri="{FF2B5EF4-FFF2-40B4-BE49-F238E27FC236}">
                <a16:creationId xmlns:a16="http://schemas.microsoft.com/office/drawing/2014/main" id="{BD51EC6E-04D2-434E-925D-96061C2EF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6851" y="3979863"/>
            <a:ext cx="3388434" cy="1773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m 8" descr="Cadeira e mesa&#10;&#10;Descrição gerada automaticamente com confiança média">
            <a:extLst>
              <a:ext uri="{FF2B5EF4-FFF2-40B4-BE49-F238E27FC236}">
                <a16:creationId xmlns:a16="http://schemas.microsoft.com/office/drawing/2014/main" id="{5DCEB10A-1D5A-4B81-9698-8CF6FF667EA4}"/>
              </a:ext>
            </a:extLst>
          </p:cNvPr>
          <p:cNvPicPr>
            <a:picLocks noChangeAspect="1"/>
          </p:cNvPicPr>
          <p:nvPr/>
        </p:nvPicPr>
        <p:blipFill rotWithShape="1">
          <a:blip r:embed="rId8">
            <a:extLst>
              <a:ext uri="{28A0092B-C50C-407E-A947-70E740481C1C}">
                <a14:useLocalDpi xmlns:a14="http://schemas.microsoft.com/office/drawing/2010/main" val="0"/>
              </a:ext>
            </a:extLst>
          </a:blip>
          <a:srcRect b="60000"/>
          <a:stretch/>
        </p:blipFill>
        <p:spPr>
          <a:xfrm>
            <a:off x="7738771" y="4043525"/>
            <a:ext cx="3929065" cy="1571626"/>
          </a:xfrm>
          <a:prstGeom prst="rect">
            <a:avLst/>
          </a:prstGeom>
          <a:ln>
            <a:noFill/>
          </a:ln>
          <a:effectLst>
            <a:softEdge rad="112500"/>
          </a:effectLst>
        </p:spPr>
      </p:pic>
      <p:pic>
        <p:nvPicPr>
          <p:cNvPr id="15" name="Picture 6" descr="Escola Espaço Educar | Centro de Formação Educar">
            <a:extLst>
              <a:ext uri="{FF2B5EF4-FFF2-40B4-BE49-F238E27FC236}">
                <a16:creationId xmlns:a16="http://schemas.microsoft.com/office/drawing/2014/main" id="{A978B14A-FA15-4919-8FC2-EB84E4703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9849" y="1142611"/>
            <a:ext cx="209550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5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barn(inVertical)">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inVertic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 QUE É </a:t>
            </a:r>
            <a:r>
              <a:rPr lang="pt-BR" sz="5000" u="sng" dirty="0">
                <a:solidFill>
                  <a:schemeClr val="bg1"/>
                </a:solidFill>
                <a:latin typeface="Modern Love" panose="04090805081005020601" pitchFamily="82" charset="0"/>
              </a:rPr>
              <a:t>MATERIAL</a:t>
            </a:r>
            <a:r>
              <a:rPr lang="pt-BR" sz="5000" dirty="0">
                <a:solidFill>
                  <a:schemeClr val="bg1"/>
                </a:solidFill>
                <a:latin typeface="Modern Love" panose="04090805081005020601" pitchFamily="82" charset="0"/>
              </a:rPr>
              <a:t>?</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p.10 </a:t>
            </a:r>
          </a:p>
        </p:txBody>
      </p:sp>
      <p:sp>
        <p:nvSpPr>
          <p:cNvPr id="10" name="Espaço Reservado para Conteúdo 2">
            <a:extLst>
              <a:ext uri="{FF2B5EF4-FFF2-40B4-BE49-F238E27FC236}">
                <a16:creationId xmlns:a16="http://schemas.microsoft.com/office/drawing/2014/main" id="{618FB7AE-7EEB-4BA7-8C77-A70EBA7B7ACA}"/>
              </a:ext>
            </a:extLst>
          </p:cNvPr>
          <p:cNvSpPr txBox="1">
            <a:spLocks/>
          </p:cNvSpPr>
          <p:nvPr/>
        </p:nvSpPr>
        <p:spPr>
          <a:xfrm>
            <a:off x="190500" y="1361572"/>
            <a:ext cx="7388171" cy="5153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700" dirty="0">
                <a:solidFill>
                  <a:schemeClr val="bg1"/>
                </a:solidFill>
                <a:latin typeface="Vrinda" panose="020B0502040204020203" pitchFamily="34" charset="0"/>
                <a:cs typeface="Vrinda" panose="020B0502040204020203" pitchFamily="34" charset="0"/>
              </a:rPr>
              <a:t>Adj.</a:t>
            </a:r>
          </a:p>
          <a:p>
            <a:pPr marL="0" indent="0" algn="just">
              <a:buAutoNum type="arabicPeriod"/>
            </a:pPr>
            <a:r>
              <a:rPr lang="pt-BR" sz="3000" dirty="0">
                <a:ln>
                  <a:solidFill>
                    <a:schemeClr val="bg1"/>
                  </a:solidFill>
                </a:ln>
                <a:solidFill>
                  <a:schemeClr val="bg1"/>
                </a:solidFill>
                <a:latin typeface="Vrinda" panose="020B0502040204020203" pitchFamily="34" charset="0"/>
                <a:cs typeface="Vrinda" panose="020B0502040204020203" pitchFamily="34" charset="0"/>
              </a:rPr>
              <a:t> Relativo à matéria, aquilo com que os </a:t>
            </a:r>
            <a:r>
              <a:rPr lang="pt-BR" sz="3000" dirty="0">
                <a:ln>
                  <a:solidFill>
                    <a:srgbClr val="FFC000"/>
                  </a:solidFill>
                </a:ln>
                <a:solidFill>
                  <a:srgbClr val="FFC000"/>
                </a:solidFill>
                <a:latin typeface="Vrinda" panose="020B0502040204020203" pitchFamily="34" charset="0"/>
                <a:cs typeface="Vrinda" panose="020B0502040204020203" pitchFamily="34" charset="0"/>
              </a:rPr>
              <a:t>corpos</a:t>
            </a:r>
            <a:r>
              <a:rPr lang="pt-BR" sz="3000" dirty="0">
                <a:ln>
                  <a:solidFill>
                    <a:schemeClr val="bg1"/>
                  </a:solidFill>
                </a:ln>
                <a:solidFill>
                  <a:schemeClr val="bg1"/>
                </a:solidFill>
                <a:latin typeface="Vrinda" panose="020B0502040204020203" pitchFamily="34" charset="0"/>
                <a:cs typeface="Vrinda" panose="020B0502040204020203" pitchFamily="34" charset="0"/>
              </a:rPr>
              <a:t> são constituídos.</a:t>
            </a:r>
          </a:p>
          <a:p>
            <a:pPr marL="0" indent="0" algn="just">
              <a:buAutoNum type="arabicPeriod"/>
            </a:pPr>
            <a:r>
              <a:rPr lang="pt-BR" sz="3000" dirty="0">
                <a:ln>
                  <a:solidFill>
                    <a:schemeClr val="bg1"/>
                  </a:solidFill>
                </a:ln>
                <a:solidFill>
                  <a:schemeClr val="bg1"/>
                </a:solidFill>
                <a:latin typeface="Vrinda" panose="020B0502040204020203" pitchFamily="34" charset="0"/>
                <a:cs typeface="Vrinda" panose="020B0502040204020203" pitchFamily="34" charset="0"/>
              </a:rPr>
              <a:t> Diz-se da parte </a:t>
            </a:r>
            <a:r>
              <a:rPr lang="pt-BR" sz="3000" dirty="0">
                <a:ln>
                  <a:solidFill>
                    <a:srgbClr val="FFC000"/>
                  </a:solidFill>
                </a:ln>
                <a:solidFill>
                  <a:srgbClr val="FFC000"/>
                </a:solidFill>
                <a:latin typeface="Vrinda" panose="020B0502040204020203" pitchFamily="34" charset="0"/>
                <a:cs typeface="Vrinda" panose="020B0502040204020203" pitchFamily="34" charset="0"/>
              </a:rPr>
              <a:t>palpável</a:t>
            </a:r>
            <a:r>
              <a:rPr lang="pt-BR" sz="3000" dirty="0">
                <a:ln>
                  <a:solidFill>
                    <a:schemeClr val="bg1"/>
                  </a:solidFill>
                </a:ln>
                <a:solidFill>
                  <a:schemeClr val="bg1"/>
                </a:solidFill>
                <a:latin typeface="Vrinda" panose="020B0502040204020203" pitchFamily="34" charset="0"/>
                <a:cs typeface="Vrinda" panose="020B0502040204020203" pitchFamily="34" charset="0"/>
              </a:rPr>
              <a:t> de uma coisa, independente de seu valor.</a:t>
            </a:r>
          </a:p>
          <a:p>
            <a:pPr marL="0" indent="0" algn="just">
              <a:buNone/>
            </a:pPr>
            <a:endParaRPr lang="pt-BR" sz="3000" dirty="0">
              <a:ln>
                <a:solidFill>
                  <a:schemeClr val="bg1"/>
                </a:solidFill>
              </a:ln>
              <a:solidFill>
                <a:schemeClr val="bg1"/>
              </a:solidFill>
              <a:latin typeface="Vrinda" panose="020B0502040204020203" pitchFamily="34" charset="0"/>
              <a:cs typeface="Vrinda" panose="020B0502040204020203" pitchFamily="34" charset="0"/>
            </a:endParaRPr>
          </a:p>
          <a:p>
            <a:pPr marL="0" indent="0" algn="just">
              <a:buNone/>
            </a:pPr>
            <a:r>
              <a:rPr lang="pt-BR" sz="3000" dirty="0" err="1">
                <a:ln>
                  <a:solidFill>
                    <a:schemeClr val="bg1"/>
                  </a:solidFill>
                </a:ln>
                <a:solidFill>
                  <a:schemeClr val="bg1"/>
                </a:solidFill>
                <a:latin typeface="Vrinda" panose="020B0502040204020203" pitchFamily="34" charset="0"/>
                <a:cs typeface="Vrinda" panose="020B0502040204020203" pitchFamily="34" charset="0"/>
              </a:rPr>
              <a:t>Sm</a:t>
            </a:r>
            <a:r>
              <a:rPr lang="pt-BR" sz="3000" dirty="0">
                <a:ln>
                  <a:solidFill>
                    <a:schemeClr val="bg1"/>
                  </a:solidFill>
                </a:ln>
                <a:solidFill>
                  <a:schemeClr val="bg1"/>
                </a:solidFill>
                <a:latin typeface="Vrinda" panose="020B0502040204020203" pitchFamily="34" charset="0"/>
                <a:cs typeface="Vrinda" panose="020B0502040204020203" pitchFamily="34" charset="0"/>
              </a:rPr>
              <a:t>.</a:t>
            </a:r>
          </a:p>
          <a:p>
            <a:pPr marL="0" indent="0" algn="just">
              <a:buAutoNum type="arabicPeriod"/>
            </a:pPr>
            <a:r>
              <a:rPr lang="pt-BR" sz="3000" dirty="0">
                <a:ln>
                  <a:solidFill>
                    <a:schemeClr val="bg1"/>
                  </a:solidFill>
                </a:ln>
                <a:solidFill>
                  <a:schemeClr val="bg1"/>
                </a:solidFill>
                <a:latin typeface="Vrinda" panose="020B0502040204020203" pitchFamily="34" charset="0"/>
                <a:cs typeface="Vrinda" panose="020B0502040204020203" pitchFamily="34" charset="0"/>
              </a:rPr>
              <a:t> Conjunto dos </a:t>
            </a:r>
            <a:r>
              <a:rPr lang="pt-BR" sz="3000" dirty="0">
                <a:ln>
                  <a:solidFill>
                    <a:srgbClr val="FFC000"/>
                  </a:solidFill>
                </a:ln>
                <a:solidFill>
                  <a:srgbClr val="FFC000"/>
                </a:solidFill>
                <a:latin typeface="Vrinda" panose="020B0502040204020203" pitchFamily="34" charset="0"/>
                <a:cs typeface="Vrinda" panose="020B0502040204020203" pitchFamily="34" charset="0"/>
              </a:rPr>
              <a:t>objetos</a:t>
            </a:r>
            <a:r>
              <a:rPr lang="pt-BR" sz="3000" dirty="0">
                <a:ln>
                  <a:solidFill>
                    <a:schemeClr val="bg1"/>
                  </a:solidFill>
                </a:ln>
                <a:solidFill>
                  <a:schemeClr val="bg1"/>
                </a:solidFill>
                <a:latin typeface="Vrinda" panose="020B0502040204020203" pitchFamily="34" charset="0"/>
                <a:cs typeface="Vrinda" panose="020B0502040204020203" pitchFamily="34" charset="0"/>
              </a:rPr>
              <a:t>, dos </a:t>
            </a:r>
            <a:r>
              <a:rPr lang="pt-BR" sz="3000" dirty="0">
                <a:ln>
                  <a:solidFill>
                    <a:srgbClr val="FFC000"/>
                  </a:solidFill>
                </a:ln>
                <a:solidFill>
                  <a:srgbClr val="FFC000"/>
                </a:solidFill>
                <a:latin typeface="Vrinda" panose="020B0502040204020203" pitchFamily="34" charset="0"/>
                <a:cs typeface="Vrinda" panose="020B0502040204020203" pitchFamily="34" charset="0"/>
              </a:rPr>
              <a:t>instrumentos</a:t>
            </a:r>
            <a:r>
              <a:rPr lang="pt-BR" sz="3000" dirty="0">
                <a:ln>
                  <a:solidFill>
                    <a:schemeClr val="bg1"/>
                  </a:solidFill>
                </a:ln>
                <a:solidFill>
                  <a:schemeClr val="bg1"/>
                </a:solidFill>
                <a:latin typeface="Vrinda" panose="020B0502040204020203" pitchFamily="34" charset="0"/>
                <a:cs typeface="Vrinda" panose="020B0502040204020203" pitchFamily="34" charset="0"/>
              </a:rPr>
              <a:t> utilizados num serviço, numa atividade: o material escolar.</a:t>
            </a:r>
          </a:p>
        </p:txBody>
      </p:sp>
      <p:pic>
        <p:nvPicPr>
          <p:cNvPr id="11" name="Imagem 10">
            <a:extLst>
              <a:ext uri="{FF2B5EF4-FFF2-40B4-BE49-F238E27FC236}">
                <a16:creationId xmlns:a16="http://schemas.microsoft.com/office/drawing/2014/main" id="{FDA064DC-1A18-43A1-BF21-38844A3118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00" b="96867" l="1910" r="97917">
                        <a14:foregroundMark x1="9809" y1="8667" x2="72830" y2="76933"/>
                        <a14:foregroundMark x1="84722" y1="16400" x2="14670" y2="48667"/>
                        <a14:foregroundMark x1="39931" y1="7000" x2="42274" y2="49800"/>
                        <a14:foregroundMark x1="42274" y1="49800" x2="42969" y2="51467"/>
                        <a14:foregroundMark x1="2517" y1="11000" x2="37587" y2="8267"/>
                        <a14:foregroundMark x1="37587" y1="8267" x2="78993" y2="15133"/>
                        <a14:foregroundMark x1="78993" y1="15133" x2="89583" y2="25533"/>
                        <a14:foregroundMark x1="89583" y1="25533" x2="13628" y2="54200"/>
                        <a14:foregroundMark x1="13628" y1="54200" x2="6684" y2="72600"/>
                        <a14:foregroundMark x1="6684" y1="72600" x2="19444" y2="84467"/>
                        <a14:foregroundMark x1="19444" y1="84467" x2="84549" y2="89267"/>
                        <a14:foregroundMark x1="84549" y1="89267" x2="92361" y2="84667"/>
                        <a14:foregroundMark x1="8247" y1="17533" x2="10243" y2="63267"/>
                        <a14:foregroundMark x1="10243" y1="63267" x2="5122" y2="77667"/>
                        <a14:foregroundMark x1="5122" y1="77667" x2="9809" y2="87933"/>
                        <a14:foregroundMark x1="9809" y1="87933" x2="11892" y2="89800"/>
                        <a14:foregroundMark x1="25000" y1="94267" x2="98177" y2="89067"/>
                        <a14:foregroundMark x1="98177" y1="89067" x2="92622" y2="13333"/>
                        <a14:foregroundMark x1="95660" y1="11933" x2="36632" y2="5400"/>
                        <a14:foregroundMark x1="35417" y1="22000" x2="58247" y2="16867"/>
                        <a14:foregroundMark x1="38455" y1="20333" x2="52083" y2="26667"/>
                        <a14:foregroundMark x1="52083" y1="26667" x2="47222" y2="20733"/>
                        <a14:foregroundMark x1="47222" y1="20733" x2="37500" y2="20867"/>
                        <a14:foregroundMark x1="37500" y1="20867" x2="38108" y2="32067"/>
                        <a14:foregroundMark x1="54253" y1="25933" x2="83941" y2="24267"/>
                        <a14:foregroundMark x1="83941" y1="24267" x2="46007" y2="22000"/>
                        <a14:foregroundMark x1="32986" y1="22933" x2="34462" y2="15667"/>
                        <a14:foregroundMark x1="34462" y1="15667" x2="34462" y2="15667"/>
                        <a14:foregroundMark x1="28993" y1="54733" x2="87760" y2="32267"/>
                        <a14:foregroundMark x1="24740" y1="92600" x2="73785" y2="86533"/>
                        <a14:foregroundMark x1="31076" y1="96867" x2="5642" y2="89267"/>
                        <a14:foregroundMark x1="5642" y1="89267" x2="1910" y2="87467"/>
                        <a14:foregroundMark x1="16840" y1="96867" x2="27431" y2="96867"/>
                        <a14:foregroundMark x1="4601" y1="14733" x2="3993" y2="62933"/>
                        <a14:foregroundMark x1="3733" y1="7933" x2="31424" y2="5133"/>
                        <a14:foregroundMark x1="22309" y1="2600" x2="27431" y2="3267"/>
                      </a14:backgroundRemoval>
                    </a14:imgEffect>
                  </a14:imgLayer>
                </a14:imgProps>
              </a:ext>
            </a:extLst>
          </a:blip>
          <a:stretch>
            <a:fillRect/>
          </a:stretch>
        </p:blipFill>
        <p:spPr>
          <a:xfrm>
            <a:off x="7757437" y="1188755"/>
            <a:ext cx="4090352" cy="5325979"/>
          </a:xfrm>
          <a:prstGeom prst="rect">
            <a:avLst/>
          </a:prstGeom>
        </p:spPr>
      </p:pic>
    </p:spTree>
    <p:extLst>
      <p:ext uri="{BB962C8B-B14F-4D97-AF65-F5344CB8AC3E}">
        <p14:creationId xmlns:p14="http://schemas.microsoft.com/office/powerpoint/2010/main" val="303962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arn(inVertic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 QUE É </a:t>
            </a:r>
            <a:r>
              <a:rPr lang="pt-BR" sz="5000" u="sng" dirty="0">
                <a:solidFill>
                  <a:schemeClr val="bg1"/>
                </a:solidFill>
                <a:latin typeface="Modern Love" panose="04090805081005020601" pitchFamily="82" charset="0"/>
              </a:rPr>
              <a:t>MANIPULÁVEL</a:t>
            </a:r>
            <a:r>
              <a:rPr lang="pt-BR" sz="5000" dirty="0">
                <a:solidFill>
                  <a:schemeClr val="bg1"/>
                </a:solidFill>
                <a:latin typeface="Modern Love" panose="04090805081005020601" pitchFamily="82" charset="0"/>
              </a:rPr>
              <a:t>?</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p.11 </a:t>
            </a:r>
          </a:p>
        </p:txBody>
      </p:sp>
      <p:sp>
        <p:nvSpPr>
          <p:cNvPr id="10" name="Espaço Reservado para Conteúdo 2">
            <a:extLst>
              <a:ext uri="{FF2B5EF4-FFF2-40B4-BE49-F238E27FC236}">
                <a16:creationId xmlns:a16="http://schemas.microsoft.com/office/drawing/2014/main" id="{618FB7AE-7EEB-4BA7-8C77-A70EBA7B7ACA}"/>
              </a:ext>
            </a:extLst>
          </p:cNvPr>
          <p:cNvSpPr txBox="1">
            <a:spLocks/>
          </p:cNvSpPr>
          <p:nvPr/>
        </p:nvSpPr>
        <p:spPr>
          <a:xfrm>
            <a:off x="190500" y="1361572"/>
            <a:ext cx="7388171" cy="5153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700" dirty="0">
                <a:solidFill>
                  <a:schemeClr val="bg1"/>
                </a:solidFill>
                <a:latin typeface="Vrinda" panose="020B0502040204020203" pitchFamily="34" charset="0"/>
                <a:cs typeface="Vrinda" panose="020B0502040204020203" pitchFamily="34" charset="0"/>
              </a:rPr>
              <a:t>Significado</a:t>
            </a:r>
          </a:p>
          <a:p>
            <a:pPr marL="0" indent="0" algn="just">
              <a:buNone/>
            </a:pPr>
            <a:endParaRPr lang="pt-BR" sz="2700" dirty="0">
              <a:solidFill>
                <a:schemeClr val="bg1"/>
              </a:solidFill>
              <a:latin typeface="Vrinda" panose="020B0502040204020203" pitchFamily="34" charset="0"/>
              <a:cs typeface="Vrinda" panose="020B0502040204020203" pitchFamily="34" charset="0"/>
            </a:endParaRPr>
          </a:p>
          <a:p>
            <a:pPr marL="0" indent="0" algn="just">
              <a:buNone/>
            </a:pPr>
            <a:r>
              <a:rPr lang="pt-BR" sz="3000" dirty="0">
                <a:ln>
                  <a:solidFill>
                    <a:schemeClr val="bg1"/>
                  </a:solidFill>
                </a:ln>
                <a:solidFill>
                  <a:schemeClr val="bg1"/>
                </a:solidFill>
                <a:latin typeface="Vrinda" panose="020B0502040204020203" pitchFamily="34" charset="0"/>
                <a:cs typeface="Vrinda" panose="020B0502040204020203" pitchFamily="34" charset="0"/>
              </a:rPr>
              <a:t>Manipulável vem do verbo manipular. O mesmo que: forjáveis, </a:t>
            </a:r>
            <a:r>
              <a:rPr lang="pt-BR" sz="3000" dirty="0">
                <a:ln>
                  <a:solidFill>
                    <a:srgbClr val="FFC000"/>
                  </a:solidFill>
                </a:ln>
                <a:solidFill>
                  <a:srgbClr val="FFC000"/>
                </a:solidFill>
                <a:latin typeface="Vrinda" panose="020B0502040204020203" pitchFamily="34" charset="0"/>
                <a:cs typeface="Vrinda" panose="020B0502040204020203" pitchFamily="34" charset="0"/>
              </a:rPr>
              <a:t>manejáveis</a:t>
            </a:r>
            <a:r>
              <a:rPr lang="pt-BR" sz="3000" dirty="0">
                <a:ln>
                  <a:solidFill>
                    <a:schemeClr val="bg1"/>
                  </a:solidFill>
                </a:ln>
                <a:solidFill>
                  <a:schemeClr val="bg1"/>
                </a:solidFill>
                <a:latin typeface="Vrinda" panose="020B0502040204020203" pitchFamily="34" charset="0"/>
                <a:cs typeface="Vrinda" panose="020B0502040204020203" pitchFamily="34" charset="0"/>
              </a:rPr>
              <a:t>, </a:t>
            </a:r>
            <a:r>
              <a:rPr lang="pt-BR" sz="3000" dirty="0">
                <a:ln>
                  <a:solidFill>
                    <a:srgbClr val="FFC000"/>
                  </a:solidFill>
                </a:ln>
                <a:solidFill>
                  <a:srgbClr val="FFC000"/>
                </a:solidFill>
                <a:latin typeface="Vrinda" panose="020B0502040204020203" pitchFamily="34" charset="0"/>
                <a:cs typeface="Vrinda" panose="020B0502040204020203" pitchFamily="34" charset="0"/>
              </a:rPr>
              <a:t>manufaturáveis</a:t>
            </a:r>
            <a:r>
              <a:rPr lang="pt-BR" sz="3000" dirty="0">
                <a:ln>
                  <a:solidFill>
                    <a:schemeClr val="bg1"/>
                  </a:solidFill>
                </a:ln>
                <a:solidFill>
                  <a:schemeClr val="bg1"/>
                </a:solidFill>
                <a:latin typeface="Vrinda" panose="020B0502040204020203" pitchFamily="34" charset="0"/>
                <a:cs typeface="Vrinda" panose="020B0502040204020203" pitchFamily="34" charset="0"/>
              </a:rPr>
              <a:t>, misturáveis, </a:t>
            </a:r>
            <a:r>
              <a:rPr lang="pt-BR" sz="3000" dirty="0">
                <a:ln>
                  <a:solidFill>
                    <a:srgbClr val="FFC000"/>
                  </a:solidFill>
                </a:ln>
                <a:solidFill>
                  <a:srgbClr val="FFC000"/>
                </a:solidFill>
                <a:latin typeface="Vrinda" panose="020B0502040204020203" pitchFamily="34" charset="0"/>
                <a:cs typeface="Vrinda" panose="020B0502040204020203" pitchFamily="34" charset="0"/>
              </a:rPr>
              <a:t>manuseáveis</a:t>
            </a:r>
            <a:r>
              <a:rPr lang="pt-BR" sz="3000" dirty="0">
                <a:ln>
                  <a:solidFill>
                    <a:schemeClr val="bg1"/>
                  </a:solidFill>
                </a:ln>
                <a:solidFill>
                  <a:schemeClr val="bg1"/>
                </a:solidFill>
                <a:latin typeface="Vrinda" panose="020B0502040204020203" pitchFamily="34" charset="0"/>
                <a:cs typeface="Vrinda" panose="020B0502040204020203" pitchFamily="34" charset="0"/>
              </a:rPr>
              <a:t>, falsificáveis, manobráveis.</a:t>
            </a:r>
          </a:p>
        </p:txBody>
      </p:sp>
      <p:pic>
        <p:nvPicPr>
          <p:cNvPr id="11" name="Imagem 10">
            <a:extLst>
              <a:ext uri="{FF2B5EF4-FFF2-40B4-BE49-F238E27FC236}">
                <a16:creationId xmlns:a16="http://schemas.microsoft.com/office/drawing/2014/main" id="{FDA064DC-1A18-43A1-BF21-38844A3118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00" b="96867" l="1910" r="97917">
                        <a14:foregroundMark x1="9809" y1="8667" x2="72830" y2="76933"/>
                        <a14:foregroundMark x1="84722" y1="16400" x2="14670" y2="48667"/>
                        <a14:foregroundMark x1="39931" y1="7000" x2="42274" y2="49800"/>
                        <a14:foregroundMark x1="42274" y1="49800" x2="42969" y2="51467"/>
                        <a14:foregroundMark x1="2517" y1="11000" x2="37587" y2="8267"/>
                        <a14:foregroundMark x1="37587" y1="8267" x2="78993" y2="15133"/>
                        <a14:foregroundMark x1="78993" y1="15133" x2="89583" y2="25533"/>
                        <a14:foregroundMark x1="89583" y1="25533" x2="13628" y2="54200"/>
                        <a14:foregroundMark x1="13628" y1="54200" x2="6684" y2="72600"/>
                        <a14:foregroundMark x1="6684" y1="72600" x2="19444" y2="84467"/>
                        <a14:foregroundMark x1="19444" y1="84467" x2="84549" y2="89267"/>
                        <a14:foregroundMark x1="84549" y1="89267" x2="92361" y2="84667"/>
                        <a14:foregroundMark x1="8247" y1="17533" x2="10243" y2="63267"/>
                        <a14:foregroundMark x1="10243" y1="63267" x2="5122" y2="77667"/>
                        <a14:foregroundMark x1="5122" y1="77667" x2="9809" y2="87933"/>
                        <a14:foregroundMark x1="9809" y1="87933" x2="11892" y2="89800"/>
                        <a14:foregroundMark x1="25000" y1="94267" x2="98177" y2="89067"/>
                        <a14:foregroundMark x1="98177" y1="89067" x2="92622" y2="13333"/>
                        <a14:foregroundMark x1="95660" y1="11933" x2="36632" y2="5400"/>
                        <a14:foregroundMark x1="35417" y1="22000" x2="58247" y2="16867"/>
                        <a14:foregroundMark x1="38455" y1="20333" x2="52083" y2="26667"/>
                        <a14:foregroundMark x1="52083" y1="26667" x2="47222" y2="20733"/>
                        <a14:foregroundMark x1="47222" y1="20733" x2="37500" y2="20867"/>
                        <a14:foregroundMark x1="37500" y1="20867" x2="38108" y2="32067"/>
                        <a14:foregroundMark x1="54253" y1="25933" x2="83941" y2="24267"/>
                        <a14:foregroundMark x1="83941" y1="24267" x2="46007" y2="22000"/>
                        <a14:foregroundMark x1="32986" y1="22933" x2="34462" y2="15667"/>
                        <a14:foregroundMark x1="34462" y1="15667" x2="34462" y2="15667"/>
                        <a14:foregroundMark x1="28993" y1="54733" x2="87760" y2="32267"/>
                        <a14:foregroundMark x1="24740" y1="92600" x2="73785" y2="86533"/>
                        <a14:foregroundMark x1="31076" y1="96867" x2="5642" y2="89267"/>
                        <a14:foregroundMark x1="5642" y1="89267" x2="1910" y2="87467"/>
                        <a14:foregroundMark x1="16840" y1="96867" x2="27431" y2="96867"/>
                        <a14:foregroundMark x1="4601" y1="14733" x2="3993" y2="62933"/>
                        <a14:foregroundMark x1="3733" y1="7933" x2="31424" y2="5133"/>
                        <a14:foregroundMark x1="22309" y1="2600" x2="27431" y2="3267"/>
                      </a14:backgroundRemoval>
                    </a14:imgEffect>
                  </a14:imgLayer>
                </a14:imgProps>
              </a:ext>
            </a:extLst>
          </a:blip>
          <a:stretch>
            <a:fillRect/>
          </a:stretch>
        </p:blipFill>
        <p:spPr>
          <a:xfrm>
            <a:off x="7757437" y="1188755"/>
            <a:ext cx="4090352" cy="5325979"/>
          </a:xfrm>
          <a:prstGeom prst="rect">
            <a:avLst/>
          </a:prstGeom>
        </p:spPr>
      </p:pic>
    </p:spTree>
    <p:extLst>
      <p:ext uri="{BB962C8B-B14F-4D97-AF65-F5344CB8AC3E}">
        <p14:creationId xmlns:p14="http://schemas.microsoft.com/office/powerpoint/2010/main" val="296298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DEFINIÇÃO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p.12 </a:t>
            </a:r>
          </a:p>
        </p:txBody>
      </p:sp>
      <p:sp>
        <p:nvSpPr>
          <p:cNvPr id="10" name="Espaço Reservado para Conteúdo 2">
            <a:extLst>
              <a:ext uri="{FF2B5EF4-FFF2-40B4-BE49-F238E27FC236}">
                <a16:creationId xmlns:a16="http://schemas.microsoft.com/office/drawing/2014/main" id="{618FB7AE-7EEB-4BA7-8C77-A70EBA7B7ACA}"/>
              </a:ext>
            </a:extLst>
          </p:cNvPr>
          <p:cNvSpPr txBox="1">
            <a:spLocks/>
          </p:cNvSpPr>
          <p:nvPr/>
        </p:nvSpPr>
        <p:spPr>
          <a:xfrm>
            <a:off x="95250" y="1555181"/>
            <a:ext cx="6915149" cy="4349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600" b="1" dirty="0">
                <a:solidFill>
                  <a:schemeClr val="bg1"/>
                </a:solidFill>
                <a:latin typeface="Vrinda" panose="020B0502040204020203" pitchFamily="34" charset="0"/>
                <a:cs typeface="Vrinda" panose="020B0502040204020203" pitchFamily="34" charset="0"/>
              </a:rPr>
              <a:t>“</a:t>
            </a:r>
            <a:r>
              <a:rPr lang="pt-BR" sz="2600" b="1" dirty="0">
                <a:ln>
                  <a:solidFill>
                    <a:srgbClr val="FFC000"/>
                  </a:solidFill>
                </a:ln>
                <a:solidFill>
                  <a:srgbClr val="FFC000"/>
                </a:solidFill>
                <a:latin typeface="Vrinda" panose="020B0502040204020203" pitchFamily="34" charset="0"/>
                <a:cs typeface="Vrinda" panose="020B0502040204020203" pitchFamily="34" charset="0"/>
              </a:rPr>
              <a:t>Materiais  manipuláveis  </a:t>
            </a:r>
            <a:r>
              <a:rPr lang="pt-BR" sz="2600" b="1" dirty="0">
                <a:solidFill>
                  <a:schemeClr val="bg1"/>
                </a:solidFill>
                <a:latin typeface="Vrinda" panose="020B0502040204020203" pitchFamily="34" charset="0"/>
                <a:cs typeface="Vrinda" panose="020B0502040204020203" pitchFamily="34" charset="0"/>
              </a:rPr>
              <a:t>são  objetos,  </a:t>
            </a:r>
            <a:r>
              <a:rPr lang="pt-BR" sz="2600" b="1" dirty="0">
                <a:ln>
                  <a:solidFill>
                    <a:srgbClr val="FFC000"/>
                  </a:solidFill>
                </a:ln>
                <a:solidFill>
                  <a:srgbClr val="FFC000"/>
                </a:solidFill>
                <a:latin typeface="Vrinda" panose="020B0502040204020203" pitchFamily="34" charset="0"/>
                <a:cs typeface="Vrinda" panose="020B0502040204020203" pitchFamily="34" charset="0"/>
              </a:rPr>
              <a:t>desenvolvidos</a:t>
            </a:r>
            <a:r>
              <a:rPr lang="pt-BR" sz="2600" b="1" dirty="0">
                <a:solidFill>
                  <a:schemeClr val="bg1"/>
                </a:solidFill>
                <a:latin typeface="Vrinda" panose="020B0502040204020203" pitchFamily="34" charset="0"/>
                <a:cs typeface="Vrinda" panose="020B0502040204020203" pitchFamily="34" charset="0"/>
              </a:rPr>
              <a:t>  e/ou  </a:t>
            </a:r>
            <a:r>
              <a:rPr lang="pt-BR" sz="2600" b="1" dirty="0">
                <a:ln>
                  <a:solidFill>
                    <a:srgbClr val="FFC000"/>
                  </a:solidFill>
                </a:ln>
                <a:solidFill>
                  <a:srgbClr val="FFC000"/>
                </a:solidFill>
                <a:latin typeface="Vrinda" panose="020B0502040204020203" pitchFamily="34" charset="0"/>
                <a:cs typeface="Vrinda" panose="020B0502040204020203" pitchFamily="34" charset="0"/>
              </a:rPr>
              <a:t>criados</a:t>
            </a:r>
            <a:r>
              <a:rPr lang="pt-BR" sz="2600" b="1" dirty="0">
                <a:solidFill>
                  <a:schemeClr val="bg1"/>
                </a:solidFill>
                <a:latin typeface="Vrinda" panose="020B0502040204020203" pitchFamily="34" charset="0"/>
                <a:cs typeface="Vrinda" panose="020B0502040204020203" pitchFamily="34" charset="0"/>
              </a:rPr>
              <a:t>  para trabalhar  com  conceitos  matemáticos  de  forma que  venha  a  </a:t>
            </a:r>
            <a:r>
              <a:rPr lang="pt-BR" sz="2600" b="1" dirty="0">
                <a:ln>
                  <a:solidFill>
                    <a:srgbClr val="FFC000"/>
                  </a:solidFill>
                </a:ln>
                <a:solidFill>
                  <a:srgbClr val="FFC000"/>
                </a:solidFill>
                <a:latin typeface="Vrinda" panose="020B0502040204020203" pitchFamily="34" charset="0"/>
                <a:cs typeface="Vrinda" panose="020B0502040204020203" pitchFamily="34" charset="0"/>
              </a:rPr>
              <a:t>facilitar</a:t>
            </a:r>
            <a:r>
              <a:rPr lang="pt-BR" sz="2600" b="1" dirty="0">
                <a:solidFill>
                  <a:schemeClr val="bg1"/>
                </a:solidFill>
                <a:latin typeface="Vrinda" panose="020B0502040204020203" pitchFamily="34" charset="0"/>
                <a:cs typeface="Vrinda" panose="020B0502040204020203" pitchFamily="34" charset="0"/>
              </a:rPr>
              <a:t>  a  compreensão  e  o desenvolvimento  do  aluno,  de  modo  que  os  estudos  possam  ser  realizados  de  maneira prazerosa.  Salientamos  que, na  maioria  das  vezes,  estes  materiais  são </a:t>
            </a:r>
            <a:r>
              <a:rPr lang="pt-BR" sz="2600" b="1" dirty="0">
                <a:ln>
                  <a:solidFill>
                    <a:srgbClr val="FFC000"/>
                  </a:solidFill>
                </a:ln>
                <a:solidFill>
                  <a:srgbClr val="FFC000"/>
                </a:solidFill>
                <a:latin typeface="Vrinda" panose="020B0502040204020203" pitchFamily="34" charset="0"/>
                <a:cs typeface="Vrinda" panose="020B0502040204020203" pitchFamily="34" charset="0"/>
              </a:rPr>
              <a:t> produzidos  pelos próprios alunos </a:t>
            </a:r>
            <a:r>
              <a:rPr lang="pt-BR" sz="2600" b="1" dirty="0">
                <a:solidFill>
                  <a:schemeClr val="bg1"/>
                </a:solidFill>
                <a:latin typeface="Vrinda" panose="020B0502040204020203" pitchFamily="34" charset="0"/>
                <a:cs typeface="Vrinda" panose="020B0502040204020203" pitchFamily="34" charset="0"/>
              </a:rPr>
              <a:t>(orientados pelo professor), onde  aumenta a quantidade de conteúdos que podemos trabalhar. Também podem ser </a:t>
            </a:r>
            <a:r>
              <a:rPr lang="pt-BR" sz="2600" b="1" dirty="0">
                <a:ln>
                  <a:solidFill>
                    <a:srgbClr val="FFC000"/>
                  </a:solidFill>
                </a:ln>
                <a:solidFill>
                  <a:srgbClr val="FFC000"/>
                </a:solidFill>
                <a:latin typeface="Vrinda" panose="020B0502040204020203" pitchFamily="34" charset="0"/>
                <a:cs typeface="Vrinda" panose="020B0502040204020203" pitchFamily="34" charset="0"/>
              </a:rPr>
              <a:t>confeccionados pelo professor</a:t>
            </a:r>
            <a:r>
              <a:rPr lang="pt-BR" sz="2600" b="1" dirty="0">
                <a:solidFill>
                  <a:schemeClr val="bg1"/>
                </a:solidFill>
                <a:latin typeface="Vrinda" panose="020B0502040204020203" pitchFamily="34" charset="0"/>
                <a:cs typeface="Vrinda" panose="020B0502040204020203" pitchFamily="34" charset="0"/>
              </a:rPr>
              <a:t>” (SOUSA &amp; OLIVEIRA, 2010).</a:t>
            </a:r>
          </a:p>
        </p:txBody>
      </p:sp>
      <p:pic>
        <p:nvPicPr>
          <p:cNvPr id="6148" name="Picture 4" descr="Materiais manipuláveis no ensino de Matemática - Jornal Tribuna">
            <a:extLst>
              <a:ext uri="{FF2B5EF4-FFF2-40B4-BE49-F238E27FC236}">
                <a16:creationId xmlns:a16="http://schemas.microsoft.com/office/drawing/2014/main" id="{E1B7A196-C20E-4619-A596-971526F63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122" y="1388852"/>
            <a:ext cx="4712840" cy="4976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4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D671E58-005C-4A39-A406-D5247D4CBA27}"/>
              </a:ext>
            </a:extLst>
          </p:cNvPr>
          <p:cNvPicPr>
            <a:picLocks noChangeAspect="1"/>
          </p:cNvPicPr>
          <p:nvPr/>
        </p:nvPicPr>
        <p:blipFill rotWithShape="1">
          <a:blip r:embed="rId4"/>
          <a:srcRect l="12963" t="21143"/>
          <a:stretch/>
        </p:blipFill>
        <p:spPr>
          <a:xfrm>
            <a:off x="-358192" y="2497954"/>
            <a:ext cx="6245470" cy="31856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sp>
        <p:nvSpPr>
          <p:cNvPr id="32" name="Retângulo 31">
            <a:extLst>
              <a:ext uri="{FF2B5EF4-FFF2-40B4-BE49-F238E27FC236}">
                <a16:creationId xmlns:a16="http://schemas.microsoft.com/office/drawing/2014/main" id="{C9460A2E-A661-441F-A54D-47C3D0A4F389}"/>
              </a:ext>
            </a:extLst>
          </p:cNvPr>
          <p:cNvSpPr/>
          <p:nvPr/>
        </p:nvSpPr>
        <p:spPr>
          <a:xfrm>
            <a:off x="4547240" y="3163910"/>
            <a:ext cx="2373983" cy="1080311"/>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Vrinda" panose="020B0502040204020203" pitchFamily="34" charset="0"/>
                <a:cs typeface="Vrinda" panose="020B0502040204020203" pitchFamily="34" charset="0"/>
              </a:rPr>
              <a:t>MATERIAIS MANIPULÁVEIS PASSIVOS</a:t>
            </a:r>
          </a:p>
        </p:txBody>
      </p:sp>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800" dirty="0">
                <a:solidFill>
                  <a:schemeClr val="bg1"/>
                </a:solidFill>
                <a:latin typeface="Modern Love" panose="04090805081005020601" pitchFamily="82" charset="0"/>
              </a:rPr>
              <a:t>TIPOS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p.13 </a:t>
            </a:r>
          </a:p>
        </p:txBody>
      </p:sp>
      <p:sp>
        <p:nvSpPr>
          <p:cNvPr id="10" name="Retângulo 9">
            <a:extLst>
              <a:ext uri="{FF2B5EF4-FFF2-40B4-BE49-F238E27FC236}">
                <a16:creationId xmlns:a16="http://schemas.microsoft.com/office/drawing/2014/main" id="{27E6BA81-7D32-413B-8F8B-2735D8D5E601}"/>
              </a:ext>
            </a:extLst>
          </p:cNvPr>
          <p:cNvSpPr/>
          <p:nvPr/>
        </p:nvSpPr>
        <p:spPr>
          <a:xfrm>
            <a:off x="4500934" y="1736117"/>
            <a:ext cx="2079531" cy="1031114"/>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Vrinda" panose="020B0502040204020203" pitchFamily="34" charset="0"/>
                <a:cs typeface="Vrinda" panose="020B0502040204020203" pitchFamily="34" charset="0"/>
              </a:rPr>
              <a:t>MATERIAIS MANIPULÁVEIS ATIVOS</a:t>
            </a:r>
          </a:p>
        </p:txBody>
      </p:sp>
      <p:sp>
        <p:nvSpPr>
          <p:cNvPr id="11" name="Shape 397">
            <a:extLst>
              <a:ext uri="{FF2B5EF4-FFF2-40B4-BE49-F238E27FC236}">
                <a16:creationId xmlns:a16="http://schemas.microsoft.com/office/drawing/2014/main" id="{9BD31D3D-5CCC-42E0-B7A7-C2A4A8626F19}"/>
              </a:ext>
            </a:extLst>
          </p:cNvPr>
          <p:cNvSpPr/>
          <p:nvPr/>
        </p:nvSpPr>
        <p:spPr>
          <a:xfrm>
            <a:off x="4419911" y="1736117"/>
            <a:ext cx="2281317" cy="108031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 name="Retângulo 13">
            <a:extLst>
              <a:ext uri="{FF2B5EF4-FFF2-40B4-BE49-F238E27FC236}">
                <a16:creationId xmlns:a16="http://schemas.microsoft.com/office/drawing/2014/main" id="{C63F7424-6E25-4EDD-A32F-E22D739F8940}"/>
              </a:ext>
            </a:extLst>
          </p:cNvPr>
          <p:cNvSpPr/>
          <p:nvPr/>
        </p:nvSpPr>
        <p:spPr>
          <a:xfrm>
            <a:off x="8144999" y="1550888"/>
            <a:ext cx="3650351" cy="1080311"/>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Vrinda" panose="020B0502040204020203" pitchFamily="34" charset="0"/>
                <a:cs typeface="Vrinda" panose="020B0502040204020203" pitchFamily="34" charset="0"/>
              </a:rPr>
              <a:t>Objetos concretos que podem ser manipulados de forma direta (aluno utiliza).</a:t>
            </a:r>
          </a:p>
        </p:txBody>
      </p:sp>
      <p:sp>
        <p:nvSpPr>
          <p:cNvPr id="15" name="Shape 397">
            <a:extLst>
              <a:ext uri="{FF2B5EF4-FFF2-40B4-BE49-F238E27FC236}">
                <a16:creationId xmlns:a16="http://schemas.microsoft.com/office/drawing/2014/main" id="{227FE29B-3FC8-4258-9BDE-ED5029BEA899}"/>
              </a:ext>
            </a:extLst>
          </p:cNvPr>
          <p:cNvSpPr/>
          <p:nvPr/>
        </p:nvSpPr>
        <p:spPr>
          <a:xfrm>
            <a:off x="7982956" y="1491670"/>
            <a:ext cx="3949163" cy="1209942"/>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 name="Shape 397">
            <a:extLst>
              <a:ext uri="{FF2B5EF4-FFF2-40B4-BE49-F238E27FC236}">
                <a16:creationId xmlns:a16="http://schemas.microsoft.com/office/drawing/2014/main" id="{699F39D7-0A32-40D1-94D3-F16AF6054221}"/>
              </a:ext>
            </a:extLst>
          </p:cNvPr>
          <p:cNvSpPr/>
          <p:nvPr/>
        </p:nvSpPr>
        <p:spPr>
          <a:xfrm>
            <a:off x="4330131" y="3204703"/>
            <a:ext cx="2656808" cy="1115709"/>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 name="Retângulo 16">
            <a:extLst>
              <a:ext uri="{FF2B5EF4-FFF2-40B4-BE49-F238E27FC236}">
                <a16:creationId xmlns:a16="http://schemas.microsoft.com/office/drawing/2014/main" id="{037E4CCD-2731-48E9-B039-F7D3F45CAA5E}"/>
              </a:ext>
            </a:extLst>
          </p:cNvPr>
          <p:cNvSpPr/>
          <p:nvPr/>
        </p:nvSpPr>
        <p:spPr>
          <a:xfrm>
            <a:off x="8293011" y="3096600"/>
            <a:ext cx="3639108" cy="1313294"/>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Vrinda" panose="020B0502040204020203" pitchFamily="34" charset="0"/>
                <a:cs typeface="Vrinda" panose="020B0502040204020203" pitchFamily="34" charset="0"/>
              </a:rPr>
              <a:t>Professor utiliza para</a:t>
            </a:r>
          </a:p>
          <a:p>
            <a:pPr algn="ctr"/>
            <a:r>
              <a:rPr lang="pt-BR" sz="2200" b="1" dirty="0">
                <a:solidFill>
                  <a:schemeClr val="bg1"/>
                </a:solidFill>
                <a:latin typeface="Vrinda" panose="020B0502040204020203" pitchFamily="34" charset="0"/>
                <a:cs typeface="Vrinda" panose="020B0502040204020203" pitchFamily="34" charset="0"/>
              </a:rPr>
              <a:t>apresentar aos alunos (não movimenta) um determinado conceito.</a:t>
            </a:r>
          </a:p>
        </p:txBody>
      </p:sp>
      <p:sp>
        <p:nvSpPr>
          <p:cNvPr id="18" name="Shape 397">
            <a:extLst>
              <a:ext uri="{FF2B5EF4-FFF2-40B4-BE49-F238E27FC236}">
                <a16:creationId xmlns:a16="http://schemas.microsoft.com/office/drawing/2014/main" id="{6B410F4E-4360-4C15-A599-869FC5261080}"/>
              </a:ext>
            </a:extLst>
          </p:cNvPr>
          <p:cNvSpPr/>
          <p:nvPr/>
        </p:nvSpPr>
        <p:spPr>
          <a:xfrm>
            <a:off x="8144999" y="2992195"/>
            <a:ext cx="3951751" cy="1529077"/>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9" name="Retângulo 18">
            <a:extLst>
              <a:ext uri="{FF2B5EF4-FFF2-40B4-BE49-F238E27FC236}">
                <a16:creationId xmlns:a16="http://schemas.microsoft.com/office/drawing/2014/main" id="{36A7F007-054F-46FE-A4E4-223A5ECB71A4}"/>
              </a:ext>
            </a:extLst>
          </p:cNvPr>
          <p:cNvSpPr/>
          <p:nvPr/>
        </p:nvSpPr>
        <p:spPr>
          <a:xfrm>
            <a:off x="4765110" y="4978829"/>
            <a:ext cx="2190029" cy="936006"/>
          </a:xfrm>
          <a:prstGeom prst="rect">
            <a:avLst/>
          </a:pr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Vrinda" panose="020B0502040204020203" pitchFamily="34" charset="0"/>
                <a:cs typeface="Vrinda" panose="020B0502040204020203" pitchFamily="34" charset="0"/>
              </a:rPr>
              <a:t>MATERIAIS NÃO-MANIPULÁVEIS</a:t>
            </a:r>
          </a:p>
        </p:txBody>
      </p:sp>
      <p:sp>
        <p:nvSpPr>
          <p:cNvPr id="20" name="Shape 397">
            <a:extLst>
              <a:ext uri="{FF2B5EF4-FFF2-40B4-BE49-F238E27FC236}">
                <a16:creationId xmlns:a16="http://schemas.microsoft.com/office/drawing/2014/main" id="{146AC0FA-A089-456D-B855-C356A953F2E1}"/>
              </a:ext>
            </a:extLst>
          </p:cNvPr>
          <p:cNvSpPr/>
          <p:nvPr/>
        </p:nvSpPr>
        <p:spPr>
          <a:xfrm>
            <a:off x="4754463" y="4935185"/>
            <a:ext cx="2190028" cy="108031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 name="Retângulo 20">
            <a:extLst>
              <a:ext uri="{FF2B5EF4-FFF2-40B4-BE49-F238E27FC236}">
                <a16:creationId xmlns:a16="http://schemas.microsoft.com/office/drawing/2014/main" id="{26828F99-21F4-4686-A92E-A3441D907A93}"/>
              </a:ext>
            </a:extLst>
          </p:cNvPr>
          <p:cNvSpPr/>
          <p:nvPr/>
        </p:nvSpPr>
        <p:spPr>
          <a:xfrm>
            <a:off x="8281768" y="4773359"/>
            <a:ext cx="3650351" cy="1379373"/>
          </a:xfrm>
          <a:prstGeom prst="rect">
            <a:avLst/>
          </a:prstGeom>
          <a:solidFill>
            <a:srgbClr val="7030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solidFill>
                  <a:schemeClr val="bg1"/>
                </a:solidFill>
                <a:latin typeface="Vrinda" panose="020B0502040204020203" pitchFamily="34" charset="0"/>
                <a:cs typeface="Vrinda" panose="020B0502040204020203" pitchFamily="34" charset="0"/>
              </a:rPr>
              <a:t>Estão presentes, mas não são manipuláveis - o material </a:t>
            </a:r>
            <a:r>
              <a:rPr lang="pt-BR" sz="2200" b="1" dirty="0" err="1">
                <a:solidFill>
                  <a:schemeClr val="bg1"/>
                </a:solidFill>
                <a:latin typeface="Vrinda" panose="020B0502040204020203" pitchFamily="34" charset="0"/>
                <a:cs typeface="Vrinda" panose="020B0502040204020203" pitchFamily="34" charset="0"/>
              </a:rPr>
              <a:t>cuisenaire</a:t>
            </a:r>
            <a:r>
              <a:rPr lang="pt-BR" sz="2200" b="1" dirty="0">
                <a:solidFill>
                  <a:schemeClr val="bg1"/>
                </a:solidFill>
                <a:latin typeface="Vrinda" panose="020B0502040204020203" pitchFamily="34" charset="0"/>
                <a:cs typeface="Vrinda" panose="020B0502040204020203" pitchFamily="34" charset="0"/>
              </a:rPr>
              <a:t> numa ficha de trabalho</a:t>
            </a:r>
          </a:p>
        </p:txBody>
      </p:sp>
      <p:sp>
        <p:nvSpPr>
          <p:cNvPr id="22" name="Shape 397">
            <a:extLst>
              <a:ext uri="{FF2B5EF4-FFF2-40B4-BE49-F238E27FC236}">
                <a16:creationId xmlns:a16="http://schemas.microsoft.com/office/drawing/2014/main" id="{FC42C28A-A5C9-4523-8B05-433C1AA96E4E}"/>
              </a:ext>
            </a:extLst>
          </p:cNvPr>
          <p:cNvSpPr/>
          <p:nvPr/>
        </p:nvSpPr>
        <p:spPr>
          <a:xfrm>
            <a:off x="8132361" y="4733603"/>
            <a:ext cx="3949163" cy="1529078"/>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23" name="Shape 392">
            <a:extLst>
              <a:ext uri="{FF2B5EF4-FFF2-40B4-BE49-F238E27FC236}">
                <a16:creationId xmlns:a16="http://schemas.microsoft.com/office/drawing/2014/main" id="{C03D46CC-BF2F-4A12-B678-FCD3383F12B6}"/>
              </a:ext>
            </a:extLst>
          </p:cNvPr>
          <p:cNvGrpSpPr/>
          <p:nvPr/>
        </p:nvGrpSpPr>
        <p:grpSpPr>
          <a:xfrm rot="189644">
            <a:off x="6997537" y="5313224"/>
            <a:ext cx="1051444" cy="343663"/>
            <a:chOff x="271125" y="812725"/>
            <a:chExt cx="766525" cy="221725"/>
          </a:xfrm>
        </p:grpSpPr>
        <p:sp>
          <p:nvSpPr>
            <p:cNvPr id="24" name="Shape 393">
              <a:extLst>
                <a:ext uri="{FF2B5EF4-FFF2-40B4-BE49-F238E27FC236}">
                  <a16:creationId xmlns:a16="http://schemas.microsoft.com/office/drawing/2014/main" id="{E9F82914-6DF9-433D-92B8-91294F29F0BE}"/>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 name="Shape 394">
              <a:extLst>
                <a:ext uri="{FF2B5EF4-FFF2-40B4-BE49-F238E27FC236}">
                  <a16:creationId xmlns:a16="http://schemas.microsoft.com/office/drawing/2014/main" id="{82D0C72D-7AF8-4006-85B7-F38C57F18E16}"/>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26" name="Shape 392">
            <a:extLst>
              <a:ext uri="{FF2B5EF4-FFF2-40B4-BE49-F238E27FC236}">
                <a16:creationId xmlns:a16="http://schemas.microsoft.com/office/drawing/2014/main" id="{77E1AEDA-0CC2-4BAF-AE82-F2005FB5358A}"/>
              </a:ext>
            </a:extLst>
          </p:cNvPr>
          <p:cNvGrpSpPr/>
          <p:nvPr/>
        </p:nvGrpSpPr>
        <p:grpSpPr>
          <a:xfrm>
            <a:off x="6988863" y="3459179"/>
            <a:ext cx="1139517" cy="355782"/>
            <a:chOff x="271125" y="812725"/>
            <a:chExt cx="766525" cy="221725"/>
          </a:xfrm>
        </p:grpSpPr>
        <p:sp>
          <p:nvSpPr>
            <p:cNvPr id="27" name="Shape 393">
              <a:extLst>
                <a:ext uri="{FF2B5EF4-FFF2-40B4-BE49-F238E27FC236}">
                  <a16:creationId xmlns:a16="http://schemas.microsoft.com/office/drawing/2014/main" id="{DB76B476-1224-4932-87B6-0FCD87956972}"/>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8" name="Shape 394">
              <a:extLst>
                <a:ext uri="{FF2B5EF4-FFF2-40B4-BE49-F238E27FC236}">
                  <a16:creationId xmlns:a16="http://schemas.microsoft.com/office/drawing/2014/main" id="{896FC2D0-ECF2-43EA-8C83-50D310E133B2}"/>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29" name="Shape 392">
            <a:extLst>
              <a:ext uri="{FF2B5EF4-FFF2-40B4-BE49-F238E27FC236}">
                <a16:creationId xmlns:a16="http://schemas.microsoft.com/office/drawing/2014/main" id="{C9A9FA8F-24C8-48A0-AD68-EE6E245EA731}"/>
              </a:ext>
            </a:extLst>
          </p:cNvPr>
          <p:cNvGrpSpPr/>
          <p:nvPr/>
        </p:nvGrpSpPr>
        <p:grpSpPr>
          <a:xfrm rot="189644">
            <a:off x="6669979" y="1813053"/>
            <a:ext cx="1267143" cy="555980"/>
            <a:chOff x="271125" y="812725"/>
            <a:chExt cx="766525" cy="221725"/>
          </a:xfrm>
        </p:grpSpPr>
        <p:sp>
          <p:nvSpPr>
            <p:cNvPr id="30" name="Shape 393">
              <a:extLst>
                <a:ext uri="{FF2B5EF4-FFF2-40B4-BE49-F238E27FC236}">
                  <a16:creationId xmlns:a16="http://schemas.microsoft.com/office/drawing/2014/main" id="{523CF9A1-96DC-4852-8E05-A35C75B4637D}"/>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1" name="Shape 394">
              <a:extLst>
                <a:ext uri="{FF2B5EF4-FFF2-40B4-BE49-F238E27FC236}">
                  <a16:creationId xmlns:a16="http://schemas.microsoft.com/office/drawing/2014/main" id="{18928F24-7371-4FE7-8FA2-7F60827461EB}"/>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pic>
        <p:nvPicPr>
          <p:cNvPr id="2" name="Imagem 1">
            <a:extLst>
              <a:ext uri="{FF2B5EF4-FFF2-40B4-BE49-F238E27FC236}">
                <a16:creationId xmlns:a16="http://schemas.microsoft.com/office/drawing/2014/main" id="{A72571DA-7357-4D2C-8C57-BF7D48184854}"/>
              </a:ext>
            </a:extLst>
          </p:cNvPr>
          <p:cNvPicPr>
            <a:picLocks noChangeAspect="1"/>
          </p:cNvPicPr>
          <p:nvPr/>
        </p:nvPicPr>
        <p:blipFill>
          <a:blip r:embed="rId5"/>
          <a:stretch>
            <a:fillRect/>
          </a:stretch>
        </p:blipFill>
        <p:spPr>
          <a:xfrm>
            <a:off x="416700" y="1050510"/>
            <a:ext cx="3754475" cy="530711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Imagem 2">
            <a:extLst>
              <a:ext uri="{FF2B5EF4-FFF2-40B4-BE49-F238E27FC236}">
                <a16:creationId xmlns:a16="http://schemas.microsoft.com/office/drawing/2014/main" id="{243C7C8C-AE60-4F55-B2FF-4162C5DC4C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500" r="92700">
                        <a14:foregroundMark x1="12200" y1="64700" x2="12200" y2="64700"/>
                        <a14:foregroundMark x1="6500" y1="64700" x2="6500" y2="64700"/>
                        <a14:foregroundMark x1="11500" y1="73600" x2="11500" y2="73600"/>
                        <a14:foregroundMark x1="11500" y1="73600" x2="11500" y2="73600"/>
                        <a14:foregroundMark x1="11500" y1="72300" x2="11500" y2="72300"/>
                        <a14:foregroundMark x1="27100" y1="74400" x2="27100" y2="74400"/>
                        <a14:foregroundMark x1="27700" y1="74200" x2="28100" y2="76200"/>
                        <a14:foregroundMark x1="12700" y1="76200" x2="12700" y2="76200"/>
                        <a14:foregroundMark x1="28300" y1="77500" x2="28300" y2="77500"/>
                        <a14:foregroundMark x1="29000" y1="77100" x2="29000" y2="77100"/>
                        <a14:foregroundMark x1="11500" y1="73700" x2="11500" y2="73700"/>
                        <a14:foregroundMark x1="10800" y1="73000" x2="11300" y2="74600"/>
                        <a14:foregroundMark x1="12000" y1="76600" x2="12000" y2="76600"/>
                        <a14:foregroundMark x1="10900" y1="76200" x2="10900" y2="76200"/>
                        <a14:foregroundMark x1="7700" y1="63800" x2="7700" y2="63800"/>
                        <a14:foregroundMark x1="7400" y1="63900" x2="16900" y2="63900"/>
                        <a14:foregroundMark x1="7100" y1="63500" x2="16700" y2="64000"/>
                        <a14:foregroundMark x1="7200" y1="63400" x2="15000" y2="64400"/>
                        <a14:foregroundMark x1="16300" y1="63700" x2="16300" y2="63700"/>
                        <a14:foregroundMark x1="11200" y1="71900" x2="11200" y2="71900"/>
                        <a14:foregroundMark x1="11400" y1="71800" x2="11400" y2="71800"/>
                        <a14:foregroundMark x1="11600" y1="71800" x2="11600" y2="71800"/>
                        <a14:foregroundMark x1="11100" y1="71800" x2="11100" y2="71800"/>
                        <a14:foregroundMark x1="11400" y1="71900" x2="11400" y2="71900"/>
                        <a14:foregroundMark x1="58700" y1="20300" x2="57000" y2="32200"/>
                        <a14:foregroundMark x1="57000" y1="32200" x2="57300" y2="32800"/>
                        <a14:foregroundMark x1="60000" y1="18000" x2="56500" y2="25900"/>
                        <a14:foregroundMark x1="56500" y1="25900" x2="55900" y2="34100"/>
                        <a14:foregroundMark x1="55900" y1="34100" x2="56200" y2="32700"/>
                        <a14:foregroundMark x1="61400" y1="17200" x2="55900" y2="35600"/>
                        <a14:foregroundMark x1="64000" y1="17300" x2="84400" y2="22900"/>
                        <a14:foregroundMark x1="84400" y1="22900" x2="87800" y2="25300"/>
                        <a14:foregroundMark x1="85700" y1="22900" x2="90500" y2="38000"/>
                        <a14:foregroundMark x1="90500" y1="38000" x2="90100" y2="38100"/>
                        <a14:foregroundMark x1="89800" y1="29400" x2="92700" y2="38900"/>
                        <a14:foregroundMark x1="92700" y1="38900" x2="92700" y2="37800"/>
                        <a14:foregroundMark x1="54200" y1="30400" x2="54200" y2="30100"/>
                        <a14:foregroundMark x1="54100" y1="28900" x2="57900" y2="18900"/>
                        <a14:foregroundMark x1="57900" y1="18900" x2="59600" y2="16700"/>
                        <a14:foregroundMark x1="59600" y1="16900" x2="61900" y2="15600"/>
                        <a14:foregroundMark x1="59600" y1="16700" x2="62400" y2="15000"/>
                        <a14:foregroundMark x1="54100" y1="29400" x2="54700" y2="36500"/>
                        <a14:foregroundMark x1="54700" y1="36500" x2="54800" y2="36400"/>
                        <a14:foregroundMark x1="43900" y1="74500" x2="46200" y2="79000"/>
                        <a14:foregroundMark x1="63500" y1="79000" x2="71800" y2="80100"/>
                        <a14:foregroundMark x1="26800" y1="74400" x2="27100" y2="76800"/>
                        <a14:foregroundMark x1="28100" y1="73800" x2="26500" y2="74300"/>
                        <a14:foregroundMark x1="26000" y1="74300" x2="26000" y2="74300"/>
                        <a14:foregroundMark x1="26100" y1="74400" x2="26100" y2="75200"/>
                        <a14:foregroundMark x1="26500" y1="74000" x2="26500" y2="74000"/>
                        <a14:foregroundMark x1="27200" y1="73800" x2="27200" y2="73800"/>
                        <a14:foregroundMark x1="27900" y1="73500" x2="27900" y2="73500"/>
                        <a14:foregroundMark x1="28200" y1="73500" x2="28200" y2="73500"/>
                        <a14:backgroundMark x1="26000" y1="62000" x2="26000" y2="62000"/>
                        <a14:backgroundMark x1="27600" y1="61300" x2="27600" y2="61300"/>
                        <a14:backgroundMark x1="25300" y1="62400" x2="25300" y2="62400"/>
                        <a14:backgroundMark x1="30600" y1="55700" x2="30600" y2="55700"/>
                        <a14:backgroundMark x1="29900" y1="56200" x2="29900" y2="56200"/>
                        <a14:backgroundMark x1="38500" y1="58100" x2="38500" y2="58100"/>
                        <a14:backgroundMark x1="48700" y1="67000" x2="48700" y2="67000"/>
                        <a14:backgroundMark x1="62800" y1="68300" x2="62800" y2="68300"/>
                        <a14:backgroundMark x1="29700" y1="60700" x2="29700" y2="60700"/>
                        <a14:backgroundMark x1="22000" y1="59600" x2="22000" y2="59600"/>
                        <a14:backgroundMark x1="25000" y1="62500" x2="25000" y2="62500"/>
                        <a14:backgroundMark x1="12900" y1="76300" x2="12900" y2="76300"/>
                        <a14:backgroundMark x1="12100" y1="77000" x2="12100" y2="77000"/>
                        <a14:backgroundMark x1="11600" y1="76500" x2="11600" y2="76500"/>
                        <a14:backgroundMark x1="12300" y1="76800" x2="12300" y2="76800"/>
                        <a14:backgroundMark x1="12400" y1="76500" x2="12400" y2="76500"/>
                        <a14:backgroundMark x1="11900" y1="76700" x2="11900" y2="76700"/>
                        <a14:backgroundMark x1="12700" y1="76300" x2="12700" y2="76300"/>
                        <a14:backgroundMark x1="11900" y1="71600" x2="11900" y2="71600"/>
                        <a14:backgroundMark x1="11600" y1="71500" x2="11600" y2="71500"/>
                        <a14:backgroundMark x1="11300" y1="71600" x2="11300" y2="71600"/>
                        <a14:backgroundMark x1="11500" y1="71700" x2="11500" y2="71700"/>
                        <a14:backgroundMark x1="11300" y1="71700" x2="11300" y2="71700"/>
                      </a14:backgroundRemoval>
                    </a14:imgEffect>
                  </a14:imgLayer>
                </a14:imgProps>
              </a:ext>
            </a:extLst>
          </a:blip>
          <a:stretch>
            <a:fillRect/>
          </a:stretch>
        </p:blipFill>
        <p:spPr>
          <a:xfrm flipH="1">
            <a:off x="-243816" y="1631430"/>
            <a:ext cx="5226569" cy="5226569"/>
          </a:xfrm>
          <a:prstGeom prst="rect">
            <a:avLst/>
          </a:prstGeom>
        </p:spPr>
      </p:pic>
    </p:spTree>
    <p:extLst>
      <p:ext uri="{BB962C8B-B14F-4D97-AF65-F5344CB8AC3E}">
        <p14:creationId xmlns:p14="http://schemas.microsoft.com/office/powerpoint/2010/main" val="37568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0-#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8" fill="hold" nodeType="clickEffect">
                                  <p:stCondLst>
                                    <p:cond delay="0"/>
                                  </p:stCondLst>
                                  <p:childTnLst>
                                    <p:anim calcmode="lin" valueType="num">
                                      <p:cBhvr additive="base">
                                        <p:cTn id="41" dur="500"/>
                                        <p:tgtEl>
                                          <p:spTgt spid="3"/>
                                        </p:tgtEl>
                                        <p:attrNameLst>
                                          <p:attrName>ppt_x</p:attrName>
                                        </p:attrNameLst>
                                      </p:cBhvr>
                                      <p:tavLst>
                                        <p:tav tm="0">
                                          <p:val>
                                            <p:strVal val="ppt_x"/>
                                          </p:val>
                                        </p:tav>
                                        <p:tav tm="100000">
                                          <p:val>
                                            <p:strVal val="0-ppt_w/2"/>
                                          </p:val>
                                        </p:tav>
                                      </p:tavLst>
                                    </p:anim>
                                    <p:anim calcmode="lin" valueType="num">
                                      <p:cBhvr additive="base">
                                        <p:cTn id="42" dur="500"/>
                                        <p:tgtEl>
                                          <p:spTgt spid="3"/>
                                        </p:tgtEl>
                                        <p:attrNameLst>
                                          <p:attrName>ppt_y</p:attrName>
                                        </p:attrNameLst>
                                      </p:cBhvr>
                                      <p:tavLst>
                                        <p:tav tm="0">
                                          <p:val>
                                            <p:strVal val="ppt_y"/>
                                          </p:val>
                                        </p:tav>
                                        <p:tav tm="100000">
                                          <p:val>
                                            <p:strVal val="ppt_y"/>
                                          </p:val>
                                        </p:tav>
                                      </p:tavLst>
                                    </p:anim>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out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12"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0-#ppt_w/2"/>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12" fill="hold" nodeType="clickEffect">
                                  <p:stCondLst>
                                    <p:cond delay="0"/>
                                  </p:stCondLst>
                                  <p:childTnLst>
                                    <p:anim calcmode="lin" valueType="num">
                                      <p:cBhvr additive="base">
                                        <p:cTn id="82" dur="500"/>
                                        <p:tgtEl>
                                          <p:spTgt spid="4"/>
                                        </p:tgtEl>
                                        <p:attrNameLst>
                                          <p:attrName>ppt_x</p:attrName>
                                        </p:attrNameLst>
                                      </p:cBhvr>
                                      <p:tavLst>
                                        <p:tav tm="0">
                                          <p:val>
                                            <p:strVal val="ppt_x"/>
                                          </p:val>
                                        </p:tav>
                                        <p:tav tm="100000">
                                          <p:val>
                                            <p:strVal val="0-ppt_w/2"/>
                                          </p:val>
                                        </p:tav>
                                      </p:tavLst>
                                    </p:anim>
                                    <p:anim calcmode="lin" valueType="num">
                                      <p:cBhvr additive="base">
                                        <p:cTn id="83" dur="500"/>
                                        <p:tgtEl>
                                          <p:spTgt spid="4"/>
                                        </p:tgtEl>
                                        <p:attrNameLst>
                                          <p:attrName>ppt_y</p:attrName>
                                        </p:attrNameLst>
                                      </p:cBhvr>
                                      <p:tavLst>
                                        <p:tav tm="0">
                                          <p:val>
                                            <p:strVal val="ppt_y"/>
                                          </p:val>
                                        </p:tav>
                                        <p:tav tm="100000">
                                          <p:val>
                                            <p:strVal val="1+ppt_h/2"/>
                                          </p:val>
                                        </p:tav>
                                      </p:tavLst>
                                    </p:anim>
                                    <p:set>
                                      <p:cBhvr>
                                        <p:cTn id="84" dur="1" fill="hold">
                                          <p:stCondLst>
                                            <p:cond delay="499"/>
                                          </p:stCondLst>
                                        </p:cTn>
                                        <p:tgtEl>
                                          <p:spTgt spid="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animEffect transition="in" filter="fade">
                                      <p:cBhvr>
                                        <p:cTn id="91" dur="500"/>
                                        <p:tgtEl>
                                          <p:spTgt spid="19"/>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37" fill="hold"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barn(outVertical)">
                                      <p:cBhvr>
                                        <p:cTn id="101" dur="500"/>
                                        <p:tgtEl>
                                          <p:spTgt spid="23"/>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animEffect transition="in" filter="fade">
                                      <p:cBhvr>
                                        <p:cTn id="108" dur="500"/>
                                        <p:tgtEl>
                                          <p:spTgt spid="21"/>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500" fill="hold"/>
                                        <p:tgtEl>
                                          <p:spTgt spid="22"/>
                                        </p:tgtEl>
                                        <p:attrNameLst>
                                          <p:attrName>ppt_w</p:attrName>
                                        </p:attrNameLst>
                                      </p:cBhvr>
                                      <p:tavLst>
                                        <p:tav tm="0">
                                          <p:val>
                                            <p:fltVal val="0"/>
                                          </p:val>
                                        </p:tav>
                                        <p:tav tm="100000">
                                          <p:val>
                                            <p:strVal val="#ppt_w"/>
                                          </p:val>
                                        </p:tav>
                                      </p:tavLst>
                                    </p:anim>
                                    <p:anim calcmode="lin" valueType="num">
                                      <p:cBhvr>
                                        <p:cTn id="112" dur="500" fill="hold"/>
                                        <p:tgtEl>
                                          <p:spTgt spid="22"/>
                                        </p:tgtEl>
                                        <p:attrNameLst>
                                          <p:attrName>ppt_h</p:attrName>
                                        </p:attrNameLst>
                                      </p:cBhvr>
                                      <p:tavLst>
                                        <p:tav tm="0">
                                          <p:val>
                                            <p:fltVal val="0"/>
                                          </p:val>
                                        </p:tav>
                                        <p:tav tm="100000">
                                          <p:val>
                                            <p:strVal val="#ppt_h"/>
                                          </p:val>
                                        </p:tav>
                                      </p:tavLst>
                                    </p:anim>
                                    <p:animEffect transition="in" filter="fade">
                                      <p:cBhvr>
                                        <p:cTn id="113" dur="5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2"/>
                                        </p:tgtEl>
                                        <p:attrNameLst>
                                          <p:attrName>style.visibility</p:attrName>
                                        </p:attrNameLst>
                                      </p:cBhvr>
                                      <p:to>
                                        <p:strVal val="visible"/>
                                      </p:to>
                                    </p:set>
                                    <p:anim calcmode="lin" valueType="num">
                                      <p:cBhvr additive="base">
                                        <p:cTn id="118" dur="500" fill="hold"/>
                                        <p:tgtEl>
                                          <p:spTgt spid="2"/>
                                        </p:tgtEl>
                                        <p:attrNameLst>
                                          <p:attrName>ppt_x</p:attrName>
                                        </p:attrNameLst>
                                      </p:cBhvr>
                                      <p:tavLst>
                                        <p:tav tm="0">
                                          <p:val>
                                            <p:strVal val="#ppt_x"/>
                                          </p:val>
                                        </p:tav>
                                        <p:tav tm="100000">
                                          <p:val>
                                            <p:strVal val="#ppt_x"/>
                                          </p:val>
                                        </p:tav>
                                      </p:tavLst>
                                    </p:anim>
                                    <p:anim calcmode="lin" valueType="num">
                                      <p:cBhvr additive="base">
                                        <p:cTn id="1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xit" presetSubtype="4" fill="hold" nodeType="clickEffect">
                                  <p:stCondLst>
                                    <p:cond delay="0"/>
                                  </p:stCondLst>
                                  <p:childTnLst>
                                    <p:anim calcmode="lin" valueType="num">
                                      <p:cBhvr additive="base">
                                        <p:cTn id="123" dur="500"/>
                                        <p:tgtEl>
                                          <p:spTgt spid="2"/>
                                        </p:tgtEl>
                                        <p:attrNameLst>
                                          <p:attrName>ppt_x</p:attrName>
                                        </p:attrNameLst>
                                      </p:cBhvr>
                                      <p:tavLst>
                                        <p:tav tm="0">
                                          <p:val>
                                            <p:strVal val="ppt_x"/>
                                          </p:val>
                                        </p:tav>
                                        <p:tav tm="100000">
                                          <p:val>
                                            <p:strVal val="ppt_x"/>
                                          </p:val>
                                        </p:tav>
                                      </p:tavLst>
                                    </p:anim>
                                    <p:anim calcmode="lin" valueType="num">
                                      <p:cBhvr additive="base">
                                        <p:cTn id="124" dur="500"/>
                                        <p:tgtEl>
                                          <p:spTgt spid="2"/>
                                        </p:tgtEl>
                                        <p:attrNameLst>
                                          <p:attrName>ppt_y</p:attrName>
                                        </p:attrNameLst>
                                      </p:cBhvr>
                                      <p:tavLst>
                                        <p:tav tm="0">
                                          <p:val>
                                            <p:strVal val="ppt_y"/>
                                          </p:val>
                                        </p:tav>
                                        <p:tav tm="100000">
                                          <p:val>
                                            <p:strVal val="1+ppt_h/2"/>
                                          </p:val>
                                        </p:tav>
                                      </p:tavLst>
                                    </p:anim>
                                    <p:set>
                                      <p:cBhvr>
                                        <p:cTn id="1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dirty="0">
                <a:solidFill>
                  <a:schemeClr val="bg1"/>
                </a:solidFill>
                <a:latin typeface="Modern Love" panose="04090805081005020601" pitchFamily="82" charset="0"/>
              </a:rPr>
              <a:t>OBJETIVOS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p.14 </a:t>
            </a:r>
          </a:p>
        </p:txBody>
      </p:sp>
      <p:pic>
        <p:nvPicPr>
          <p:cNvPr id="33" name="Picture 2" descr="Imagem relacionada">
            <a:extLst>
              <a:ext uri="{FF2B5EF4-FFF2-40B4-BE49-F238E27FC236}">
                <a16:creationId xmlns:a16="http://schemas.microsoft.com/office/drawing/2014/main" id="{8DCE4A35-3BF4-4987-AFB7-2B866638BC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61" b="95434" l="8000" r="90833">
                        <a14:foregroundMark x1="12833" y1="76027" x2="12833" y2="76027"/>
                        <a14:foregroundMark x1="48833" y1="91096" x2="48833" y2="91096"/>
                        <a14:foregroundMark x1="51167" y1="95890" x2="51167" y2="95890"/>
                        <a14:foregroundMark x1="8000" y1="68950" x2="8000" y2="68950"/>
                        <a14:foregroundMark x1="90833" y1="25114" x2="90833" y2="25114"/>
                        <a14:foregroundMark x1="90333" y1="55936" x2="90333" y2="55936"/>
                        <a14:foregroundMark x1="90667" y1="55479" x2="90667" y2="55479"/>
                        <a14:backgroundMark x1="69667" y1="71918" x2="69667" y2="71918"/>
                        <a14:backgroundMark x1="52333" y1="61187" x2="52333" y2="61187"/>
                        <a14:backgroundMark x1="51333" y1="73744" x2="51333" y2="73744"/>
                        <a14:backgroundMark x1="49667" y1="69406" x2="49667" y2="69406"/>
                        <a14:backgroundMark x1="49833" y1="68721" x2="49833" y2="68721"/>
                        <a14:backgroundMark x1="50000" y1="67808" x2="50000" y2="67808"/>
                        <a14:backgroundMark x1="57500" y1="60502" x2="57500" y2="60502"/>
                        <a14:backgroundMark x1="54000" y1="61187" x2="54000" y2="61187"/>
                        <a14:backgroundMark x1="41333" y1="68037" x2="41333" y2="68037"/>
                        <a14:backgroundMark x1="40500" y1="68721" x2="40500" y2="68721"/>
                        <a14:backgroundMark x1="42167" y1="83790" x2="42167" y2="83790"/>
                      </a14:backgroundRemoval>
                    </a14:imgEffect>
                  </a14:imgLayer>
                </a14:imgProps>
              </a:ext>
              <a:ext uri="{28A0092B-C50C-407E-A947-70E740481C1C}">
                <a14:useLocalDpi xmlns:a14="http://schemas.microsoft.com/office/drawing/2010/main" val="0"/>
              </a:ext>
            </a:extLst>
          </a:blip>
          <a:srcRect/>
          <a:stretch>
            <a:fillRect/>
          </a:stretch>
        </p:blipFill>
        <p:spPr bwMode="auto">
          <a:xfrm>
            <a:off x="95250" y="4219980"/>
            <a:ext cx="3170096" cy="2314170"/>
          </a:xfrm>
          <a:prstGeom prst="rect">
            <a:avLst/>
          </a:prstGeom>
          <a:noFill/>
          <a:extLst>
            <a:ext uri="{909E8E84-426E-40DD-AFC4-6F175D3DCCD1}">
              <a14:hiddenFill xmlns:a14="http://schemas.microsoft.com/office/drawing/2010/main">
                <a:solidFill>
                  <a:srgbClr val="FFFFFF"/>
                </a:solidFill>
              </a14:hiddenFill>
            </a:ext>
          </a:extLst>
        </p:spPr>
      </p:pic>
      <p:sp>
        <p:nvSpPr>
          <p:cNvPr id="34" name="Espaço Reservado para Conteúdo 2">
            <a:extLst>
              <a:ext uri="{FF2B5EF4-FFF2-40B4-BE49-F238E27FC236}">
                <a16:creationId xmlns:a16="http://schemas.microsoft.com/office/drawing/2014/main" id="{A2D50F38-B4F6-4CB9-852B-8A6CAEEE7786}"/>
              </a:ext>
            </a:extLst>
          </p:cNvPr>
          <p:cNvSpPr>
            <a:spLocks noGrp="1"/>
          </p:cNvSpPr>
          <p:nvPr>
            <p:ph idx="1"/>
          </p:nvPr>
        </p:nvSpPr>
        <p:spPr>
          <a:xfrm>
            <a:off x="391152" y="1692138"/>
            <a:ext cx="3201042" cy="1965730"/>
          </a:xfrm>
          <a:solidFill>
            <a:srgbClr val="FFC000">
              <a:alpha val="44000"/>
            </a:srgbClr>
          </a:solidFill>
        </p:spPr>
        <p:txBody>
          <a:bodyPr lIns="0" tIns="0" rIns="0" bIns="0">
            <a:normAutofit/>
          </a:bodyPr>
          <a:lstStyle/>
          <a:p>
            <a:pPr marL="0" indent="0" algn="ctr">
              <a:lnSpc>
                <a:spcPct val="100000"/>
              </a:lnSpc>
              <a:buNone/>
            </a:pPr>
            <a:r>
              <a:rPr lang="pt-BR" sz="2200" dirty="0">
                <a:solidFill>
                  <a:schemeClr val="bg1"/>
                </a:solidFill>
                <a:latin typeface="Cavolini" panose="03000502040302020204" pitchFamily="66" charset="0"/>
                <a:cs typeface="Cavolini" panose="03000502040302020204" pitchFamily="66" charset="0"/>
              </a:rPr>
              <a:t>Apenas a </a:t>
            </a:r>
            <a:r>
              <a:rPr lang="pt-BR" sz="2200" b="1" u="sng" dirty="0">
                <a:solidFill>
                  <a:schemeClr val="bg1"/>
                </a:solidFill>
                <a:latin typeface="Cavolini" panose="03000502040302020204" pitchFamily="66" charset="0"/>
                <a:cs typeface="Cavolini" panose="03000502040302020204" pitchFamily="66" charset="0"/>
              </a:rPr>
              <a:t>observação</a:t>
            </a:r>
            <a:r>
              <a:rPr lang="pt-BR" sz="2200" dirty="0">
                <a:solidFill>
                  <a:schemeClr val="bg1"/>
                </a:solidFill>
                <a:latin typeface="Cavolini" panose="03000502040302020204" pitchFamily="66" charset="0"/>
                <a:cs typeface="Cavolini" panose="03000502040302020204" pitchFamily="66" charset="0"/>
              </a:rPr>
              <a:t>, quando estáticos, para apresentar um conteúdo.</a:t>
            </a:r>
          </a:p>
        </p:txBody>
      </p:sp>
      <p:pic>
        <p:nvPicPr>
          <p:cNvPr id="35" name="Picture 2">
            <a:extLst>
              <a:ext uri="{FF2B5EF4-FFF2-40B4-BE49-F238E27FC236}">
                <a16:creationId xmlns:a16="http://schemas.microsoft.com/office/drawing/2014/main" id="{46ACD382-4C76-43AF-82C7-FB6122F226B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864" b="87870" l="10000" r="90000">
                        <a14:foregroundMark x1="21724" y1="17160" x2="21724" y2="17160"/>
                        <a14:foregroundMark x1="31034" y1="85207" x2="31034" y2="85207"/>
                        <a14:foregroundMark x1="24138" y1="82544" x2="24138" y2="82544"/>
                        <a14:foregroundMark x1="32414" y1="87870" x2="32414" y2="87870"/>
                        <a14:foregroundMark x1="78276" y1="16864" x2="78276" y2="16864"/>
                      </a14:backgroundRemoval>
                    </a14:imgEffect>
                  </a14:imgLayer>
                </a14:imgProps>
              </a:ext>
              <a:ext uri="{28A0092B-C50C-407E-A947-70E740481C1C}">
                <a14:useLocalDpi xmlns:a14="http://schemas.microsoft.com/office/drawing/2010/main" val="0"/>
              </a:ext>
            </a:extLst>
          </a:blip>
          <a:srcRect t="11046" b="10386"/>
          <a:stretch/>
        </p:blipFill>
        <p:spPr bwMode="auto">
          <a:xfrm>
            <a:off x="4244530" y="3707570"/>
            <a:ext cx="3075158" cy="281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Espaço Reservado para Conteúdo 2">
            <a:extLst>
              <a:ext uri="{FF2B5EF4-FFF2-40B4-BE49-F238E27FC236}">
                <a16:creationId xmlns:a16="http://schemas.microsoft.com/office/drawing/2014/main" id="{0419B89B-8ADA-47A6-A580-DDDB6F812CD7}"/>
              </a:ext>
            </a:extLst>
          </p:cNvPr>
          <p:cNvSpPr txBox="1">
            <a:spLocks/>
          </p:cNvSpPr>
          <p:nvPr/>
        </p:nvSpPr>
        <p:spPr>
          <a:xfrm>
            <a:off x="4389820" y="1643745"/>
            <a:ext cx="3232065" cy="1965730"/>
          </a:xfrm>
          <a:prstGeom prst="rect">
            <a:avLst/>
          </a:prstGeom>
          <a:solidFill>
            <a:srgbClr val="7030A0">
              <a:alpha val="45000"/>
            </a:srgb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pt-BR" sz="2200" dirty="0">
                <a:solidFill>
                  <a:schemeClr val="bg1"/>
                </a:solidFill>
                <a:latin typeface="Cavolini" panose="03000502040302020204" pitchFamily="66" charset="0"/>
                <a:cs typeface="Cavolini" panose="03000502040302020204" pitchFamily="66" charset="0"/>
              </a:rPr>
              <a:t>Participação maior dos alunos devido ao </a:t>
            </a:r>
            <a:r>
              <a:rPr lang="pt-BR" sz="2200" b="1" u="sng" dirty="0">
                <a:solidFill>
                  <a:schemeClr val="bg1"/>
                </a:solidFill>
                <a:latin typeface="Cavolini" panose="03000502040302020204" pitchFamily="66" charset="0"/>
                <a:cs typeface="Cavolini" panose="03000502040302020204" pitchFamily="66" charset="0"/>
              </a:rPr>
              <a:t>movimento</a:t>
            </a:r>
            <a:r>
              <a:rPr lang="pt-BR" sz="2200" dirty="0">
                <a:solidFill>
                  <a:schemeClr val="bg1"/>
                </a:solidFill>
                <a:latin typeface="Cavolini" panose="03000502040302020204" pitchFamily="66" charset="0"/>
                <a:cs typeface="Cavolini" panose="03000502040302020204" pitchFamily="66" charset="0"/>
              </a:rPr>
              <a:t>, para motivar ou exercitar.</a:t>
            </a:r>
          </a:p>
        </p:txBody>
      </p:sp>
      <p:sp>
        <p:nvSpPr>
          <p:cNvPr id="37" name="Espaço Reservado para Conteúdo 2">
            <a:extLst>
              <a:ext uri="{FF2B5EF4-FFF2-40B4-BE49-F238E27FC236}">
                <a16:creationId xmlns:a16="http://schemas.microsoft.com/office/drawing/2014/main" id="{279E46A8-91BE-4852-9A1A-93E77DB16CBA}"/>
              </a:ext>
            </a:extLst>
          </p:cNvPr>
          <p:cNvSpPr txBox="1">
            <a:spLocks/>
          </p:cNvSpPr>
          <p:nvPr/>
        </p:nvSpPr>
        <p:spPr>
          <a:xfrm>
            <a:off x="8544339" y="1648395"/>
            <a:ext cx="3232065" cy="1961080"/>
          </a:xfrm>
          <a:prstGeom prst="rect">
            <a:avLst/>
          </a:prstGeom>
          <a:solidFill>
            <a:srgbClr val="FF0000">
              <a:alpha val="25000"/>
            </a:srgbClr>
          </a:solidFill>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t-BR" sz="2200" dirty="0">
                <a:solidFill>
                  <a:schemeClr val="bg1"/>
                </a:solidFill>
                <a:latin typeface="Cavolini" panose="03000502040302020204" pitchFamily="66" charset="0"/>
                <a:cs typeface="Cavolini" panose="03000502040302020204" pitchFamily="66" charset="0"/>
              </a:rPr>
              <a:t>Permitem </a:t>
            </a:r>
            <a:r>
              <a:rPr lang="pt-BR" sz="2200" b="1" u="sng"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redescobertas</a:t>
            </a:r>
            <a:r>
              <a:rPr lang="pt-BR" sz="2200" dirty="0">
                <a:solidFill>
                  <a:schemeClr val="bg1"/>
                </a:solidFill>
                <a:latin typeface="Cavolini" panose="03000502040302020204" pitchFamily="66" charset="0"/>
                <a:cs typeface="Cavolini" panose="03000502040302020204" pitchFamily="66" charset="0"/>
              </a:rPr>
              <a:t> e observações de propriedades matemáticas pelo </a:t>
            </a:r>
            <a:r>
              <a:rPr lang="pt-BR" sz="2200" b="1" u="sng" dirty="0">
                <a:solidFill>
                  <a:schemeClr val="bg1"/>
                </a:solidFill>
                <a:latin typeface="Cavolini" panose="03000502040302020204" pitchFamily="66" charset="0"/>
                <a:cs typeface="Cavolini" panose="03000502040302020204" pitchFamily="66" charset="0"/>
              </a:rPr>
              <a:t>dinamismo.</a:t>
            </a:r>
            <a:r>
              <a:rPr lang="pt-BR" sz="2200" dirty="0">
                <a:solidFill>
                  <a:schemeClr val="bg1"/>
                </a:solidFill>
                <a:latin typeface="Cavolini" panose="03000502040302020204" pitchFamily="66" charset="0"/>
                <a:cs typeface="Cavolini" panose="03000502040302020204" pitchFamily="66" charset="0"/>
              </a:rPr>
              <a:t> </a:t>
            </a:r>
          </a:p>
        </p:txBody>
      </p:sp>
      <p:grpSp>
        <p:nvGrpSpPr>
          <p:cNvPr id="38" name="Grupo 5">
            <a:extLst>
              <a:ext uri="{FF2B5EF4-FFF2-40B4-BE49-F238E27FC236}">
                <a16:creationId xmlns:a16="http://schemas.microsoft.com/office/drawing/2014/main" id="{876D58EC-47EA-48F9-BB4E-CB653F304B83}"/>
              </a:ext>
            </a:extLst>
          </p:cNvPr>
          <p:cNvGrpSpPr/>
          <p:nvPr/>
        </p:nvGrpSpPr>
        <p:grpSpPr>
          <a:xfrm>
            <a:off x="7354612" y="3574096"/>
            <a:ext cx="4742138" cy="2776335"/>
            <a:chOff x="611560" y="1625856"/>
            <a:chExt cx="6521721" cy="3324225"/>
          </a:xfrm>
        </p:grpSpPr>
        <p:pic>
          <p:nvPicPr>
            <p:cNvPr id="39" name="Picture 2">
              <a:extLst>
                <a:ext uri="{FF2B5EF4-FFF2-40B4-BE49-F238E27FC236}">
                  <a16:creationId xmlns:a16="http://schemas.microsoft.com/office/drawing/2014/main" id="{CACE8CD6-AC02-4815-AD11-C847D0E94A2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099" l="0" r="100000"/>
                      </a14:imgEffect>
                    </a14:imgLayer>
                  </a14:imgProps>
                </a:ext>
                <a:ext uri="{28A0092B-C50C-407E-A947-70E740481C1C}">
                  <a14:useLocalDpi xmlns:a14="http://schemas.microsoft.com/office/drawing/2010/main" val="0"/>
                </a:ext>
              </a:extLst>
            </a:blip>
            <a:srcRect/>
            <a:stretch>
              <a:fillRect/>
            </a:stretch>
          </p:blipFill>
          <p:spPr bwMode="auto">
            <a:xfrm>
              <a:off x="611560" y="2571750"/>
              <a:ext cx="30670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7" descr="Resultado de imagem para construção de solidos com canudos">
              <a:extLst>
                <a:ext uri="{FF2B5EF4-FFF2-40B4-BE49-F238E27FC236}">
                  <a16:creationId xmlns:a16="http://schemas.microsoft.com/office/drawing/2014/main" id="{2AFE1076-55DF-475E-924E-B73F2731F2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382206">
              <a:off x="3851918" y="1668718"/>
              <a:ext cx="3324225" cy="32385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465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bg/>
                                          </p:spTgt>
                                        </p:tgtEl>
                                        <p:attrNameLst>
                                          <p:attrName>style.visibility</p:attrName>
                                        </p:attrNameLst>
                                      </p:cBhvr>
                                      <p:to>
                                        <p:strVal val="visible"/>
                                      </p:to>
                                    </p:set>
                                    <p:anim calcmode="lin" valueType="num">
                                      <p:cBhvr>
                                        <p:cTn id="12" dur="500" fill="hold"/>
                                        <p:tgtEl>
                                          <p:spTgt spid="34">
                                            <p:bg/>
                                          </p:spTgt>
                                        </p:tgtEl>
                                        <p:attrNameLst>
                                          <p:attrName>ppt_w</p:attrName>
                                        </p:attrNameLst>
                                      </p:cBhvr>
                                      <p:tavLst>
                                        <p:tav tm="0">
                                          <p:val>
                                            <p:fltVal val="0"/>
                                          </p:val>
                                        </p:tav>
                                        <p:tav tm="100000">
                                          <p:val>
                                            <p:strVal val="#ppt_w"/>
                                          </p:val>
                                        </p:tav>
                                      </p:tavLst>
                                    </p:anim>
                                    <p:anim calcmode="lin" valueType="num">
                                      <p:cBhvr>
                                        <p:cTn id="13" dur="500" fill="hold"/>
                                        <p:tgtEl>
                                          <p:spTgt spid="34">
                                            <p:bg/>
                                          </p:spTgt>
                                        </p:tgtEl>
                                        <p:attrNameLst>
                                          <p:attrName>ppt_h</p:attrName>
                                        </p:attrNameLst>
                                      </p:cBhvr>
                                      <p:tavLst>
                                        <p:tav tm="0">
                                          <p:val>
                                            <p:fltVal val="0"/>
                                          </p:val>
                                        </p:tav>
                                        <p:tav tm="100000">
                                          <p:val>
                                            <p:strVal val="#ppt_h"/>
                                          </p:val>
                                        </p:tav>
                                      </p:tavLst>
                                    </p:anim>
                                    <p:animEffect transition="in" filter="fade">
                                      <p:cBhvr>
                                        <p:cTn id="14" dur="500"/>
                                        <p:tgtEl>
                                          <p:spTgt spid="34">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 calcmode="lin" valueType="num">
                                      <p:cBhvr>
                                        <p:cTn id="1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6">
                                            <p:bg/>
                                          </p:spTgt>
                                        </p:tgtEl>
                                        <p:attrNameLst>
                                          <p:attrName>style.visibility</p:attrName>
                                        </p:attrNameLst>
                                      </p:cBhvr>
                                      <p:to>
                                        <p:strVal val="visible"/>
                                      </p:to>
                                    </p:set>
                                    <p:anim calcmode="lin" valueType="num">
                                      <p:cBhvr>
                                        <p:cTn id="29" dur="500" fill="hold"/>
                                        <p:tgtEl>
                                          <p:spTgt spid="36">
                                            <p:bg/>
                                          </p:spTgt>
                                        </p:tgtEl>
                                        <p:attrNameLst>
                                          <p:attrName>ppt_w</p:attrName>
                                        </p:attrNameLst>
                                      </p:cBhvr>
                                      <p:tavLst>
                                        <p:tav tm="0">
                                          <p:val>
                                            <p:fltVal val="0"/>
                                          </p:val>
                                        </p:tav>
                                        <p:tav tm="100000">
                                          <p:val>
                                            <p:strVal val="#ppt_w"/>
                                          </p:val>
                                        </p:tav>
                                      </p:tavLst>
                                    </p:anim>
                                    <p:anim calcmode="lin" valueType="num">
                                      <p:cBhvr>
                                        <p:cTn id="30" dur="500" fill="hold"/>
                                        <p:tgtEl>
                                          <p:spTgt spid="36">
                                            <p:bg/>
                                          </p:spTgt>
                                        </p:tgtEl>
                                        <p:attrNameLst>
                                          <p:attrName>ppt_h</p:attrName>
                                        </p:attrNameLst>
                                      </p:cBhvr>
                                      <p:tavLst>
                                        <p:tav tm="0">
                                          <p:val>
                                            <p:fltVal val="0"/>
                                          </p:val>
                                        </p:tav>
                                        <p:tav tm="100000">
                                          <p:val>
                                            <p:strVal val="#ppt_h"/>
                                          </p:val>
                                        </p:tav>
                                      </p:tavLst>
                                    </p:anim>
                                    <p:animEffect transition="in" filter="fade">
                                      <p:cBhvr>
                                        <p:cTn id="31" dur="500"/>
                                        <p:tgtEl>
                                          <p:spTgt spid="36">
                                            <p:bg/>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anim calcmode="lin" valueType="num">
                                      <p:cBhvr>
                                        <p:cTn id="34"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3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animBg="1"/>
      <p:bldP spid="36" grpId="0" uiExpand="1" build="p"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OBJETIVOS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p.15 </a:t>
            </a:r>
          </a:p>
        </p:txBody>
      </p:sp>
      <p:sp>
        <p:nvSpPr>
          <p:cNvPr id="5" name="Retângulo 4">
            <a:extLst>
              <a:ext uri="{FF2B5EF4-FFF2-40B4-BE49-F238E27FC236}">
                <a16:creationId xmlns:a16="http://schemas.microsoft.com/office/drawing/2014/main" id="{CDE35A83-C94B-4249-BF29-220B799847C6}"/>
              </a:ext>
            </a:extLst>
          </p:cNvPr>
          <p:cNvSpPr/>
          <p:nvPr/>
        </p:nvSpPr>
        <p:spPr>
          <a:xfrm>
            <a:off x="699893" y="1659784"/>
            <a:ext cx="3338946" cy="1491206"/>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SELECIONAR AS </a:t>
            </a:r>
            <a:r>
              <a:rPr lang="pt-BR" b="1" u="sng" dirty="0">
                <a:solidFill>
                  <a:srgbClr val="FFC000"/>
                </a:solidFill>
                <a:effectLst>
                  <a:outerShdw blurRad="38100" dist="38100" dir="2700000" algn="tl">
                    <a:srgbClr val="000000">
                      <a:alpha val="43137"/>
                    </a:srgbClr>
                  </a:outerShdw>
                </a:effectLst>
                <a:latin typeface="Vrinda" panose="020B0502040204020203" pitchFamily="34" charset="0"/>
                <a:cs typeface="Vrinda" panose="020B0502040204020203" pitchFamily="34" charset="0"/>
              </a:rPr>
              <a:t>HABILIDADES </a:t>
            </a:r>
            <a:r>
              <a:rPr lang="pt-BR" b="1" dirty="0">
                <a:solidFill>
                  <a:schemeClr val="bg1"/>
                </a:solidFill>
                <a:latin typeface="Vrinda" panose="020B0502040204020203" pitchFamily="34" charset="0"/>
                <a:cs typeface="Vrinda" panose="020B0502040204020203" pitchFamily="34" charset="0"/>
              </a:rPr>
              <a:t>QUE PLANEJA DESENVOLVER E O </a:t>
            </a:r>
            <a:r>
              <a:rPr lang="pt-BR" b="1" u="sng" dirty="0">
                <a:solidFill>
                  <a:srgbClr val="FFC000"/>
                </a:solidFill>
                <a:latin typeface="Vrinda" panose="020B0502040204020203" pitchFamily="34" charset="0"/>
                <a:cs typeface="Vrinda" panose="020B0502040204020203" pitchFamily="34" charset="0"/>
              </a:rPr>
              <a:t>MATERIAL ADEQUADO </a:t>
            </a:r>
            <a:r>
              <a:rPr lang="pt-BR" b="1" dirty="0">
                <a:solidFill>
                  <a:schemeClr val="bg1"/>
                </a:solidFill>
                <a:latin typeface="Vrinda" panose="020B0502040204020203" pitchFamily="34" charset="0"/>
                <a:cs typeface="Vrinda" panose="020B0502040204020203" pitchFamily="34" charset="0"/>
              </a:rPr>
              <a:t>PARA O CONTEÚDO ESTUDADO;</a:t>
            </a:r>
          </a:p>
        </p:txBody>
      </p:sp>
      <p:sp>
        <p:nvSpPr>
          <p:cNvPr id="6" name="Retângulo 5">
            <a:extLst>
              <a:ext uri="{FF2B5EF4-FFF2-40B4-BE49-F238E27FC236}">
                <a16:creationId xmlns:a16="http://schemas.microsoft.com/office/drawing/2014/main" id="{41B7B299-870C-404D-BE51-87600C41101F}"/>
              </a:ext>
            </a:extLst>
          </p:cNvPr>
          <p:cNvSpPr/>
          <p:nvPr/>
        </p:nvSpPr>
        <p:spPr>
          <a:xfrm>
            <a:off x="4349132" y="2026671"/>
            <a:ext cx="3338946" cy="1491206"/>
          </a:xfrm>
          <a:prstGeom prst="rect">
            <a:avLst/>
          </a:pr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DEFINIR OS CRITÉRIOS DE AGRUPAMENTO DOS EDUCANDOS E AS ESTRATÉGIAS DE </a:t>
            </a:r>
            <a:r>
              <a:rPr lang="pt-BR" b="1" u="sng" dirty="0">
                <a:solidFill>
                  <a:srgbClr val="FFC000"/>
                </a:solidFill>
                <a:latin typeface="Vrinda" panose="020B0502040204020203" pitchFamily="34" charset="0"/>
                <a:cs typeface="Vrinda" panose="020B0502040204020203" pitchFamily="34" charset="0"/>
              </a:rPr>
              <a:t>INTERVENÇÃO</a:t>
            </a:r>
            <a:r>
              <a:rPr lang="pt-BR" b="1" dirty="0">
                <a:solidFill>
                  <a:schemeClr val="bg1"/>
                </a:solidFill>
                <a:latin typeface="Vrinda" panose="020B0502040204020203" pitchFamily="34" charset="0"/>
                <a:cs typeface="Vrinda" panose="020B0502040204020203" pitchFamily="34" charset="0"/>
              </a:rPr>
              <a:t>;</a:t>
            </a:r>
          </a:p>
        </p:txBody>
      </p:sp>
      <p:sp>
        <p:nvSpPr>
          <p:cNvPr id="7" name="Retângulo 6">
            <a:extLst>
              <a:ext uri="{FF2B5EF4-FFF2-40B4-BE49-F238E27FC236}">
                <a16:creationId xmlns:a16="http://schemas.microsoft.com/office/drawing/2014/main" id="{E69307F8-E448-4FB8-8D1E-8F0D2E443C83}"/>
              </a:ext>
            </a:extLst>
          </p:cNvPr>
          <p:cNvSpPr/>
          <p:nvPr/>
        </p:nvSpPr>
        <p:spPr>
          <a:xfrm>
            <a:off x="7998372" y="1640367"/>
            <a:ext cx="3338946" cy="1491206"/>
          </a:xfrm>
          <a:prstGeom prst="rect">
            <a:avLst/>
          </a:prstGeom>
          <a:solidFill>
            <a:srgbClr val="0070C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PROVOCAR OS </a:t>
            </a:r>
            <a:r>
              <a:rPr lang="pt-BR" b="1" u="sng" dirty="0">
                <a:solidFill>
                  <a:srgbClr val="FFC000"/>
                </a:solidFill>
                <a:latin typeface="Vrinda" panose="020B0502040204020203" pitchFamily="34" charset="0"/>
                <a:cs typeface="Vrinda" panose="020B0502040204020203" pitchFamily="34" charset="0"/>
              </a:rPr>
              <a:t>CONFLITOS</a:t>
            </a:r>
            <a:r>
              <a:rPr lang="pt-BR" b="1" dirty="0">
                <a:solidFill>
                  <a:schemeClr val="bg1"/>
                </a:solidFill>
                <a:latin typeface="Vrinda" panose="020B0502040204020203" pitchFamily="34" charset="0"/>
                <a:cs typeface="Vrinda" panose="020B0502040204020203" pitchFamily="34" charset="0"/>
              </a:rPr>
              <a:t> COGNITIVOS NOS DESAFIOS E NAS PROBLEMATIZAÇÕES;</a:t>
            </a:r>
          </a:p>
        </p:txBody>
      </p:sp>
      <p:sp>
        <p:nvSpPr>
          <p:cNvPr id="8" name="Retângulo 7">
            <a:extLst>
              <a:ext uri="{FF2B5EF4-FFF2-40B4-BE49-F238E27FC236}">
                <a16:creationId xmlns:a16="http://schemas.microsoft.com/office/drawing/2014/main" id="{C098E5DC-1EF7-4635-BEA2-D44689FB6523}"/>
              </a:ext>
            </a:extLst>
          </p:cNvPr>
          <p:cNvSpPr/>
          <p:nvPr/>
        </p:nvSpPr>
        <p:spPr>
          <a:xfrm>
            <a:off x="4349132" y="4493113"/>
            <a:ext cx="3338946" cy="1491206"/>
          </a:xfrm>
          <a:prstGeom prst="rect">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APROXIMAR O SABER DO </a:t>
            </a:r>
            <a:r>
              <a:rPr lang="pt-BR" b="1" u="sng" dirty="0">
                <a:solidFill>
                  <a:srgbClr val="FFC000"/>
                </a:solidFill>
                <a:latin typeface="Vrinda" panose="020B0502040204020203" pitchFamily="34" charset="0"/>
                <a:cs typeface="Vrinda" panose="020B0502040204020203" pitchFamily="34" charset="0"/>
              </a:rPr>
              <a:t>SENSO COMUM</a:t>
            </a:r>
            <a:r>
              <a:rPr lang="pt-BR" b="1" dirty="0">
                <a:solidFill>
                  <a:schemeClr val="bg1"/>
                </a:solidFill>
                <a:latin typeface="Vrinda" panose="020B0502040204020203" pitchFamily="34" charset="0"/>
                <a:cs typeface="Vrinda" panose="020B0502040204020203" pitchFamily="34" charset="0"/>
              </a:rPr>
              <a:t> DO SABER INSTITUCIONALIZADO;</a:t>
            </a:r>
          </a:p>
        </p:txBody>
      </p:sp>
      <p:sp>
        <p:nvSpPr>
          <p:cNvPr id="10" name="Retângulo 9">
            <a:extLst>
              <a:ext uri="{FF2B5EF4-FFF2-40B4-BE49-F238E27FC236}">
                <a16:creationId xmlns:a16="http://schemas.microsoft.com/office/drawing/2014/main" id="{E52745BD-3EC4-4441-8A51-9063C0D669F9}"/>
              </a:ext>
            </a:extLst>
          </p:cNvPr>
          <p:cNvSpPr/>
          <p:nvPr/>
        </p:nvSpPr>
        <p:spPr>
          <a:xfrm>
            <a:off x="699893" y="4106810"/>
            <a:ext cx="3338946" cy="1491206"/>
          </a:xfrm>
          <a:prstGeom prst="rect">
            <a:avLst/>
          </a:prstGeom>
          <a:solidFill>
            <a:srgbClr val="FFC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 PROPORCIONAR A </a:t>
            </a:r>
            <a:r>
              <a:rPr lang="pt-BR" b="1" u="sng" dirty="0">
                <a:solidFill>
                  <a:srgbClr val="FFC000"/>
                </a:solidFill>
                <a:latin typeface="Vrinda" panose="020B0502040204020203" pitchFamily="34" charset="0"/>
                <a:cs typeface="Vrinda" panose="020B0502040204020203" pitchFamily="34" charset="0"/>
              </a:rPr>
              <a:t>SOCIALIZAÇÃO</a:t>
            </a:r>
            <a:r>
              <a:rPr lang="pt-BR" b="1" dirty="0">
                <a:solidFill>
                  <a:schemeClr val="bg1"/>
                </a:solidFill>
                <a:latin typeface="Vrinda" panose="020B0502040204020203" pitchFamily="34" charset="0"/>
                <a:cs typeface="Vrinda" panose="020B0502040204020203" pitchFamily="34" charset="0"/>
              </a:rPr>
              <a:t> DE ARGUMENTOS E DA BUSCA DE SOLUÇÕES;</a:t>
            </a:r>
          </a:p>
        </p:txBody>
      </p:sp>
      <p:sp>
        <p:nvSpPr>
          <p:cNvPr id="11" name="Retângulo 10">
            <a:extLst>
              <a:ext uri="{FF2B5EF4-FFF2-40B4-BE49-F238E27FC236}">
                <a16:creationId xmlns:a16="http://schemas.microsoft.com/office/drawing/2014/main" id="{AD41A2E4-0E6E-459E-B03F-499D06153A77}"/>
              </a:ext>
            </a:extLst>
          </p:cNvPr>
          <p:cNvSpPr/>
          <p:nvPr/>
        </p:nvSpPr>
        <p:spPr>
          <a:xfrm>
            <a:off x="7998371" y="3794501"/>
            <a:ext cx="3338946" cy="1491206"/>
          </a:xfrm>
          <a:prstGeom prst="rect">
            <a:avLst/>
          </a:prstGeom>
          <a:solidFill>
            <a:srgbClr val="FF99C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AVALIAR OS </a:t>
            </a:r>
            <a:r>
              <a:rPr lang="pt-BR" b="1" u="sng" dirty="0">
                <a:solidFill>
                  <a:srgbClr val="FFC000"/>
                </a:solidFill>
                <a:latin typeface="Vrinda" panose="020B0502040204020203" pitchFamily="34" charset="0"/>
                <a:cs typeface="Vrinda" panose="020B0502040204020203" pitchFamily="34" charset="0"/>
              </a:rPr>
              <a:t>AVANÇOS</a:t>
            </a:r>
            <a:r>
              <a:rPr lang="pt-BR" b="1" dirty="0">
                <a:solidFill>
                  <a:schemeClr val="bg1"/>
                </a:solidFill>
                <a:latin typeface="Vrinda" panose="020B0502040204020203" pitchFamily="34" charset="0"/>
                <a:cs typeface="Vrinda" panose="020B0502040204020203" pitchFamily="34" charset="0"/>
              </a:rPr>
              <a:t> NA APRENDIZAGEM E A </a:t>
            </a:r>
            <a:r>
              <a:rPr lang="pt-BR" b="1" u="sng" dirty="0">
                <a:solidFill>
                  <a:srgbClr val="FFC000"/>
                </a:solidFill>
                <a:latin typeface="Vrinda" panose="020B0502040204020203" pitchFamily="34" charset="0"/>
                <a:cs typeface="Vrinda" panose="020B0502040204020203" pitchFamily="34" charset="0"/>
              </a:rPr>
              <a:t>ADEQUAÇÃO</a:t>
            </a:r>
            <a:r>
              <a:rPr lang="pt-BR" b="1" dirty="0">
                <a:solidFill>
                  <a:schemeClr val="bg1"/>
                </a:solidFill>
                <a:latin typeface="Vrinda" panose="020B0502040204020203" pitchFamily="34" charset="0"/>
                <a:cs typeface="Vrinda" panose="020B0502040204020203" pitchFamily="34" charset="0"/>
              </a:rPr>
              <a:t> DA PROPOSTA</a:t>
            </a:r>
            <a:r>
              <a:rPr lang="pt-BR" sz="1600" b="1" dirty="0">
                <a:solidFill>
                  <a:schemeClr val="bg1"/>
                </a:solidFill>
                <a:latin typeface="Vrinda" panose="020B0502040204020203" pitchFamily="34" charset="0"/>
                <a:cs typeface="Vrinda" panose="020B0502040204020203" pitchFamily="34" charset="0"/>
              </a:rPr>
              <a:t>.</a:t>
            </a:r>
          </a:p>
        </p:txBody>
      </p:sp>
    </p:spTree>
    <p:extLst>
      <p:ext uri="{BB962C8B-B14F-4D97-AF65-F5344CB8AC3E}">
        <p14:creationId xmlns:p14="http://schemas.microsoft.com/office/powerpoint/2010/main" val="87142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OBJETIVOS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p.16 </a:t>
            </a:r>
          </a:p>
        </p:txBody>
      </p:sp>
      <p:pic>
        <p:nvPicPr>
          <p:cNvPr id="12" name="Picture 2">
            <a:extLst>
              <a:ext uri="{FF2B5EF4-FFF2-40B4-BE49-F238E27FC236}">
                <a16:creationId xmlns:a16="http://schemas.microsoft.com/office/drawing/2014/main" id="{674E227A-5D66-4A0F-941F-9D0687FF25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857" y="1592164"/>
            <a:ext cx="5655143" cy="4570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EBB755A4-7A8D-4A5E-8E8A-B9DEF2E3B9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1592164"/>
            <a:ext cx="5845378" cy="4570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5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F97171C4-DA14-470A-B312-A2FE0B37ACDB}"/>
              </a:ext>
            </a:extLst>
          </p:cNvPr>
          <p:cNvPicPr>
            <a:picLocks noChangeAspect="1"/>
          </p:cNvPicPr>
          <p:nvPr/>
        </p:nvPicPr>
        <p:blipFill rotWithShape="1">
          <a:blip r:embed="rId4"/>
          <a:srcRect l="8538" t="19568" r="2617" b="14263"/>
          <a:stretch/>
        </p:blipFill>
        <p:spPr>
          <a:xfrm>
            <a:off x="7092612" y="3809140"/>
            <a:ext cx="4899059" cy="2720993"/>
          </a:xfrm>
          <a:prstGeom prst="rect">
            <a:avLst/>
          </a:prstGeom>
          <a:ln>
            <a:noFill/>
          </a:ln>
          <a:effectLst>
            <a:softEdge rad="112500"/>
          </a:effectLst>
        </p:spPr>
      </p:pic>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p.17 </a:t>
            </a:r>
          </a:p>
        </p:txBody>
      </p:sp>
      <p:sp>
        <p:nvSpPr>
          <p:cNvPr id="7" name="Título 1">
            <a:extLst>
              <a:ext uri="{FF2B5EF4-FFF2-40B4-BE49-F238E27FC236}">
                <a16:creationId xmlns:a16="http://schemas.microsoft.com/office/drawing/2014/main" id="{D1EA7EA9-D2F3-43CA-AF3D-F57F180AEBF4}"/>
              </a:ext>
            </a:extLst>
          </p:cNvPr>
          <p:cNvSpPr>
            <a:spLocks noGrp="1"/>
          </p:cNvSpPr>
          <p:nvPr>
            <p:ph type="title"/>
          </p:nvPr>
        </p:nvSpPr>
        <p:spPr>
          <a:xfrm>
            <a:off x="190500" y="323850"/>
            <a:ext cx="6819900" cy="857250"/>
          </a:xfrm>
        </p:spPr>
        <p:txBody>
          <a:bodyPr>
            <a:normAutofit/>
          </a:bodyPr>
          <a:lstStyle/>
          <a:p>
            <a:r>
              <a:rPr lang="pt-BR" dirty="0">
                <a:solidFill>
                  <a:schemeClr val="bg1"/>
                </a:solidFill>
                <a:latin typeface="Modern Love" panose="04090805081005020601" pitchFamily="82" charset="0"/>
              </a:rPr>
              <a:t>DOCUMENTOS OFICIAIS</a:t>
            </a:r>
          </a:p>
        </p:txBody>
      </p:sp>
      <p:pic>
        <p:nvPicPr>
          <p:cNvPr id="1026" name="Picture 2" descr="Você sabe o que são os Parâmetros Curriculares Nacionais?">
            <a:extLst>
              <a:ext uri="{FF2B5EF4-FFF2-40B4-BE49-F238E27FC236}">
                <a16:creationId xmlns:a16="http://schemas.microsoft.com/office/drawing/2014/main" id="{246B6BE1-5CE9-4E4B-B9EE-7D0AFD87AD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58" t="-1028" r="22001" b="18726"/>
          <a:stretch/>
        </p:blipFill>
        <p:spPr bwMode="auto">
          <a:xfrm>
            <a:off x="103739" y="1286317"/>
            <a:ext cx="2624276" cy="24506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F6A9941-F442-43DD-B53D-19A206113B75}"/>
              </a:ext>
            </a:extLst>
          </p:cNvPr>
          <p:cNvPicPr>
            <a:picLocks noChangeAspect="1"/>
          </p:cNvPicPr>
          <p:nvPr/>
        </p:nvPicPr>
        <p:blipFill rotWithShape="1">
          <a:blip r:embed="rId6"/>
          <a:srcRect l="6802" t="44496" r="6089" b="30644"/>
          <a:stretch/>
        </p:blipFill>
        <p:spPr>
          <a:xfrm>
            <a:off x="2912124" y="1728050"/>
            <a:ext cx="9176137" cy="1473042"/>
          </a:xfrm>
          <a:prstGeom prst="rect">
            <a:avLst/>
          </a:prstGeom>
          <a:ln>
            <a:noFill/>
          </a:ln>
          <a:effectLst>
            <a:softEdge rad="112500"/>
          </a:effectLst>
        </p:spPr>
      </p:pic>
      <p:pic>
        <p:nvPicPr>
          <p:cNvPr id="8" name="Imagem 7">
            <a:extLst>
              <a:ext uri="{FF2B5EF4-FFF2-40B4-BE49-F238E27FC236}">
                <a16:creationId xmlns:a16="http://schemas.microsoft.com/office/drawing/2014/main" id="{916EA32D-C3EE-4BD1-87A8-0E45A2412ACC}"/>
              </a:ext>
            </a:extLst>
          </p:cNvPr>
          <p:cNvPicPr>
            <a:picLocks noChangeAspect="1"/>
          </p:cNvPicPr>
          <p:nvPr/>
        </p:nvPicPr>
        <p:blipFill rotWithShape="1">
          <a:blip r:embed="rId7"/>
          <a:srcRect l="26034" t="45517" r="29224" b="31801"/>
          <a:stretch/>
        </p:blipFill>
        <p:spPr>
          <a:xfrm>
            <a:off x="200329" y="3863316"/>
            <a:ext cx="8380562" cy="2529116"/>
          </a:xfrm>
          <a:prstGeom prst="rect">
            <a:avLst/>
          </a:prstGeom>
          <a:ln>
            <a:noFill/>
          </a:ln>
          <a:effectLst>
            <a:softEdge rad="112500"/>
          </a:effectLst>
        </p:spPr>
      </p:pic>
    </p:spTree>
    <p:extLst>
      <p:ext uri="{BB962C8B-B14F-4D97-AF65-F5344CB8AC3E}">
        <p14:creationId xmlns:p14="http://schemas.microsoft.com/office/powerpoint/2010/main" val="23004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VANTAGENS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p.18</a:t>
            </a:r>
          </a:p>
        </p:txBody>
      </p:sp>
      <p:sp>
        <p:nvSpPr>
          <p:cNvPr id="8" name="Retângulo 7">
            <a:extLst>
              <a:ext uri="{FF2B5EF4-FFF2-40B4-BE49-F238E27FC236}">
                <a16:creationId xmlns:a16="http://schemas.microsoft.com/office/drawing/2014/main" id="{74C168C3-CC98-4ECB-A39F-F61E961D64E1}"/>
              </a:ext>
            </a:extLst>
          </p:cNvPr>
          <p:cNvSpPr/>
          <p:nvPr/>
        </p:nvSpPr>
        <p:spPr>
          <a:xfrm>
            <a:off x="699893" y="1659784"/>
            <a:ext cx="3338946" cy="1491206"/>
          </a:xfrm>
          <a:prstGeom prst="rect">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PROPICIA UM AMBIENTE FAVORÁVEL À APRENDIZAGEM, POIS DESPERTA A CURIOSIDADE;</a:t>
            </a:r>
          </a:p>
        </p:txBody>
      </p:sp>
      <p:sp>
        <p:nvSpPr>
          <p:cNvPr id="17" name="Retângulo 16">
            <a:extLst>
              <a:ext uri="{FF2B5EF4-FFF2-40B4-BE49-F238E27FC236}">
                <a16:creationId xmlns:a16="http://schemas.microsoft.com/office/drawing/2014/main" id="{7C416A6D-BFB1-4FDF-A8C7-6D72A575EC0D}"/>
              </a:ext>
            </a:extLst>
          </p:cNvPr>
          <p:cNvSpPr/>
          <p:nvPr/>
        </p:nvSpPr>
        <p:spPr>
          <a:xfrm>
            <a:off x="4331576" y="1965771"/>
            <a:ext cx="3338946" cy="1968153"/>
          </a:xfrm>
          <a:prstGeom prst="rect">
            <a:avLst/>
          </a:pr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POSSIBILITA O DESENVOLVIMENTO DA PERCEPÇÃO DOS ALUNOS POR MEIO DAS INTERAÇÕES REALIZADAS COM OS COLEGAS E COM O PROFESSOR;</a:t>
            </a:r>
          </a:p>
        </p:txBody>
      </p:sp>
      <p:sp>
        <p:nvSpPr>
          <p:cNvPr id="18" name="Retângulo 17">
            <a:extLst>
              <a:ext uri="{FF2B5EF4-FFF2-40B4-BE49-F238E27FC236}">
                <a16:creationId xmlns:a16="http://schemas.microsoft.com/office/drawing/2014/main" id="{1BECEC02-504A-4B9C-ABD4-AE9CD9247141}"/>
              </a:ext>
            </a:extLst>
          </p:cNvPr>
          <p:cNvSpPr/>
          <p:nvPr/>
        </p:nvSpPr>
        <p:spPr>
          <a:xfrm>
            <a:off x="7998372" y="1640366"/>
            <a:ext cx="3338946" cy="1625347"/>
          </a:xfrm>
          <a:prstGeom prst="rect">
            <a:avLst/>
          </a:prstGeom>
          <a:solidFill>
            <a:srgbClr val="0070C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CONTRIBUI COM A DESCOBERTA (REDESCOBERTA) DAS RELAÇÕES MATEMÁTICAS SUBJACENTE EM CADA MATERIAL;</a:t>
            </a:r>
          </a:p>
        </p:txBody>
      </p:sp>
      <p:sp>
        <p:nvSpPr>
          <p:cNvPr id="19" name="Retângulo 18">
            <a:extLst>
              <a:ext uri="{FF2B5EF4-FFF2-40B4-BE49-F238E27FC236}">
                <a16:creationId xmlns:a16="http://schemas.microsoft.com/office/drawing/2014/main" id="{8805E04F-3F98-48C2-A5D0-336FAF59C5CF}"/>
              </a:ext>
            </a:extLst>
          </p:cNvPr>
          <p:cNvSpPr/>
          <p:nvPr/>
        </p:nvSpPr>
        <p:spPr>
          <a:xfrm>
            <a:off x="7010400" y="4297375"/>
            <a:ext cx="3338946" cy="1491206"/>
          </a:xfrm>
          <a:prstGeom prst="rect">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FACILITA A INTERNALIZAÇÃO DAS RELAÇÕES PERCEBIDAS.</a:t>
            </a:r>
          </a:p>
        </p:txBody>
      </p:sp>
      <p:sp>
        <p:nvSpPr>
          <p:cNvPr id="25" name="Retângulo 24">
            <a:extLst>
              <a:ext uri="{FF2B5EF4-FFF2-40B4-BE49-F238E27FC236}">
                <a16:creationId xmlns:a16="http://schemas.microsoft.com/office/drawing/2014/main" id="{D5767E82-8520-42FF-9341-E93AF5C19DD4}"/>
              </a:ext>
            </a:extLst>
          </p:cNvPr>
          <p:cNvSpPr/>
          <p:nvPr/>
        </p:nvSpPr>
        <p:spPr>
          <a:xfrm>
            <a:off x="1672100" y="4326259"/>
            <a:ext cx="3338946" cy="1491206"/>
          </a:xfrm>
          <a:prstGeom prst="rect">
            <a:avLst/>
          </a:prstGeom>
          <a:solidFill>
            <a:srgbClr val="FFC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latin typeface="Vrinda" panose="020B0502040204020203" pitchFamily="34" charset="0"/>
                <a:cs typeface="Vrinda" panose="020B0502040204020203" pitchFamily="34" charset="0"/>
              </a:rPr>
              <a:t>É MOTIVADOR, POIS DAR UM SENTIDO PARA O ENSINO DA MATEMÁTICA COM O SIGNIFICADO DO CONTEÚDO ESTUDADO;</a:t>
            </a:r>
          </a:p>
        </p:txBody>
      </p:sp>
      <p:sp>
        <p:nvSpPr>
          <p:cNvPr id="26" name="Espaço Reservado para Conteúdo 2">
            <a:extLst>
              <a:ext uri="{FF2B5EF4-FFF2-40B4-BE49-F238E27FC236}">
                <a16:creationId xmlns:a16="http://schemas.microsoft.com/office/drawing/2014/main" id="{455A3871-2AC1-4126-9C09-8E3D05664AB3}"/>
              </a:ext>
            </a:extLst>
          </p:cNvPr>
          <p:cNvSpPr txBox="1">
            <a:spLocks/>
          </p:cNvSpPr>
          <p:nvPr/>
        </p:nvSpPr>
        <p:spPr>
          <a:xfrm>
            <a:off x="4580734" y="6112140"/>
            <a:ext cx="3417638" cy="496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000" b="1" dirty="0">
                <a:solidFill>
                  <a:schemeClr val="bg1"/>
                </a:solidFill>
                <a:latin typeface="Vrinda" panose="020B0502040204020203" pitchFamily="34" charset="0"/>
                <a:cs typeface="Vrinda" panose="020B0502040204020203" pitchFamily="34" charset="0"/>
              </a:rPr>
              <a:t>SARMENTO (2010, p. 4)</a:t>
            </a:r>
            <a:endParaRPr lang="pt-BR" sz="3000" b="1" dirty="0">
              <a:solidFill>
                <a:schemeClr val="bg1"/>
              </a:solidFill>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7808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barn(inVertical)">
                                      <p:cBhvr>
                                        <p:cTn id="4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7311FCF-32C3-422E-B8CA-6AADBBE20D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00" b="97000" l="625" r="99844">
                        <a14:foregroundMark x1="8438" y1="70333" x2="9375" y2="82000"/>
                        <a14:foregroundMark x1="9375" y1="82000" x2="3594" y2="90000"/>
                        <a14:foregroundMark x1="9063" y1="68333" x2="9063" y2="68333"/>
                        <a14:foregroundMark x1="3438" y1="85333" x2="3438" y2="85333"/>
                        <a14:foregroundMark x1="4844" y1="83333" x2="4844" y2="83333"/>
                        <a14:foregroundMark x1="12812" y1="72667" x2="12812" y2="72667"/>
                        <a14:foregroundMark x1="9375" y1="68667" x2="9375" y2="68667"/>
                        <a14:foregroundMark x1="8750" y1="69667" x2="7500" y2="75333"/>
                        <a14:foregroundMark x1="2344" y1="88333" x2="2344" y2="88333"/>
                        <a14:foregroundMark x1="1406" y1="93333" x2="1406" y2="93333"/>
                        <a14:foregroundMark x1="938" y1="94333" x2="938" y2="94333"/>
                        <a14:foregroundMark x1="781" y1="93667" x2="781" y2="93667"/>
                        <a14:foregroundMark x1="2656" y1="90000" x2="2656" y2="90000"/>
                        <a14:foregroundMark x1="13594" y1="93667" x2="13594" y2="93667"/>
                        <a14:foregroundMark x1="11094" y1="95333" x2="11094" y2="95333"/>
                        <a14:foregroundMark x1="10469" y1="97000" x2="10469" y2="97000"/>
                        <a14:foregroundMark x1="11250" y1="96000" x2="11250" y2="96000"/>
                        <a14:foregroundMark x1="20938" y1="85000" x2="20938" y2="84333"/>
                        <a14:foregroundMark x1="22500" y1="67333" x2="23281" y2="82000"/>
                        <a14:foregroundMark x1="26250" y1="73333" x2="26250" y2="73333"/>
                        <a14:foregroundMark x1="27120" y1="69333" x2="27601" y2="69985"/>
                        <a14:foregroundMark x1="26875" y1="69000" x2="27120" y2="69333"/>
                        <a14:foregroundMark x1="20938" y1="91000" x2="20938" y2="91000"/>
                        <a14:foregroundMark x1="21563" y1="94667" x2="21563" y2="94667"/>
                        <a14:foregroundMark x1="22656" y1="92667" x2="23438" y2="93667"/>
                        <a14:foregroundMark x1="34844" y1="67667" x2="32656" y2="90333"/>
                        <a14:foregroundMark x1="32656" y1="90333" x2="32500" y2="90333"/>
                        <a14:foregroundMark x1="35938" y1="50333" x2="35938" y2="62000"/>
                        <a14:foregroundMark x1="35938" y1="62000" x2="35938" y2="62000"/>
                        <a14:foregroundMark x1="34844" y1="44333" x2="35156" y2="66000"/>
                        <a14:foregroundMark x1="35156" y1="66000" x2="35156" y2="64333"/>
                        <a14:foregroundMark x1="32813" y1="45667" x2="32969" y2="50333"/>
                        <a14:foregroundMark x1="36250" y1="43000" x2="37969" y2="47000"/>
                        <a14:foregroundMark x1="31563" y1="23333" x2="28906" y2="27000"/>
                        <a14:foregroundMark x1="47969" y1="29000" x2="47656" y2="60000"/>
                        <a14:foregroundMark x1="47656" y1="60000" x2="47500" y2="61000"/>
                        <a14:foregroundMark x1="49844" y1="30000" x2="50000" y2="51667"/>
                        <a14:foregroundMark x1="50000" y1="51667" x2="49844" y2="51333"/>
                        <a14:foregroundMark x1="45781" y1="26667" x2="45000" y2="41333"/>
                        <a14:foregroundMark x1="45000" y1="41333" x2="45625" y2="42667"/>
                        <a14:foregroundMark x1="49375" y1="25333" x2="51719" y2="31333"/>
                        <a14:foregroundMark x1="36563" y1="93000" x2="36563" y2="93000"/>
                        <a14:foregroundMark x1="31563" y1="94000" x2="31563" y2="94000"/>
                        <a14:foregroundMark x1="30312" y1="94333" x2="30312" y2="94333"/>
                        <a14:foregroundMark x1="35938" y1="94000" x2="35938" y2="94000"/>
                        <a14:foregroundMark x1="62500" y1="14333" x2="62500" y2="46667"/>
                        <a14:foregroundMark x1="62500" y1="46667" x2="62656" y2="46333"/>
                        <a14:foregroundMark x1="65469" y1="33000" x2="65000" y2="50667"/>
                        <a14:foregroundMark x1="65000" y1="27333" x2="66563" y2="34000"/>
                        <a14:foregroundMark x1="64531" y1="24667" x2="67813" y2="38667"/>
                        <a14:foregroundMark x1="67500" y1="34333" x2="67500" y2="34333"/>
                        <a14:foregroundMark x1="60469" y1="47667" x2="60469" y2="47667"/>
                        <a14:foregroundMark x1="58594" y1="50000" x2="58594" y2="50000"/>
                        <a14:foregroundMark x1="77997" y1="24333" x2="77344" y2="51667"/>
                        <a14:foregroundMark x1="78125" y1="19000" x2="77997" y2="24333"/>
                        <a14:foregroundMark x1="77344" y1="51667" x2="77188" y2="49333"/>
                        <a14:foregroundMark x1="80156" y1="28000" x2="80625" y2="43667"/>
                        <a14:foregroundMark x1="81406" y1="67000" x2="81406" y2="67000"/>
                        <a14:foregroundMark x1="81563" y1="72000" x2="81563" y2="72000"/>
                        <a14:foregroundMark x1="81563" y1="76000" x2="81563" y2="76000"/>
                        <a14:foregroundMark x1="81719" y1="81333" x2="81719" y2="81333"/>
                        <a14:foregroundMark x1="81719" y1="85333" x2="81719" y2="85333"/>
                        <a14:foregroundMark x1="81875" y1="88333" x2="81875" y2="88333"/>
                        <a14:foregroundMark x1="81875" y1="91333" x2="81875" y2="91333"/>
                        <a14:foregroundMark x1="88906" y1="51000" x2="88438" y2="90667"/>
                        <a14:foregroundMark x1="93125" y1="25667" x2="88125" y2="56333"/>
                        <a14:foregroundMark x1="88125" y1="56333" x2="88125" y2="57333"/>
                        <a14:foregroundMark x1="97077" y1="55333" x2="97344" y2="57000"/>
                        <a14:foregroundMark x1="96917" y1="54333" x2="97077" y2="55333"/>
                        <a14:foregroundMark x1="96543" y1="52000" x2="96917" y2="54333"/>
                        <a14:foregroundMark x1="96329" y1="50667" x2="96543" y2="52000"/>
                        <a14:foregroundMark x1="96222" y1="50000" x2="96329" y2="50667"/>
                        <a14:foregroundMark x1="96008" y1="48667" x2="96222" y2="50000"/>
                        <a14:foregroundMark x1="95901" y1="48000" x2="96008" y2="48667"/>
                        <a14:foregroundMark x1="95794" y1="47333" x2="95901" y2="48000"/>
                        <a14:foregroundMark x1="95634" y1="46333" x2="95794" y2="47333"/>
                        <a14:foregroundMark x1="95367" y1="44667" x2="95634" y2="46333"/>
                        <a14:foregroundMark x1="95313" y1="44333" x2="95367" y2="44667"/>
                        <a14:foregroundMark x1="97500" y1="67000" x2="97500" y2="67000"/>
                        <a14:foregroundMark x1="97500" y1="71000" x2="97500" y2="71000"/>
                        <a14:foregroundMark x1="97656" y1="76333" x2="97656" y2="76333"/>
                        <a14:foregroundMark x1="97969" y1="81000" x2="97969" y2="81000"/>
                        <a14:foregroundMark x1="92813" y1="50667" x2="92813" y2="50667"/>
                        <a14:foregroundMark x1="93594" y1="53000" x2="93594" y2="53000"/>
                        <a14:foregroundMark x1="94219" y1="54000" x2="94219" y2="54000"/>
                        <a14:foregroundMark x1="92500" y1="53000" x2="92500" y2="53000"/>
                        <a14:foregroundMark x1="93438" y1="54333" x2="93438" y2="54333"/>
                        <a14:foregroundMark x1="92188" y1="52667" x2="92188" y2="52667"/>
                        <a14:foregroundMark x1="91875" y1="53333" x2="91875" y2="53333"/>
                        <a14:foregroundMark x1="99688" y1="54333" x2="99688" y2="54333"/>
                        <a14:foregroundMark x1="99688" y1="54333" x2="99688" y2="54333"/>
                        <a14:foregroundMark x1="99688" y1="53667" x2="99688" y2="53667"/>
                        <a14:foregroundMark x1="99688" y1="55000" x2="99688" y2="55000"/>
                        <a14:foregroundMark x1="99727" y1="54333" x2="99844" y2="55333"/>
                        <a14:foregroundMark x1="99688" y1="54000" x2="99727" y2="54333"/>
                        <a14:foregroundMark x1="99570" y1="54333" x2="99688" y2="55333"/>
                        <a14:foregroundMark x1="99531" y1="54000" x2="99570" y2="54333"/>
                        <a14:foregroundMark x1="77344" y1="10333" x2="77344" y2="10333"/>
                        <a14:foregroundMark x1="75938" y1="8667" x2="78125" y2="8000"/>
                        <a14:foregroundMark x1="28594" y1="70667" x2="28438" y2="70333"/>
                        <a14:foregroundMark x1="27500" y1="70333" x2="27500" y2="71000"/>
                        <a14:foregroundMark x1="27865" y1="69000" x2="27969" y2="68667"/>
                        <a14:foregroundMark x1="27656" y1="69667" x2="27865" y2="69000"/>
                        <a14:foregroundMark x1="28282" y1="70000" x2="28438" y2="69667"/>
                        <a14:foregroundMark x1="27813" y1="71000" x2="28282" y2="70000"/>
                        <a14:foregroundMark x1="28073" y1="69000" x2="28281" y2="68667"/>
                        <a14:foregroundMark x1="27656" y1="69667" x2="28073" y2="69000"/>
                        <a14:foregroundMark x1="27813" y1="69000" x2="27969" y2="68667"/>
                        <a14:foregroundMark x1="28385" y1="70000" x2="28594" y2="69333"/>
                        <a14:foregroundMark x1="28281" y1="70333" x2="28385" y2="70000"/>
                        <a14:foregroundMark x1="28437" y1="71000" x2="28750" y2="70667"/>
                        <a14:foregroundMark x1="28125" y1="71333" x2="28437" y2="71000"/>
                        <a14:backgroundMark x1="93438" y1="47333" x2="93438" y2="47333"/>
                        <a14:backgroundMark x1="93438" y1="44667" x2="93438" y2="44667"/>
                        <a14:backgroundMark x1="93125" y1="46333" x2="93125" y2="46333"/>
                        <a14:backgroundMark x1="93594" y1="48000" x2="93594" y2="48000"/>
                        <a14:backgroundMark x1="94063" y1="48667" x2="94063" y2="48667"/>
                        <a14:backgroundMark x1="94375" y1="50000" x2="94375" y2="50000"/>
                        <a14:backgroundMark x1="94531" y1="50667" x2="94531" y2="50667"/>
                        <a14:backgroundMark x1="93438" y1="44333" x2="93438" y2="44333"/>
                        <a14:backgroundMark x1="94844" y1="52000" x2="94844" y2="52000"/>
                        <a14:backgroundMark x1="92188" y1="54333" x2="92188" y2="54333"/>
                        <a14:backgroundMark x1="91875" y1="53333" x2="91875" y2="53333"/>
                        <a14:backgroundMark x1="98438" y1="43667" x2="98438" y2="43667"/>
                        <a14:backgroundMark x1="99688" y1="54333" x2="99688" y2="54333"/>
                        <a14:backgroundMark x1="99844" y1="53333" x2="99844" y2="53333"/>
                        <a14:backgroundMark x1="99688" y1="55333" x2="99688" y2="55333"/>
                        <a14:backgroundMark x1="99688" y1="54000" x2="99688" y2="54000"/>
                        <a14:backgroundMark x1="75625" y1="24333" x2="75625" y2="24333"/>
                        <a14:backgroundMark x1="10938" y1="97333" x2="10938" y2="97333"/>
                        <a14:backgroundMark x1="10313" y1="97667" x2="10313" y2="97667"/>
                        <a14:backgroundMark x1="10469" y1="97333" x2="10469" y2="97333"/>
                        <a14:backgroundMark x1="11406" y1="96667" x2="11406" y2="96667"/>
                        <a14:backgroundMark x1="11406" y1="95333" x2="11406" y2="95333"/>
                        <a14:backgroundMark x1="24063" y1="66333" x2="24063" y2="66333"/>
                        <a14:backgroundMark x1="23750" y1="66333" x2="23750" y2="66333"/>
                        <a14:backgroundMark x1="27344" y1="69333" x2="27344" y2="69333"/>
                        <a14:backgroundMark x1="27187" y1="68667" x2="27187" y2="68667"/>
                        <a14:backgroundMark x1="29063" y1="71000" x2="29063" y2="71000"/>
                        <a14:backgroundMark x1="28906" y1="70000" x2="28906" y2="70000"/>
                        <a14:backgroundMark x1="28750" y1="69000" x2="28750" y2="69000"/>
                        <a14:backgroundMark x1="28438" y1="69000" x2="28438" y2="69000"/>
                      </a14:backgroundRemoval>
                    </a14:imgEffect>
                  </a14:imgLayer>
                </a14:imgProps>
              </a:ext>
              <a:ext uri="{28A0092B-C50C-407E-A947-70E740481C1C}">
                <a14:useLocalDpi xmlns:a14="http://schemas.microsoft.com/office/drawing/2010/main" val="0"/>
              </a:ext>
            </a:extLst>
          </a:blip>
          <a:srcRect/>
          <a:stretch>
            <a:fillRect/>
          </a:stretch>
        </p:blipFill>
        <p:spPr bwMode="auto">
          <a:xfrm>
            <a:off x="410342" y="1649187"/>
            <a:ext cx="11654349" cy="515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VANTAGENS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p.19 </a:t>
            </a:r>
          </a:p>
        </p:txBody>
      </p:sp>
    </p:spTree>
    <p:extLst>
      <p:ext uri="{BB962C8B-B14F-4D97-AF65-F5344CB8AC3E}">
        <p14:creationId xmlns:p14="http://schemas.microsoft.com/office/powerpoint/2010/main" val="399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Modern Love" panose="04090805081005020601" pitchFamily="82" charset="0"/>
              </a:rPr>
              <a:t>VAMOS PENSAR UM POUCO?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p.2 </a:t>
            </a:r>
          </a:p>
        </p:txBody>
      </p:sp>
      <p:pic>
        <p:nvPicPr>
          <p:cNvPr id="6" name="Imagem 5">
            <a:extLst>
              <a:ext uri="{FF2B5EF4-FFF2-40B4-BE49-F238E27FC236}">
                <a16:creationId xmlns:a16="http://schemas.microsoft.com/office/drawing/2014/main" id="{4A424CB3-9105-4946-A28B-70DF98D50525}"/>
              </a:ext>
            </a:extLst>
          </p:cNvPr>
          <p:cNvPicPr>
            <a:picLocks noChangeAspect="1"/>
          </p:cNvPicPr>
          <p:nvPr/>
        </p:nvPicPr>
        <p:blipFill rotWithShape="1">
          <a:blip r:embed="rId4"/>
          <a:srcRect l="24033" t="10000" r="23721" b="26060"/>
          <a:stretch/>
        </p:blipFill>
        <p:spPr>
          <a:xfrm>
            <a:off x="3894860" y="1330636"/>
            <a:ext cx="4696692" cy="3233285"/>
          </a:xfrm>
          <a:prstGeom prst="rect">
            <a:avLst/>
          </a:prstGeom>
          <a:ln>
            <a:noFill/>
          </a:ln>
          <a:effectLst>
            <a:softEdge rad="112500"/>
          </a:effectLst>
        </p:spPr>
      </p:pic>
      <p:pic>
        <p:nvPicPr>
          <p:cNvPr id="2058" name="Picture 10" descr="Blog do Colégio Evangélico do CEEDUC: Professora Marisa - 4º ano">
            <a:extLst>
              <a:ext uri="{FF2B5EF4-FFF2-40B4-BE49-F238E27FC236}">
                <a16:creationId xmlns:a16="http://schemas.microsoft.com/office/drawing/2014/main" id="{A4F21832-DB05-4C1C-8EC4-13513A5B63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45" b="95624" l="16364" r="85091">
                        <a14:foregroundMark x1="19091" y1="45295" x2="19091" y2="45295"/>
                        <a14:foregroundMark x1="33091" y1="7877" x2="33091" y2="7877"/>
                        <a14:foregroundMark x1="42909" y1="5908" x2="42909" y2="5908"/>
                        <a14:foregroundMark x1="16364" y1="46827" x2="16364" y2="46827"/>
                        <a14:foregroundMark x1="68727" y1="93654" x2="68727" y2="93654"/>
                        <a14:foregroundMark x1="75636" y1="94748" x2="75636" y2="94748"/>
                        <a14:foregroundMark x1="66727" y1="95624" x2="66727" y2="95624"/>
                        <a14:foregroundMark x1="84364" y1="90153" x2="84364" y2="90153"/>
                        <a14:foregroundMark x1="85091" y1="90153" x2="85091" y2="90153"/>
                        <a14:foregroundMark x1="73818" y1="91685" x2="73818" y2="91685"/>
                        <a14:foregroundMark x1="36545" y1="2845" x2="36545" y2="2845"/>
                        <a14:foregroundMark x1="35455" y1="3063" x2="35455" y2="3063"/>
                        <a14:foregroundMark x1="34364" y1="3501" x2="34364" y2="3501"/>
                        <a14:foregroundMark x1="32727" y1="4376" x2="32727" y2="4376"/>
                        <a14:foregroundMark x1="34182" y1="3720" x2="32727" y2="5033"/>
                        <a14:foregroundMark x1="65091" y1="42232" x2="65091" y2="42232"/>
                        <a14:foregroundMark x1="64000" y1="41575" x2="64000" y2="41575"/>
                        <a14:foregroundMark x1="66000" y1="38950" x2="66000" y2="38950"/>
                        <a14:foregroundMark x1="65091" y1="35667" x2="65091" y2="35667"/>
                      </a14:backgroundRemoval>
                    </a14:imgEffect>
                  </a14:imgLayer>
                </a14:imgProps>
              </a:ext>
              <a:ext uri="{28A0092B-C50C-407E-A947-70E740481C1C}">
                <a14:useLocalDpi xmlns:a14="http://schemas.microsoft.com/office/drawing/2010/main" val="0"/>
              </a:ext>
            </a:extLst>
          </a:blip>
          <a:srcRect l="13583" r="9669"/>
          <a:stretch/>
        </p:blipFill>
        <p:spPr bwMode="auto">
          <a:xfrm>
            <a:off x="8885962" y="3069799"/>
            <a:ext cx="2901802" cy="3141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60" name="Picture 12" descr="Função Linear. Definição e gráfico de uma função linear">
            <a:extLst>
              <a:ext uri="{FF2B5EF4-FFF2-40B4-BE49-F238E27FC236}">
                <a16:creationId xmlns:a16="http://schemas.microsoft.com/office/drawing/2014/main" id="{8A479B6F-A89E-42AF-8B57-F7B91780EB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812" y="1498980"/>
            <a:ext cx="3141638" cy="3141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6" name="Espaço Reservado para Conteúdo 2">
            <a:extLst>
              <a:ext uri="{FF2B5EF4-FFF2-40B4-BE49-F238E27FC236}">
                <a16:creationId xmlns:a16="http://schemas.microsoft.com/office/drawing/2014/main" id="{0A7B9612-7C59-4EE2-AC7B-AB298AFC5764}"/>
              </a:ext>
            </a:extLst>
          </p:cNvPr>
          <p:cNvSpPr txBox="1">
            <a:spLocks/>
          </p:cNvSpPr>
          <p:nvPr/>
        </p:nvSpPr>
        <p:spPr>
          <a:xfrm>
            <a:off x="458812" y="4695349"/>
            <a:ext cx="3141638" cy="1327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600" dirty="0">
                <a:solidFill>
                  <a:schemeClr val="bg1"/>
                </a:solidFill>
                <a:latin typeface="Vrinda" panose="020B0502040204020203" pitchFamily="34" charset="0"/>
                <a:cs typeface="Vrinda" panose="020B0502040204020203" pitchFamily="34" charset="0"/>
              </a:rPr>
              <a:t>Representação de um gráfico no Plano Cartesiano.</a:t>
            </a:r>
          </a:p>
        </p:txBody>
      </p:sp>
      <p:sp>
        <p:nvSpPr>
          <p:cNvPr id="237" name="Espaço Reservado para Conteúdo 2">
            <a:extLst>
              <a:ext uri="{FF2B5EF4-FFF2-40B4-BE49-F238E27FC236}">
                <a16:creationId xmlns:a16="http://schemas.microsoft.com/office/drawing/2014/main" id="{4D3DB051-96C2-4A03-AA67-DA3BE1A11D03}"/>
              </a:ext>
            </a:extLst>
          </p:cNvPr>
          <p:cNvSpPr txBox="1">
            <a:spLocks/>
          </p:cNvSpPr>
          <p:nvPr/>
        </p:nvSpPr>
        <p:spPr>
          <a:xfrm>
            <a:off x="4460661" y="4691332"/>
            <a:ext cx="3661063" cy="1327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600" dirty="0">
                <a:solidFill>
                  <a:schemeClr val="bg1"/>
                </a:solidFill>
                <a:latin typeface="Vrinda" panose="020B0502040204020203" pitchFamily="34" charset="0"/>
                <a:cs typeface="Vrinda" panose="020B0502040204020203" pitchFamily="34" charset="0"/>
              </a:rPr>
              <a:t>Representação de um gráfico no </a:t>
            </a:r>
            <a:r>
              <a:rPr lang="pt-BR" sz="2600" dirty="0" err="1">
                <a:solidFill>
                  <a:schemeClr val="bg1"/>
                </a:solidFill>
                <a:latin typeface="Vrinda" panose="020B0502040204020203" pitchFamily="34" charset="0"/>
                <a:cs typeface="Vrinda" panose="020B0502040204020203" pitchFamily="34" charset="0"/>
              </a:rPr>
              <a:t>Geoplano</a:t>
            </a:r>
            <a:r>
              <a:rPr lang="pt-BR" sz="2600" dirty="0">
                <a:solidFill>
                  <a:schemeClr val="bg1"/>
                </a:solidFill>
                <a:latin typeface="Vrinda" panose="020B0502040204020203" pitchFamily="34" charset="0"/>
                <a:cs typeface="Vrinda" panose="020B0502040204020203" pitchFamily="34" charset="0"/>
              </a:rPr>
              <a:t> de madeira.</a:t>
            </a:r>
          </a:p>
        </p:txBody>
      </p:sp>
      <p:sp>
        <p:nvSpPr>
          <p:cNvPr id="238" name="Espaço Reservado para Conteúdo 2">
            <a:extLst>
              <a:ext uri="{FF2B5EF4-FFF2-40B4-BE49-F238E27FC236}">
                <a16:creationId xmlns:a16="http://schemas.microsoft.com/office/drawing/2014/main" id="{5FCC4C98-444B-4035-8CA7-6958D1B868EC}"/>
              </a:ext>
            </a:extLst>
          </p:cNvPr>
          <p:cNvSpPr txBox="1">
            <a:spLocks/>
          </p:cNvSpPr>
          <p:nvPr/>
        </p:nvSpPr>
        <p:spPr>
          <a:xfrm>
            <a:off x="8591552" y="1364498"/>
            <a:ext cx="3505198" cy="1705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600" dirty="0">
                <a:solidFill>
                  <a:schemeClr val="bg1"/>
                </a:solidFill>
                <a:latin typeface="Vrinda" panose="020B0502040204020203" pitchFamily="34" charset="0"/>
                <a:cs typeface="Vrinda" panose="020B0502040204020203" pitchFamily="34" charset="0"/>
              </a:rPr>
              <a:t>Existe alguma diferença entre essas representações?</a:t>
            </a:r>
          </a:p>
          <a:p>
            <a:pPr marL="0" indent="0" algn="ctr">
              <a:buNone/>
            </a:pPr>
            <a:r>
              <a:rPr lang="pt-BR" sz="2600" dirty="0">
                <a:solidFill>
                  <a:schemeClr val="bg1"/>
                </a:solidFill>
                <a:latin typeface="Vrinda" panose="020B0502040204020203" pitchFamily="34" charset="0"/>
                <a:cs typeface="Vrinda" panose="020B0502040204020203" pitchFamily="34" charset="0"/>
              </a:rPr>
              <a:t>Explique.</a:t>
            </a:r>
          </a:p>
        </p:txBody>
      </p:sp>
    </p:spTree>
    <p:extLst>
      <p:ext uri="{BB962C8B-B14F-4D97-AF65-F5344CB8AC3E}">
        <p14:creationId xmlns:p14="http://schemas.microsoft.com/office/powerpoint/2010/main" val="20401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barn(inVertical)">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6">
                                            <p:txEl>
                                              <p:pRg st="0" end="0"/>
                                            </p:txEl>
                                          </p:spTgt>
                                        </p:tgtEl>
                                        <p:attrNameLst>
                                          <p:attrName>style.visibility</p:attrName>
                                        </p:attrNameLst>
                                      </p:cBhvr>
                                      <p:to>
                                        <p:strVal val="visible"/>
                                      </p:to>
                                    </p:set>
                                    <p:animEffect transition="in" filter="barn(inVertical)">
                                      <p:cBhvr>
                                        <p:cTn id="17" dur="500"/>
                                        <p:tgtEl>
                                          <p:spTgt spid="2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7">
                                            <p:txEl>
                                              <p:pRg st="0" end="0"/>
                                            </p:txEl>
                                          </p:spTgt>
                                        </p:tgtEl>
                                        <p:attrNameLst>
                                          <p:attrName>style.visibility</p:attrName>
                                        </p:attrNameLst>
                                      </p:cBhvr>
                                      <p:to>
                                        <p:strVal val="visible"/>
                                      </p:to>
                                    </p:set>
                                    <p:animEffect transition="in" filter="barn(inVertical)">
                                      <p:cBhvr>
                                        <p:cTn id="22" dur="500"/>
                                        <p:tgtEl>
                                          <p:spTgt spid="2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8">
                                            <p:txEl>
                                              <p:pRg st="0" end="0"/>
                                            </p:txEl>
                                          </p:spTgt>
                                        </p:tgtEl>
                                        <p:attrNameLst>
                                          <p:attrName>style.visibility</p:attrName>
                                        </p:attrNameLst>
                                      </p:cBhvr>
                                      <p:to>
                                        <p:strVal val="visible"/>
                                      </p:to>
                                    </p:set>
                                    <p:animEffect transition="in" filter="barn(inVertical)">
                                      <p:cBhvr>
                                        <p:cTn id="27" dur="500"/>
                                        <p:tgtEl>
                                          <p:spTgt spid="2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8">
                                            <p:txEl>
                                              <p:pRg st="1" end="1"/>
                                            </p:txEl>
                                          </p:spTgt>
                                        </p:tgtEl>
                                        <p:attrNameLst>
                                          <p:attrName>style.visibility</p:attrName>
                                        </p:attrNameLst>
                                      </p:cBhvr>
                                      <p:to>
                                        <p:strVal val="visible"/>
                                      </p:to>
                                    </p:set>
                                    <p:animEffect transition="in" filter="barn(inVertical)">
                                      <p:cBhvr>
                                        <p:cTn id="32" dur="500"/>
                                        <p:tgtEl>
                                          <p:spTgt spid="23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barn(inVertical)">
                                      <p:cBhvr>
                                        <p:cTn id="37"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D3AABF5-EDC3-4E93-9DB6-9743BBDD1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752" y="1555181"/>
            <a:ext cx="2232248" cy="5246671"/>
          </a:xfrm>
          <a:prstGeom prst="rect">
            <a:avLst/>
          </a:prstGeom>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LIMITAÇÕES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p.20</a:t>
            </a:r>
          </a:p>
        </p:txBody>
      </p:sp>
      <p:sp>
        <p:nvSpPr>
          <p:cNvPr id="5" name="Espaço Reservado para Conteúdo 2">
            <a:extLst>
              <a:ext uri="{FF2B5EF4-FFF2-40B4-BE49-F238E27FC236}">
                <a16:creationId xmlns:a16="http://schemas.microsoft.com/office/drawing/2014/main" id="{B20236C9-12F2-42C2-B7DF-D997E07147D0}"/>
              </a:ext>
            </a:extLst>
          </p:cNvPr>
          <p:cNvSpPr txBox="1">
            <a:spLocks/>
          </p:cNvSpPr>
          <p:nvPr/>
        </p:nvSpPr>
        <p:spPr>
          <a:xfrm>
            <a:off x="95250" y="1526111"/>
            <a:ext cx="9726083" cy="4349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Ø"/>
            </a:pPr>
            <a:r>
              <a:rPr lang="pt-BR" sz="2200" dirty="0">
                <a:solidFill>
                  <a:schemeClr val="bg1"/>
                </a:solidFill>
                <a:latin typeface="Vrinda" panose="020B0502040204020203" pitchFamily="34" charset="0"/>
                <a:cs typeface="Vrinda" panose="020B0502040204020203" pitchFamily="34" charset="0"/>
              </a:rPr>
              <a:t> Os conceitos matemáticos que os alunos devem construir não estão em nenhum dos materiais de forma que possam ser abstraídos deles empiricamente.</a:t>
            </a:r>
          </a:p>
          <a:p>
            <a:pPr algn="just">
              <a:lnSpc>
                <a:spcPct val="150000"/>
              </a:lnSpc>
              <a:buFont typeface="Wingdings" panose="05000000000000000000" pitchFamily="2" charset="2"/>
              <a:buChar char="Ø"/>
            </a:pPr>
            <a:r>
              <a:rPr lang="pt-BR" sz="2200" dirty="0">
                <a:solidFill>
                  <a:schemeClr val="bg1"/>
                </a:solidFill>
                <a:latin typeface="Vrinda" panose="020B0502040204020203" pitchFamily="34" charset="0"/>
                <a:cs typeface="Vrinda" panose="020B0502040204020203" pitchFamily="34" charset="0"/>
              </a:rPr>
              <a:t> A função do material didático manipulável não deve ser ilustrativo, a ênfase não está sobre os objetos e sim sobre as operações que com eles se realizam (SOUZA, MARTINS &amp; BRITO, 2012, p. 17). </a:t>
            </a:r>
          </a:p>
          <a:p>
            <a:pPr marL="0" indent="0" algn="just">
              <a:lnSpc>
                <a:spcPct val="150000"/>
              </a:lnSpc>
              <a:buNone/>
            </a:pPr>
            <a:endParaRPr lang="pt-BR" sz="1000" dirty="0">
              <a:solidFill>
                <a:schemeClr val="bg1"/>
              </a:solidFill>
              <a:latin typeface="Vrinda" panose="020B0502040204020203" pitchFamily="34" charset="0"/>
              <a:cs typeface="Vrinda" panose="020B0502040204020203" pitchFamily="34" charset="0"/>
            </a:endParaRPr>
          </a:p>
          <a:p>
            <a:pPr algn="just">
              <a:lnSpc>
                <a:spcPct val="150000"/>
              </a:lnSpc>
              <a:buFont typeface="Wingdings" panose="05000000000000000000" pitchFamily="2" charset="2"/>
              <a:buChar char="Ø"/>
            </a:pPr>
            <a:r>
              <a:rPr lang="pt-BR" sz="2200" dirty="0">
                <a:solidFill>
                  <a:schemeClr val="bg1"/>
                </a:solidFill>
                <a:latin typeface="Vrinda" panose="020B0502040204020203" pitchFamily="34" charset="0"/>
                <a:cs typeface="Vrinda" panose="020B0502040204020203" pitchFamily="34" charset="0"/>
              </a:rPr>
              <a:t> Não é garantia de um bom ensino, nem de uma aprendizagem significativa e não substitui o professor (LORENZATO, 2012).</a:t>
            </a:r>
          </a:p>
          <a:p>
            <a:pPr algn="just">
              <a:lnSpc>
                <a:spcPct val="150000"/>
              </a:lnSpc>
              <a:buFont typeface="Wingdings" panose="05000000000000000000" pitchFamily="2" charset="2"/>
              <a:buChar char="Ø"/>
            </a:pPr>
            <a:endParaRPr lang="pt-BR" sz="2000" b="1" dirty="0">
              <a:solidFill>
                <a:schemeClr val="bg1"/>
              </a:solidFill>
              <a:latin typeface="Vrinda" panose="020B0502040204020203" pitchFamily="34" charset="0"/>
              <a:cs typeface="Vrinda" panose="020B0502040204020203" pitchFamily="34" charset="0"/>
            </a:endParaRPr>
          </a:p>
          <a:p>
            <a:pPr marL="0" indent="0" algn="ctr">
              <a:buNone/>
            </a:pPr>
            <a:endParaRPr lang="pt-BR" sz="2000" b="1" dirty="0">
              <a:solidFill>
                <a:schemeClr val="bg1"/>
              </a:solidFill>
              <a:latin typeface="Vrinda" panose="020B0502040204020203" pitchFamily="34" charset="0"/>
              <a:cs typeface="Vrinda" panose="020B0502040204020203" pitchFamily="34" charset="0"/>
            </a:endParaRPr>
          </a:p>
        </p:txBody>
      </p:sp>
    </p:spTree>
    <p:extLst>
      <p:ext uri="{BB962C8B-B14F-4D97-AF65-F5344CB8AC3E}">
        <p14:creationId xmlns:p14="http://schemas.microsoft.com/office/powerpoint/2010/main" val="13973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p.21</a:t>
            </a:r>
          </a:p>
        </p:txBody>
      </p:sp>
      <p:sp>
        <p:nvSpPr>
          <p:cNvPr id="89" name="Espaço Reservado para Conteúdo 2">
            <a:extLst>
              <a:ext uri="{FF2B5EF4-FFF2-40B4-BE49-F238E27FC236}">
                <a16:creationId xmlns:a16="http://schemas.microsoft.com/office/drawing/2014/main" id="{B12E1EB4-5A69-4BD9-B3B6-21ED1045A0FD}"/>
              </a:ext>
            </a:extLst>
          </p:cNvPr>
          <p:cNvSpPr txBox="1">
            <a:spLocks/>
          </p:cNvSpPr>
          <p:nvPr/>
        </p:nvSpPr>
        <p:spPr>
          <a:xfrm>
            <a:off x="5852486" y="6047685"/>
            <a:ext cx="3099663" cy="496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2000" b="1" dirty="0">
                <a:solidFill>
                  <a:schemeClr val="bg1"/>
                </a:solidFill>
                <a:latin typeface="Vrinda" panose="020B0502040204020203" pitchFamily="34" charset="0"/>
                <a:cs typeface="Vrinda" panose="020B0502040204020203" pitchFamily="34" charset="0"/>
              </a:rPr>
              <a:t>KELLY (2006)</a:t>
            </a:r>
            <a:endParaRPr lang="pt-BR" sz="3000" b="1" dirty="0">
              <a:solidFill>
                <a:schemeClr val="bg1"/>
              </a:solidFill>
              <a:latin typeface="Vrinda" panose="020B0502040204020203" pitchFamily="34" charset="0"/>
              <a:cs typeface="Vrinda" panose="020B0502040204020203" pitchFamily="34" charset="0"/>
            </a:endParaRPr>
          </a:p>
        </p:txBody>
      </p:sp>
      <p:sp>
        <p:nvSpPr>
          <p:cNvPr id="32" name="Título 1">
            <a:extLst>
              <a:ext uri="{FF2B5EF4-FFF2-40B4-BE49-F238E27FC236}">
                <a16:creationId xmlns:a16="http://schemas.microsoft.com/office/drawing/2014/main" id="{FF36DAA4-CBF4-4F0B-AB41-3107FF5B8011}"/>
              </a:ext>
            </a:extLst>
          </p:cNvPr>
          <p:cNvSpPr txBox="1">
            <a:spLocks/>
          </p:cNvSpPr>
          <p:nvPr/>
        </p:nvSpPr>
        <p:spPr>
          <a:xfrm>
            <a:off x="190500" y="323850"/>
            <a:ext cx="7124700" cy="85725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Como realizar aulas com MM?</a:t>
            </a:r>
          </a:p>
        </p:txBody>
      </p:sp>
      <p:sp>
        <p:nvSpPr>
          <p:cNvPr id="30" name="Retângulo 29">
            <a:extLst>
              <a:ext uri="{FF2B5EF4-FFF2-40B4-BE49-F238E27FC236}">
                <a16:creationId xmlns:a16="http://schemas.microsoft.com/office/drawing/2014/main" id="{C4244087-1DF7-4D63-8111-7F256F8F598A}"/>
              </a:ext>
            </a:extLst>
          </p:cNvPr>
          <p:cNvSpPr/>
          <p:nvPr/>
        </p:nvSpPr>
        <p:spPr>
          <a:xfrm>
            <a:off x="167004" y="1552326"/>
            <a:ext cx="4236650" cy="1226441"/>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FFC000"/>
                </a:solidFill>
                <a:latin typeface="Vrinda" panose="020B0502040204020203" pitchFamily="34" charset="0"/>
                <a:cs typeface="Vrinda" panose="020B0502040204020203" pitchFamily="34" charset="0"/>
              </a:rPr>
              <a:t>Definir</a:t>
            </a:r>
            <a:r>
              <a:rPr lang="pt-BR" sz="2400" b="1" dirty="0">
                <a:solidFill>
                  <a:schemeClr val="bg1"/>
                </a:solidFill>
                <a:latin typeface="Vrinda" panose="020B0502040204020203" pitchFamily="34" charset="0"/>
                <a:cs typeface="Vrinda" panose="020B0502040204020203" pitchFamily="34" charset="0"/>
              </a:rPr>
              <a:t> com clareza os comportamentos a ter com os materiais manipuláveis;</a:t>
            </a:r>
          </a:p>
        </p:txBody>
      </p:sp>
      <p:sp>
        <p:nvSpPr>
          <p:cNvPr id="31" name="Shape 397">
            <a:extLst>
              <a:ext uri="{FF2B5EF4-FFF2-40B4-BE49-F238E27FC236}">
                <a16:creationId xmlns:a16="http://schemas.microsoft.com/office/drawing/2014/main" id="{F6BF6D64-DB00-4273-B4A6-70C8E82ED1A4}"/>
              </a:ext>
            </a:extLst>
          </p:cNvPr>
          <p:cNvSpPr/>
          <p:nvPr/>
        </p:nvSpPr>
        <p:spPr>
          <a:xfrm>
            <a:off x="62984" y="1452794"/>
            <a:ext cx="4494254" cy="1361518"/>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53" name="Shape 98">
            <a:extLst>
              <a:ext uri="{FF2B5EF4-FFF2-40B4-BE49-F238E27FC236}">
                <a16:creationId xmlns:a16="http://schemas.microsoft.com/office/drawing/2014/main" id="{AEB9EB34-6906-41A9-8237-8D4DF9B8C5FA}"/>
              </a:ext>
            </a:extLst>
          </p:cNvPr>
          <p:cNvGrpSpPr/>
          <p:nvPr/>
        </p:nvGrpSpPr>
        <p:grpSpPr>
          <a:xfrm rot="4646851" flipV="1">
            <a:off x="1881318" y="2722485"/>
            <a:ext cx="597546" cy="727042"/>
            <a:chOff x="271125" y="812725"/>
            <a:chExt cx="766525" cy="221725"/>
          </a:xfrm>
          <a:solidFill>
            <a:srgbClr val="92D050"/>
          </a:solidFill>
        </p:grpSpPr>
        <p:sp>
          <p:nvSpPr>
            <p:cNvPr id="54" name="Shape 99">
              <a:extLst>
                <a:ext uri="{FF2B5EF4-FFF2-40B4-BE49-F238E27FC236}">
                  <a16:creationId xmlns:a16="http://schemas.microsoft.com/office/drawing/2014/main" id="{CF834B01-FA66-48C1-82D9-858B35D23E42}"/>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sp>
          <p:nvSpPr>
            <p:cNvPr id="55" name="Shape 100">
              <a:extLst>
                <a:ext uri="{FF2B5EF4-FFF2-40B4-BE49-F238E27FC236}">
                  <a16:creationId xmlns:a16="http://schemas.microsoft.com/office/drawing/2014/main" id="{DDC45389-7ED5-4161-BAEB-A5BE349B1424}"/>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grpSp>
      <p:sp>
        <p:nvSpPr>
          <p:cNvPr id="57" name="Retângulo 56">
            <a:extLst>
              <a:ext uri="{FF2B5EF4-FFF2-40B4-BE49-F238E27FC236}">
                <a16:creationId xmlns:a16="http://schemas.microsoft.com/office/drawing/2014/main" id="{EC0B6EB8-7E87-45FB-90D6-ACEEBA2427BB}"/>
              </a:ext>
            </a:extLst>
          </p:cNvPr>
          <p:cNvSpPr/>
          <p:nvPr/>
        </p:nvSpPr>
        <p:spPr>
          <a:xfrm>
            <a:off x="431763" y="3539384"/>
            <a:ext cx="3917961" cy="1086085"/>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latin typeface="Vrinda" panose="020B0502040204020203" pitchFamily="34" charset="0"/>
                <a:cs typeface="Vrinda" panose="020B0502040204020203" pitchFamily="34" charset="0"/>
              </a:rPr>
              <a:t>Definir o </a:t>
            </a:r>
            <a:r>
              <a:rPr lang="pt-BR" sz="2400" b="1" dirty="0">
                <a:solidFill>
                  <a:srgbClr val="FFC000"/>
                </a:solidFill>
                <a:latin typeface="Vrinda" panose="020B0502040204020203" pitchFamily="34" charset="0"/>
                <a:cs typeface="Vrinda" panose="020B0502040204020203" pitchFamily="34" charset="0"/>
              </a:rPr>
              <a:t>objetivo</a:t>
            </a:r>
            <a:r>
              <a:rPr lang="pt-BR" sz="2400" b="1" dirty="0">
                <a:solidFill>
                  <a:schemeClr val="bg1"/>
                </a:solidFill>
                <a:latin typeface="Vrinda" panose="020B0502040204020203" pitchFamily="34" charset="0"/>
                <a:cs typeface="Vrinda" panose="020B0502040204020203" pitchFamily="34" charset="0"/>
              </a:rPr>
              <a:t> da manipulação na sala de aula;</a:t>
            </a:r>
            <a:endParaRPr lang="pt-BR" sz="2800" b="1" dirty="0">
              <a:solidFill>
                <a:schemeClr val="bg1"/>
              </a:solidFill>
              <a:latin typeface="Vrinda" panose="020B0502040204020203" pitchFamily="34" charset="0"/>
              <a:cs typeface="Vrinda" panose="020B0502040204020203" pitchFamily="34" charset="0"/>
            </a:endParaRPr>
          </a:p>
        </p:txBody>
      </p:sp>
      <p:sp>
        <p:nvSpPr>
          <p:cNvPr id="58" name="Shape 397">
            <a:extLst>
              <a:ext uri="{FF2B5EF4-FFF2-40B4-BE49-F238E27FC236}">
                <a16:creationId xmlns:a16="http://schemas.microsoft.com/office/drawing/2014/main" id="{BFB9064A-3309-41CC-A2B7-95BC2D1CD224}"/>
              </a:ext>
            </a:extLst>
          </p:cNvPr>
          <p:cNvSpPr/>
          <p:nvPr/>
        </p:nvSpPr>
        <p:spPr>
          <a:xfrm>
            <a:off x="309035" y="3479191"/>
            <a:ext cx="4168937" cy="1232470"/>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59" name="Shape 98">
            <a:extLst>
              <a:ext uri="{FF2B5EF4-FFF2-40B4-BE49-F238E27FC236}">
                <a16:creationId xmlns:a16="http://schemas.microsoft.com/office/drawing/2014/main" id="{364ED8A6-3589-479F-958D-958D2047CD52}"/>
              </a:ext>
            </a:extLst>
          </p:cNvPr>
          <p:cNvGrpSpPr/>
          <p:nvPr/>
        </p:nvGrpSpPr>
        <p:grpSpPr>
          <a:xfrm rot="2046144" flipV="1">
            <a:off x="-18740" y="4674763"/>
            <a:ext cx="901004" cy="727042"/>
            <a:chOff x="271125" y="812725"/>
            <a:chExt cx="766525" cy="221725"/>
          </a:xfrm>
          <a:solidFill>
            <a:srgbClr val="92D050"/>
          </a:solidFill>
        </p:grpSpPr>
        <p:sp>
          <p:nvSpPr>
            <p:cNvPr id="60" name="Shape 99">
              <a:extLst>
                <a:ext uri="{FF2B5EF4-FFF2-40B4-BE49-F238E27FC236}">
                  <a16:creationId xmlns:a16="http://schemas.microsoft.com/office/drawing/2014/main" id="{444C014C-37B4-4B25-8342-C049ECBD79D0}"/>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sp>
          <p:nvSpPr>
            <p:cNvPr id="61" name="Shape 100">
              <a:extLst>
                <a:ext uri="{FF2B5EF4-FFF2-40B4-BE49-F238E27FC236}">
                  <a16:creationId xmlns:a16="http://schemas.microsoft.com/office/drawing/2014/main" id="{FB01833D-5DDA-44CF-8A27-CC9B196814DA}"/>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grpSp>
      <p:sp>
        <p:nvSpPr>
          <p:cNvPr id="62" name="Retângulo 61">
            <a:extLst>
              <a:ext uri="{FF2B5EF4-FFF2-40B4-BE49-F238E27FC236}">
                <a16:creationId xmlns:a16="http://schemas.microsoft.com/office/drawing/2014/main" id="{B2C5D086-E3B5-4743-BA06-FA3EE627F5EA}"/>
              </a:ext>
            </a:extLst>
          </p:cNvPr>
          <p:cNvSpPr/>
          <p:nvPr/>
        </p:nvSpPr>
        <p:spPr>
          <a:xfrm>
            <a:off x="791395" y="4940041"/>
            <a:ext cx="4766173" cy="1245596"/>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latin typeface="Vrinda" panose="020B0502040204020203" pitchFamily="34" charset="0"/>
                <a:cs typeface="Vrinda" panose="020B0502040204020203" pitchFamily="34" charset="0"/>
              </a:rPr>
              <a:t>Os materiais facilitam o trabalho colaborativo e </a:t>
            </a:r>
            <a:r>
              <a:rPr lang="pt-BR" sz="2400" b="1" dirty="0">
                <a:solidFill>
                  <a:srgbClr val="FFC000"/>
                </a:solidFill>
                <a:latin typeface="Vrinda" panose="020B0502040204020203" pitchFamily="34" charset="0"/>
                <a:cs typeface="Vrinda" panose="020B0502040204020203" pitchFamily="34" charset="0"/>
              </a:rPr>
              <a:t>promovem a comunicação matemática;</a:t>
            </a:r>
            <a:endParaRPr lang="pt-BR" sz="2400" b="1" dirty="0">
              <a:solidFill>
                <a:schemeClr val="bg1"/>
              </a:solidFill>
              <a:latin typeface="Vrinda" panose="020B0502040204020203" pitchFamily="34" charset="0"/>
              <a:cs typeface="Vrinda" panose="020B0502040204020203" pitchFamily="34" charset="0"/>
            </a:endParaRPr>
          </a:p>
        </p:txBody>
      </p:sp>
      <p:sp>
        <p:nvSpPr>
          <p:cNvPr id="63" name="Shape 397">
            <a:extLst>
              <a:ext uri="{FF2B5EF4-FFF2-40B4-BE49-F238E27FC236}">
                <a16:creationId xmlns:a16="http://schemas.microsoft.com/office/drawing/2014/main" id="{9564B0EE-894D-43A2-BC73-6F8E5485E15D}"/>
              </a:ext>
            </a:extLst>
          </p:cNvPr>
          <p:cNvSpPr/>
          <p:nvPr/>
        </p:nvSpPr>
        <p:spPr>
          <a:xfrm>
            <a:off x="588579" y="4848373"/>
            <a:ext cx="5092317" cy="1447643"/>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64" name="Shape 98">
            <a:extLst>
              <a:ext uri="{FF2B5EF4-FFF2-40B4-BE49-F238E27FC236}">
                <a16:creationId xmlns:a16="http://schemas.microsoft.com/office/drawing/2014/main" id="{7279C6B6-1033-4D4A-8C89-1D0AC7DBAD74}"/>
              </a:ext>
            </a:extLst>
          </p:cNvPr>
          <p:cNvGrpSpPr/>
          <p:nvPr/>
        </p:nvGrpSpPr>
        <p:grpSpPr>
          <a:xfrm rot="21151621" flipV="1">
            <a:off x="5689841" y="5253560"/>
            <a:ext cx="1048640" cy="727042"/>
            <a:chOff x="271125" y="812725"/>
            <a:chExt cx="766525" cy="221725"/>
          </a:xfrm>
          <a:solidFill>
            <a:srgbClr val="92D050"/>
          </a:solidFill>
        </p:grpSpPr>
        <p:sp>
          <p:nvSpPr>
            <p:cNvPr id="65" name="Shape 99">
              <a:extLst>
                <a:ext uri="{FF2B5EF4-FFF2-40B4-BE49-F238E27FC236}">
                  <a16:creationId xmlns:a16="http://schemas.microsoft.com/office/drawing/2014/main" id="{30D2C965-EDE4-4C43-AF67-B8CEE89B62E0}"/>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sp>
          <p:nvSpPr>
            <p:cNvPr id="66" name="Shape 100">
              <a:extLst>
                <a:ext uri="{FF2B5EF4-FFF2-40B4-BE49-F238E27FC236}">
                  <a16:creationId xmlns:a16="http://schemas.microsoft.com/office/drawing/2014/main" id="{F87D22F2-7ADB-40A8-B6C7-FDE5202F65C4}"/>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grpSp>
      <p:sp>
        <p:nvSpPr>
          <p:cNvPr id="67" name="Retângulo 66">
            <a:extLst>
              <a:ext uri="{FF2B5EF4-FFF2-40B4-BE49-F238E27FC236}">
                <a16:creationId xmlns:a16="http://schemas.microsoft.com/office/drawing/2014/main" id="{F3AFEF93-5FC1-4867-A59E-FF88059988A1}"/>
              </a:ext>
            </a:extLst>
          </p:cNvPr>
          <p:cNvSpPr/>
          <p:nvPr/>
        </p:nvSpPr>
        <p:spPr>
          <a:xfrm>
            <a:off x="6872779" y="4739985"/>
            <a:ext cx="5181599" cy="1232471"/>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FFC000"/>
                </a:solidFill>
                <a:latin typeface="Vrinda" panose="020B0502040204020203" pitchFamily="34" charset="0"/>
                <a:cs typeface="Vrinda" panose="020B0502040204020203" pitchFamily="34" charset="0"/>
              </a:rPr>
              <a:t>Permitir </a:t>
            </a:r>
            <a:r>
              <a:rPr lang="pt-BR" sz="2000" b="1" dirty="0">
                <a:solidFill>
                  <a:schemeClr val="bg1"/>
                </a:solidFill>
                <a:latin typeface="Vrinda" panose="020B0502040204020203" pitchFamily="34" charset="0"/>
                <a:cs typeface="Vrinda" panose="020B0502040204020203" pitchFamily="34" charset="0"/>
              </a:rPr>
              <a:t>um período exploratório livre e a utilização de materiais diversificados no estudo do mesmo conceito;</a:t>
            </a:r>
          </a:p>
        </p:txBody>
      </p:sp>
      <p:sp>
        <p:nvSpPr>
          <p:cNvPr id="68" name="Shape 397">
            <a:extLst>
              <a:ext uri="{FF2B5EF4-FFF2-40B4-BE49-F238E27FC236}">
                <a16:creationId xmlns:a16="http://schemas.microsoft.com/office/drawing/2014/main" id="{1F699E0E-C510-4818-899C-DBDDAB9B64A8}"/>
              </a:ext>
            </a:extLst>
          </p:cNvPr>
          <p:cNvSpPr/>
          <p:nvPr/>
        </p:nvSpPr>
        <p:spPr>
          <a:xfrm>
            <a:off x="6689835" y="4739984"/>
            <a:ext cx="5502165" cy="130770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69" name="Shape 98">
            <a:extLst>
              <a:ext uri="{FF2B5EF4-FFF2-40B4-BE49-F238E27FC236}">
                <a16:creationId xmlns:a16="http://schemas.microsoft.com/office/drawing/2014/main" id="{3CC56CA2-E74B-4B34-9359-7ED4934128F4}"/>
              </a:ext>
            </a:extLst>
          </p:cNvPr>
          <p:cNvGrpSpPr/>
          <p:nvPr/>
        </p:nvGrpSpPr>
        <p:grpSpPr>
          <a:xfrm rot="16355449" flipV="1">
            <a:off x="9524358" y="4004517"/>
            <a:ext cx="682747" cy="727042"/>
            <a:chOff x="271125" y="812725"/>
            <a:chExt cx="766525" cy="221725"/>
          </a:xfrm>
          <a:solidFill>
            <a:srgbClr val="92D050"/>
          </a:solidFill>
        </p:grpSpPr>
        <p:sp>
          <p:nvSpPr>
            <p:cNvPr id="70" name="Shape 99">
              <a:extLst>
                <a:ext uri="{FF2B5EF4-FFF2-40B4-BE49-F238E27FC236}">
                  <a16:creationId xmlns:a16="http://schemas.microsoft.com/office/drawing/2014/main" id="{27B66C1C-F393-4BCD-B75E-DA60D083A9F6}"/>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sp>
          <p:nvSpPr>
            <p:cNvPr id="71" name="Shape 100">
              <a:extLst>
                <a:ext uri="{FF2B5EF4-FFF2-40B4-BE49-F238E27FC236}">
                  <a16:creationId xmlns:a16="http://schemas.microsoft.com/office/drawing/2014/main" id="{59E78EA0-ACBB-43CC-B016-7E267B44F860}"/>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grpSp>
      <p:sp>
        <p:nvSpPr>
          <p:cNvPr id="72" name="Retângulo 71">
            <a:extLst>
              <a:ext uri="{FF2B5EF4-FFF2-40B4-BE49-F238E27FC236}">
                <a16:creationId xmlns:a16="http://schemas.microsoft.com/office/drawing/2014/main" id="{5285CEA4-1F9A-4629-85A1-A2D64C342DD4}"/>
              </a:ext>
            </a:extLst>
          </p:cNvPr>
          <p:cNvSpPr/>
          <p:nvPr/>
        </p:nvSpPr>
        <p:spPr>
          <a:xfrm>
            <a:off x="8701420" y="2072643"/>
            <a:ext cx="3327097" cy="1871072"/>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latin typeface="Vrinda" panose="020B0502040204020203" pitchFamily="34" charset="0"/>
                <a:cs typeface="Vrinda" panose="020B0502040204020203" pitchFamily="34" charset="0"/>
              </a:rPr>
              <a:t> Apoiar e incentivar a utilização de materiais em todos os estudantes;</a:t>
            </a:r>
          </a:p>
        </p:txBody>
      </p:sp>
      <p:sp>
        <p:nvSpPr>
          <p:cNvPr id="73" name="Shape 397">
            <a:extLst>
              <a:ext uri="{FF2B5EF4-FFF2-40B4-BE49-F238E27FC236}">
                <a16:creationId xmlns:a16="http://schemas.microsoft.com/office/drawing/2014/main" id="{181CE4C2-7A4E-4F8D-A6C9-0E5DA960240E}"/>
              </a:ext>
            </a:extLst>
          </p:cNvPr>
          <p:cNvSpPr/>
          <p:nvPr/>
        </p:nvSpPr>
        <p:spPr>
          <a:xfrm>
            <a:off x="8701420" y="2021465"/>
            <a:ext cx="3395330" cy="1973429"/>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74" name="Shape 98">
            <a:extLst>
              <a:ext uri="{FF2B5EF4-FFF2-40B4-BE49-F238E27FC236}">
                <a16:creationId xmlns:a16="http://schemas.microsoft.com/office/drawing/2014/main" id="{4ECBE581-77AF-4E9F-B116-7E6600C1365A}"/>
              </a:ext>
            </a:extLst>
          </p:cNvPr>
          <p:cNvGrpSpPr/>
          <p:nvPr/>
        </p:nvGrpSpPr>
        <p:grpSpPr>
          <a:xfrm rot="9859845" flipV="1">
            <a:off x="7899464" y="2603807"/>
            <a:ext cx="717100" cy="727042"/>
            <a:chOff x="271125" y="812725"/>
            <a:chExt cx="766525" cy="221725"/>
          </a:xfrm>
          <a:solidFill>
            <a:srgbClr val="92D050"/>
          </a:solidFill>
        </p:grpSpPr>
        <p:sp>
          <p:nvSpPr>
            <p:cNvPr id="75" name="Shape 99">
              <a:extLst>
                <a:ext uri="{FF2B5EF4-FFF2-40B4-BE49-F238E27FC236}">
                  <a16:creationId xmlns:a16="http://schemas.microsoft.com/office/drawing/2014/main" id="{A47AC04D-1AA0-40A1-9A54-8F2F0E163C0C}"/>
                </a:ext>
              </a:extLst>
            </p:cNvPr>
            <p:cNvSpPr/>
            <p:nvPr/>
          </p:nvSpPr>
          <p:spPr>
            <a:xfrm>
              <a:off x="271125" y="921200"/>
              <a:ext cx="695775" cy="7077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sp>
          <p:nvSpPr>
            <p:cNvPr id="76" name="Shape 100">
              <a:extLst>
                <a:ext uri="{FF2B5EF4-FFF2-40B4-BE49-F238E27FC236}">
                  <a16:creationId xmlns:a16="http://schemas.microsoft.com/office/drawing/2014/main" id="{79F54441-3E10-4465-8EAC-5C7A3E9E11D8}"/>
                </a:ext>
              </a:extLst>
            </p:cNvPr>
            <p:cNvSpPr/>
            <p:nvPr/>
          </p:nvSpPr>
          <p:spPr>
            <a:xfrm>
              <a:off x="858375" y="812725"/>
              <a:ext cx="179275" cy="221725"/>
            </a:xfrm>
            <a:custGeom>
              <a:avLst/>
              <a:gdLst/>
              <a:ahLst/>
              <a:cxnLst/>
              <a:rect l="0" t="0" r="0" b="0"/>
              <a:pathLst>
                <a:path w="7171" h="8869" extrusionOk="0">
                  <a:moveTo>
                    <a:pt x="5756" y="6510"/>
                  </a:moveTo>
                  <a:lnTo>
                    <a:pt x="5756" y="6604"/>
                  </a:lnTo>
                  <a:lnTo>
                    <a:pt x="5850" y="6604"/>
                  </a:lnTo>
                  <a:lnTo>
                    <a:pt x="5756" y="6510"/>
                  </a:lnTo>
                  <a:close/>
                  <a:moveTo>
                    <a:pt x="2265" y="7925"/>
                  </a:moveTo>
                  <a:lnTo>
                    <a:pt x="2252" y="7965"/>
                  </a:lnTo>
                  <a:lnTo>
                    <a:pt x="2252" y="7965"/>
                  </a:lnTo>
                  <a:lnTo>
                    <a:pt x="2284" y="7953"/>
                  </a:lnTo>
                  <a:lnTo>
                    <a:pt x="2284" y="7953"/>
                  </a:lnTo>
                  <a:lnTo>
                    <a:pt x="2265" y="7925"/>
                  </a:lnTo>
                  <a:close/>
                  <a:moveTo>
                    <a:pt x="567" y="0"/>
                  </a:moveTo>
                  <a:lnTo>
                    <a:pt x="284" y="189"/>
                  </a:lnTo>
                  <a:lnTo>
                    <a:pt x="95" y="472"/>
                  </a:lnTo>
                  <a:lnTo>
                    <a:pt x="1" y="755"/>
                  </a:lnTo>
                  <a:lnTo>
                    <a:pt x="95" y="1038"/>
                  </a:lnTo>
                  <a:lnTo>
                    <a:pt x="190" y="1227"/>
                  </a:lnTo>
                  <a:lnTo>
                    <a:pt x="473" y="1415"/>
                  </a:lnTo>
                  <a:lnTo>
                    <a:pt x="850" y="1321"/>
                  </a:lnTo>
                  <a:lnTo>
                    <a:pt x="661" y="1604"/>
                  </a:lnTo>
                  <a:lnTo>
                    <a:pt x="756" y="1604"/>
                  </a:lnTo>
                  <a:lnTo>
                    <a:pt x="661" y="1793"/>
                  </a:lnTo>
                  <a:lnTo>
                    <a:pt x="661" y="1887"/>
                  </a:lnTo>
                  <a:lnTo>
                    <a:pt x="756" y="1793"/>
                  </a:lnTo>
                  <a:lnTo>
                    <a:pt x="1510" y="1604"/>
                  </a:lnTo>
                  <a:lnTo>
                    <a:pt x="1510" y="1604"/>
                  </a:lnTo>
                  <a:lnTo>
                    <a:pt x="1133" y="2076"/>
                  </a:lnTo>
                  <a:lnTo>
                    <a:pt x="1322" y="2453"/>
                  </a:lnTo>
                  <a:lnTo>
                    <a:pt x="1888" y="2830"/>
                  </a:lnTo>
                  <a:lnTo>
                    <a:pt x="3397" y="3774"/>
                  </a:lnTo>
                  <a:lnTo>
                    <a:pt x="5001" y="4623"/>
                  </a:lnTo>
                  <a:lnTo>
                    <a:pt x="5944" y="5095"/>
                  </a:lnTo>
                  <a:lnTo>
                    <a:pt x="5756" y="5189"/>
                  </a:lnTo>
                  <a:lnTo>
                    <a:pt x="5378" y="5378"/>
                  </a:lnTo>
                  <a:lnTo>
                    <a:pt x="5378" y="5283"/>
                  </a:lnTo>
                  <a:lnTo>
                    <a:pt x="5001" y="5661"/>
                  </a:lnTo>
                  <a:lnTo>
                    <a:pt x="4623" y="5944"/>
                  </a:lnTo>
                  <a:lnTo>
                    <a:pt x="4435" y="6321"/>
                  </a:lnTo>
                  <a:lnTo>
                    <a:pt x="4340" y="6510"/>
                  </a:lnTo>
                  <a:lnTo>
                    <a:pt x="4435" y="6698"/>
                  </a:lnTo>
                  <a:lnTo>
                    <a:pt x="4435" y="6698"/>
                  </a:lnTo>
                  <a:lnTo>
                    <a:pt x="4246" y="6415"/>
                  </a:lnTo>
                  <a:lnTo>
                    <a:pt x="4057" y="6321"/>
                  </a:lnTo>
                  <a:lnTo>
                    <a:pt x="3963" y="6415"/>
                  </a:lnTo>
                  <a:lnTo>
                    <a:pt x="3869" y="6510"/>
                  </a:lnTo>
                  <a:lnTo>
                    <a:pt x="3680" y="6887"/>
                  </a:lnTo>
                  <a:lnTo>
                    <a:pt x="3680" y="7076"/>
                  </a:lnTo>
                  <a:lnTo>
                    <a:pt x="3774" y="7076"/>
                  </a:lnTo>
                  <a:lnTo>
                    <a:pt x="3680" y="7264"/>
                  </a:lnTo>
                  <a:lnTo>
                    <a:pt x="3303" y="7453"/>
                  </a:lnTo>
                  <a:lnTo>
                    <a:pt x="2359" y="7925"/>
                  </a:lnTo>
                  <a:lnTo>
                    <a:pt x="2284" y="7953"/>
                  </a:lnTo>
                  <a:lnTo>
                    <a:pt x="2284" y="7953"/>
                  </a:lnTo>
                  <a:lnTo>
                    <a:pt x="2454" y="8208"/>
                  </a:lnTo>
                  <a:lnTo>
                    <a:pt x="2642" y="8396"/>
                  </a:lnTo>
                  <a:lnTo>
                    <a:pt x="2642" y="8302"/>
                  </a:lnTo>
                  <a:lnTo>
                    <a:pt x="2737" y="8396"/>
                  </a:lnTo>
                  <a:lnTo>
                    <a:pt x="2831" y="8113"/>
                  </a:lnTo>
                  <a:lnTo>
                    <a:pt x="2925" y="7925"/>
                  </a:lnTo>
                  <a:lnTo>
                    <a:pt x="3020" y="7830"/>
                  </a:lnTo>
                  <a:lnTo>
                    <a:pt x="3397" y="7830"/>
                  </a:lnTo>
                  <a:lnTo>
                    <a:pt x="3680" y="7736"/>
                  </a:lnTo>
                  <a:lnTo>
                    <a:pt x="3774" y="7547"/>
                  </a:lnTo>
                  <a:lnTo>
                    <a:pt x="3869" y="7264"/>
                  </a:lnTo>
                  <a:lnTo>
                    <a:pt x="4246" y="7453"/>
                  </a:lnTo>
                  <a:lnTo>
                    <a:pt x="4623" y="7642"/>
                  </a:lnTo>
                  <a:lnTo>
                    <a:pt x="4718" y="7547"/>
                  </a:lnTo>
                  <a:lnTo>
                    <a:pt x="4906" y="7359"/>
                  </a:lnTo>
                  <a:lnTo>
                    <a:pt x="5190" y="7170"/>
                  </a:lnTo>
                  <a:lnTo>
                    <a:pt x="5095" y="7076"/>
                  </a:lnTo>
                  <a:lnTo>
                    <a:pt x="4906" y="6793"/>
                  </a:lnTo>
                  <a:lnTo>
                    <a:pt x="4906" y="6793"/>
                  </a:lnTo>
                  <a:lnTo>
                    <a:pt x="5095" y="6887"/>
                  </a:lnTo>
                  <a:lnTo>
                    <a:pt x="5378" y="6793"/>
                  </a:lnTo>
                  <a:lnTo>
                    <a:pt x="5756" y="6510"/>
                  </a:lnTo>
                  <a:lnTo>
                    <a:pt x="6322" y="6132"/>
                  </a:lnTo>
                  <a:lnTo>
                    <a:pt x="6699" y="5566"/>
                  </a:lnTo>
                  <a:lnTo>
                    <a:pt x="7171" y="5095"/>
                  </a:lnTo>
                  <a:lnTo>
                    <a:pt x="7076" y="4717"/>
                  </a:lnTo>
                  <a:lnTo>
                    <a:pt x="6982" y="4434"/>
                  </a:lnTo>
                  <a:lnTo>
                    <a:pt x="6605" y="3963"/>
                  </a:lnTo>
                  <a:lnTo>
                    <a:pt x="6133" y="3491"/>
                  </a:lnTo>
                  <a:lnTo>
                    <a:pt x="5567" y="3113"/>
                  </a:lnTo>
                  <a:lnTo>
                    <a:pt x="4340" y="2547"/>
                  </a:lnTo>
                  <a:lnTo>
                    <a:pt x="3208" y="1887"/>
                  </a:lnTo>
                  <a:lnTo>
                    <a:pt x="2925" y="1698"/>
                  </a:lnTo>
                  <a:lnTo>
                    <a:pt x="2925" y="1604"/>
                  </a:lnTo>
                  <a:lnTo>
                    <a:pt x="2925" y="1510"/>
                  </a:lnTo>
                  <a:lnTo>
                    <a:pt x="2737" y="1698"/>
                  </a:lnTo>
                  <a:lnTo>
                    <a:pt x="2642" y="1698"/>
                  </a:lnTo>
                  <a:lnTo>
                    <a:pt x="2642" y="1604"/>
                  </a:lnTo>
                  <a:lnTo>
                    <a:pt x="2642" y="1510"/>
                  </a:lnTo>
                  <a:lnTo>
                    <a:pt x="2642" y="1415"/>
                  </a:lnTo>
                  <a:lnTo>
                    <a:pt x="2454" y="1604"/>
                  </a:lnTo>
                  <a:lnTo>
                    <a:pt x="2454" y="1698"/>
                  </a:lnTo>
                  <a:lnTo>
                    <a:pt x="2265" y="1887"/>
                  </a:lnTo>
                  <a:lnTo>
                    <a:pt x="2265" y="1604"/>
                  </a:lnTo>
                  <a:lnTo>
                    <a:pt x="2171" y="1415"/>
                  </a:lnTo>
                  <a:lnTo>
                    <a:pt x="1605" y="944"/>
                  </a:lnTo>
                  <a:lnTo>
                    <a:pt x="1227" y="755"/>
                  </a:lnTo>
                  <a:lnTo>
                    <a:pt x="1039" y="472"/>
                  </a:lnTo>
                  <a:lnTo>
                    <a:pt x="850" y="283"/>
                  </a:lnTo>
                  <a:lnTo>
                    <a:pt x="944" y="0"/>
                  </a:lnTo>
                  <a:close/>
                  <a:moveTo>
                    <a:pt x="2252" y="7965"/>
                  </a:moveTo>
                  <a:lnTo>
                    <a:pt x="850" y="8491"/>
                  </a:lnTo>
                  <a:lnTo>
                    <a:pt x="756" y="8491"/>
                  </a:lnTo>
                  <a:lnTo>
                    <a:pt x="756" y="8774"/>
                  </a:lnTo>
                  <a:lnTo>
                    <a:pt x="944" y="8868"/>
                  </a:lnTo>
                  <a:lnTo>
                    <a:pt x="1133" y="8868"/>
                  </a:lnTo>
                  <a:lnTo>
                    <a:pt x="1605" y="8774"/>
                  </a:lnTo>
                  <a:lnTo>
                    <a:pt x="1793" y="8679"/>
                  </a:lnTo>
                  <a:lnTo>
                    <a:pt x="2076" y="8491"/>
                  </a:lnTo>
                  <a:lnTo>
                    <a:pt x="2171" y="8208"/>
                  </a:lnTo>
                  <a:lnTo>
                    <a:pt x="2252" y="7965"/>
                  </a:lnTo>
                  <a:close/>
                </a:path>
              </a:pathLst>
            </a:custGeom>
            <a:grpFill/>
            <a:ln>
              <a:solidFill>
                <a:srgbClr val="4D9406"/>
              </a:solidFill>
            </a:ln>
          </p:spPr>
          <p:txBody>
            <a:bodyPr lIns="91425" tIns="91425" rIns="91425" bIns="91425" anchor="ctr" anchorCtr="0">
              <a:noAutofit/>
            </a:bodyPr>
            <a:lstStyle/>
            <a:p>
              <a:pPr lvl="0">
                <a:spcBef>
                  <a:spcPts val="0"/>
                </a:spcBef>
                <a:buNone/>
              </a:pPr>
              <a:endParaRPr/>
            </a:p>
          </p:txBody>
        </p:sp>
      </p:grpSp>
      <p:sp>
        <p:nvSpPr>
          <p:cNvPr id="77" name="Retângulo 76">
            <a:extLst>
              <a:ext uri="{FF2B5EF4-FFF2-40B4-BE49-F238E27FC236}">
                <a16:creationId xmlns:a16="http://schemas.microsoft.com/office/drawing/2014/main" id="{0DDB86A5-D3B8-46C1-B04A-65781D31075A}"/>
              </a:ext>
            </a:extLst>
          </p:cNvPr>
          <p:cNvSpPr/>
          <p:nvPr/>
        </p:nvSpPr>
        <p:spPr>
          <a:xfrm>
            <a:off x="4865766" y="1521738"/>
            <a:ext cx="2957070" cy="2511468"/>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latin typeface="Vrinda" panose="020B0502040204020203" pitchFamily="34" charset="0"/>
                <a:cs typeface="Vrinda" panose="020B0502040204020203" pitchFamily="34" charset="0"/>
              </a:rPr>
              <a:t>AVALIAR</a:t>
            </a:r>
          </a:p>
          <a:p>
            <a:pPr algn="ctr"/>
            <a:r>
              <a:rPr lang="pt-BR" sz="2400" b="1" dirty="0">
                <a:solidFill>
                  <a:schemeClr val="bg1"/>
                </a:solidFill>
                <a:latin typeface="Vrinda" panose="020B0502040204020203" pitchFamily="34" charset="0"/>
                <a:cs typeface="Vrinda" panose="020B0502040204020203" pitchFamily="34" charset="0"/>
              </a:rPr>
              <a:t>(observar a aula e os raciocínios de todo o processo e não só as conclusões finais.)</a:t>
            </a:r>
          </a:p>
        </p:txBody>
      </p:sp>
      <p:sp>
        <p:nvSpPr>
          <p:cNvPr id="78" name="Shape 397">
            <a:extLst>
              <a:ext uri="{FF2B5EF4-FFF2-40B4-BE49-F238E27FC236}">
                <a16:creationId xmlns:a16="http://schemas.microsoft.com/office/drawing/2014/main" id="{1064EA8D-7B71-4B57-8549-57F14B075D51}"/>
              </a:ext>
            </a:extLst>
          </p:cNvPr>
          <p:cNvSpPr/>
          <p:nvPr/>
        </p:nvSpPr>
        <p:spPr>
          <a:xfrm>
            <a:off x="4672728" y="1331784"/>
            <a:ext cx="3264058" cy="2766364"/>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5851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out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ppt_w</p:attrName>
                                        </p:attrNameLst>
                                      </p:cBhvr>
                                      <p:tavLst>
                                        <p:tav tm="0">
                                          <p:val>
                                            <p:fltVal val="0"/>
                                          </p:val>
                                        </p:tav>
                                        <p:tav tm="100000">
                                          <p:val>
                                            <p:strVal val="#ppt_w"/>
                                          </p:val>
                                        </p:tav>
                                      </p:tavLst>
                                    </p:anim>
                                    <p:anim calcmode="lin" valueType="num">
                                      <p:cBhvr>
                                        <p:cTn id="25" dur="500" fill="hold"/>
                                        <p:tgtEl>
                                          <p:spTgt spid="57"/>
                                        </p:tgtEl>
                                        <p:attrNameLst>
                                          <p:attrName>ppt_h</p:attrName>
                                        </p:attrNameLst>
                                      </p:cBhvr>
                                      <p:tavLst>
                                        <p:tav tm="0">
                                          <p:val>
                                            <p:fltVal val="0"/>
                                          </p:val>
                                        </p:tav>
                                        <p:tav tm="100000">
                                          <p:val>
                                            <p:strVal val="#ppt_h"/>
                                          </p:val>
                                        </p:tav>
                                      </p:tavLst>
                                    </p:anim>
                                    <p:animEffect transition="in" filter="fade">
                                      <p:cBhvr>
                                        <p:cTn id="26" dur="500"/>
                                        <p:tgtEl>
                                          <p:spTgt spid="5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barn(outVertical)">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p:cTn id="41" dur="500" fill="hold"/>
                                        <p:tgtEl>
                                          <p:spTgt spid="62"/>
                                        </p:tgtEl>
                                        <p:attrNameLst>
                                          <p:attrName>ppt_w</p:attrName>
                                        </p:attrNameLst>
                                      </p:cBhvr>
                                      <p:tavLst>
                                        <p:tav tm="0">
                                          <p:val>
                                            <p:fltVal val="0"/>
                                          </p:val>
                                        </p:tav>
                                        <p:tav tm="100000">
                                          <p:val>
                                            <p:strVal val="#ppt_w"/>
                                          </p:val>
                                        </p:tav>
                                      </p:tavLst>
                                    </p:anim>
                                    <p:anim calcmode="lin" valueType="num">
                                      <p:cBhvr>
                                        <p:cTn id="42" dur="500" fill="hold"/>
                                        <p:tgtEl>
                                          <p:spTgt spid="62"/>
                                        </p:tgtEl>
                                        <p:attrNameLst>
                                          <p:attrName>ppt_h</p:attrName>
                                        </p:attrNameLst>
                                      </p:cBhvr>
                                      <p:tavLst>
                                        <p:tav tm="0">
                                          <p:val>
                                            <p:fltVal val="0"/>
                                          </p:val>
                                        </p:tav>
                                        <p:tav tm="100000">
                                          <p:val>
                                            <p:strVal val="#ppt_h"/>
                                          </p:val>
                                        </p:tav>
                                      </p:tavLst>
                                    </p:anim>
                                    <p:animEffect transition="in" filter="fade">
                                      <p:cBhvr>
                                        <p:cTn id="43" dur="500"/>
                                        <p:tgtEl>
                                          <p:spTgt spid="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500" fill="hold"/>
                                        <p:tgtEl>
                                          <p:spTgt spid="63"/>
                                        </p:tgtEl>
                                        <p:attrNameLst>
                                          <p:attrName>ppt_w</p:attrName>
                                        </p:attrNameLst>
                                      </p:cBhvr>
                                      <p:tavLst>
                                        <p:tav tm="0">
                                          <p:val>
                                            <p:fltVal val="0"/>
                                          </p:val>
                                        </p:tav>
                                        <p:tav tm="100000">
                                          <p:val>
                                            <p:strVal val="#ppt_w"/>
                                          </p:val>
                                        </p:tav>
                                      </p:tavLst>
                                    </p:anim>
                                    <p:anim calcmode="lin" valueType="num">
                                      <p:cBhvr>
                                        <p:cTn id="47" dur="500" fill="hold"/>
                                        <p:tgtEl>
                                          <p:spTgt spid="63"/>
                                        </p:tgtEl>
                                        <p:attrNameLst>
                                          <p:attrName>ppt_h</p:attrName>
                                        </p:attrNameLst>
                                      </p:cBhvr>
                                      <p:tavLst>
                                        <p:tav tm="0">
                                          <p:val>
                                            <p:fltVal val="0"/>
                                          </p:val>
                                        </p:tav>
                                        <p:tav tm="100000">
                                          <p:val>
                                            <p:strVal val="#ppt_h"/>
                                          </p:val>
                                        </p:tav>
                                      </p:tavLst>
                                    </p:anim>
                                    <p:animEffect transition="in" filter="fade">
                                      <p:cBhvr>
                                        <p:cTn id="48" dur="5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barn(outVertical)">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 calcmode="lin" valueType="num">
                                      <p:cBhvr>
                                        <p:cTn id="58" dur="500" fill="hold"/>
                                        <p:tgtEl>
                                          <p:spTgt spid="67"/>
                                        </p:tgtEl>
                                        <p:attrNameLst>
                                          <p:attrName>ppt_w</p:attrName>
                                        </p:attrNameLst>
                                      </p:cBhvr>
                                      <p:tavLst>
                                        <p:tav tm="0">
                                          <p:val>
                                            <p:fltVal val="0"/>
                                          </p:val>
                                        </p:tav>
                                        <p:tav tm="100000">
                                          <p:val>
                                            <p:strVal val="#ppt_w"/>
                                          </p:val>
                                        </p:tav>
                                      </p:tavLst>
                                    </p:anim>
                                    <p:anim calcmode="lin" valueType="num">
                                      <p:cBhvr>
                                        <p:cTn id="59" dur="500" fill="hold"/>
                                        <p:tgtEl>
                                          <p:spTgt spid="67"/>
                                        </p:tgtEl>
                                        <p:attrNameLst>
                                          <p:attrName>ppt_h</p:attrName>
                                        </p:attrNameLst>
                                      </p:cBhvr>
                                      <p:tavLst>
                                        <p:tav tm="0">
                                          <p:val>
                                            <p:fltVal val="0"/>
                                          </p:val>
                                        </p:tav>
                                        <p:tav tm="100000">
                                          <p:val>
                                            <p:strVal val="#ppt_h"/>
                                          </p:val>
                                        </p:tav>
                                      </p:tavLst>
                                    </p:anim>
                                    <p:animEffect transition="in" filter="fade">
                                      <p:cBhvr>
                                        <p:cTn id="60" dur="500"/>
                                        <p:tgtEl>
                                          <p:spTgt spid="6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barn(outVertical)">
                                      <p:cBhvr>
                                        <p:cTn id="70" dur="500"/>
                                        <p:tgtEl>
                                          <p:spTgt spid="6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p:cTn id="75" dur="500" fill="hold"/>
                                        <p:tgtEl>
                                          <p:spTgt spid="72"/>
                                        </p:tgtEl>
                                        <p:attrNameLst>
                                          <p:attrName>ppt_w</p:attrName>
                                        </p:attrNameLst>
                                      </p:cBhvr>
                                      <p:tavLst>
                                        <p:tav tm="0">
                                          <p:val>
                                            <p:fltVal val="0"/>
                                          </p:val>
                                        </p:tav>
                                        <p:tav tm="100000">
                                          <p:val>
                                            <p:strVal val="#ppt_w"/>
                                          </p:val>
                                        </p:tav>
                                      </p:tavLst>
                                    </p:anim>
                                    <p:anim calcmode="lin" valueType="num">
                                      <p:cBhvr>
                                        <p:cTn id="76" dur="500" fill="hold"/>
                                        <p:tgtEl>
                                          <p:spTgt spid="72"/>
                                        </p:tgtEl>
                                        <p:attrNameLst>
                                          <p:attrName>ppt_h</p:attrName>
                                        </p:attrNameLst>
                                      </p:cBhvr>
                                      <p:tavLst>
                                        <p:tav tm="0">
                                          <p:val>
                                            <p:fltVal val="0"/>
                                          </p:val>
                                        </p:tav>
                                        <p:tav tm="100000">
                                          <p:val>
                                            <p:strVal val="#ppt_h"/>
                                          </p:val>
                                        </p:tav>
                                      </p:tavLst>
                                    </p:anim>
                                    <p:animEffect transition="in" filter="fade">
                                      <p:cBhvr>
                                        <p:cTn id="77" dur="500"/>
                                        <p:tgtEl>
                                          <p:spTgt spid="7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anim calcmode="lin" valueType="num">
                                      <p:cBhvr>
                                        <p:cTn id="80" dur="500" fill="hold"/>
                                        <p:tgtEl>
                                          <p:spTgt spid="73"/>
                                        </p:tgtEl>
                                        <p:attrNameLst>
                                          <p:attrName>ppt_w</p:attrName>
                                        </p:attrNameLst>
                                      </p:cBhvr>
                                      <p:tavLst>
                                        <p:tav tm="0">
                                          <p:val>
                                            <p:fltVal val="0"/>
                                          </p:val>
                                        </p:tav>
                                        <p:tav tm="100000">
                                          <p:val>
                                            <p:strVal val="#ppt_w"/>
                                          </p:val>
                                        </p:tav>
                                      </p:tavLst>
                                    </p:anim>
                                    <p:anim calcmode="lin" valueType="num">
                                      <p:cBhvr>
                                        <p:cTn id="81" dur="500" fill="hold"/>
                                        <p:tgtEl>
                                          <p:spTgt spid="73"/>
                                        </p:tgtEl>
                                        <p:attrNameLst>
                                          <p:attrName>ppt_h</p:attrName>
                                        </p:attrNameLst>
                                      </p:cBhvr>
                                      <p:tavLst>
                                        <p:tav tm="0">
                                          <p:val>
                                            <p:fltVal val="0"/>
                                          </p:val>
                                        </p:tav>
                                        <p:tav tm="100000">
                                          <p:val>
                                            <p:strVal val="#ppt_h"/>
                                          </p:val>
                                        </p:tav>
                                      </p:tavLst>
                                    </p:anim>
                                    <p:animEffect transition="in" filter="fade">
                                      <p:cBhvr>
                                        <p:cTn id="82" dur="500"/>
                                        <p:tgtEl>
                                          <p:spTgt spid="7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barn(outVertical)">
                                      <p:cBhvr>
                                        <p:cTn id="87" dur="5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77"/>
                                        </p:tgtEl>
                                        <p:attrNameLst>
                                          <p:attrName>style.visibility</p:attrName>
                                        </p:attrNameLst>
                                      </p:cBhvr>
                                      <p:to>
                                        <p:strVal val="visible"/>
                                      </p:to>
                                    </p:set>
                                    <p:anim calcmode="lin" valueType="num">
                                      <p:cBhvr>
                                        <p:cTn id="92" dur="500" fill="hold"/>
                                        <p:tgtEl>
                                          <p:spTgt spid="77"/>
                                        </p:tgtEl>
                                        <p:attrNameLst>
                                          <p:attrName>ppt_w</p:attrName>
                                        </p:attrNameLst>
                                      </p:cBhvr>
                                      <p:tavLst>
                                        <p:tav tm="0">
                                          <p:val>
                                            <p:fltVal val="0"/>
                                          </p:val>
                                        </p:tav>
                                        <p:tav tm="100000">
                                          <p:val>
                                            <p:strVal val="#ppt_w"/>
                                          </p:val>
                                        </p:tav>
                                      </p:tavLst>
                                    </p:anim>
                                    <p:anim calcmode="lin" valueType="num">
                                      <p:cBhvr>
                                        <p:cTn id="93" dur="500" fill="hold"/>
                                        <p:tgtEl>
                                          <p:spTgt spid="77"/>
                                        </p:tgtEl>
                                        <p:attrNameLst>
                                          <p:attrName>ppt_h</p:attrName>
                                        </p:attrNameLst>
                                      </p:cBhvr>
                                      <p:tavLst>
                                        <p:tav tm="0">
                                          <p:val>
                                            <p:fltVal val="0"/>
                                          </p:val>
                                        </p:tav>
                                        <p:tav tm="100000">
                                          <p:val>
                                            <p:strVal val="#ppt_h"/>
                                          </p:val>
                                        </p:tav>
                                      </p:tavLst>
                                    </p:anim>
                                    <p:animEffect transition="in" filter="fade">
                                      <p:cBhvr>
                                        <p:cTn id="94" dur="500"/>
                                        <p:tgtEl>
                                          <p:spTgt spid="7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78"/>
                                        </p:tgtEl>
                                        <p:attrNameLst>
                                          <p:attrName>style.visibility</p:attrName>
                                        </p:attrNameLst>
                                      </p:cBhvr>
                                      <p:to>
                                        <p:strVal val="visible"/>
                                      </p:to>
                                    </p:set>
                                    <p:anim calcmode="lin" valueType="num">
                                      <p:cBhvr>
                                        <p:cTn id="97" dur="500" fill="hold"/>
                                        <p:tgtEl>
                                          <p:spTgt spid="78"/>
                                        </p:tgtEl>
                                        <p:attrNameLst>
                                          <p:attrName>ppt_w</p:attrName>
                                        </p:attrNameLst>
                                      </p:cBhvr>
                                      <p:tavLst>
                                        <p:tav tm="0">
                                          <p:val>
                                            <p:fltVal val="0"/>
                                          </p:val>
                                        </p:tav>
                                        <p:tav tm="100000">
                                          <p:val>
                                            <p:strVal val="#ppt_w"/>
                                          </p:val>
                                        </p:tav>
                                      </p:tavLst>
                                    </p:anim>
                                    <p:anim calcmode="lin" valueType="num">
                                      <p:cBhvr>
                                        <p:cTn id="98" dur="500" fill="hold"/>
                                        <p:tgtEl>
                                          <p:spTgt spid="78"/>
                                        </p:tgtEl>
                                        <p:attrNameLst>
                                          <p:attrName>ppt_h</p:attrName>
                                        </p:attrNameLst>
                                      </p:cBhvr>
                                      <p:tavLst>
                                        <p:tav tm="0">
                                          <p:val>
                                            <p:fltVal val="0"/>
                                          </p:val>
                                        </p:tav>
                                        <p:tav tm="100000">
                                          <p:val>
                                            <p:strVal val="#ppt_h"/>
                                          </p:val>
                                        </p:tav>
                                      </p:tavLst>
                                    </p:anim>
                                    <p:animEffect transition="in" filter="fade">
                                      <p:cBhvr>
                                        <p:cTn id="99" dur="500"/>
                                        <p:tgtEl>
                                          <p:spTgt spid="7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89">
                                            <p:txEl>
                                              <p:pRg st="0" end="0"/>
                                            </p:txEl>
                                          </p:spTgt>
                                        </p:tgtEl>
                                        <p:attrNameLst>
                                          <p:attrName>style.visibility</p:attrName>
                                        </p:attrNameLst>
                                      </p:cBhvr>
                                      <p:to>
                                        <p:strVal val="visible"/>
                                      </p:to>
                                    </p:set>
                                    <p:animEffect transition="in" filter="barn(inVertical)">
                                      <p:cBhvr>
                                        <p:cTn id="104" dur="50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7" grpId="0" animBg="1"/>
      <p:bldP spid="58" grpId="0" animBg="1"/>
      <p:bldP spid="62" grpId="0" animBg="1"/>
      <p:bldP spid="63" grpId="0" animBg="1"/>
      <p:bldP spid="67" grpId="0" animBg="1"/>
      <p:bldP spid="68" grpId="0" animBg="1"/>
      <p:bldP spid="72" grpId="0" animBg="1"/>
      <p:bldP spid="73" grpId="0" animBg="1"/>
      <p:bldP spid="77"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ORIENTAÇÕES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p.22 </a:t>
            </a:r>
          </a:p>
        </p:txBody>
      </p:sp>
      <p:pic>
        <p:nvPicPr>
          <p:cNvPr id="5" name="Picture 2">
            <a:extLst>
              <a:ext uri="{FF2B5EF4-FFF2-40B4-BE49-F238E27FC236}">
                <a16:creationId xmlns:a16="http://schemas.microsoft.com/office/drawing/2014/main" id="{D9FE4056-DEE6-4FA3-97C0-D4F5F18EA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851" y="1301802"/>
            <a:ext cx="6819899" cy="51076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ço Reservado para Conteúdo 2">
            <a:extLst>
              <a:ext uri="{FF2B5EF4-FFF2-40B4-BE49-F238E27FC236}">
                <a16:creationId xmlns:a16="http://schemas.microsoft.com/office/drawing/2014/main" id="{A48C2B7C-17A2-4D6F-833D-F39AEBE1591E}"/>
              </a:ext>
            </a:extLst>
          </p:cNvPr>
          <p:cNvSpPr txBox="1">
            <a:spLocks/>
          </p:cNvSpPr>
          <p:nvPr/>
        </p:nvSpPr>
        <p:spPr>
          <a:xfrm>
            <a:off x="168729" y="1442852"/>
            <a:ext cx="4969329" cy="5035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chemeClr val="bg1"/>
                </a:solidFill>
                <a:latin typeface="Vrinda" panose="020B0502040204020203" pitchFamily="34" charset="0"/>
                <a:cs typeface="Vrinda" panose="020B0502040204020203" pitchFamily="34" charset="0"/>
              </a:rPr>
              <a:t>“Por meio da </a:t>
            </a:r>
            <a:r>
              <a:rPr lang="pt-BR" b="1" dirty="0">
                <a:solidFill>
                  <a:srgbClr val="FFC000"/>
                </a:solidFill>
                <a:latin typeface="Vrinda" panose="020B0502040204020203" pitchFamily="34" charset="0"/>
                <a:cs typeface="Vrinda" panose="020B0502040204020203" pitchFamily="34" charset="0"/>
              </a:rPr>
              <a:t>observação</a:t>
            </a:r>
            <a:r>
              <a:rPr lang="pt-BR" dirty="0">
                <a:solidFill>
                  <a:schemeClr val="bg1"/>
                </a:solidFill>
                <a:latin typeface="Vrinda" panose="020B0502040204020203" pitchFamily="34" charset="0"/>
                <a:cs typeface="Vrinda" panose="020B0502040204020203" pitchFamily="34" charset="0"/>
              </a:rPr>
              <a:t>, conhecem o superficial do material didático, tal como suas partes e cores, tipos de peças e possibilidade de dobra ou decomposição. São esses banais conhecimentos que possibilitarão, com ou sem auxílio do professor, a procura e a descoberta de novos conhecimentos” </a:t>
            </a:r>
          </a:p>
          <a:p>
            <a:pPr marL="0" indent="0" algn="ctr">
              <a:buNone/>
            </a:pPr>
            <a:r>
              <a:rPr lang="pt-BR" dirty="0">
                <a:solidFill>
                  <a:schemeClr val="bg1"/>
                </a:solidFill>
                <a:latin typeface="Vrinda" panose="020B0502040204020203" pitchFamily="34" charset="0"/>
                <a:cs typeface="Vrinda" panose="020B0502040204020203" pitchFamily="34" charset="0"/>
              </a:rPr>
              <a:t>(LORENZATO, 2012, p.2</a:t>
            </a:r>
            <a:r>
              <a:rPr lang="pt-BR" sz="2400" dirty="0">
                <a:solidFill>
                  <a:schemeClr val="bg1"/>
                </a:solidFill>
                <a:latin typeface="Vrinda" panose="020B0502040204020203" pitchFamily="34" charset="0"/>
                <a:cs typeface="Vrinda" panose="020B0502040204020203" pitchFamily="34" charset="0"/>
              </a:rPr>
              <a:t>6)</a:t>
            </a:r>
          </a:p>
        </p:txBody>
      </p:sp>
    </p:spTree>
    <p:extLst>
      <p:ext uri="{BB962C8B-B14F-4D97-AF65-F5344CB8AC3E}">
        <p14:creationId xmlns:p14="http://schemas.microsoft.com/office/powerpoint/2010/main" val="124103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ORIENTAÇÕES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p.23 </a:t>
            </a:r>
          </a:p>
        </p:txBody>
      </p:sp>
      <p:pic>
        <p:nvPicPr>
          <p:cNvPr id="6" name="Picture 2" descr="Resultado de imagem para cego apalpando">
            <a:extLst>
              <a:ext uri="{FF2B5EF4-FFF2-40B4-BE49-F238E27FC236}">
                <a16:creationId xmlns:a16="http://schemas.microsoft.com/office/drawing/2014/main" id="{78608B95-C24C-4E7F-AA4E-C670746F7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138" y="1456508"/>
            <a:ext cx="7049612" cy="5035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Espaço Reservado para Conteúdo 2">
            <a:extLst>
              <a:ext uri="{FF2B5EF4-FFF2-40B4-BE49-F238E27FC236}">
                <a16:creationId xmlns:a16="http://schemas.microsoft.com/office/drawing/2014/main" id="{C4F51E75-2860-4587-93DB-91821BDBE25E}"/>
              </a:ext>
            </a:extLst>
          </p:cNvPr>
          <p:cNvSpPr txBox="1">
            <a:spLocks/>
          </p:cNvSpPr>
          <p:nvPr/>
        </p:nvSpPr>
        <p:spPr>
          <a:xfrm>
            <a:off x="337458" y="1845128"/>
            <a:ext cx="4495800" cy="4646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chemeClr val="bg1"/>
                </a:solidFill>
                <a:latin typeface="Vrinda" panose="020B0502040204020203" pitchFamily="34" charset="0"/>
                <a:cs typeface="Vrinda" panose="020B0502040204020203" pitchFamily="34" charset="0"/>
              </a:rPr>
              <a:t>“Mediar, sempre que necessário, o desenvolvimento das atividades por meio de perguntas (...), solicitando o registro individual ou coletivo das ações realizadas, conclusões e dúvidas” (LORENZATO, 2012, p.54).</a:t>
            </a:r>
          </a:p>
        </p:txBody>
      </p:sp>
    </p:spTree>
    <p:extLst>
      <p:ext uri="{BB962C8B-B14F-4D97-AF65-F5344CB8AC3E}">
        <p14:creationId xmlns:p14="http://schemas.microsoft.com/office/powerpoint/2010/main" val="261134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AVALIAÇÃO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p.24 </a:t>
            </a:r>
          </a:p>
        </p:txBody>
      </p:sp>
      <p:sp>
        <p:nvSpPr>
          <p:cNvPr id="7" name="Espaço Reservado para Conteúdo 2">
            <a:extLst>
              <a:ext uri="{FF2B5EF4-FFF2-40B4-BE49-F238E27FC236}">
                <a16:creationId xmlns:a16="http://schemas.microsoft.com/office/drawing/2014/main" id="{C4F51E75-2860-4587-93DB-91821BDBE25E}"/>
              </a:ext>
            </a:extLst>
          </p:cNvPr>
          <p:cNvSpPr txBox="1">
            <a:spLocks/>
          </p:cNvSpPr>
          <p:nvPr/>
        </p:nvSpPr>
        <p:spPr>
          <a:xfrm>
            <a:off x="2051957" y="1887333"/>
            <a:ext cx="8088085" cy="4646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dirty="0">
              <a:solidFill>
                <a:schemeClr val="bg1"/>
              </a:solidFill>
              <a:latin typeface="Vrinda" panose="020B0502040204020203" pitchFamily="34" charset="0"/>
              <a:cs typeface="Vrinda" panose="020B0502040204020203" pitchFamily="34" charset="0"/>
            </a:endParaRPr>
          </a:p>
          <a:p>
            <a:pPr marL="0" indent="0" algn="ctr">
              <a:buNone/>
            </a:pPr>
            <a:endParaRPr lang="pt-BR" dirty="0">
              <a:solidFill>
                <a:schemeClr val="bg1"/>
              </a:solidFill>
              <a:latin typeface="Vrinda" panose="020B0502040204020203" pitchFamily="34" charset="0"/>
              <a:cs typeface="Vrinda" panose="020B0502040204020203" pitchFamily="34" charset="0"/>
            </a:endParaRPr>
          </a:p>
          <a:p>
            <a:pPr marL="0" indent="0" algn="ctr">
              <a:buNone/>
            </a:pPr>
            <a:endParaRPr lang="pt-BR" dirty="0">
              <a:solidFill>
                <a:schemeClr val="bg1"/>
              </a:solidFill>
              <a:latin typeface="Vrinda" panose="020B0502040204020203" pitchFamily="34" charset="0"/>
              <a:cs typeface="Vrinda" panose="020B0502040204020203" pitchFamily="34" charset="0"/>
            </a:endParaRPr>
          </a:p>
        </p:txBody>
      </p:sp>
      <p:sp>
        <p:nvSpPr>
          <p:cNvPr id="8" name="Retângulo 7">
            <a:extLst>
              <a:ext uri="{FF2B5EF4-FFF2-40B4-BE49-F238E27FC236}">
                <a16:creationId xmlns:a16="http://schemas.microsoft.com/office/drawing/2014/main" id="{9DEFA670-23AF-4FEF-AFED-3D4A5E3DB985}"/>
              </a:ext>
            </a:extLst>
          </p:cNvPr>
          <p:cNvSpPr/>
          <p:nvPr/>
        </p:nvSpPr>
        <p:spPr>
          <a:xfrm>
            <a:off x="342900" y="1699091"/>
            <a:ext cx="3917961" cy="673387"/>
          </a:xfrm>
          <a:prstGeom prst="rect">
            <a:avLst/>
          </a:prstGeom>
          <a:solidFill>
            <a:srgbClr val="FF99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latin typeface="Vrinda" panose="020B0502040204020203" pitchFamily="34" charset="0"/>
                <a:cs typeface="Vrinda" panose="020B0502040204020203" pitchFamily="34" charset="0"/>
              </a:rPr>
              <a:t>O que é uma polenta?</a:t>
            </a:r>
            <a:endParaRPr lang="pt-BR" sz="2400" b="1" dirty="0">
              <a:solidFill>
                <a:schemeClr val="bg1"/>
              </a:solidFill>
              <a:latin typeface="Vrinda" panose="020B0502040204020203" pitchFamily="34" charset="0"/>
              <a:cs typeface="Vrinda" panose="020B0502040204020203" pitchFamily="34" charset="0"/>
            </a:endParaRPr>
          </a:p>
        </p:txBody>
      </p:sp>
      <p:sp>
        <p:nvSpPr>
          <p:cNvPr id="10" name="Retângulo 9">
            <a:extLst>
              <a:ext uri="{FF2B5EF4-FFF2-40B4-BE49-F238E27FC236}">
                <a16:creationId xmlns:a16="http://schemas.microsoft.com/office/drawing/2014/main" id="{7FAB071C-C818-4B65-BE55-FF57A65B33D3}"/>
              </a:ext>
            </a:extLst>
          </p:cNvPr>
          <p:cNvSpPr/>
          <p:nvPr/>
        </p:nvSpPr>
        <p:spPr>
          <a:xfrm>
            <a:off x="2809409" y="3225086"/>
            <a:ext cx="3917961" cy="673387"/>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latin typeface="Vrinda" panose="020B0502040204020203" pitchFamily="34" charset="0"/>
                <a:cs typeface="Vrinda" panose="020B0502040204020203" pitchFamily="34" charset="0"/>
              </a:rPr>
              <a:t>O que é uma tortilha?</a:t>
            </a:r>
          </a:p>
        </p:txBody>
      </p:sp>
      <p:sp>
        <p:nvSpPr>
          <p:cNvPr id="11" name="Retângulo 10">
            <a:extLst>
              <a:ext uri="{FF2B5EF4-FFF2-40B4-BE49-F238E27FC236}">
                <a16:creationId xmlns:a16="http://schemas.microsoft.com/office/drawing/2014/main" id="{32744243-D09B-436F-9D81-9205F8510A61}"/>
              </a:ext>
            </a:extLst>
          </p:cNvPr>
          <p:cNvSpPr/>
          <p:nvPr/>
        </p:nvSpPr>
        <p:spPr>
          <a:xfrm>
            <a:off x="2809409" y="4160162"/>
            <a:ext cx="5061858" cy="673387"/>
          </a:xfrm>
          <a:prstGeom prst="rect">
            <a:avLst/>
          </a:prstGeom>
          <a:solidFill>
            <a:srgbClr val="FF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latin typeface="Vrinda" panose="020B0502040204020203" pitchFamily="34" charset="0"/>
                <a:cs typeface="Vrinda" panose="020B0502040204020203" pitchFamily="34" charset="0"/>
              </a:rPr>
              <a:t>O que é uma escada rolante?</a:t>
            </a:r>
          </a:p>
        </p:txBody>
      </p:sp>
      <p:sp>
        <p:nvSpPr>
          <p:cNvPr id="12" name="Retângulo 11">
            <a:extLst>
              <a:ext uri="{FF2B5EF4-FFF2-40B4-BE49-F238E27FC236}">
                <a16:creationId xmlns:a16="http://schemas.microsoft.com/office/drawing/2014/main" id="{2FF6750A-49FC-4871-B4DC-DB439232E9AA}"/>
              </a:ext>
            </a:extLst>
          </p:cNvPr>
          <p:cNvSpPr/>
          <p:nvPr/>
        </p:nvSpPr>
        <p:spPr>
          <a:xfrm>
            <a:off x="1841513" y="5371292"/>
            <a:ext cx="7740637" cy="673387"/>
          </a:xfrm>
          <a:prstGeom prst="rect">
            <a:avLst/>
          </a:prstGeom>
          <a:solidFill>
            <a:srgbClr val="0070C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latin typeface="Vrinda" panose="020B0502040204020203" pitchFamily="34" charset="0"/>
                <a:cs typeface="Vrinda" panose="020B0502040204020203" pitchFamily="34" charset="0"/>
              </a:rPr>
              <a:t>O que é uma escada giratória invertida alemã?</a:t>
            </a:r>
          </a:p>
        </p:txBody>
      </p:sp>
      <p:pic>
        <p:nvPicPr>
          <p:cNvPr id="14" name="Picture 2">
            <a:extLst>
              <a:ext uri="{FF2B5EF4-FFF2-40B4-BE49-F238E27FC236}">
                <a16:creationId xmlns:a16="http://schemas.microsoft.com/office/drawing/2014/main" id="{84A6F1BA-5D4F-453D-B168-4AF18ABF5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930" y="1369342"/>
            <a:ext cx="2847975" cy="1600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a:extLst>
              <a:ext uri="{FF2B5EF4-FFF2-40B4-BE49-F238E27FC236}">
                <a16:creationId xmlns:a16="http://schemas.microsoft.com/office/drawing/2014/main" id="{DD11C90E-8E0C-4F58-B29F-9B0D18307B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67" y="2529000"/>
            <a:ext cx="2328750" cy="180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543CE84E-0C09-436D-8CFC-C2A757A7DB7A}"/>
              </a:ext>
            </a:extLst>
          </p:cNvPr>
          <p:cNvPicPr>
            <a:picLocks noChangeAspect="1" noChangeArrowheads="1"/>
          </p:cNvPicPr>
          <p:nvPr/>
        </p:nvPicPr>
        <p:blipFill rotWithShape="1">
          <a:blip r:embed="rId6">
            <a:clrChange>
              <a:clrFrom>
                <a:srgbClr val="FDFDFD"/>
              </a:clrFrom>
              <a:clrTo>
                <a:srgbClr val="FDFDFD">
                  <a:alpha val="0"/>
                </a:srgbClr>
              </a:clrTo>
            </a:clrChange>
            <a:extLst>
              <a:ext uri="{BEBA8EAE-BF5A-486C-A8C5-ECC9F3942E4B}">
                <a14:imgProps xmlns:a14="http://schemas.microsoft.com/office/drawing/2010/main">
                  <a14:imgLayer r:embed="rId7">
                    <a14:imgEffect>
                      <a14:backgroundRemoval t="2674" b="92513" l="7778" r="82593">
                        <a14:foregroundMark x1="52963" y1="8021" x2="52963" y2="8021"/>
                        <a14:foregroundMark x1="51481" y1="6417" x2="71111" y2="2674"/>
                        <a14:foregroundMark x1="71111" y1="2674" x2="71481" y2="2674"/>
                        <a14:foregroundMark x1="79630" y1="5348" x2="72963" y2="27273"/>
                        <a14:foregroundMark x1="82593" y1="4278" x2="82593" y2="4278"/>
                        <a14:foregroundMark x1="57407" y1="77005" x2="57407" y2="77005"/>
                        <a14:foregroundMark x1="44815" y1="90909" x2="44815" y2="90909"/>
                        <a14:foregroundMark x1="22222" y1="87166" x2="38519" y2="92513"/>
                        <a14:foregroundMark x1="58519" y1="78610" x2="58519" y2="78610"/>
                        <a14:foregroundMark x1="55556" y1="77005" x2="59630" y2="77005"/>
                        <a14:foregroundMark x1="56296" y1="77005" x2="59259" y2="78610"/>
                        <a14:foregroundMark x1="55556" y1="75401" x2="61111" y2="78610"/>
                        <a14:foregroundMark x1="57778" y1="78075" x2="57778" y2="78075"/>
                        <a14:foregroundMark x1="58519" y1="78610" x2="58519" y2="78610"/>
                        <a14:foregroundMark x1="59630" y1="77005" x2="54444" y2="80749"/>
                        <a14:foregroundMark x1="57407" y1="77005" x2="59259" y2="80749"/>
                        <a14:foregroundMark x1="58889" y1="77540" x2="58889" y2="80749"/>
                        <a14:foregroundMark x1="57407" y1="77540" x2="59259" y2="81283"/>
                        <a14:foregroundMark x1="57407" y1="75936" x2="59630" y2="78075"/>
                        <a14:foregroundMark x1="55926" y1="74866" x2="68148" y2="64171"/>
                        <a14:foregroundMark x1="68148" y1="64171" x2="70000" y2="59358"/>
                        <a14:foregroundMark x1="57407" y1="78610" x2="57407" y2="78610"/>
                        <a14:foregroundMark x1="54815" y1="77005" x2="61111" y2="79679"/>
                        <a14:foregroundMark x1="61111" y1="5882" x2="48519" y2="36364"/>
                        <a14:foregroundMark x1="48519" y1="36364" x2="48519" y2="37968"/>
                        <a14:foregroundMark x1="59259" y1="8556" x2="55556" y2="20321"/>
                        <a14:foregroundMark x1="55556" y1="20321" x2="55926" y2="19786"/>
                        <a14:foregroundMark x1="58889" y1="11230" x2="58889" y2="11230"/>
                        <a14:foregroundMark x1="58889" y1="11765" x2="57407" y2="17112"/>
                        <a14:foregroundMark x1="58889" y1="11765" x2="58889" y2="11765"/>
                        <a14:foregroundMark x1="58519" y1="11230" x2="58519" y2="11230"/>
                        <a14:foregroundMark x1="58889" y1="11765" x2="58889" y2="12299"/>
                        <a14:foregroundMark x1="58889" y1="11230" x2="58889" y2="11230"/>
                        <a14:foregroundMark x1="58889" y1="11230" x2="57037" y2="17647"/>
                        <a14:foregroundMark x1="58889" y1="10695" x2="56296" y2="17647"/>
                        <a14:foregroundMark x1="58889" y1="10695" x2="54815" y2="18717"/>
                        <a14:foregroundMark x1="58519" y1="10160" x2="57037" y2="16578"/>
                        <a14:foregroundMark x1="58889" y1="11230" x2="58889" y2="11230"/>
                        <a14:foregroundMark x1="58889" y1="11230" x2="58889" y2="11230"/>
                        <a14:foregroundMark x1="58889" y1="11230" x2="58889" y2="11230"/>
                        <a14:foregroundMark x1="58889" y1="11230" x2="58889" y2="11230"/>
                        <a14:foregroundMark x1="58889" y1="11230" x2="58889" y2="11230"/>
                        <a14:foregroundMark x1="58519" y1="11230" x2="58519" y2="11230"/>
                        <a14:foregroundMark x1="58148" y1="11230" x2="58148" y2="11230"/>
                        <a14:foregroundMark x1="58889" y1="11765" x2="58889" y2="11765"/>
                        <a14:foregroundMark x1="58889" y1="78075" x2="58889" y2="78075"/>
                        <a14:foregroundMark x1="54815" y1="76471" x2="59630" y2="79144"/>
                        <a14:foregroundMark x1="60000" y1="78075" x2="60000" y2="78075"/>
                        <a14:foregroundMark x1="57407" y1="77540" x2="57407" y2="77540"/>
                        <a14:foregroundMark x1="58519" y1="79144" x2="58519" y2="79144"/>
                      </a14:backgroundRemoval>
                    </a14:imgEffect>
                  </a14:imgLayer>
                </a14:imgProps>
              </a:ext>
              <a:ext uri="{28A0092B-C50C-407E-A947-70E740481C1C}">
                <a14:useLocalDpi xmlns:a14="http://schemas.microsoft.com/office/drawing/2010/main" val="0"/>
              </a:ext>
            </a:extLst>
          </a:blip>
          <a:srcRect r="15327"/>
          <a:stretch/>
        </p:blipFill>
        <p:spPr bwMode="auto">
          <a:xfrm>
            <a:off x="7382238" y="1292611"/>
            <a:ext cx="4827641" cy="394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8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DB06568D-C358-451B-AB22-416247B07A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7" b="98696" l="10000" r="94286">
                        <a14:foregroundMark x1="44286" y1="10435" x2="54286" y2="10870"/>
                        <a14:foregroundMark x1="54286" y1="10870" x2="60482" y2="33095"/>
                        <a14:foregroundMark x1="62341" y1="39648" x2="88000" y2="78261"/>
                        <a14:foregroundMark x1="88000" y1="78261" x2="90571" y2="86522"/>
                        <a14:foregroundMark x1="90571" y1="86522" x2="90571" y2="86522"/>
                        <a14:foregroundMark x1="28286" y1="97391" x2="47714" y2="99565"/>
                        <a14:foregroundMark x1="47714" y1="99565" x2="48571" y2="99565"/>
                        <a14:foregroundMark x1="93143" y1="82174" x2="94571" y2="86957"/>
                        <a14:foregroundMark x1="51230" y1="8382" x2="58571" y2="16087"/>
                        <a14:foregroundMark x1="58571" y1="16087" x2="60000" y2="22174"/>
                        <a14:foregroundMark x1="65714" y1="40870" x2="77714" y2="51304"/>
                        <a14:foregroundMark x1="52571" y1="6522" x2="58571" y2="11739"/>
                        <a14:foregroundMark x1="58571" y1="11739" x2="58571" y2="11739"/>
                        <a14:backgroundMark x1="76571" y1="89565" x2="76571" y2="89565"/>
                        <a14:backgroundMark x1="74571" y1="78696" x2="74571" y2="78696"/>
                        <a14:backgroundMark x1="60571" y1="36957" x2="60571" y2="36957"/>
                        <a14:backgroundMark x1="60571" y1="36087" x2="60571" y2="36087"/>
                        <a14:backgroundMark x1="60571" y1="35217" x2="60857" y2="36087"/>
                        <a14:backgroundMark x1="60571" y1="34783" x2="61429" y2="37391"/>
                        <a14:backgroundMark x1="60571" y1="33913" x2="60571" y2="33913"/>
                        <a14:backgroundMark x1="60571" y1="33913" x2="60571" y2="33913"/>
                        <a14:backgroundMark x1="61429" y1="33913" x2="61429" y2="33913"/>
                        <a14:backgroundMark x1="60571" y1="33043" x2="61143" y2="35217"/>
                        <a14:backgroundMark x1="60571" y1="37391" x2="62857" y2="38696"/>
                        <a14:backgroundMark x1="74286" y1="80000" x2="78286" y2="87826"/>
                        <a14:backgroundMark x1="78286" y1="87826" x2="79429" y2="89565"/>
                        <a14:backgroundMark x1="85143" y1="56087" x2="97429" y2="51739"/>
                        <a14:backgroundMark x1="48000" y1="4783" x2="52857" y2="4348"/>
                      </a14:backgroundRemoval>
                    </a14:imgEffect>
                  </a14:imgLayer>
                </a14:imgProps>
              </a:ext>
            </a:extLst>
          </a:blip>
          <a:srcRect r="27026"/>
          <a:stretch/>
        </p:blipFill>
        <p:spPr>
          <a:xfrm flipH="1">
            <a:off x="0" y="1540169"/>
            <a:ext cx="5727032" cy="5157321"/>
          </a:xfrm>
          <a:prstGeom prst="rect">
            <a:avLst/>
          </a:prstGeom>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56149"/>
            <a:ext cx="6819900" cy="14840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900" dirty="0">
                <a:solidFill>
                  <a:schemeClr val="bg1"/>
                </a:solidFill>
                <a:latin typeface="Modern Love" panose="04090805081005020601" pitchFamily="82" charset="0"/>
              </a:rPr>
              <a:t>AVALIAÇÃO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p.25</a:t>
            </a:r>
          </a:p>
        </p:txBody>
      </p:sp>
      <p:sp>
        <p:nvSpPr>
          <p:cNvPr id="11" name="Balão de Fala: Retângulo com Cantos Arredondados 10">
            <a:extLst>
              <a:ext uri="{FF2B5EF4-FFF2-40B4-BE49-F238E27FC236}">
                <a16:creationId xmlns:a16="http://schemas.microsoft.com/office/drawing/2014/main" id="{8692DAC5-785E-48C2-AE5E-6DE7CAD34D6A}"/>
              </a:ext>
            </a:extLst>
          </p:cNvPr>
          <p:cNvSpPr/>
          <p:nvPr/>
        </p:nvSpPr>
        <p:spPr>
          <a:xfrm>
            <a:off x="4229100" y="2313312"/>
            <a:ext cx="7282543" cy="2231376"/>
          </a:xfrm>
          <a:custGeom>
            <a:avLst/>
            <a:gdLst>
              <a:gd name="connsiteX0" fmla="*/ 0 w 7282543"/>
              <a:gd name="connsiteY0" fmla="*/ 371903 h 2231376"/>
              <a:gd name="connsiteX1" fmla="*/ 371903 w 7282543"/>
              <a:gd name="connsiteY1" fmla="*/ 0 h 2231376"/>
              <a:gd name="connsiteX2" fmla="*/ 809667 w 7282543"/>
              <a:gd name="connsiteY2" fmla="*/ 0 h 2231376"/>
              <a:gd name="connsiteX3" fmla="*/ 1213757 w 7282543"/>
              <a:gd name="connsiteY3" fmla="*/ 0 h 2231376"/>
              <a:gd name="connsiteX4" fmla="*/ 1213757 w 7282543"/>
              <a:gd name="connsiteY4" fmla="*/ 0 h 2231376"/>
              <a:gd name="connsiteX5" fmla="*/ 1614297 w 7282543"/>
              <a:gd name="connsiteY5" fmla="*/ 0 h 2231376"/>
              <a:gd name="connsiteX6" fmla="*/ 2014837 w 7282543"/>
              <a:gd name="connsiteY6" fmla="*/ 0 h 2231376"/>
              <a:gd name="connsiteX7" fmla="*/ 2506409 w 7282543"/>
              <a:gd name="connsiteY7" fmla="*/ 0 h 2231376"/>
              <a:gd name="connsiteX8" fmla="*/ 3034393 w 7282543"/>
              <a:gd name="connsiteY8" fmla="*/ 0 h 2231376"/>
              <a:gd name="connsiteX9" fmla="*/ 3665668 w 7282543"/>
              <a:gd name="connsiteY9" fmla="*/ 0 h 2231376"/>
              <a:gd name="connsiteX10" fmla="*/ 4180655 w 7282543"/>
              <a:gd name="connsiteY10" fmla="*/ 0 h 2231376"/>
              <a:gd name="connsiteX11" fmla="*/ 4618117 w 7282543"/>
              <a:gd name="connsiteY11" fmla="*/ 0 h 2231376"/>
              <a:gd name="connsiteX12" fmla="*/ 5133104 w 7282543"/>
              <a:gd name="connsiteY12" fmla="*/ 0 h 2231376"/>
              <a:gd name="connsiteX13" fmla="*/ 5648091 w 7282543"/>
              <a:gd name="connsiteY13" fmla="*/ 0 h 2231376"/>
              <a:gd name="connsiteX14" fmla="*/ 6279365 w 7282543"/>
              <a:gd name="connsiteY14" fmla="*/ 0 h 2231376"/>
              <a:gd name="connsiteX15" fmla="*/ 6910640 w 7282543"/>
              <a:gd name="connsiteY15" fmla="*/ 0 h 2231376"/>
              <a:gd name="connsiteX16" fmla="*/ 7282543 w 7282543"/>
              <a:gd name="connsiteY16" fmla="*/ 371903 h 2231376"/>
              <a:gd name="connsiteX17" fmla="*/ 7282543 w 7282543"/>
              <a:gd name="connsiteY17" fmla="*/ 836770 h 2231376"/>
              <a:gd name="connsiteX18" fmla="*/ 7282543 w 7282543"/>
              <a:gd name="connsiteY18" fmla="*/ 1301636 h 2231376"/>
              <a:gd name="connsiteX19" fmla="*/ 7282543 w 7282543"/>
              <a:gd name="connsiteY19" fmla="*/ 1301636 h 2231376"/>
              <a:gd name="connsiteX20" fmla="*/ 7282543 w 7282543"/>
              <a:gd name="connsiteY20" fmla="*/ 1859480 h 2231376"/>
              <a:gd name="connsiteX21" fmla="*/ 7282543 w 7282543"/>
              <a:gd name="connsiteY21" fmla="*/ 1859473 h 2231376"/>
              <a:gd name="connsiteX22" fmla="*/ 6910640 w 7282543"/>
              <a:gd name="connsiteY22" fmla="*/ 2231376 h 2231376"/>
              <a:gd name="connsiteX23" fmla="*/ 6434415 w 7282543"/>
              <a:gd name="connsiteY23" fmla="*/ 2231376 h 2231376"/>
              <a:gd name="connsiteX24" fmla="*/ 5996953 w 7282543"/>
              <a:gd name="connsiteY24" fmla="*/ 2231376 h 2231376"/>
              <a:gd name="connsiteX25" fmla="*/ 5520729 w 7282543"/>
              <a:gd name="connsiteY25" fmla="*/ 2231376 h 2231376"/>
              <a:gd name="connsiteX26" fmla="*/ 4966979 w 7282543"/>
              <a:gd name="connsiteY26" fmla="*/ 2231376 h 2231376"/>
              <a:gd name="connsiteX27" fmla="*/ 4490754 w 7282543"/>
              <a:gd name="connsiteY27" fmla="*/ 2231376 h 2231376"/>
              <a:gd name="connsiteX28" fmla="*/ 3937005 w 7282543"/>
              <a:gd name="connsiteY28" fmla="*/ 2231376 h 2231376"/>
              <a:gd name="connsiteX29" fmla="*/ 3034393 w 7282543"/>
              <a:gd name="connsiteY29" fmla="*/ 2231376 h 2231376"/>
              <a:gd name="connsiteX30" fmla="*/ 2579234 w 7282543"/>
              <a:gd name="connsiteY30" fmla="*/ 2231376 h 2231376"/>
              <a:gd name="connsiteX31" fmla="*/ 2087662 w 7282543"/>
              <a:gd name="connsiteY31" fmla="*/ 2231376 h 2231376"/>
              <a:gd name="connsiteX32" fmla="*/ 1614297 w 7282543"/>
              <a:gd name="connsiteY32" fmla="*/ 2231376 h 2231376"/>
              <a:gd name="connsiteX33" fmla="*/ 1213757 w 7282543"/>
              <a:gd name="connsiteY33" fmla="*/ 2231376 h 2231376"/>
              <a:gd name="connsiteX34" fmla="*/ 1213757 w 7282543"/>
              <a:gd name="connsiteY34" fmla="*/ 2231376 h 2231376"/>
              <a:gd name="connsiteX35" fmla="*/ 801249 w 7282543"/>
              <a:gd name="connsiteY35" fmla="*/ 2231376 h 2231376"/>
              <a:gd name="connsiteX36" fmla="*/ 371903 w 7282543"/>
              <a:gd name="connsiteY36" fmla="*/ 2231376 h 2231376"/>
              <a:gd name="connsiteX37" fmla="*/ 0 w 7282543"/>
              <a:gd name="connsiteY37" fmla="*/ 1859473 h 2231376"/>
              <a:gd name="connsiteX38" fmla="*/ 0 w 7282543"/>
              <a:gd name="connsiteY38" fmla="*/ 1859480 h 2231376"/>
              <a:gd name="connsiteX39" fmla="*/ -483418 w 7282543"/>
              <a:gd name="connsiteY39" fmla="*/ 1636981 h 2231376"/>
              <a:gd name="connsiteX40" fmla="*/ -996737 w 7282543"/>
              <a:gd name="connsiteY40" fmla="*/ 1400719 h 2231376"/>
              <a:gd name="connsiteX41" fmla="*/ -1495106 w 7282543"/>
              <a:gd name="connsiteY41" fmla="*/ 1171339 h 2231376"/>
              <a:gd name="connsiteX42" fmla="*/ -1011688 w 7282543"/>
              <a:gd name="connsiteY42" fmla="*/ 1213468 h 2231376"/>
              <a:gd name="connsiteX43" fmla="*/ -528271 w 7282543"/>
              <a:gd name="connsiteY43" fmla="*/ 1255598 h 2231376"/>
              <a:gd name="connsiteX44" fmla="*/ 0 w 7282543"/>
              <a:gd name="connsiteY44" fmla="*/ 1301636 h 2231376"/>
              <a:gd name="connsiteX45" fmla="*/ 0 w 7282543"/>
              <a:gd name="connsiteY45" fmla="*/ 846067 h 2231376"/>
              <a:gd name="connsiteX46" fmla="*/ 0 w 7282543"/>
              <a:gd name="connsiteY46" fmla="*/ 371903 h 2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82543" h="2231376" fill="none" extrusionOk="0">
                <a:moveTo>
                  <a:pt x="0" y="371903"/>
                </a:moveTo>
                <a:cubicBezTo>
                  <a:pt x="-36103" y="174061"/>
                  <a:pt x="172746" y="-16984"/>
                  <a:pt x="371903" y="0"/>
                </a:cubicBezTo>
                <a:cubicBezTo>
                  <a:pt x="492307" y="-48233"/>
                  <a:pt x="657809" y="19475"/>
                  <a:pt x="809667" y="0"/>
                </a:cubicBezTo>
                <a:cubicBezTo>
                  <a:pt x="961525" y="-19475"/>
                  <a:pt x="1027641" y="41745"/>
                  <a:pt x="1213757" y="0"/>
                </a:cubicBezTo>
                <a:lnTo>
                  <a:pt x="1213757" y="0"/>
                </a:lnTo>
                <a:cubicBezTo>
                  <a:pt x="1390350" y="-22397"/>
                  <a:pt x="1517806" y="32361"/>
                  <a:pt x="1614297" y="0"/>
                </a:cubicBezTo>
                <a:cubicBezTo>
                  <a:pt x="1710788" y="-32361"/>
                  <a:pt x="1916430" y="21857"/>
                  <a:pt x="2014837" y="0"/>
                </a:cubicBezTo>
                <a:cubicBezTo>
                  <a:pt x="2113244" y="-21857"/>
                  <a:pt x="2327877" y="2826"/>
                  <a:pt x="2506409" y="0"/>
                </a:cubicBezTo>
                <a:cubicBezTo>
                  <a:pt x="2684941" y="-2826"/>
                  <a:pt x="2900830" y="44943"/>
                  <a:pt x="3034393" y="0"/>
                </a:cubicBezTo>
                <a:cubicBezTo>
                  <a:pt x="3317445" y="-15160"/>
                  <a:pt x="3531902" y="65285"/>
                  <a:pt x="3665668" y="0"/>
                </a:cubicBezTo>
                <a:cubicBezTo>
                  <a:pt x="3799434" y="-65285"/>
                  <a:pt x="3988267" y="8815"/>
                  <a:pt x="4180655" y="0"/>
                </a:cubicBezTo>
                <a:cubicBezTo>
                  <a:pt x="4373043" y="-8815"/>
                  <a:pt x="4458066" y="21669"/>
                  <a:pt x="4618117" y="0"/>
                </a:cubicBezTo>
                <a:cubicBezTo>
                  <a:pt x="4778168" y="-21669"/>
                  <a:pt x="4925935" y="15724"/>
                  <a:pt x="5133104" y="0"/>
                </a:cubicBezTo>
                <a:cubicBezTo>
                  <a:pt x="5340273" y="-15724"/>
                  <a:pt x="5474854" y="21078"/>
                  <a:pt x="5648091" y="0"/>
                </a:cubicBezTo>
                <a:cubicBezTo>
                  <a:pt x="5821328" y="-21078"/>
                  <a:pt x="6014930" y="14207"/>
                  <a:pt x="6279365" y="0"/>
                </a:cubicBezTo>
                <a:cubicBezTo>
                  <a:pt x="6543800" y="-14207"/>
                  <a:pt x="6603525" y="69756"/>
                  <a:pt x="6910640" y="0"/>
                </a:cubicBezTo>
                <a:cubicBezTo>
                  <a:pt x="7156002" y="-30540"/>
                  <a:pt x="7284309" y="127431"/>
                  <a:pt x="7282543" y="371903"/>
                </a:cubicBezTo>
                <a:cubicBezTo>
                  <a:pt x="7314303" y="573795"/>
                  <a:pt x="7260636" y="649014"/>
                  <a:pt x="7282543" y="836770"/>
                </a:cubicBezTo>
                <a:cubicBezTo>
                  <a:pt x="7304450" y="1024526"/>
                  <a:pt x="7269606" y="1152708"/>
                  <a:pt x="7282543" y="1301636"/>
                </a:cubicBezTo>
                <a:lnTo>
                  <a:pt x="7282543" y="1301636"/>
                </a:lnTo>
                <a:cubicBezTo>
                  <a:pt x="7289829" y="1568421"/>
                  <a:pt x="7263683" y="1654424"/>
                  <a:pt x="7282543" y="1859480"/>
                </a:cubicBezTo>
                <a:lnTo>
                  <a:pt x="7282543" y="1859473"/>
                </a:lnTo>
                <a:cubicBezTo>
                  <a:pt x="7237821" y="2092266"/>
                  <a:pt x="7092729" y="2203156"/>
                  <a:pt x="6910640" y="2231376"/>
                </a:cubicBezTo>
                <a:cubicBezTo>
                  <a:pt x="6693833" y="2248743"/>
                  <a:pt x="6664460" y="2198724"/>
                  <a:pt x="6434415" y="2231376"/>
                </a:cubicBezTo>
                <a:cubicBezTo>
                  <a:pt x="6204371" y="2264028"/>
                  <a:pt x="6126154" y="2225975"/>
                  <a:pt x="5996953" y="2231376"/>
                </a:cubicBezTo>
                <a:cubicBezTo>
                  <a:pt x="5867752" y="2236777"/>
                  <a:pt x="5684060" y="2226241"/>
                  <a:pt x="5520729" y="2231376"/>
                </a:cubicBezTo>
                <a:cubicBezTo>
                  <a:pt x="5357398" y="2236511"/>
                  <a:pt x="5227775" y="2180941"/>
                  <a:pt x="4966979" y="2231376"/>
                </a:cubicBezTo>
                <a:cubicBezTo>
                  <a:pt x="4706183" y="2281811"/>
                  <a:pt x="4660887" y="2179143"/>
                  <a:pt x="4490754" y="2231376"/>
                </a:cubicBezTo>
                <a:cubicBezTo>
                  <a:pt x="4320622" y="2283609"/>
                  <a:pt x="4213675" y="2223965"/>
                  <a:pt x="3937005" y="2231376"/>
                </a:cubicBezTo>
                <a:cubicBezTo>
                  <a:pt x="3660335" y="2238787"/>
                  <a:pt x="3220055" y="2205752"/>
                  <a:pt x="3034393" y="2231376"/>
                </a:cubicBezTo>
                <a:cubicBezTo>
                  <a:pt x="2893088" y="2285647"/>
                  <a:pt x="2795207" y="2195141"/>
                  <a:pt x="2579234" y="2231376"/>
                </a:cubicBezTo>
                <a:cubicBezTo>
                  <a:pt x="2363261" y="2267611"/>
                  <a:pt x="2304067" y="2206470"/>
                  <a:pt x="2087662" y="2231376"/>
                </a:cubicBezTo>
                <a:cubicBezTo>
                  <a:pt x="1871257" y="2256282"/>
                  <a:pt x="1824911" y="2203691"/>
                  <a:pt x="1614297" y="2231376"/>
                </a:cubicBezTo>
                <a:cubicBezTo>
                  <a:pt x="1403683" y="2259061"/>
                  <a:pt x="1389554" y="2198038"/>
                  <a:pt x="1213757" y="2231376"/>
                </a:cubicBezTo>
                <a:lnTo>
                  <a:pt x="1213757" y="2231376"/>
                </a:lnTo>
                <a:cubicBezTo>
                  <a:pt x="1122743" y="2276631"/>
                  <a:pt x="893541" y="2207814"/>
                  <a:pt x="801249" y="2231376"/>
                </a:cubicBezTo>
                <a:cubicBezTo>
                  <a:pt x="708957" y="2254938"/>
                  <a:pt x="467666" y="2194193"/>
                  <a:pt x="371903" y="2231376"/>
                </a:cubicBezTo>
                <a:cubicBezTo>
                  <a:pt x="158970" y="2213753"/>
                  <a:pt x="33041" y="2057296"/>
                  <a:pt x="0" y="1859473"/>
                </a:cubicBezTo>
                <a:lnTo>
                  <a:pt x="0" y="1859480"/>
                </a:lnTo>
                <a:cubicBezTo>
                  <a:pt x="-136858" y="1841179"/>
                  <a:pt x="-317147" y="1686536"/>
                  <a:pt x="-483418" y="1636981"/>
                </a:cubicBezTo>
                <a:cubicBezTo>
                  <a:pt x="-649689" y="1587426"/>
                  <a:pt x="-805956" y="1441424"/>
                  <a:pt x="-996737" y="1400719"/>
                </a:cubicBezTo>
                <a:cubicBezTo>
                  <a:pt x="-1187518" y="1360014"/>
                  <a:pt x="-1257824" y="1224547"/>
                  <a:pt x="-1495106" y="1171339"/>
                </a:cubicBezTo>
                <a:cubicBezTo>
                  <a:pt x="-1351210" y="1175225"/>
                  <a:pt x="-1201309" y="1200961"/>
                  <a:pt x="-1011688" y="1213468"/>
                </a:cubicBezTo>
                <a:cubicBezTo>
                  <a:pt x="-822067" y="1225975"/>
                  <a:pt x="-720088" y="1286565"/>
                  <a:pt x="-528271" y="1255598"/>
                </a:cubicBezTo>
                <a:cubicBezTo>
                  <a:pt x="-336454" y="1224630"/>
                  <a:pt x="-196980" y="1328726"/>
                  <a:pt x="0" y="1301636"/>
                </a:cubicBezTo>
                <a:cubicBezTo>
                  <a:pt x="-24194" y="1153868"/>
                  <a:pt x="10054" y="1042140"/>
                  <a:pt x="0" y="846067"/>
                </a:cubicBezTo>
                <a:cubicBezTo>
                  <a:pt x="-10054" y="649994"/>
                  <a:pt x="45865" y="508535"/>
                  <a:pt x="0" y="371903"/>
                </a:cubicBezTo>
                <a:close/>
              </a:path>
              <a:path w="7282543" h="2231376" stroke="0" extrusionOk="0">
                <a:moveTo>
                  <a:pt x="0" y="371903"/>
                </a:moveTo>
                <a:cubicBezTo>
                  <a:pt x="-13461" y="178551"/>
                  <a:pt x="178953" y="440"/>
                  <a:pt x="371903" y="0"/>
                </a:cubicBezTo>
                <a:cubicBezTo>
                  <a:pt x="530303" y="-10816"/>
                  <a:pt x="630197" y="44597"/>
                  <a:pt x="775993" y="0"/>
                </a:cubicBezTo>
                <a:cubicBezTo>
                  <a:pt x="921789" y="-44597"/>
                  <a:pt x="1018817" y="31326"/>
                  <a:pt x="1213757" y="0"/>
                </a:cubicBezTo>
                <a:lnTo>
                  <a:pt x="1213757" y="0"/>
                </a:lnTo>
                <a:cubicBezTo>
                  <a:pt x="1325835" y="-25115"/>
                  <a:pt x="1540617" y="23051"/>
                  <a:pt x="1668916" y="0"/>
                </a:cubicBezTo>
                <a:cubicBezTo>
                  <a:pt x="1797215" y="-23051"/>
                  <a:pt x="1920137" y="43215"/>
                  <a:pt x="2124075" y="0"/>
                </a:cubicBezTo>
                <a:cubicBezTo>
                  <a:pt x="2328013" y="-43215"/>
                  <a:pt x="2399376" y="27178"/>
                  <a:pt x="2579234" y="0"/>
                </a:cubicBezTo>
                <a:cubicBezTo>
                  <a:pt x="2759092" y="-27178"/>
                  <a:pt x="2890204" y="1900"/>
                  <a:pt x="3034393" y="0"/>
                </a:cubicBezTo>
                <a:cubicBezTo>
                  <a:pt x="3208795" y="-29685"/>
                  <a:pt x="3354568" y="27898"/>
                  <a:pt x="3549380" y="0"/>
                </a:cubicBezTo>
                <a:cubicBezTo>
                  <a:pt x="3744192" y="-27898"/>
                  <a:pt x="3862696" y="55375"/>
                  <a:pt x="4025605" y="0"/>
                </a:cubicBezTo>
                <a:cubicBezTo>
                  <a:pt x="4188514" y="-55375"/>
                  <a:pt x="4402520" y="20409"/>
                  <a:pt x="4501829" y="0"/>
                </a:cubicBezTo>
                <a:cubicBezTo>
                  <a:pt x="4601138" y="-20409"/>
                  <a:pt x="4834024" y="25950"/>
                  <a:pt x="5016816" y="0"/>
                </a:cubicBezTo>
                <a:cubicBezTo>
                  <a:pt x="5199608" y="-25950"/>
                  <a:pt x="5368736" y="64160"/>
                  <a:pt x="5648091" y="0"/>
                </a:cubicBezTo>
                <a:cubicBezTo>
                  <a:pt x="5927447" y="-64160"/>
                  <a:pt x="6035428" y="50545"/>
                  <a:pt x="6240603" y="0"/>
                </a:cubicBezTo>
                <a:cubicBezTo>
                  <a:pt x="6445778" y="-50545"/>
                  <a:pt x="6624071" y="44326"/>
                  <a:pt x="6910640" y="0"/>
                </a:cubicBezTo>
                <a:cubicBezTo>
                  <a:pt x="7154163" y="-28641"/>
                  <a:pt x="7243173" y="135009"/>
                  <a:pt x="7282543" y="371903"/>
                </a:cubicBezTo>
                <a:cubicBezTo>
                  <a:pt x="7315773" y="552397"/>
                  <a:pt x="7242570" y="697689"/>
                  <a:pt x="7282543" y="846067"/>
                </a:cubicBezTo>
                <a:cubicBezTo>
                  <a:pt x="7322516" y="994445"/>
                  <a:pt x="7255577" y="1202044"/>
                  <a:pt x="7282543" y="1301636"/>
                </a:cubicBezTo>
                <a:lnTo>
                  <a:pt x="7282543" y="1301636"/>
                </a:lnTo>
                <a:cubicBezTo>
                  <a:pt x="7317698" y="1435362"/>
                  <a:pt x="7233464" y="1603409"/>
                  <a:pt x="7282543" y="1859480"/>
                </a:cubicBezTo>
                <a:lnTo>
                  <a:pt x="7282543" y="1859473"/>
                </a:lnTo>
                <a:cubicBezTo>
                  <a:pt x="7260653" y="2087131"/>
                  <a:pt x="7084707" y="2270952"/>
                  <a:pt x="6910640" y="2231376"/>
                </a:cubicBezTo>
                <a:cubicBezTo>
                  <a:pt x="6654847" y="2286105"/>
                  <a:pt x="6412781" y="2174187"/>
                  <a:pt x="6279365" y="2231376"/>
                </a:cubicBezTo>
                <a:cubicBezTo>
                  <a:pt x="6145949" y="2288565"/>
                  <a:pt x="5855628" y="2181978"/>
                  <a:pt x="5725616" y="2231376"/>
                </a:cubicBezTo>
                <a:cubicBezTo>
                  <a:pt x="5595604" y="2280774"/>
                  <a:pt x="5343297" y="2189948"/>
                  <a:pt x="5133104" y="2231376"/>
                </a:cubicBezTo>
                <a:cubicBezTo>
                  <a:pt x="4922911" y="2272804"/>
                  <a:pt x="4766470" y="2181794"/>
                  <a:pt x="4540592" y="2231376"/>
                </a:cubicBezTo>
                <a:cubicBezTo>
                  <a:pt x="4314714" y="2280958"/>
                  <a:pt x="4132321" y="2203218"/>
                  <a:pt x="3948080" y="2231376"/>
                </a:cubicBezTo>
                <a:cubicBezTo>
                  <a:pt x="3763839" y="2259534"/>
                  <a:pt x="3309167" y="2208357"/>
                  <a:pt x="3034393" y="2231376"/>
                </a:cubicBezTo>
                <a:cubicBezTo>
                  <a:pt x="2826289" y="2264744"/>
                  <a:pt x="2787510" y="2182031"/>
                  <a:pt x="2597440" y="2231376"/>
                </a:cubicBezTo>
                <a:cubicBezTo>
                  <a:pt x="2407370" y="2280721"/>
                  <a:pt x="2321125" y="2191651"/>
                  <a:pt x="2105869" y="2231376"/>
                </a:cubicBezTo>
                <a:cubicBezTo>
                  <a:pt x="1890613" y="2271101"/>
                  <a:pt x="1879039" y="2188498"/>
                  <a:pt x="1705329" y="2231376"/>
                </a:cubicBezTo>
                <a:cubicBezTo>
                  <a:pt x="1531619" y="2274254"/>
                  <a:pt x="1398334" y="2181221"/>
                  <a:pt x="1213757" y="2231376"/>
                </a:cubicBezTo>
                <a:lnTo>
                  <a:pt x="1213757" y="2231376"/>
                </a:lnTo>
                <a:cubicBezTo>
                  <a:pt x="1023338" y="2267676"/>
                  <a:pt x="875672" y="2226985"/>
                  <a:pt x="775993" y="2231376"/>
                </a:cubicBezTo>
                <a:cubicBezTo>
                  <a:pt x="676314" y="2235767"/>
                  <a:pt x="510634" y="2212509"/>
                  <a:pt x="371903" y="2231376"/>
                </a:cubicBezTo>
                <a:cubicBezTo>
                  <a:pt x="170479" y="2258530"/>
                  <a:pt x="23650" y="2050046"/>
                  <a:pt x="0" y="1859473"/>
                </a:cubicBezTo>
                <a:lnTo>
                  <a:pt x="0" y="1859480"/>
                </a:lnTo>
                <a:cubicBezTo>
                  <a:pt x="-244482" y="1806223"/>
                  <a:pt x="-360434" y="1693082"/>
                  <a:pt x="-468467" y="1643862"/>
                </a:cubicBezTo>
                <a:cubicBezTo>
                  <a:pt x="-576500" y="1594642"/>
                  <a:pt x="-753789" y="1447041"/>
                  <a:pt x="-921982" y="1435126"/>
                </a:cubicBezTo>
                <a:cubicBezTo>
                  <a:pt x="-1090175" y="1423211"/>
                  <a:pt x="-1292441" y="1195690"/>
                  <a:pt x="-1495106" y="1171339"/>
                </a:cubicBezTo>
                <a:cubicBezTo>
                  <a:pt x="-1337664" y="1139494"/>
                  <a:pt x="-1152207" y="1202413"/>
                  <a:pt x="-981786" y="1216074"/>
                </a:cubicBezTo>
                <a:cubicBezTo>
                  <a:pt x="-811365" y="1229735"/>
                  <a:pt x="-715914" y="1276178"/>
                  <a:pt x="-498369" y="1258204"/>
                </a:cubicBezTo>
                <a:cubicBezTo>
                  <a:pt x="-280824" y="1240229"/>
                  <a:pt x="-223104" y="1336536"/>
                  <a:pt x="0" y="1301636"/>
                </a:cubicBezTo>
                <a:cubicBezTo>
                  <a:pt x="-18260" y="1175389"/>
                  <a:pt x="10262" y="993602"/>
                  <a:pt x="0" y="855364"/>
                </a:cubicBezTo>
                <a:cubicBezTo>
                  <a:pt x="-10262" y="717126"/>
                  <a:pt x="44078" y="583139"/>
                  <a:pt x="0" y="371903"/>
                </a:cubicBezTo>
                <a:close/>
              </a:path>
            </a:pathLst>
          </a:custGeom>
          <a:solidFill>
            <a:srgbClr val="004900">
              <a:alpha val="38000"/>
            </a:srgbClr>
          </a:solidFill>
          <a:ln>
            <a:solidFill>
              <a:schemeClr val="bg1"/>
            </a:solidFill>
            <a:extLst>
              <a:ext uri="{C807C97D-BFC1-408E-A445-0C87EB9F89A2}">
                <ask:lineSketchStyleProps xmlns:ask="http://schemas.microsoft.com/office/drawing/2018/sketchyshapes" sd="1771817289">
                  <a:prstGeom prst="wedgeRoundRectCallout">
                    <a:avLst>
                      <a:gd name="adj1" fmla="val -70530"/>
                      <a:gd name="adj2" fmla="val 249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Espaço Reservado para Conteúdo 2">
            <a:extLst>
              <a:ext uri="{FF2B5EF4-FFF2-40B4-BE49-F238E27FC236}">
                <a16:creationId xmlns:a16="http://schemas.microsoft.com/office/drawing/2014/main" id="{BD5FCBC1-5A35-4B0C-B285-0A39F457A65C}"/>
              </a:ext>
            </a:extLst>
          </p:cNvPr>
          <p:cNvSpPr txBox="1">
            <a:spLocks/>
          </p:cNvSpPr>
          <p:nvPr/>
        </p:nvSpPr>
        <p:spPr>
          <a:xfrm>
            <a:off x="4229100" y="2509353"/>
            <a:ext cx="7282543" cy="2231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000" b="1" dirty="0">
                <a:solidFill>
                  <a:schemeClr val="bg1"/>
                </a:solidFill>
                <a:latin typeface="Vrinda" panose="020B0502040204020203" pitchFamily="34" charset="0"/>
                <a:cs typeface="Vrinda" panose="020B0502040204020203" pitchFamily="34" charset="0"/>
              </a:rPr>
              <a:t>Para que a aprendizagem com materiais concretos aconteça efetivamente, é necessária também </a:t>
            </a:r>
            <a:r>
              <a:rPr lang="pt-BR" sz="3000" b="1" dirty="0">
                <a:solidFill>
                  <a:srgbClr val="FFC000"/>
                </a:solidFill>
                <a:latin typeface="Vrinda" panose="020B0502040204020203" pitchFamily="34" charset="0"/>
                <a:cs typeface="Vrinda" panose="020B0502040204020203" pitchFamily="34" charset="0"/>
              </a:rPr>
              <a:t>a atividade mental</a:t>
            </a:r>
            <a:r>
              <a:rPr lang="pt-BR" sz="3000" b="1" dirty="0">
                <a:solidFill>
                  <a:schemeClr val="bg1"/>
                </a:solidFill>
                <a:latin typeface="Vrinda" panose="020B0502040204020203" pitchFamily="34" charset="0"/>
                <a:cs typeface="Vrinda" panose="020B0502040204020203" pitchFamily="34" charset="0"/>
              </a:rPr>
              <a:t>, por parte do aluno. (LORENZATO, 2012).</a:t>
            </a:r>
          </a:p>
        </p:txBody>
      </p:sp>
    </p:spTree>
    <p:extLst>
      <p:ext uri="{BB962C8B-B14F-4D97-AF65-F5344CB8AC3E}">
        <p14:creationId xmlns:p14="http://schemas.microsoft.com/office/powerpoint/2010/main" val="15324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A9D9F2A-46C0-4247-B425-62EDBC287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88" b="97352" l="2461" r="98658">
                        <a14:foregroundMark x1="59508" y1="7739" x2="78523" y2="16701"/>
                        <a14:foregroundMark x1="78523" y1="16701" x2="78971" y2="18941"/>
                        <a14:foregroundMark x1="57942" y1="4888" x2="66443" y2="4888"/>
                        <a14:foregroundMark x1="35347" y1="74542" x2="20134" y2="84725"/>
                        <a14:foregroundMark x1="20134" y1="84725" x2="82103" y2="93075"/>
                        <a14:foregroundMark x1="82103" y1="93075" x2="88814" y2="84521"/>
                        <a14:foregroundMark x1="88814" y1="84521" x2="88814" y2="84521"/>
                        <a14:foregroundMark x1="84787" y1="72301" x2="93289" y2="97352"/>
                        <a14:foregroundMark x1="93289" y1="97352" x2="92394" y2="95112"/>
                        <a14:foregroundMark x1="81879" y1="66395" x2="94183" y2="76375"/>
                        <a14:foregroundMark x1="94183" y1="76375" x2="98658" y2="90631"/>
                        <a14:foregroundMark x1="98658" y1="90631" x2="97763" y2="94094"/>
                        <a14:foregroundMark x1="25056" y1="91446" x2="8054" y2="96741"/>
                        <a14:foregroundMark x1="8054" y1="96741" x2="6935" y2="94908"/>
                        <a14:foregroundMark x1="2461" y1="97352" x2="2461" y2="97352"/>
                        <a14:foregroundMark x1="84787" y1="43992" x2="84787" y2="43992"/>
                        <a14:foregroundMark x1="85011" y1="40937" x2="84008" y2="48614"/>
                        <a14:backgroundMark x1="17002" y1="22607" x2="16555" y2="57026"/>
                        <a14:backgroundMark x1="16555" y1="57026" x2="15884" y2="54582"/>
                        <a14:backgroundMark x1="26398" y1="67821" x2="38031" y2="54175"/>
                        <a14:backgroundMark x1="89485" y1="59470" x2="89485" y2="59470"/>
                        <a14:backgroundMark x1="86353" y1="7739" x2="89262" y2="15071"/>
                        <a14:backgroundMark x1="70022" y1="1833" x2="84116" y2="9165"/>
                        <a14:backgroundMark x1="84116" y1="9165" x2="85459" y2="10998"/>
                        <a14:backgroundMark x1="80984" y1="9572" x2="85011" y2="14460"/>
                        <a14:backgroundMark x1="81879" y1="11405" x2="90380" y2="31365"/>
                        <a14:backgroundMark x1="86801" y1="31772" x2="86801" y2="39919"/>
                        <a14:backgroundMark x1="53915" y1="2648" x2="64430" y2="1833"/>
                        <a14:backgroundMark x1="46309" y1="10998" x2="52349" y2="4888"/>
                        <a14:backgroundMark x1="52796" y1="2240" x2="53020" y2="4888"/>
                        <a14:backgroundMark x1="79866" y1="7739" x2="81879" y2="10387"/>
                        <a14:backgroundMark x1="34899" y1="64969" x2="34899" y2="64969"/>
                        <a14:backgroundMark x1="90380" y1="61303" x2="90380" y2="61303"/>
                        <a14:backgroundMark x1="87472" y1="49084" x2="86801" y2="53157"/>
                        <a14:backgroundMark x1="85906" y1="33198" x2="85906" y2="34420"/>
                        <a14:backgroundMark x1="42953" y1="49898" x2="41834" y2="49287"/>
                        <a14:backgroundMark x1="41387" y1="46232" x2="41387" y2="46232"/>
                        <a14:backgroundMark x1="41834" y1="43992" x2="41834" y2="43992"/>
                        <a14:backgroundMark x1="41387" y1="46843" x2="41387" y2="46843"/>
                        <a14:backgroundMark x1="42506" y1="46843" x2="42506" y2="46843"/>
                        <a14:backgroundMark x1="42282" y1="46232" x2="42282" y2="46232"/>
                        <a14:backgroundMark x1="42506" y1="44603" x2="42282" y2="50305"/>
                        <a14:backgroundMark x1="39374" y1="34827" x2="38255" y2="52546"/>
                        <a14:backgroundMark x1="38255" y1="52546" x2="38031" y2="51527"/>
                        <a14:backgroundMark x1="91499" y1="59878" x2="90157" y2="59267"/>
                        <a14:backgroundMark x1="36018" y1="64766" x2="36018" y2="64766"/>
                        <a14:backgroundMark x1="43400" y1="30143" x2="40268" y2="39919"/>
                        <a14:backgroundMark x1="41163" y1="37067" x2="41163" y2="39104"/>
                      </a14:backgroundRemoval>
                    </a14:imgEffect>
                  </a14:imgLayer>
                </a14:imgProps>
              </a:ext>
            </a:extLst>
          </a:blip>
          <a:stretch>
            <a:fillRect/>
          </a:stretch>
        </p:blipFill>
        <p:spPr>
          <a:xfrm>
            <a:off x="29114" y="1362975"/>
            <a:ext cx="5002600" cy="5495026"/>
          </a:xfrm>
          <a:prstGeom prst="rect">
            <a:avLst/>
          </a:prstGeom>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56149"/>
            <a:ext cx="6819900" cy="14840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900" dirty="0">
                <a:solidFill>
                  <a:schemeClr val="bg1"/>
                </a:solidFill>
                <a:latin typeface="Modern Love" panose="04090805081005020601" pitchFamily="82" charset="0"/>
              </a:rPr>
              <a:t>AVALIAÇÃO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p.26 </a:t>
            </a:r>
          </a:p>
        </p:txBody>
      </p:sp>
      <p:sp>
        <p:nvSpPr>
          <p:cNvPr id="11" name="Balão de Fala: Retângulo com Cantos Arredondados 10">
            <a:extLst>
              <a:ext uri="{FF2B5EF4-FFF2-40B4-BE49-F238E27FC236}">
                <a16:creationId xmlns:a16="http://schemas.microsoft.com/office/drawing/2014/main" id="{8692DAC5-785E-48C2-AE5E-6DE7CAD34D6A}"/>
              </a:ext>
            </a:extLst>
          </p:cNvPr>
          <p:cNvSpPr/>
          <p:nvPr/>
        </p:nvSpPr>
        <p:spPr>
          <a:xfrm>
            <a:off x="5031714" y="2313312"/>
            <a:ext cx="6479929" cy="3181714"/>
          </a:xfrm>
          <a:custGeom>
            <a:avLst/>
            <a:gdLst>
              <a:gd name="connsiteX0" fmla="*/ 0 w 6479929"/>
              <a:gd name="connsiteY0" fmla="*/ 530296 h 3181714"/>
              <a:gd name="connsiteX1" fmla="*/ 530296 w 6479929"/>
              <a:gd name="connsiteY1" fmla="*/ 0 h 3181714"/>
              <a:gd name="connsiteX2" fmla="*/ 1079988 w 6479929"/>
              <a:gd name="connsiteY2" fmla="*/ 0 h 3181714"/>
              <a:gd name="connsiteX3" fmla="*/ 1079988 w 6479929"/>
              <a:gd name="connsiteY3" fmla="*/ 0 h 3181714"/>
              <a:gd name="connsiteX4" fmla="*/ 1636182 w 6479929"/>
              <a:gd name="connsiteY4" fmla="*/ 0 h 3181714"/>
              <a:gd name="connsiteX5" fmla="*/ 2127576 w 6479929"/>
              <a:gd name="connsiteY5" fmla="*/ 0 h 3181714"/>
              <a:gd name="connsiteX6" fmla="*/ 2699970 w 6479929"/>
              <a:gd name="connsiteY6" fmla="*/ 0 h 3181714"/>
              <a:gd name="connsiteX7" fmla="*/ 3306574 w 6479929"/>
              <a:gd name="connsiteY7" fmla="*/ 0 h 3181714"/>
              <a:gd name="connsiteX8" fmla="*/ 3880681 w 6479929"/>
              <a:gd name="connsiteY8" fmla="*/ 0 h 3181714"/>
              <a:gd name="connsiteX9" fmla="*/ 4487285 w 6479929"/>
              <a:gd name="connsiteY9" fmla="*/ 0 h 3181714"/>
              <a:gd name="connsiteX10" fmla="*/ 4996399 w 6479929"/>
              <a:gd name="connsiteY10" fmla="*/ 0 h 3181714"/>
              <a:gd name="connsiteX11" fmla="*/ 5949633 w 6479929"/>
              <a:gd name="connsiteY11" fmla="*/ 0 h 3181714"/>
              <a:gd name="connsiteX12" fmla="*/ 6479929 w 6479929"/>
              <a:gd name="connsiteY12" fmla="*/ 530296 h 3181714"/>
              <a:gd name="connsiteX13" fmla="*/ 6479929 w 6479929"/>
              <a:gd name="connsiteY13" fmla="*/ 932426 h 3181714"/>
              <a:gd name="connsiteX14" fmla="*/ 6479929 w 6479929"/>
              <a:gd name="connsiteY14" fmla="*/ 1374328 h 3181714"/>
              <a:gd name="connsiteX15" fmla="*/ 6479929 w 6479929"/>
              <a:gd name="connsiteY15" fmla="*/ 1856000 h 3181714"/>
              <a:gd name="connsiteX16" fmla="*/ 6479929 w 6479929"/>
              <a:gd name="connsiteY16" fmla="*/ 1856000 h 3181714"/>
              <a:gd name="connsiteX17" fmla="*/ 6479929 w 6479929"/>
              <a:gd name="connsiteY17" fmla="*/ 2253714 h 3181714"/>
              <a:gd name="connsiteX18" fmla="*/ 6479929 w 6479929"/>
              <a:gd name="connsiteY18" fmla="*/ 2651428 h 3181714"/>
              <a:gd name="connsiteX19" fmla="*/ 6479929 w 6479929"/>
              <a:gd name="connsiteY19" fmla="*/ 2651418 h 3181714"/>
              <a:gd name="connsiteX20" fmla="*/ 5949633 w 6479929"/>
              <a:gd name="connsiteY20" fmla="*/ 3181714 h 3181714"/>
              <a:gd name="connsiteX21" fmla="*/ 5505512 w 6479929"/>
              <a:gd name="connsiteY21" fmla="*/ 3181714 h 3181714"/>
              <a:gd name="connsiteX22" fmla="*/ 5061392 w 6479929"/>
              <a:gd name="connsiteY22" fmla="*/ 3181714 h 3181714"/>
              <a:gd name="connsiteX23" fmla="*/ 4617271 w 6479929"/>
              <a:gd name="connsiteY23" fmla="*/ 3181714 h 3181714"/>
              <a:gd name="connsiteX24" fmla="*/ 4140654 w 6479929"/>
              <a:gd name="connsiteY24" fmla="*/ 3181714 h 3181714"/>
              <a:gd name="connsiteX25" fmla="*/ 3599043 w 6479929"/>
              <a:gd name="connsiteY25" fmla="*/ 3181714 h 3181714"/>
              <a:gd name="connsiteX26" fmla="*/ 2699970 w 6479929"/>
              <a:gd name="connsiteY26" fmla="*/ 3181714 h 3181714"/>
              <a:gd name="connsiteX27" fmla="*/ 2159976 w 6479929"/>
              <a:gd name="connsiteY27" fmla="*/ 3181714 h 3181714"/>
              <a:gd name="connsiteX28" fmla="*/ 1603782 w 6479929"/>
              <a:gd name="connsiteY28" fmla="*/ 3181714 h 3181714"/>
              <a:gd name="connsiteX29" fmla="*/ 1079988 w 6479929"/>
              <a:gd name="connsiteY29" fmla="*/ 3181714 h 3181714"/>
              <a:gd name="connsiteX30" fmla="*/ 1079988 w 6479929"/>
              <a:gd name="connsiteY30" fmla="*/ 3181714 h 3181714"/>
              <a:gd name="connsiteX31" fmla="*/ 530296 w 6479929"/>
              <a:gd name="connsiteY31" fmla="*/ 3181714 h 3181714"/>
              <a:gd name="connsiteX32" fmla="*/ 0 w 6479929"/>
              <a:gd name="connsiteY32" fmla="*/ 2651418 h 3181714"/>
              <a:gd name="connsiteX33" fmla="*/ 0 w 6479929"/>
              <a:gd name="connsiteY33" fmla="*/ 2651428 h 3181714"/>
              <a:gd name="connsiteX34" fmla="*/ -369304 w 6479929"/>
              <a:gd name="connsiteY34" fmla="*/ 2393471 h 3181714"/>
              <a:gd name="connsiteX35" fmla="*/ -710200 w 6479929"/>
              <a:gd name="connsiteY35" fmla="*/ 2155357 h 3181714"/>
              <a:gd name="connsiteX36" fmla="*/ -362202 w 6479929"/>
              <a:gd name="connsiteY36" fmla="*/ 2008672 h 3181714"/>
              <a:gd name="connsiteX37" fmla="*/ 0 w 6479929"/>
              <a:gd name="connsiteY37" fmla="*/ 1856000 h 3181714"/>
              <a:gd name="connsiteX38" fmla="*/ 0 w 6479929"/>
              <a:gd name="connsiteY38" fmla="*/ 1440613 h 3181714"/>
              <a:gd name="connsiteX39" fmla="*/ 0 w 6479929"/>
              <a:gd name="connsiteY39" fmla="*/ 998711 h 3181714"/>
              <a:gd name="connsiteX40" fmla="*/ 0 w 6479929"/>
              <a:gd name="connsiteY40" fmla="*/ 530296 h 31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79929" h="3181714" fill="none" extrusionOk="0">
                <a:moveTo>
                  <a:pt x="0" y="530296"/>
                </a:moveTo>
                <a:cubicBezTo>
                  <a:pt x="-45976" y="228904"/>
                  <a:pt x="203092" y="7183"/>
                  <a:pt x="530296" y="0"/>
                </a:cubicBezTo>
                <a:cubicBezTo>
                  <a:pt x="725763" y="-207"/>
                  <a:pt x="895862" y="43997"/>
                  <a:pt x="1079988" y="0"/>
                </a:cubicBezTo>
                <a:lnTo>
                  <a:pt x="1079988" y="0"/>
                </a:lnTo>
                <a:cubicBezTo>
                  <a:pt x="1269498" y="-35204"/>
                  <a:pt x="1472499" y="44768"/>
                  <a:pt x="1636182" y="0"/>
                </a:cubicBezTo>
                <a:cubicBezTo>
                  <a:pt x="1799865" y="-44768"/>
                  <a:pt x="1962406" y="6175"/>
                  <a:pt x="2127576" y="0"/>
                </a:cubicBezTo>
                <a:cubicBezTo>
                  <a:pt x="2292746" y="-6175"/>
                  <a:pt x="2512470" y="12189"/>
                  <a:pt x="2699970" y="0"/>
                </a:cubicBezTo>
                <a:cubicBezTo>
                  <a:pt x="2961634" y="-8191"/>
                  <a:pt x="3171752" y="31733"/>
                  <a:pt x="3306574" y="0"/>
                </a:cubicBezTo>
                <a:cubicBezTo>
                  <a:pt x="3441396" y="-31733"/>
                  <a:pt x="3597867" y="33528"/>
                  <a:pt x="3880681" y="0"/>
                </a:cubicBezTo>
                <a:cubicBezTo>
                  <a:pt x="4163495" y="-33528"/>
                  <a:pt x="4275250" y="18948"/>
                  <a:pt x="4487285" y="0"/>
                </a:cubicBezTo>
                <a:cubicBezTo>
                  <a:pt x="4699320" y="-18948"/>
                  <a:pt x="4800202" y="2575"/>
                  <a:pt x="4996399" y="0"/>
                </a:cubicBezTo>
                <a:cubicBezTo>
                  <a:pt x="5192596" y="-2575"/>
                  <a:pt x="5534080" y="72923"/>
                  <a:pt x="5949633" y="0"/>
                </a:cubicBezTo>
                <a:cubicBezTo>
                  <a:pt x="6256838" y="37867"/>
                  <a:pt x="6502963" y="270145"/>
                  <a:pt x="6479929" y="530296"/>
                </a:cubicBezTo>
                <a:cubicBezTo>
                  <a:pt x="6515171" y="668626"/>
                  <a:pt x="6435487" y="819587"/>
                  <a:pt x="6479929" y="932426"/>
                </a:cubicBezTo>
                <a:cubicBezTo>
                  <a:pt x="6524371" y="1045265"/>
                  <a:pt x="6475098" y="1241735"/>
                  <a:pt x="6479929" y="1374328"/>
                </a:cubicBezTo>
                <a:cubicBezTo>
                  <a:pt x="6484760" y="1506921"/>
                  <a:pt x="6471084" y="1728221"/>
                  <a:pt x="6479929" y="1856000"/>
                </a:cubicBezTo>
                <a:lnTo>
                  <a:pt x="6479929" y="1856000"/>
                </a:lnTo>
                <a:cubicBezTo>
                  <a:pt x="6525350" y="1988514"/>
                  <a:pt x="6472514" y="2100290"/>
                  <a:pt x="6479929" y="2253714"/>
                </a:cubicBezTo>
                <a:cubicBezTo>
                  <a:pt x="6487344" y="2407138"/>
                  <a:pt x="6470880" y="2531881"/>
                  <a:pt x="6479929" y="2651428"/>
                </a:cubicBezTo>
                <a:cubicBezTo>
                  <a:pt x="6479928" y="2651424"/>
                  <a:pt x="6479930" y="2651421"/>
                  <a:pt x="6479929" y="2651418"/>
                </a:cubicBezTo>
                <a:cubicBezTo>
                  <a:pt x="6491792" y="2948149"/>
                  <a:pt x="6260367" y="3164060"/>
                  <a:pt x="5949633" y="3181714"/>
                </a:cubicBezTo>
                <a:cubicBezTo>
                  <a:pt x="5835620" y="3230809"/>
                  <a:pt x="5701768" y="3164886"/>
                  <a:pt x="5505512" y="3181714"/>
                </a:cubicBezTo>
                <a:cubicBezTo>
                  <a:pt x="5309256" y="3198542"/>
                  <a:pt x="5155939" y="3160046"/>
                  <a:pt x="5061392" y="3181714"/>
                </a:cubicBezTo>
                <a:cubicBezTo>
                  <a:pt x="4966845" y="3203382"/>
                  <a:pt x="4769685" y="3169196"/>
                  <a:pt x="4617271" y="3181714"/>
                </a:cubicBezTo>
                <a:cubicBezTo>
                  <a:pt x="4464857" y="3194232"/>
                  <a:pt x="4241177" y="3129623"/>
                  <a:pt x="4140654" y="3181714"/>
                </a:cubicBezTo>
                <a:cubicBezTo>
                  <a:pt x="4040131" y="3233805"/>
                  <a:pt x="3867537" y="3175959"/>
                  <a:pt x="3599043" y="3181714"/>
                </a:cubicBezTo>
                <a:cubicBezTo>
                  <a:pt x="3330549" y="3187469"/>
                  <a:pt x="2952940" y="3085625"/>
                  <a:pt x="2699970" y="3181714"/>
                </a:cubicBezTo>
                <a:cubicBezTo>
                  <a:pt x="2446917" y="3199435"/>
                  <a:pt x="2317724" y="3142172"/>
                  <a:pt x="2159976" y="3181714"/>
                </a:cubicBezTo>
                <a:cubicBezTo>
                  <a:pt x="2002228" y="3221256"/>
                  <a:pt x="1795833" y="3117122"/>
                  <a:pt x="1603782" y="3181714"/>
                </a:cubicBezTo>
                <a:cubicBezTo>
                  <a:pt x="1411731" y="3246306"/>
                  <a:pt x="1190675" y="3158286"/>
                  <a:pt x="1079988" y="3181714"/>
                </a:cubicBezTo>
                <a:lnTo>
                  <a:pt x="1079988" y="3181714"/>
                </a:lnTo>
                <a:cubicBezTo>
                  <a:pt x="942490" y="3191581"/>
                  <a:pt x="652209" y="3158354"/>
                  <a:pt x="530296" y="3181714"/>
                </a:cubicBezTo>
                <a:cubicBezTo>
                  <a:pt x="221053" y="3142706"/>
                  <a:pt x="-7478" y="2974608"/>
                  <a:pt x="0" y="2651418"/>
                </a:cubicBezTo>
                <a:cubicBezTo>
                  <a:pt x="1" y="2651422"/>
                  <a:pt x="0" y="2651424"/>
                  <a:pt x="0" y="2651428"/>
                </a:cubicBezTo>
                <a:cubicBezTo>
                  <a:pt x="-190413" y="2568477"/>
                  <a:pt x="-186916" y="2485830"/>
                  <a:pt x="-369304" y="2393471"/>
                </a:cubicBezTo>
                <a:cubicBezTo>
                  <a:pt x="-551692" y="2301112"/>
                  <a:pt x="-574612" y="2235800"/>
                  <a:pt x="-710200" y="2155357"/>
                </a:cubicBezTo>
                <a:cubicBezTo>
                  <a:pt x="-575167" y="2054130"/>
                  <a:pt x="-504206" y="2083014"/>
                  <a:pt x="-362202" y="2008672"/>
                </a:cubicBezTo>
                <a:cubicBezTo>
                  <a:pt x="-220198" y="1934330"/>
                  <a:pt x="-82504" y="1929714"/>
                  <a:pt x="0" y="1856000"/>
                </a:cubicBezTo>
                <a:cubicBezTo>
                  <a:pt x="-20068" y="1741894"/>
                  <a:pt x="34508" y="1583002"/>
                  <a:pt x="0" y="1440613"/>
                </a:cubicBezTo>
                <a:cubicBezTo>
                  <a:pt x="-34508" y="1298224"/>
                  <a:pt x="6682" y="1120501"/>
                  <a:pt x="0" y="998711"/>
                </a:cubicBezTo>
                <a:cubicBezTo>
                  <a:pt x="-6682" y="876921"/>
                  <a:pt x="30558" y="735817"/>
                  <a:pt x="0" y="530296"/>
                </a:cubicBezTo>
                <a:close/>
              </a:path>
              <a:path w="6479929" h="3181714" stroke="0" extrusionOk="0">
                <a:moveTo>
                  <a:pt x="0" y="530296"/>
                </a:moveTo>
                <a:cubicBezTo>
                  <a:pt x="-21105" y="256306"/>
                  <a:pt x="275401" y="1344"/>
                  <a:pt x="530296" y="0"/>
                </a:cubicBezTo>
                <a:cubicBezTo>
                  <a:pt x="766643" y="-26167"/>
                  <a:pt x="834201" y="18855"/>
                  <a:pt x="1079988" y="0"/>
                </a:cubicBezTo>
                <a:lnTo>
                  <a:pt x="1079988" y="0"/>
                </a:lnTo>
                <a:cubicBezTo>
                  <a:pt x="1205359" y="-60338"/>
                  <a:pt x="1387338" y="18302"/>
                  <a:pt x="1636182" y="0"/>
                </a:cubicBezTo>
                <a:cubicBezTo>
                  <a:pt x="1885026" y="-18302"/>
                  <a:pt x="2025726" y="5057"/>
                  <a:pt x="2127576" y="0"/>
                </a:cubicBezTo>
                <a:cubicBezTo>
                  <a:pt x="2229426" y="-5057"/>
                  <a:pt x="2538622" y="53660"/>
                  <a:pt x="2699970" y="0"/>
                </a:cubicBezTo>
                <a:cubicBezTo>
                  <a:pt x="2845977" y="-53740"/>
                  <a:pt x="3128929" y="20823"/>
                  <a:pt x="3241581" y="0"/>
                </a:cubicBezTo>
                <a:cubicBezTo>
                  <a:pt x="3354233" y="-20823"/>
                  <a:pt x="3719533" y="1507"/>
                  <a:pt x="3848184" y="0"/>
                </a:cubicBezTo>
                <a:cubicBezTo>
                  <a:pt x="3976835" y="-1507"/>
                  <a:pt x="4099763" y="33683"/>
                  <a:pt x="4324802" y="0"/>
                </a:cubicBezTo>
                <a:cubicBezTo>
                  <a:pt x="4549841" y="-33683"/>
                  <a:pt x="4624242" y="24953"/>
                  <a:pt x="4801419" y="0"/>
                </a:cubicBezTo>
                <a:cubicBezTo>
                  <a:pt x="4978596" y="-24953"/>
                  <a:pt x="5094293" y="57153"/>
                  <a:pt x="5278036" y="0"/>
                </a:cubicBezTo>
                <a:cubicBezTo>
                  <a:pt x="5461779" y="-57153"/>
                  <a:pt x="5750530" y="32546"/>
                  <a:pt x="5949633" y="0"/>
                </a:cubicBezTo>
                <a:cubicBezTo>
                  <a:pt x="6283774" y="-10673"/>
                  <a:pt x="6526857" y="230480"/>
                  <a:pt x="6479929" y="530296"/>
                </a:cubicBezTo>
                <a:cubicBezTo>
                  <a:pt x="6519300" y="675282"/>
                  <a:pt x="6476345" y="776227"/>
                  <a:pt x="6479929" y="998711"/>
                </a:cubicBezTo>
                <a:cubicBezTo>
                  <a:pt x="6483513" y="1221196"/>
                  <a:pt x="6430675" y="1276711"/>
                  <a:pt x="6479929" y="1427356"/>
                </a:cubicBezTo>
                <a:cubicBezTo>
                  <a:pt x="6529183" y="1578002"/>
                  <a:pt x="6479460" y="1731364"/>
                  <a:pt x="6479929" y="1856000"/>
                </a:cubicBezTo>
                <a:lnTo>
                  <a:pt x="6479929" y="1856000"/>
                </a:lnTo>
                <a:cubicBezTo>
                  <a:pt x="6511911" y="2033507"/>
                  <a:pt x="6434949" y="2085204"/>
                  <a:pt x="6479929" y="2245760"/>
                </a:cubicBezTo>
                <a:cubicBezTo>
                  <a:pt x="6524909" y="2406316"/>
                  <a:pt x="6460745" y="2451217"/>
                  <a:pt x="6479929" y="2651428"/>
                </a:cubicBezTo>
                <a:cubicBezTo>
                  <a:pt x="6479928" y="2651426"/>
                  <a:pt x="6479929" y="2651422"/>
                  <a:pt x="6479929" y="2651418"/>
                </a:cubicBezTo>
                <a:cubicBezTo>
                  <a:pt x="6459193" y="2970486"/>
                  <a:pt x="6192387" y="3226692"/>
                  <a:pt x="5949633" y="3181714"/>
                </a:cubicBezTo>
                <a:cubicBezTo>
                  <a:pt x="5859049" y="3223379"/>
                  <a:pt x="5623273" y="3156322"/>
                  <a:pt x="5505512" y="3181714"/>
                </a:cubicBezTo>
                <a:cubicBezTo>
                  <a:pt x="5387751" y="3207106"/>
                  <a:pt x="5190827" y="3168697"/>
                  <a:pt x="5061392" y="3181714"/>
                </a:cubicBezTo>
                <a:cubicBezTo>
                  <a:pt x="4931957" y="3194731"/>
                  <a:pt x="4690864" y="3171295"/>
                  <a:pt x="4487285" y="3181714"/>
                </a:cubicBezTo>
                <a:cubicBezTo>
                  <a:pt x="4283706" y="3192133"/>
                  <a:pt x="4096714" y="3168321"/>
                  <a:pt x="3880681" y="3181714"/>
                </a:cubicBezTo>
                <a:cubicBezTo>
                  <a:pt x="3664648" y="3195107"/>
                  <a:pt x="3491501" y="3131461"/>
                  <a:pt x="3306574" y="3181714"/>
                </a:cubicBezTo>
                <a:cubicBezTo>
                  <a:pt x="3121647" y="3231967"/>
                  <a:pt x="2874448" y="3154768"/>
                  <a:pt x="2699970" y="3181714"/>
                </a:cubicBezTo>
                <a:cubicBezTo>
                  <a:pt x="2479759" y="3210056"/>
                  <a:pt x="2298312" y="3177005"/>
                  <a:pt x="2192376" y="3181714"/>
                </a:cubicBezTo>
                <a:cubicBezTo>
                  <a:pt x="2086440" y="3186423"/>
                  <a:pt x="1759642" y="3153294"/>
                  <a:pt x="1619982" y="3181714"/>
                </a:cubicBezTo>
                <a:cubicBezTo>
                  <a:pt x="1480322" y="3210134"/>
                  <a:pt x="1343180" y="3130734"/>
                  <a:pt x="1079988" y="3181714"/>
                </a:cubicBezTo>
                <a:lnTo>
                  <a:pt x="1079988" y="3181714"/>
                </a:lnTo>
                <a:cubicBezTo>
                  <a:pt x="815766" y="3205818"/>
                  <a:pt x="701403" y="3131125"/>
                  <a:pt x="530296" y="3181714"/>
                </a:cubicBezTo>
                <a:cubicBezTo>
                  <a:pt x="270259" y="3139816"/>
                  <a:pt x="12290" y="2987273"/>
                  <a:pt x="0" y="2651418"/>
                </a:cubicBezTo>
                <a:cubicBezTo>
                  <a:pt x="0" y="2651420"/>
                  <a:pt x="-1" y="2651423"/>
                  <a:pt x="0" y="2651428"/>
                </a:cubicBezTo>
                <a:cubicBezTo>
                  <a:pt x="-150537" y="2569222"/>
                  <a:pt x="-155027" y="2497234"/>
                  <a:pt x="-340896" y="2413314"/>
                </a:cubicBezTo>
                <a:cubicBezTo>
                  <a:pt x="-526765" y="2329394"/>
                  <a:pt x="-618749" y="2182535"/>
                  <a:pt x="-710200" y="2155357"/>
                </a:cubicBezTo>
                <a:cubicBezTo>
                  <a:pt x="-648686" y="2099324"/>
                  <a:pt x="-493306" y="2086312"/>
                  <a:pt x="-369304" y="2011666"/>
                </a:cubicBezTo>
                <a:cubicBezTo>
                  <a:pt x="-245302" y="1937020"/>
                  <a:pt x="-95234" y="1923368"/>
                  <a:pt x="0" y="1856000"/>
                </a:cubicBezTo>
                <a:cubicBezTo>
                  <a:pt x="-6468" y="1655642"/>
                  <a:pt x="5452" y="1595706"/>
                  <a:pt x="0" y="1440613"/>
                </a:cubicBezTo>
                <a:cubicBezTo>
                  <a:pt x="-5452" y="1285520"/>
                  <a:pt x="7201" y="1138511"/>
                  <a:pt x="0" y="1025225"/>
                </a:cubicBezTo>
                <a:cubicBezTo>
                  <a:pt x="-7201" y="911939"/>
                  <a:pt x="31751" y="637585"/>
                  <a:pt x="0" y="530296"/>
                </a:cubicBezTo>
                <a:close/>
              </a:path>
            </a:pathLst>
          </a:custGeom>
          <a:solidFill>
            <a:srgbClr val="004900">
              <a:alpha val="38000"/>
            </a:srgbClr>
          </a:solidFill>
          <a:ln>
            <a:solidFill>
              <a:schemeClr val="bg1"/>
            </a:solidFill>
            <a:extLst>
              <a:ext uri="{C807C97D-BFC1-408E-A445-0C87EB9F89A2}">
                <ask:lineSketchStyleProps xmlns:ask="http://schemas.microsoft.com/office/drawing/2018/sketchyshapes" sd="1771817289">
                  <a:prstGeom prst="wedgeRoundRectCallout">
                    <a:avLst>
                      <a:gd name="adj1" fmla="val -60960"/>
                      <a:gd name="adj2" fmla="val 1774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Espaço Reservado para Conteúdo 2">
            <a:extLst>
              <a:ext uri="{FF2B5EF4-FFF2-40B4-BE49-F238E27FC236}">
                <a16:creationId xmlns:a16="http://schemas.microsoft.com/office/drawing/2014/main" id="{BD5FCBC1-5A35-4B0C-B285-0A39F457A65C}"/>
              </a:ext>
            </a:extLst>
          </p:cNvPr>
          <p:cNvSpPr txBox="1">
            <a:spLocks/>
          </p:cNvSpPr>
          <p:nvPr/>
        </p:nvSpPr>
        <p:spPr>
          <a:xfrm>
            <a:off x="5227608" y="2333726"/>
            <a:ext cx="6284035" cy="3445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000" b="1" dirty="0">
                <a:solidFill>
                  <a:schemeClr val="bg1"/>
                </a:solidFill>
                <a:latin typeface="Vrinda" panose="020B0502040204020203" pitchFamily="34" charset="0"/>
                <a:cs typeface="Vrinda" panose="020B0502040204020203" pitchFamily="34" charset="0"/>
              </a:rPr>
              <a:t>“A aprendizagem é um processo progressivo que não se esgota na manipulação de modelos físicos, mas nas relações manipulativo-simbólicas e abstrativas estabelecidas em cada atividade” (MENDES, 2009, p.26).</a:t>
            </a:r>
          </a:p>
        </p:txBody>
      </p:sp>
    </p:spTree>
    <p:extLst>
      <p:ext uri="{BB962C8B-B14F-4D97-AF65-F5344CB8AC3E}">
        <p14:creationId xmlns:p14="http://schemas.microsoft.com/office/powerpoint/2010/main" val="281954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PARA SABER MAIS...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p.27 </a:t>
            </a:r>
          </a:p>
        </p:txBody>
      </p:sp>
      <p:pic>
        <p:nvPicPr>
          <p:cNvPr id="3" name="Imagem 2">
            <a:extLst>
              <a:ext uri="{FF2B5EF4-FFF2-40B4-BE49-F238E27FC236}">
                <a16:creationId xmlns:a16="http://schemas.microsoft.com/office/drawing/2014/main" id="{741E39AE-E23E-4BA3-8359-4648322AFFFF}"/>
              </a:ext>
            </a:extLst>
          </p:cNvPr>
          <p:cNvPicPr>
            <a:picLocks noChangeAspect="1"/>
          </p:cNvPicPr>
          <p:nvPr/>
        </p:nvPicPr>
        <p:blipFill rotWithShape="1">
          <a:blip r:embed="rId4"/>
          <a:srcRect t="12122" r="4840" b="10045"/>
          <a:stretch/>
        </p:blipFill>
        <p:spPr>
          <a:xfrm>
            <a:off x="800100" y="1451834"/>
            <a:ext cx="10079182" cy="4637240"/>
          </a:xfrm>
          <a:prstGeom prst="rect">
            <a:avLst/>
          </a:prstGeom>
          <a:ln>
            <a:noFill/>
          </a:ln>
          <a:effectLst>
            <a:softEdge rad="112500"/>
          </a:effectLst>
        </p:spPr>
      </p:pic>
    </p:spTree>
    <p:extLst>
      <p:ext uri="{BB962C8B-B14F-4D97-AF65-F5344CB8AC3E}">
        <p14:creationId xmlns:p14="http://schemas.microsoft.com/office/powerpoint/2010/main" val="91138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PARA SABER MAIS...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Djnnathan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 28</a:t>
            </a:r>
          </a:p>
        </p:txBody>
      </p:sp>
      <p:pic>
        <p:nvPicPr>
          <p:cNvPr id="6146" name="Picture 2">
            <a:extLst>
              <a:ext uri="{FF2B5EF4-FFF2-40B4-BE49-F238E27FC236}">
                <a16:creationId xmlns:a16="http://schemas.microsoft.com/office/drawing/2014/main" id="{109FCFCC-23C3-4DD5-8537-4E2EC2DAF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0073">
            <a:off x="627352" y="1437794"/>
            <a:ext cx="3248025" cy="4752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MercadoEditorial.org - O laboratório de ensino de matemática na formação de  professores - Autores Associados">
            <a:extLst>
              <a:ext uri="{FF2B5EF4-FFF2-40B4-BE49-F238E27FC236}">
                <a16:creationId xmlns:a16="http://schemas.microsoft.com/office/drawing/2014/main" id="{DA4D45DF-A99F-4F82-B5AC-EE8E39397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1273">
            <a:off x="3148446" y="1510832"/>
            <a:ext cx="3321338" cy="4893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6A7ED99F-016F-49C7-91EA-51958264A317}"/>
              </a:ext>
            </a:extLst>
          </p:cNvPr>
          <p:cNvPicPr>
            <a:picLocks noChangeAspect="1"/>
          </p:cNvPicPr>
          <p:nvPr/>
        </p:nvPicPr>
        <p:blipFill rotWithShape="1">
          <a:blip r:embed="rId6"/>
          <a:srcRect l="21500" t="31703" r="58000" b="13778"/>
          <a:stretch/>
        </p:blipFill>
        <p:spPr>
          <a:xfrm rot="468970">
            <a:off x="5970303" y="1726909"/>
            <a:ext cx="3138592" cy="4695129"/>
          </a:xfrm>
          <a:prstGeom prst="rect">
            <a:avLst/>
          </a:prstGeom>
          <a:ln>
            <a:noFill/>
          </a:ln>
          <a:effectLst>
            <a:softEdge rad="112500"/>
          </a:effectLst>
        </p:spPr>
      </p:pic>
      <p:pic>
        <p:nvPicPr>
          <p:cNvPr id="6150" name="Picture 6">
            <a:extLst>
              <a:ext uri="{FF2B5EF4-FFF2-40B4-BE49-F238E27FC236}">
                <a16:creationId xmlns:a16="http://schemas.microsoft.com/office/drawing/2014/main" id="{606DA67A-A131-4EA5-B44D-DBFCD0D7EF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3552" y="1535302"/>
            <a:ext cx="33147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barn(inVertical)">
                                      <p:cBhvr>
                                        <p:cTn id="2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REFERÊNCIAS</a:t>
            </a:r>
          </a:p>
        </p:txBody>
      </p:sp>
      <p:sp>
        <p:nvSpPr>
          <p:cNvPr id="10" name="Espaço Reservado para Conteúdo 2">
            <a:extLst>
              <a:ext uri="{FF2B5EF4-FFF2-40B4-BE49-F238E27FC236}">
                <a16:creationId xmlns:a16="http://schemas.microsoft.com/office/drawing/2014/main" id="{618FB7AE-7EEB-4BA7-8C77-A70EBA7B7ACA}"/>
              </a:ext>
            </a:extLst>
          </p:cNvPr>
          <p:cNvSpPr txBox="1">
            <a:spLocks/>
          </p:cNvSpPr>
          <p:nvPr/>
        </p:nvSpPr>
        <p:spPr>
          <a:xfrm>
            <a:off x="0" y="1524000"/>
            <a:ext cx="12096750" cy="5049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2100" dirty="0">
                <a:solidFill>
                  <a:schemeClr val="bg1"/>
                </a:solidFill>
              </a:rPr>
              <a:t>BRASIL. </a:t>
            </a:r>
            <a:r>
              <a:rPr lang="pt-BR" sz="2100" b="1" dirty="0">
                <a:solidFill>
                  <a:schemeClr val="bg1"/>
                </a:solidFill>
              </a:rPr>
              <a:t>Base Nacional Comum Curricular (BNCC)</a:t>
            </a:r>
            <a:r>
              <a:rPr lang="pt-BR" sz="2100" dirty="0">
                <a:solidFill>
                  <a:schemeClr val="bg1"/>
                </a:solidFill>
              </a:rPr>
              <a:t>. Educação é a Base. Brasília, MEC/CONSED/UNDIME, 2018.</a:t>
            </a:r>
          </a:p>
          <a:p>
            <a:pPr algn="just"/>
            <a:r>
              <a:rPr lang="en-US" sz="2100" dirty="0">
                <a:solidFill>
                  <a:schemeClr val="bg1"/>
                </a:solidFill>
              </a:rPr>
              <a:t>KELLY, C.. </a:t>
            </a:r>
            <a:r>
              <a:rPr lang="en-US" sz="2100" b="1" dirty="0">
                <a:solidFill>
                  <a:schemeClr val="bg1"/>
                </a:solidFill>
              </a:rPr>
              <a:t>Using Manipulatives in Mathematical Problem Solving:</a:t>
            </a:r>
            <a:r>
              <a:rPr lang="en-US" sz="2100" dirty="0">
                <a:solidFill>
                  <a:schemeClr val="bg1"/>
                </a:solidFill>
              </a:rPr>
              <a:t> A Performance Based Analysis. University of Colorado at Colorado Springs. The Montana Mathematics Enthusiast, 3, 2, 184-193, 2006. </a:t>
            </a:r>
          </a:p>
          <a:p>
            <a:pPr algn="just"/>
            <a:r>
              <a:rPr lang="pt-BR" sz="2100" dirty="0">
                <a:solidFill>
                  <a:schemeClr val="bg1"/>
                </a:solidFill>
              </a:rPr>
              <a:t>LORENZATO, Sérgio. </a:t>
            </a:r>
            <a:r>
              <a:rPr lang="pt-BR" sz="2100" b="1" dirty="0">
                <a:solidFill>
                  <a:schemeClr val="bg1"/>
                </a:solidFill>
              </a:rPr>
              <a:t>O Laboratório de Ensino de Matemática na Formação de Professores</a:t>
            </a:r>
            <a:r>
              <a:rPr lang="pt-BR" sz="2100" dirty="0">
                <a:solidFill>
                  <a:schemeClr val="bg1"/>
                </a:solidFill>
              </a:rPr>
              <a:t>. Campinas, SP: Autores Associados, 2012. (Coleção Formação de professores).</a:t>
            </a:r>
          </a:p>
          <a:p>
            <a:pPr algn="just"/>
            <a:r>
              <a:rPr lang="pt-BR" sz="2100" dirty="0">
                <a:solidFill>
                  <a:schemeClr val="bg1"/>
                </a:solidFill>
              </a:rPr>
              <a:t>LORENZATO, Sérgio. </a:t>
            </a:r>
            <a:r>
              <a:rPr lang="pt-BR" sz="2100" b="1" dirty="0">
                <a:solidFill>
                  <a:schemeClr val="bg1"/>
                </a:solidFill>
              </a:rPr>
              <a:t>Para aprender matemática</a:t>
            </a:r>
            <a:r>
              <a:rPr lang="pt-BR" sz="2100" dirty="0">
                <a:solidFill>
                  <a:schemeClr val="bg1"/>
                </a:solidFill>
              </a:rPr>
              <a:t>. 3. ed. rev. Campinas, SP: Autores Associados, 2010. (Coleção Formação de professores).</a:t>
            </a:r>
          </a:p>
          <a:p>
            <a:pPr algn="just"/>
            <a:r>
              <a:rPr lang="pt-BR" sz="2100" dirty="0">
                <a:solidFill>
                  <a:schemeClr val="bg1"/>
                </a:solidFill>
              </a:rPr>
              <a:t>MENDES, Iran Abreu. </a:t>
            </a:r>
            <a:r>
              <a:rPr lang="pt-BR" sz="2100" b="1" dirty="0">
                <a:solidFill>
                  <a:schemeClr val="bg1"/>
                </a:solidFill>
              </a:rPr>
              <a:t>Investigação Histórica no Ensino da Matemática</a:t>
            </a:r>
            <a:r>
              <a:rPr lang="pt-BR" sz="2100" dirty="0">
                <a:solidFill>
                  <a:schemeClr val="bg1"/>
                </a:solidFill>
              </a:rPr>
              <a:t>. Rio de Janeiro: Editora Ciência Moderna, 2009.</a:t>
            </a:r>
          </a:p>
          <a:p>
            <a:pPr algn="just"/>
            <a:r>
              <a:rPr lang="pt-BR" sz="2100" dirty="0">
                <a:solidFill>
                  <a:schemeClr val="bg1"/>
                </a:solidFill>
              </a:rPr>
              <a:t>NACARATO, Adair Mendes. </a:t>
            </a:r>
            <a:r>
              <a:rPr lang="pt-BR" sz="2100" b="1" dirty="0">
                <a:solidFill>
                  <a:schemeClr val="bg1"/>
                </a:solidFill>
              </a:rPr>
              <a:t>Eu trabalho primeiro no concreto</a:t>
            </a:r>
            <a:r>
              <a:rPr lang="pt-BR" sz="2100" dirty="0">
                <a:solidFill>
                  <a:schemeClr val="bg1"/>
                </a:solidFill>
              </a:rPr>
              <a:t>. Revista da Educação Matemática. São Paulo: SBEM, v. 9, n. 9 e 10, p. 1-6. 2004-2005.</a:t>
            </a:r>
            <a:endParaRPr lang="en-US" sz="2100" dirty="0">
              <a:solidFill>
                <a:schemeClr val="bg1"/>
              </a:solidFill>
            </a:endParaRPr>
          </a:p>
          <a:p>
            <a:pPr algn="just"/>
            <a:r>
              <a:rPr lang="en-US" sz="2100" dirty="0">
                <a:solidFill>
                  <a:schemeClr val="bg1"/>
                </a:solidFill>
              </a:rPr>
              <a:t>REYS, R. </a:t>
            </a:r>
            <a:r>
              <a:rPr lang="en-US" sz="2100" b="1" dirty="0">
                <a:solidFill>
                  <a:schemeClr val="bg1"/>
                </a:solidFill>
              </a:rPr>
              <a:t>Considerations for teaching using manipulative materials</a:t>
            </a:r>
            <a:r>
              <a:rPr lang="en-US" sz="2100" dirty="0">
                <a:solidFill>
                  <a:schemeClr val="bg1"/>
                </a:solidFill>
              </a:rPr>
              <a:t>. </a:t>
            </a:r>
            <a:r>
              <a:rPr lang="en-US" sz="2100" dirty="0" err="1">
                <a:solidFill>
                  <a:schemeClr val="bg1"/>
                </a:solidFill>
              </a:rPr>
              <a:t>Em</a:t>
            </a:r>
            <a:r>
              <a:rPr lang="en-US" sz="2100" dirty="0">
                <a:solidFill>
                  <a:schemeClr val="bg1"/>
                </a:solidFill>
              </a:rPr>
              <a:t> Teaching made aids </a:t>
            </a:r>
            <a:r>
              <a:rPr lang="en-US" sz="2100" dirty="0" err="1">
                <a:solidFill>
                  <a:schemeClr val="bg1"/>
                </a:solidFill>
              </a:rPr>
              <a:t>forelementary</a:t>
            </a:r>
            <a:r>
              <a:rPr lang="en-US" sz="2100" dirty="0">
                <a:solidFill>
                  <a:schemeClr val="bg1"/>
                </a:solidFill>
              </a:rPr>
              <a:t> school mathematics. Reston: NCTM, 1982.</a:t>
            </a:r>
          </a:p>
          <a:p>
            <a:pPr marL="0" indent="0" algn="just">
              <a:buNone/>
            </a:pPr>
            <a:endParaRPr lang="pt-BR" sz="2000" dirty="0">
              <a:solidFill>
                <a:schemeClr val="bg1"/>
              </a:solidFill>
              <a:latin typeface="Vrinda" panose="020B0502040204020203" pitchFamily="34" charset="0"/>
              <a:cs typeface="Vrinda" panose="020B0502040204020203" pitchFamily="34" charset="0"/>
            </a:endParaRPr>
          </a:p>
        </p:txBody>
      </p:sp>
      <p:sp>
        <p:nvSpPr>
          <p:cNvPr id="5" name="Retângulo: Cantos Arredondados 4">
            <a:extLst>
              <a:ext uri="{FF2B5EF4-FFF2-40B4-BE49-F238E27FC236}">
                <a16:creationId xmlns:a16="http://schemas.microsoft.com/office/drawing/2014/main" id="{F94A214B-6420-4197-9AEA-8460CFD56400}"/>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p.29</a:t>
            </a:r>
          </a:p>
        </p:txBody>
      </p:sp>
    </p:spTree>
    <p:extLst>
      <p:ext uri="{BB962C8B-B14F-4D97-AF65-F5344CB8AC3E}">
        <p14:creationId xmlns:p14="http://schemas.microsoft.com/office/powerpoint/2010/main" val="423191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Modern Love" panose="04090805081005020601" pitchFamily="82" charset="0"/>
              </a:rPr>
              <a:t>VAMOS PENSAR UM POUCO?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p.3 </a:t>
            </a:r>
          </a:p>
        </p:txBody>
      </p:sp>
      <p:sp>
        <p:nvSpPr>
          <p:cNvPr id="10" name="Título 1">
            <a:extLst>
              <a:ext uri="{FF2B5EF4-FFF2-40B4-BE49-F238E27FC236}">
                <a16:creationId xmlns:a16="http://schemas.microsoft.com/office/drawing/2014/main" id="{E81FAF17-9EDE-4484-BDE3-C4AAB4B46F0A}"/>
              </a:ext>
            </a:extLst>
          </p:cNvPr>
          <p:cNvSpPr txBox="1">
            <a:spLocks/>
          </p:cNvSpPr>
          <p:nvPr/>
        </p:nvSpPr>
        <p:spPr>
          <a:xfrm>
            <a:off x="2139043" y="1580241"/>
            <a:ext cx="7854043" cy="4461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6600" dirty="0">
                <a:solidFill>
                  <a:schemeClr val="bg1"/>
                </a:solidFill>
                <a:latin typeface="Modern Love" panose="04090805081005020601" pitchFamily="82" charset="0"/>
              </a:rPr>
              <a:t>EU TRABALHO PRIMEIRO</a:t>
            </a:r>
          </a:p>
          <a:p>
            <a:pPr algn="ctr"/>
            <a:r>
              <a:rPr lang="pt-BR" sz="6600" dirty="0">
                <a:solidFill>
                  <a:schemeClr val="bg1"/>
                </a:solidFill>
                <a:latin typeface="Modern Love" panose="04090805081005020601" pitchFamily="82" charset="0"/>
              </a:rPr>
              <a:t> COM O CONCRETO.</a:t>
            </a:r>
          </a:p>
        </p:txBody>
      </p:sp>
      <p:pic>
        <p:nvPicPr>
          <p:cNvPr id="11" name="Picture 8" descr="Ponto De Interrogação, Pergunta Clipart, Ponto De Interrogação Criativo, A  Dúvida Imagem PNG e PSD Para Download Gratuito">
            <a:extLst>
              <a:ext uri="{FF2B5EF4-FFF2-40B4-BE49-F238E27FC236}">
                <a16:creationId xmlns:a16="http://schemas.microsoft.com/office/drawing/2014/main" id="{4EAAB7B4-9BF8-4759-8E0D-9847F70F52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7188" l="24063" r="73125">
                        <a14:foregroundMark x1="48438" y1="9531" x2="48438" y2="9531"/>
                        <a14:foregroundMark x1="70938" y1="27031" x2="70938" y2="27031"/>
                        <a14:foregroundMark x1="55469" y1="73906" x2="55469" y2="73906"/>
                        <a14:foregroundMark x1="46406" y1="78281" x2="46406" y2="78281"/>
                        <a14:foregroundMark x1="45781" y1="68750" x2="45781" y2="68750"/>
                        <a14:foregroundMark x1="42188" y1="72656" x2="44688" y2="71406"/>
                        <a14:foregroundMark x1="46875" y1="70313" x2="46875" y2="70313"/>
                        <a14:foregroundMark x1="54688" y1="67031" x2="54688" y2="67031"/>
                        <a14:foregroundMark x1="56094" y1="70469" x2="56094" y2="70469"/>
                        <a14:foregroundMark x1="56250" y1="64844" x2="55313" y2="71875"/>
                        <a14:foregroundMark x1="47813" y1="70156" x2="46250" y2="76875"/>
                        <a14:foregroundMark x1="45313" y1="68281" x2="48594" y2="75469"/>
                        <a14:foregroundMark x1="48281" y1="69375" x2="49375" y2="74531"/>
                        <a14:foregroundMark x1="43125" y1="67344" x2="43125" y2="67344"/>
                        <a14:foregroundMark x1="36563" y1="71719" x2="37656" y2="76719"/>
                        <a14:foregroundMark x1="55625" y1="60625" x2="55625" y2="60625"/>
                        <a14:foregroundMark x1="46719" y1="62187" x2="46719" y2="62187"/>
                        <a14:foregroundMark x1="45938" y1="62344" x2="45938" y2="62344"/>
                        <a14:foregroundMark x1="45469" y1="62500" x2="45469" y2="62500"/>
                        <a14:foregroundMark x1="45000" y1="62656" x2="45000" y2="62656"/>
                        <a14:foregroundMark x1="44531" y1="62656" x2="43750" y2="63125"/>
                        <a14:foregroundMark x1="42656" y1="63438" x2="42656" y2="63438"/>
                        <a14:foregroundMark x1="42344" y1="63594" x2="42344" y2="63594"/>
                        <a14:foregroundMark x1="41875" y1="63906" x2="41875" y2="63906"/>
                        <a14:foregroundMark x1="41406" y1="64063" x2="41406" y2="64063"/>
                        <a14:foregroundMark x1="37344" y1="70313" x2="38438" y2="74063"/>
                        <a14:foregroundMark x1="37344" y1="71250" x2="37969" y2="77500"/>
                        <a14:foregroundMark x1="36719" y1="74063" x2="37656" y2="78750"/>
                        <a14:foregroundMark x1="37344" y1="75469" x2="37656" y2="79844"/>
                        <a14:foregroundMark x1="39844" y1="70469" x2="40000" y2="75156"/>
                        <a14:foregroundMark x1="38750" y1="69844" x2="43438" y2="67188"/>
                        <a14:foregroundMark x1="41094" y1="68906" x2="54688" y2="63750"/>
                        <a14:foregroundMark x1="54688" y1="63750" x2="60469" y2="67500"/>
                        <a14:foregroundMark x1="53750" y1="67500" x2="54063" y2="69219"/>
                        <a14:foregroundMark x1="43438" y1="66563" x2="56719" y2="63906"/>
                        <a14:foregroundMark x1="56719" y1="63906" x2="65156" y2="75156"/>
                        <a14:foregroundMark x1="65156" y1="75156" x2="56719" y2="86250"/>
                        <a14:foregroundMark x1="56719" y1="86250" x2="43438" y2="83906"/>
                        <a14:foregroundMark x1="43438" y1="83906" x2="38594" y2="75469"/>
                        <a14:foregroundMark x1="35156" y1="75469" x2="40781" y2="80469"/>
                        <a14:foregroundMark x1="40938" y1="81094" x2="52812" y2="87188"/>
                        <a14:foregroundMark x1="52812" y1="87188" x2="56719" y2="85781"/>
                        <a14:foregroundMark x1="44531" y1="85625" x2="57344" y2="86719"/>
                        <a14:foregroundMark x1="57344" y1="86719" x2="65781" y2="76563"/>
                        <a14:foregroundMark x1="65781" y1="76563" x2="59219" y2="65000"/>
                        <a14:foregroundMark x1="59219" y1="65000" x2="45469" y2="65000"/>
                        <a14:foregroundMark x1="45469" y1="65000" x2="42188" y2="67344"/>
                        <a14:foregroundMark x1="45469" y1="64531" x2="58125" y2="64375"/>
                        <a14:foregroundMark x1="58125" y1="64375" x2="65156" y2="74063"/>
                        <a14:foregroundMark x1="64844" y1="72969" x2="66875" y2="79844"/>
                        <a14:foregroundMark x1="65000" y1="72344" x2="67031" y2="78594"/>
                        <a14:foregroundMark x1="65469" y1="72344" x2="66250" y2="80781"/>
                        <a14:foregroundMark x1="64844" y1="78906" x2="64219" y2="83438"/>
                        <a14:foregroundMark x1="65781" y1="79531" x2="64844" y2="84063"/>
                        <a14:foregroundMark x1="67031" y1="81250" x2="64219" y2="72344"/>
                        <a14:foregroundMark x1="65781" y1="72656" x2="66875" y2="82031"/>
                        <a14:foregroundMark x1="66875" y1="81250" x2="64375" y2="72344"/>
                        <a14:foregroundMark x1="64844" y1="72656" x2="66563" y2="81250"/>
                        <a14:foregroundMark x1="67656" y1="80781" x2="67656" y2="80781"/>
                        <a14:foregroundMark x1="67969" y1="80000" x2="67969" y2="80000"/>
                        <a14:foregroundMark x1="68750" y1="79219" x2="68750" y2="79219"/>
                        <a14:foregroundMark x1="69219" y1="78594" x2="69219" y2="78594"/>
                        <a14:foregroundMark x1="69531" y1="77813" x2="69531" y2="77813"/>
                        <a14:foregroundMark x1="43125" y1="66406" x2="42813" y2="66250"/>
                        <a14:foregroundMark x1="37656" y1="67969" x2="37656" y2="67969"/>
                        <a14:foregroundMark x1="34844" y1="77188" x2="34844" y2="77188"/>
                        <a14:foregroundMark x1="35000" y1="78906" x2="35000" y2="78906"/>
                        <a14:foregroundMark x1="35000" y1="80000" x2="35000" y2="80000"/>
                        <a14:foregroundMark x1="58438" y1="63125" x2="58438" y2="63125"/>
                        <a14:foregroundMark x1="39219" y1="68281" x2="39219" y2="68281"/>
                        <a14:foregroundMark x1="38750" y1="68594" x2="43125" y2="66719"/>
                        <a14:foregroundMark x1="41250" y1="66875" x2="41250" y2="66875"/>
                        <a14:foregroundMark x1="36719" y1="68438" x2="36719" y2="68438"/>
                        <a14:foregroundMark x1="35938" y1="68906" x2="35938" y2="68906"/>
                        <a14:foregroundMark x1="35469" y1="70000" x2="35469" y2="70000"/>
                        <a14:foregroundMark x1="35000" y1="70469" x2="35000" y2="70469"/>
                        <a14:foregroundMark x1="34375" y1="71406" x2="34375" y2="71406"/>
                        <a14:foregroundMark x1="34219" y1="72188" x2="34219" y2="72188"/>
                        <a14:foregroundMark x1="34531" y1="73125" x2="34531" y2="73125"/>
                        <a14:foregroundMark x1="34688" y1="73906" x2="34688" y2="73906"/>
                        <a14:foregroundMark x1="34844" y1="74531" x2="34844" y2="74531"/>
                        <a14:foregroundMark x1="42969" y1="56875" x2="42969" y2="56875"/>
                        <a14:foregroundMark x1="43125" y1="56719" x2="59062" y2="56719"/>
                        <a14:foregroundMark x1="42656" y1="56406" x2="47500" y2="43438"/>
                        <a14:foregroundMark x1="47500" y1="43438" x2="52969" y2="39375"/>
                        <a14:foregroundMark x1="42500" y1="52969" x2="42500" y2="52969"/>
                        <a14:foregroundMark x1="43125" y1="51094" x2="43125" y2="51094"/>
                        <a14:foregroundMark x1="43750" y1="49375" x2="43750" y2="49375"/>
                        <a14:foregroundMark x1="43438" y1="48906" x2="43438" y2="48906"/>
                        <a14:foregroundMark x1="43906" y1="47969" x2="43906" y2="47969"/>
                        <a14:foregroundMark x1="44531" y1="46719" x2="44531" y2="46719"/>
                        <a14:foregroundMark x1="44688" y1="45781" x2="44688" y2="45781"/>
                        <a14:foregroundMark x1="45313" y1="44531" x2="45313" y2="44531"/>
                        <a14:foregroundMark x1="46094" y1="43594" x2="46094" y2="43594"/>
                        <a14:foregroundMark x1="47188" y1="42813" x2="47188" y2="42813"/>
                        <a14:foregroundMark x1="48438" y1="41719" x2="48438" y2="41719"/>
                        <a14:foregroundMark x1="50469" y1="40469" x2="50469" y2="40469"/>
                        <a14:foregroundMark x1="51875" y1="39219" x2="51875" y2="39219"/>
                        <a14:foregroundMark x1="53750" y1="37813" x2="53750" y2="37813"/>
                        <a14:foregroundMark x1="59688" y1="52969" x2="59688" y2="52969"/>
                        <a14:foregroundMark x1="60938" y1="50469" x2="60938" y2="50469"/>
                        <a14:foregroundMark x1="62656" y1="49063" x2="62656" y2="49063"/>
                        <a14:foregroundMark x1="65000" y1="47188" x2="65000" y2="47188"/>
                        <a14:foregroundMark x1="67656" y1="45156" x2="67656" y2="45156"/>
                        <a14:foregroundMark x1="70469" y1="42031" x2="70469" y2="42031"/>
                        <a14:foregroundMark x1="73125" y1="29844" x2="73125" y2="29844"/>
                        <a14:foregroundMark x1="72500" y1="23125" x2="72500" y2="23125"/>
                        <a14:foregroundMark x1="67344" y1="14531" x2="67344" y2="14531"/>
                        <a14:foregroundMark x1="52969" y1="26875" x2="52969" y2="26875"/>
                        <a14:foregroundMark x1="42656" y1="26250" x2="42656" y2="26250"/>
                        <a14:foregroundMark x1="39688" y1="30625" x2="39688" y2="30625"/>
                        <a14:foregroundMark x1="39375" y1="31406" x2="39375" y2="31406"/>
                        <a14:foregroundMark x1="37500" y1="31563" x2="37500" y2="31563"/>
                        <a14:foregroundMark x1="24063" y1="30781" x2="24063" y2="30781"/>
                      </a14:backgroundRemoval>
                    </a14:imgEffect>
                  </a14:imgLayer>
                </a14:imgProps>
              </a:ext>
              <a:ext uri="{28A0092B-C50C-407E-A947-70E740481C1C}">
                <a14:useLocalDpi xmlns:a14="http://schemas.microsoft.com/office/drawing/2010/main" val="0"/>
              </a:ext>
            </a:extLst>
          </a:blip>
          <a:srcRect l="19205" t="3977" r="23693" b="8750"/>
          <a:stretch/>
        </p:blipFill>
        <p:spPr bwMode="auto">
          <a:xfrm rot="707492">
            <a:off x="9552149" y="1849582"/>
            <a:ext cx="2168798" cy="3314700"/>
          </a:xfrm>
          <a:prstGeom prst="rect">
            <a:avLst/>
          </a:prstGeom>
          <a:extLst>
            <a:ext uri="{909E8E84-426E-40DD-AFC4-6F175D3DCCD1}">
              <a14:hiddenFill xmlns:a14="http://schemas.microsoft.com/office/drawing/2010/main">
                <a:solidFill>
                  <a:srgbClr val="FFFFFF"/>
                </a:solidFill>
              </a14:hiddenFill>
            </a:ext>
          </a:extLst>
        </p:spPr>
      </p:pic>
      <p:pic>
        <p:nvPicPr>
          <p:cNvPr id="12" name="Picture 10" descr="Blog do Colégio Evangélico do CEEDUC: Professora Marisa - 4º ano">
            <a:extLst>
              <a:ext uri="{FF2B5EF4-FFF2-40B4-BE49-F238E27FC236}">
                <a16:creationId xmlns:a16="http://schemas.microsoft.com/office/drawing/2014/main" id="{2BE29519-D465-4918-8CCF-FF1ADCE997E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33" b="95405" l="16182" r="85273">
                        <a14:foregroundMark x1="20182" y1="47046" x2="20182" y2="47046"/>
                        <a14:foregroundMark x1="16364" y1="44858" x2="16364" y2="44858"/>
                        <a14:foregroundMark x1="16182" y1="53611" x2="16182" y2="53611"/>
                        <a14:foregroundMark x1="32364" y1="5033" x2="32364" y2="5033"/>
                        <a14:foregroundMark x1="60909" y1="27790" x2="60909" y2="27790"/>
                        <a14:foregroundMark x1="64545" y1="30197" x2="64545" y2="30197"/>
                        <a14:foregroundMark x1="62545" y1="24289" x2="61818" y2="24070"/>
                        <a14:foregroundMark x1="60000" y1="22538" x2="60000" y2="22538"/>
                        <a14:foregroundMark x1="60364" y1="22101" x2="68727" y2="39387"/>
                        <a14:foregroundMark x1="60909" y1="22538" x2="65818" y2="27571"/>
                        <a14:foregroundMark x1="66364" y1="69147" x2="66364" y2="69147"/>
                        <a14:foregroundMark x1="66364" y1="70022" x2="66364" y2="70022"/>
                        <a14:foregroundMark x1="64545" y1="67834" x2="69636" y2="73085"/>
                        <a14:foregroundMark x1="69455" y1="71335" x2="74364" y2="81838"/>
                        <a14:foregroundMark x1="75818" y1="93873" x2="75818" y2="93873"/>
                        <a14:foregroundMark x1="85273" y1="90591" x2="85273" y2="90591"/>
                        <a14:foregroundMark x1="83636" y1="89934" x2="83636" y2="89934"/>
                        <a14:foregroundMark x1="83636" y1="89934" x2="85091" y2="90153"/>
                        <a14:foregroundMark x1="69455" y1="95405" x2="69455" y2="95405"/>
                        <a14:foregroundMark x1="74000" y1="91466" x2="74000" y2="91466"/>
                      </a14:backgroundRemoval>
                    </a14:imgEffect>
                  </a14:imgLayer>
                </a14:imgProps>
              </a:ext>
              <a:ext uri="{28A0092B-C50C-407E-A947-70E740481C1C}">
                <a14:useLocalDpi xmlns:a14="http://schemas.microsoft.com/office/drawing/2010/main" val="0"/>
              </a:ext>
            </a:extLst>
          </a:blip>
          <a:srcRect l="13583" r="9669"/>
          <a:stretch/>
        </p:blipFill>
        <p:spPr bwMode="auto">
          <a:xfrm>
            <a:off x="488373" y="3877635"/>
            <a:ext cx="2413429" cy="261290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000" dirty="0">
                <a:solidFill>
                  <a:schemeClr val="bg1"/>
                </a:solidFill>
                <a:latin typeface="Modern Love" panose="04090805081005020601" pitchFamily="82" charset="0"/>
              </a:rPr>
              <a:t>REFERÊNCIAS</a:t>
            </a:r>
          </a:p>
        </p:txBody>
      </p:sp>
      <p:sp>
        <p:nvSpPr>
          <p:cNvPr id="10" name="Espaço Reservado para Conteúdo 2">
            <a:extLst>
              <a:ext uri="{FF2B5EF4-FFF2-40B4-BE49-F238E27FC236}">
                <a16:creationId xmlns:a16="http://schemas.microsoft.com/office/drawing/2014/main" id="{618FB7AE-7EEB-4BA7-8C77-A70EBA7B7ACA}"/>
              </a:ext>
            </a:extLst>
          </p:cNvPr>
          <p:cNvSpPr txBox="1">
            <a:spLocks/>
          </p:cNvSpPr>
          <p:nvPr/>
        </p:nvSpPr>
        <p:spPr>
          <a:xfrm>
            <a:off x="47625" y="1352550"/>
            <a:ext cx="12096750" cy="5049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pt-BR" sz="2100" dirty="0">
              <a:solidFill>
                <a:schemeClr val="bg1"/>
              </a:solidFill>
            </a:endParaRPr>
          </a:p>
          <a:p>
            <a:pPr algn="just"/>
            <a:r>
              <a:rPr lang="pt-BR" sz="2100" dirty="0">
                <a:solidFill>
                  <a:schemeClr val="bg1"/>
                </a:solidFill>
              </a:rPr>
              <a:t>SARMENTO, Alan Kardec Carvalho. </a:t>
            </a:r>
            <a:r>
              <a:rPr lang="pt-BR" sz="2100" b="1" dirty="0">
                <a:solidFill>
                  <a:schemeClr val="bg1"/>
                </a:solidFill>
              </a:rPr>
              <a:t>A utilização dos Materiais Manipulativos nas aulas de Matemátic</a:t>
            </a:r>
            <a:r>
              <a:rPr lang="pt-BR" sz="2100" dirty="0">
                <a:solidFill>
                  <a:schemeClr val="bg1"/>
                </a:solidFill>
              </a:rPr>
              <a:t>a. Universidade Federal do Piauí, 2010.</a:t>
            </a:r>
          </a:p>
          <a:p>
            <a:pPr algn="just"/>
            <a:r>
              <a:rPr lang="pt-BR" sz="2100" dirty="0">
                <a:solidFill>
                  <a:schemeClr val="bg1"/>
                </a:solidFill>
              </a:rPr>
              <a:t>SOUZA, C. P.; MARTINS, F. M. A. B.; BRIGO, J.. </a:t>
            </a:r>
            <a:r>
              <a:rPr lang="pt-BR" sz="2100" b="1" dirty="0">
                <a:solidFill>
                  <a:schemeClr val="bg1"/>
                </a:solidFill>
              </a:rPr>
              <a:t>Conteúdos e metodologias do ensino de matemática III</a:t>
            </a:r>
            <a:r>
              <a:rPr lang="pt-BR" sz="2100" dirty="0">
                <a:solidFill>
                  <a:schemeClr val="bg1"/>
                </a:solidFill>
              </a:rPr>
              <a:t>. 1. ed. – Florianópolis: DIOESC: UDESC/CEAD/UAB, 2012.</a:t>
            </a:r>
          </a:p>
          <a:p>
            <a:pPr algn="just"/>
            <a:r>
              <a:rPr lang="pt-BR" sz="2100" dirty="0">
                <a:solidFill>
                  <a:schemeClr val="bg1"/>
                </a:solidFill>
              </a:rPr>
              <a:t>VALE, Isabel. </a:t>
            </a:r>
            <a:r>
              <a:rPr lang="pt-BR" sz="2100" b="1" dirty="0">
                <a:solidFill>
                  <a:schemeClr val="bg1"/>
                </a:solidFill>
              </a:rPr>
              <a:t>Materiais manipuláveis na sala de aula:</a:t>
            </a:r>
            <a:r>
              <a:rPr lang="pt-BR" sz="2100" dirty="0">
                <a:solidFill>
                  <a:schemeClr val="bg1"/>
                </a:solidFill>
              </a:rPr>
              <a:t> o que se diz, o que se faz. In APM (Eds.), </a:t>
            </a:r>
            <a:r>
              <a:rPr lang="pt-BR" sz="2100" dirty="0" err="1">
                <a:solidFill>
                  <a:schemeClr val="bg1"/>
                </a:solidFill>
              </a:rPr>
              <a:t>Actas</a:t>
            </a:r>
            <a:r>
              <a:rPr lang="pt-BR" sz="2100" dirty="0">
                <a:solidFill>
                  <a:schemeClr val="bg1"/>
                </a:solidFill>
              </a:rPr>
              <a:t> do </a:t>
            </a:r>
            <a:r>
              <a:rPr lang="pt-BR" sz="2100" dirty="0" err="1">
                <a:solidFill>
                  <a:schemeClr val="bg1"/>
                </a:solidFill>
              </a:rPr>
              <a:t>Prof</a:t>
            </a:r>
            <a:r>
              <a:rPr lang="pt-BR" sz="2100" dirty="0">
                <a:solidFill>
                  <a:schemeClr val="bg1"/>
                </a:solidFill>
              </a:rPr>
              <a:t> </a:t>
            </a:r>
            <a:r>
              <a:rPr lang="pt-BR" sz="2100" dirty="0" err="1">
                <a:solidFill>
                  <a:schemeClr val="bg1"/>
                </a:solidFill>
              </a:rPr>
              <a:t>Mat</a:t>
            </a:r>
            <a:r>
              <a:rPr lang="pt-BR" sz="2100" dirty="0">
                <a:solidFill>
                  <a:schemeClr val="bg1"/>
                </a:solidFill>
              </a:rPr>
              <a:t> 99, (pp.111-120). Lisboa: APM, 1999.</a:t>
            </a:r>
          </a:p>
          <a:p>
            <a:pPr algn="just"/>
            <a:endParaRPr lang="pt-BR" sz="2100" dirty="0">
              <a:solidFill>
                <a:schemeClr val="bg1"/>
              </a:solidFill>
            </a:endParaRPr>
          </a:p>
          <a:p>
            <a:pPr marL="0" indent="0" algn="just">
              <a:buNone/>
            </a:pPr>
            <a:r>
              <a:rPr lang="pt-BR" sz="2100" i="1" dirty="0">
                <a:solidFill>
                  <a:schemeClr val="bg1"/>
                </a:solidFill>
              </a:rPr>
              <a:t>Sites</a:t>
            </a:r>
          </a:p>
          <a:p>
            <a:pPr algn="just"/>
            <a:r>
              <a:rPr lang="pt-BR" sz="2000" dirty="0">
                <a:solidFill>
                  <a:schemeClr val="bg1"/>
                </a:solidFill>
                <a:hlinkClick r:id="rId4">
                  <a:extLst>
                    <a:ext uri="{A12FA001-AC4F-418D-AE19-62706E023703}">
                      <ahyp:hlinkClr xmlns:ahyp="http://schemas.microsoft.com/office/drawing/2018/hyperlinkcolor" val="tx"/>
                    </a:ext>
                  </a:extLst>
                </a:hlinkClick>
              </a:rPr>
              <a:t>https://youtu.be/JJhO6XnhhGI</a:t>
            </a:r>
            <a:r>
              <a:rPr lang="pt-BR" sz="2000" dirty="0">
                <a:solidFill>
                  <a:schemeClr val="bg1"/>
                </a:solidFill>
              </a:rPr>
              <a:t> </a:t>
            </a:r>
          </a:p>
          <a:p>
            <a:pPr algn="just"/>
            <a:r>
              <a:rPr lang="pt-BR" sz="2000" dirty="0">
                <a:solidFill>
                  <a:schemeClr val="bg1"/>
                </a:solidFill>
                <a:hlinkClick r:id="rId5">
                  <a:extLst>
                    <a:ext uri="{A12FA001-AC4F-418D-AE19-62706E023703}">
                      <ahyp:hlinkClr xmlns:ahyp="http://schemas.microsoft.com/office/drawing/2018/hyperlinkcolor" val="tx"/>
                    </a:ext>
                  </a:extLst>
                </a:hlinkClick>
              </a:rPr>
              <a:t>https://apps.mathlearningcenter.org/geoboard/</a:t>
            </a:r>
            <a:r>
              <a:rPr lang="pt-BR" sz="2000" dirty="0">
                <a:solidFill>
                  <a:schemeClr val="bg1"/>
                </a:solidFill>
              </a:rPr>
              <a:t> </a:t>
            </a:r>
          </a:p>
          <a:p>
            <a:pPr algn="just"/>
            <a:r>
              <a:rPr lang="pt-BR" sz="2000" dirty="0">
                <a:solidFill>
                  <a:schemeClr val="bg1"/>
                </a:solidFill>
                <a:hlinkClick r:id="rId6">
                  <a:extLst>
                    <a:ext uri="{A12FA001-AC4F-418D-AE19-62706E023703}">
                      <ahyp:hlinkClr xmlns:ahyp="http://schemas.microsoft.com/office/drawing/2018/hyperlinkcolor" val="tx"/>
                    </a:ext>
                  </a:extLst>
                </a:hlinkClick>
              </a:rPr>
              <a:t>http://lem.icmc.usp.br/Manipulaveis/Index</a:t>
            </a:r>
            <a:r>
              <a:rPr lang="pt-BR" sz="2000" dirty="0">
                <a:solidFill>
                  <a:schemeClr val="bg1"/>
                </a:solidFill>
              </a:rPr>
              <a:t> </a:t>
            </a:r>
          </a:p>
          <a:p>
            <a:pPr marL="0" indent="0" algn="just">
              <a:buNone/>
            </a:pPr>
            <a:endParaRPr lang="pt-BR" sz="2000" dirty="0">
              <a:solidFill>
                <a:schemeClr val="bg1"/>
              </a:solidFill>
              <a:latin typeface="Vrinda" panose="020B0502040204020203" pitchFamily="34" charset="0"/>
              <a:cs typeface="Vrinda" panose="020B0502040204020203" pitchFamily="34" charset="0"/>
            </a:endParaRPr>
          </a:p>
          <a:p>
            <a:pPr marL="0" indent="0" algn="just">
              <a:buNone/>
            </a:pPr>
            <a:endParaRPr lang="pt-BR" sz="2000" dirty="0">
              <a:solidFill>
                <a:schemeClr val="bg1"/>
              </a:solidFill>
              <a:latin typeface="Vrinda" panose="020B0502040204020203" pitchFamily="34" charset="0"/>
              <a:cs typeface="Vrinda" panose="020B0502040204020203" pitchFamily="34" charset="0"/>
            </a:endParaRPr>
          </a:p>
        </p:txBody>
      </p:sp>
      <p:sp>
        <p:nvSpPr>
          <p:cNvPr id="5" name="Retângulo: Cantos Arredondados 4">
            <a:extLst>
              <a:ext uri="{FF2B5EF4-FFF2-40B4-BE49-F238E27FC236}">
                <a16:creationId xmlns:a16="http://schemas.microsoft.com/office/drawing/2014/main" id="{F94A214B-6420-4197-9AEA-8460CFD56400}"/>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Schivani                                    MATERIAIS MANIPULÁVEIS, p.30</a:t>
            </a:r>
          </a:p>
        </p:txBody>
      </p:sp>
    </p:spTree>
    <p:extLst>
      <p:ext uri="{BB962C8B-B14F-4D97-AF65-F5344CB8AC3E}">
        <p14:creationId xmlns:p14="http://schemas.microsoft.com/office/powerpoint/2010/main" val="102980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299E1E0-B4EC-4B09-B64A-9C9947606F02}"/>
              </a:ext>
            </a:extLst>
          </p:cNvPr>
          <p:cNvSpPr txBox="1">
            <a:spLocks/>
          </p:cNvSpPr>
          <p:nvPr/>
        </p:nvSpPr>
        <p:spPr>
          <a:xfrm>
            <a:off x="2565400" y="15922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t-BR"/>
          </a:p>
        </p:txBody>
      </p:sp>
      <p:sp>
        <p:nvSpPr>
          <p:cNvPr id="7" name="Título 30">
            <a:extLst>
              <a:ext uri="{FF2B5EF4-FFF2-40B4-BE49-F238E27FC236}">
                <a16:creationId xmlns:a16="http://schemas.microsoft.com/office/drawing/2014/main" id="{3ED49ED8-79BB-4C0E-9930-F7A213E9E66E}"/>
              </a:ext>
            </a:extLst>
          </p:cNvPr>
          <p:cNvSpPr>
            <a:spLocks noGrp="1"/>
          </p:cNvSpPr>
          <p:nvPr>
            <p:ph type="ctrTitle"/>
          </p:nvPr>
        </p:nvSpPr>
        <p:spPr>
          <a:xfrm>
            <a:off x="176651" y="2238482"/>
            <a:ext cx="9855792" cy="1609241"/>
          </a:xfrm>
        </p:spPr>
        <p:txBody>
          <a:bodyPr>
            <a:normAutofit/>
          </a:bodyPr>
          <a:lstStyle/>
          <a:p>
            <a:r>
              <a:rPr lang="pt-BR" dirty="0">
                <a:solidFill>
                  <a:schemeClr val="bg1"/>
                </a:solidFill>
                <a:latin typeface="Modern Love" panose="04090805081005020601" pitchFamily="82" charset="0"/>
              </a:rPr>
              <a:t>MATERIAIS MANIPULÁVEIS</a:t>
            </a:r>
          </a:p>
        </p:txBody>
      </p:sp>
      <p:sp>
        <p:nvSpPr>
          <p:cNvPr id="18" name="Subtítulo 31">
            <a:extLst>
              <a:ext uri="{FF2B5EF4-FFF2-40B4-BE49-F238E27FC236}">
                <a16:creationId xmlns:a16="http://schemas.microsoft.com/office/drawing/2014/main" id="{DA8DDDF6-603C-47C8-A467-ADE542DF460A}"/>
              </a:ext>
            </a:extLst>
          </p:cNvPr>
          <p:cNvSpPr>
            <a:spLocks noGrp="1"/>
          </p:cNvSpPr>
          <p:nvPr>
            <p:ph type="subTitle" idx="1"/>
          </p:nvPr>
        </p:nvSpPr>
        <p:spPr>
          <a:xfrm>
            <a:off x="4508500" y="5682818"/>
            <a:ext cx="7200900" cy="990600"/>
          </a:xfrm>
        </p:spPr>
        <p:txBody>
          <a:bodyPr>
            <a:normAutofit/>
          </a:bodyPr>
          <a:lstStyle/>
          <a:p>
            <a:pPr algn="r"/>
            <a:r>
              <a:rPr lang="pt-BR" sz="2000" dirty="0" err="1">
                <a:solidFill>
                  <a:schemeClr val="bg1"/>
                </a:solidFill>
                <a:latin typeface="Cavolini" panose="03000502040302020204" pitchFamily="66" charset="0"/>
                <a:cs typeface="Cavolini" panose="03000502040302020204" pitchFamily="66" charset="0"/>
              </a:rPr>
              <a:t>Profº</a:t>
            </a:r>
            <a:r>
              <a:rPr lang="pt-BR" sz="2000" dirty="0">
                <a:solidFill>
                  <a:schemeClr val="bg1"/>
                </a:solidFill>
                <a:latin typeface="Cavolini" panose="03000502040302020204" pitchFamily="66" charset="0"/>
                <a:cs typeface="Cavolini" panose="03000502040302020204" pitchFamily="66" charset="0"/>
              </a:rPr>
              <a:t> Dr. </a:t>
            </a:r>
            <a:r>
              <a:rPr lang="pt-BR" sz="2000" dirty="0" err="1">
                <a:solidFill>
                  <a:schemeClr val="bg1"/>
                </a:solidFill>
                <a:latin typeface="Cavolini" panose="03000502040302020204" pitchFamily="66" charset="0"/>
                <a:cs typeface="Cavolini" panose="03000502040302020204" pitchFamily="66" charset="0"/>
              </a:rPr>
              <a:t>Djnnathan</a:t>
            </a:r>
            <a:r>
              <a:rPr lang="pt-BR" sz="2000" dirty="0">
                <a:solidFill>
                  <a:schemeClr val="bg1"/>
                </a:solidFill>
                <a:latin typeface="Cavolini" panose="03000502040302020204" pitchFamily="66" charset="0"/>
                <a:cs typeface="Cavolini" panose="03000502040302020204" pitchFamily="66" charset="0"/>
              </a:rPr>
              <a:t> Gonçalves</a:t>
            </a:r>
          </a:p>
          <a:p>
            <a:pPr algn="r"/>
            <a:r>
              <a:rPr lang="pt-BR" sz="2000" dirty="0" err="1">
                <a:solidFill>
                  <a:schemeClr val="bg1"/>
                </a:solidFill>
                <a:latin typeface="Cavolini" panose="03000502040302020204" pitchFamily="66" charset="0"/>
                <a:cs typeface="Cavolini" panose="03000502040302020204" pitchFamily="66" charset="0"/>
              </a:rPr>
              <a:t>Profª</a:t>
            </a:r>
            <a:r>
              <a:rPr lang="pt-BR" sz="2000" dirty="0">
                <a:solidFill>
                  <a:schemeClr val="bg1"/>
                </a:solidFill>
                <a:latin typeface="Cavolini" panose="03000502040302020204" pitchFamily="66" charset="0"/>
                <a:cs typeface="Cavolini" panose="03000502040302020204" pitchFamily="66" charset="0"/>
              </a:rPr>
              <a:t> Ms. Juliana Schivani</a:t>
            </a:r>
          </a:p>
        </p:txBody>
      </p:sp>
      <p:grpSp>
        <p:nvGrpSpPr>
          <p:cNvPr id="5" name="Agrupar 4">
            <a:extLst>
              <a:ext uri="{FF2B5EF4-FFF2-40B4-BE49-F238E27FC236}">
                <a16:creationId xmlns:a16="http://schemas.microsoft.com/office/drawing/2014/main" id="{16635910-032C-4F56-888E-704FD794401D}"/>
              </a:ext>
            </a:extLst>
          </p:cNvPr>
          <p:cNvGrpSpPr/>
          <p:nvPr/>
        </p:nvGrpSpPr>
        <p:grpSpPr>
          <a:xfrm>
            <a:off x="141776" y="900513"/>
            <a:ext cx="7749416" cy="1725658"/>
            <a:chOff x="141776" y="900513"/>
            <a:chExt cx="7749416" cy="1725658"/>
          </a:xfrm>
        </p:grpSpPr>
        <p:pic>
          <p:nvPicPr>
            <p:cNvPr id="2" name="Picture 2" descr="Investigação Matemática: o que é, porque e como fazer">
              <a:extLst>
                <a:ext uri="{FF2B5EF4-FFF2-40B4-BE49-F238E27FC236}">
                  <a16:creationId xmlns:a16="http://schemas.microsoft.com/office/drawing/2014/main" id="{8F746E6A-81EB-4E9E-A04E-866482809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76" y="953303"/>
              <a:ext cx="2411999" cy="1609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Planejamento na Educação Infantil: como aliar a BNCC às vivências com as  crianças">
              <a:extLst>
                <a:ext uri="{FF2B5EF4-FFF2-40B4-BE49-F238E27FC236}">
                  <a16:creationId xmlns:a16="http://schemas.microsoft.com/office/drawing/2014/main" id="{603082B9-2B92-4C29-9D08-E85D8259B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612" y="900513"/>
              <a:ext cx="2377580" cy="1586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Os materiais manipuláveis favorecem a aprendizagem?">
              <a:extLst>
                <a:ext uri="{FF2B5EF4-FFF2-40B4-BE49-F238E27FC236}">
                  <a16:creationId xmlns:a16="http://schemas.microsoft.com/office/drawing/2014/main" id="{EF70EBB0-9AD8-4DCB-B085-7D508630C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650" y="903208"/>
              <a:ext cx="2583647" cy="1722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Agrupar 5">
            <a:extLst>
              <a:ext uri="{FF2B5EF4-FFF2-40B4-BE49-F238E27FC236}">
                <a16:creationId xmlns:a16="http://schemas.microsoft.com/office/drawing/2014/main" id="{2E3AE150-7A6C-44D6-8F12-4C4F2B9E9AA7}"/>
              </a:ext>
            </a:extLst>
          </p:cNvPr>
          <p:cNvGrpSpPr/>
          <p:nvPr/>
        </p:nvGrpSpPr>
        <p:grpSpPr>
          <a:xfrm>
            <a:off x="1466851" y="3979863"/>
            <a:ext cx="10200985" cy="1773280"/>
            <a:chOff x="1466851" y="3979863"/>
            <a:chExt cx="10200985" cy="1773280"/>
          </a:xfrm>
        </p:grpSpPr>
        <p:pic>
          <p:nvPicPr>
            <p:cNvPr id="1028" name="Picture 4" descr="Materiais Manipulativos para o Ensino de Frações e Números Decimais - Vol.3  - Coleção Mathemoteca">
              <a:extLst>
                <a:ext uri="{FF2B5EF4-FFF2-40B4-BE49-F238E27FC236}">
                  <a16:creationId xmlns:a16="http://schemas.microsoft.com/office/drawing/2014/main" id="{DF6DC9A1-F386-4A72-AF3C-75D983DC8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097" y="4054181"/>
              <a:ext cx="2905125" cy="1571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A Utilização de Materiais pedagógicos e jogos educacionais na disciplina de  Matemática">
              <a:extLst>
                <a:ext uri="{FF2B5EF4-FFF2-40B4-BE49-F238E27FC236}">
                  <a16:creationId xmlns:a16="http://schemas.microsoft.com/office/drawing/2014/main" id="{BD51EC6E-04D2-434E-925D-96061C2EF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6851" y="3979863"/>
              <a:ext cx="3388434" cy="1773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m 8" descr="Cadeira e mesa&#10;&#10;Descrição gerada automaticamente com confiança média">
              <a:extLst>
                <a:ext uri="{FF2B5EF4-FFF2-40B4-BE49-F238E27FC236}">
                  <a16:creationId xmlns:a16="http://schemas.microsoft.com/office/drawing/2014/main" id="{5DCEB10A-1D5A-4B81-9698-8CF6FF667EA4}"/>
                </a:ext>
              </a:extLst>
            </p:cNvPr>
            <p:cNvPicPr>
              <a:picLocks noChangeAspect="1"/>
            </p:cNvPicPr>
            <p:nvPr/>
          </p:nvPicPr>
          <p:blipFill rotWithShape="1">
            <a:blip r:embed="rId8">
              <a:extLst>
                <a:ext uri="{28A0092B-C50C-407E-A947-70E740481C1C}">
                  <a14:useLocalDpi xmlns:a14="http://schemas.microsoft.com/office/drawing/2010/main" val="0"/>
                </a:ext>
              </a:extLst>
            </a:blip>
            <a:srcRect b="60000"/>
            <a:stretch/>
          </p:blipFill>
          <p:spPr>
            <a:xfrm>
              <a:off x="7738771" y="4043525"/>
              <a:ext cx="3929065" cy="1571626"/>
            </a:xfrm>
            <a:prstGeom prst="rect">
              <a:avLst/>
            </a:prstGeom>
            <a:ln>
              <a:noFill/>
            </a:ln>
            <a:effectLst>
              <a:softEdge rad="112500"/>
            </a:effectLst>
          </p:spPr>
        </p:pic>
      </p:grpSp>
      <p:pic>
        <p:nvPicPr>
          <p:cNvPr id="15" name="Picture 6" descr="Escola Espaço Educar | Centro de Formação Educar">
            <a:extLst>
              <a:ext uri="{FF2B5EF4-FFF2-40B4-BE49-F238E27FC236}">
                <a16:creationId xmlns:a16="http://schemas.microsoft.com/office/drawing/2014/main" id="{A978B14A-FA15-4919-8FC2-EB84E4703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9849" y="1142611"/>
            <a:ext cx="209550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26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Balão de Fala: Oval 6">
            <a:extLst>
              <a:ext uri="{FF2B5EF4-FFF2-40B4-BE49-F238E27FC236}">
                <a16:creationId xmlns:a16="http://schemas.microsoft.com/office/drawing/2014/main" id="{713DFA45-E22B-48E6-8EF1-79596B6297A1}"/>
              </a:ext>
            </a:extLst>
          </p:cNvPr>
          <p:cNvSpPr/>
          <p:nvPr/>
        </p:nvSpPr>
        <p:spPr>
          <a:xfrm>
            <a:off x="3052689" y="2363372"/>
            <a:ext cx="9139311" cy="1828800"/>
          </a:xfrm>
          <a:custGeom>
            <a:avLst/>
            <a:gdLst>
              <a:gd name="connsiteX0" fmla="*/ 400759 w 9139311"/>
              <a:gd name="connsiteY0" fmla="*/ -334103 h 1828800"/>
              <a:gd name="connsiteX1" fmla="*/ 833083 w 9139311"/>
              <a:gd name="connsiteY1" fmla="*/ -261160 h 1828800"/>
              <a:gd name="connsiteX2" fmla="*/ 1265406 w 9139311"/>
              <a:gd name="connsiteY2" fmla="*/ -188217 h 1828800"/>
              <a:gd name="connsiteX3" fmla="*/ 1721748 w 9139311"/>
              <a:gd name="connsiteY3" fmla="*/ -111222 h 1828800"/>
              <a:gd name="connsiteX4" fmla="*/ 2202108 w 9139311"/>
              <a:gd name="connsiteY4" fmla="*/ -30174 h 1828800"/>
              <a:gd name="connsiteX5" fmla="*/ 2802557 w 9139311"/>
              <a:gd name="connsiteY5" fmla="*/ 71136 h 1828800"/>
              <a:gd name="connsiteX6" fmla="*/ 4937639 w 9139311"/>
              <a:gd name="connsiteY6" fmla="*/ 2969 h 1828800"/>
              <a:gd name="connsiteX7" fmla="*/ 6918942 w 9139311"/>
              <a:gd name="connsiteY7" fmla="*/ 1698705 h 1828800"/>
              <a:gd name="connsiteX8" fmla="*/ 4326068 w 9139311"/>
              <a:gd name="connsiteY8" fmla="*/ 1827500 h 1828800"/>
              <a:gd name="connsiteX9" fmla="*/ 1352581 w 9139311"/>
              <a:gd name="connsiteY9" fmla="*/ 265000 h 1828800"/>
              <a:gd name="connsiteX10" fmla="*/ 905225 w 9139311"/>
              <a:gd name="connsiteY10" fmla="*/ -16578 h 1828800"/>
              <a:gd name="connsiteX11" fmla="*/ 400759 w 9139311"/>
              <a:gd name="connsiteY11" fmla="*/ -33410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39311" h="1828800" fill="none" extrusionOk="0">
                <a:moveTo>
                  <a:pt x="400759" y="-334103"/>
                </a:moveTo>
                <a:cubicBezTo>
                  <a:pt x="586741" y="-350193"/>
                  <a:pt x="657460" y="-279876"/>
                  <a:pt x="833083" y="-261160"/>
                </a:cubicBezTo>
                <a:cubicBezTo>
                  <a:pt x="1008706" y="-242444"/>
                  <a:pt x="1163082" y="-168301"/>
                  <a:pt x="1265406" y="-188217"/>
                </a:cubicBezTo>
                <a:cubicBezTo>
                  <a:pt x="1367730" y="-208133"/>
                  <a:pt x="1624957" y="-127286"/>
                  <a:pt x="1721748" y="-111222"/>
                </a:cubicBezTo>
                <a:cubicBezTo>
                  <a:pt x="1818539" y="-95158"/>
                  <a:pt x="2022759" y="-6686"/>
                  <a:pt x="2202108" y="-30174"/>
                </a:cubicBezTo>
                <a:cubicBezTo>
                  <a:pt x="2381457" y="-53662"/>
                  <a:pt x="2624428" y="59428"/>
                  <a:pt x="2802557" y="71136"/>
                </a:cubicBezTo>
                <a:cubicBezTo>
                  <a:pt x="3451943" y="-75567"/>
                  <a:pt x="4079856" y="-41322"/>
                  <a:pt x="4937639" y="2969"/>
                </a:cubicBezTo>
                <a:cubicBezTo>
                  <a:pt x="9583529" y="-312769"/>
                  <a:pt x="10925593" y="1518878"/>
                  <a:pt x="6918942" y="1698705"/>
                </a:cubicBezTo>
                <a:cubicBezTo>
                  <a:pt x="6076662" y="1854808"/>
                  <a:pt x="5146329" y="1949447"/>
                  <a:pt x="4326068" y="1827500"/>
                </a:cubicBezTo>
                <a:cubicBezTo>
                  <a:pt x="-14549" y="2128137"/>
                  <a:pt x="-914420" y="752645"/>
                  <a:pt x="1352581" y="265000"/>
                </a:cubicBezTo>
                <a:cubicBezTo>
                  <a:pt x="1165648" y="179416"/>
                  <a:pt x="1029375" y="41173"/>
                  <a:pt x="905225" y="-16578"/>
                </a:cubicBezTo>
                <a:cubicBezTo>
                  <a:pt x="781075" y="-74329"/>
                  <a:pt x="612558" y="-201624"/>
                  <a:pt x="400759" y="-334103"/>
                </a:cubicBezTo>
                <a:close/>
              </a:path>
              <a:path w="9139311" h="1828800" stroke="0" extrusionOk="0">
                <a:moveTo>
                  <a:pt x="400759" y="-334103"/>
                </a:moveTo>
                <a:cubicBezTo>
                  <a:pt x="583887" y="-315644"/>
                  <a:pt x="711845" y="-253603"/>
                  <a:pt x="833083" y="-261160"/>
                </a:cubicBezTo>
                <a:cubicBezTo>
                  <a:pt x="954321" y="-268717"/>
                  <a:pt x="1168969" y="-186010"/>
                  <a:pt x="1337460" y="-176060"/>
                </a:cubicBezTo>
                <a:cubicBezTo>
                  <a:pt x="1505951" y="-166110"/>
                  <a:pt x="1634136" y="-61204"/>
                  <a:pt x="1865856" y="-86907"/>
                </a:cubicBezTo>
                <a:cubicBezTo>
                  <a:pt x="2097576" y="-112611"/>
                  <a:pt x="2144107" y="-34785"/>
                  <a:pt x="2370233" y="-1807"/>
                </a:cubicBezTo>
                <a:cubicBezTo>
                  <a:pt x="2596359" y="31171"/>
                  <a:pt x="2650223" y="82995"/>
                  <a:pt x="2802557" y="71136"/>
                </a:cubicBezTo>
                <a:cubicBezTo>
                  <a:pt x="3621727" y="-96968"/>
                  <a:pt x="4199434" y="-85568"/>
                  <a:pt x="4937639" y="2969"/>
                </a:cubicBezTo>
                <a:cubicBezTo>
                  <a:pt x="9271375" y="23289"/>
                  <a:pt x="10825149" y="1302336"/>
                  <a:pt x="6918942" y="1698705"/>
                </a:cubicBezTo>
                <a:cubicBezTo>
                  <a:pt x="6132654" y="2005578"/>
                  <a:pt x="5112225" y="1853897"/>
                  <a:pt x="4326068" y="1827500"/>
                </a:cubicBezTo>
                <a:cubicBezTo>
                  <a:pt x="347350" y="1857266"/>
                  <a:pt x="-1596895" y="1228200"/>
                  <a:pt x="1352581" y="265000"/>
                </a:cubicBezTo>
                <a:cubicBezTo>
                  <a:pt x="1236574" y="192714"/>
                  <a:pt x="1058817" y="50275"/>
                  <a:pt x="895706" y="-22569"/>
                </a:cubicBezTo>
                <a:cubicBezTo>
                  <a:pt x="732595" y="-95413"/>
                  <a:pt x="586707" y="-222439"/>
                  <a:pt x="400759" y="-334103"/>
                </a:cubicBezTo>
                <a:close/>
              </a:path>
            </a:pathLst>
          </a:custGeom>
          <a:solidFill>
            <a:srgbClr val="4D9406"/>
          </a:solidFill>
          <a:ln>
            <a:solidFill>
              <a:schemeClr val="bg1"/>
            </a:solidFill>
            <a:extLst>
              <a:ext uri="{C807C97D-BFC1-408E-A445-0C87EB9F89A2}">
                <ask:lineSketchStyleProps xmlns:ask="http://schemas.microsoft.com/office/drawing/2018/sketchyshapes" sd="1771817289">
                  <a:prstGeom prst="wedgeEllipseCallout">
                    <a:avLst>
                      <a:gd name="adj1" fmla="val -45615"/>
                      <a:gd name="adj2" fmla="val -6826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Picture 2">
            <a:extLst>
              <a:ext uri="{FF2B5EF4-FFF2-40B4-BE49-F238E27FC236}">
                <a16:creationId xmlns:a16="http://schemas.microsoft.com/office/drawing/2014/main" id="{EE249F90-6595-4E38-A5DC-899E7B06EF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3" y="1541934"/>
            <a:ext cx="3560435" cy="499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Modern Love" panose="04090805081005020601" pitchFamily="82" charset="0"/>
              </a:rPr>
              <a:t>VAMOS PENSAR UM POUCO?</a:t>
            </a:r>
          </a:p>
        </p:txBody>
      </p:sp>
      <p:sp>
        <p:nvSpPr>
          <p:cNvPr id="10" name="Espaço Reservado para Conteúdo 2">
            <a:extLst>
              <a:ext uri="{FF2B5EF4-FFF2-40B4-BE49-F238E27FC236}">
                <a16:creationId xmlns:a16="http://schemas.microsoft.com/office/drawing/2014/main" id="{C147E86A-48B2-4214-8CDB-D7DA7939E2C6}"/>
              </a:ext>
            </a:extLst>
          </p:cNvPr>
          <p:cNvSpPr txBox="1">
            <a:spLocks/>
          </p:cNvSpPr>
          <p:nvPr/>
        </p:nvSpPr>
        <p:spPr>
          <a:xfrm>
            <a:off x="3875809" y="2800589"/>
            <a:ext cx="7872845" cy="12568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6000" dirty="0">
                <a:solidFill>
                  <a:schemeClr val="bg1"/>
                </a:solidFill>
                <a:latin typeface="Cavolini" panose="03000502040302020204" pitchFamily="66" charset="0"/>
                <a:cs typeface="Cavolini" panose="03000502040302020204" pitchFamily="66" charset="0"/>
              </a:rPr>
              <a:t>O QUE SÃO </a:t>
            </a:r>
            <a:r>
              <a:rPr lang="pt-BR" sz="6000" b="1" u="sng"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MATERIAIS</a:t>
            </a:r>
          </a:p>
          <a:p>
            <a:pPr marL="0" indent="0" algn="ctr">
              <a:buFont typeface="Arial" panose="020B0604020202020204" pitchFamily="34" charset="0"/>
              <a:buNone/>
            </a:pPr>
            <a:r>
              <a:rPr lang="pt-BR" sz="6000" b="1" u="sng"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 MANIPULÁVEIS</a:t>
            </a:r>
            <a:r>
              <a:rPr lang="pt-BR" sz="6000" dirty="0">
                <a:solidFill>
                  <a:schemeClr val="bg1"/>
                </a:solidFill>
                <a:latin typeface="Cavolini" panose="03000502040302020204" pitchFamily="66" charset="0"/>
                <a:cs typeface="Cavolini" panose="03000502040302020204" pitchFamily="66" charset="0"/>
              </a:rPr>
              <a:t>?</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p.4 </a:t>
            </a:r>
          </a:p>
        </p:txBody>
      </p:sp>
    </p:spTree>
    <p:extLst>
      <p:ext uri="{BB962C8B-B14F-4D97-AF65-F5344CB8AC3E}">
        <p14:creationId xmlns:p14="http://schemas.microsoft.com/office/powerpoint/2010/main" val="62906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C2AB8360-256A-40FF-B917-D6CE83B920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0" y="1581036"/>
            <a:ext cx="3560435" cy="499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chemeClr val="bg1"/>
                </a:solidFill>
                <a:latin typeface="Modern Love" panose="04090805081005020601" pitchFamily="82" charset="0"/>
              </a:rPr>
              <a:t>VAMOS PENSAR UM POUCO?</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p.5 </a:t>
            </a:r>
          </a:p>
        </p:txBody>
      </p:sp>
      <p:sp>
        <p:nvSpPr>
          <p:cNvPr id="11" name="Balão de Pensamento: Nuvem 10">
            <a:extLst>
              <a:ext uri="{FF2B5EF4-FFF2-40B4-BE49-F238E27FC236}">
                <a16:creationId xmlns:a16="http://schemas.microsoft.com/office/drawing/2014/main" id="{FF753C89-6053-4A46-A6F3-64DE1F824BCB}"/>
              </a:ext>
            </a:extLst>
          </p:cNvPr>
          <p:cNvSpPr/>
          <p:nvPr/>
        </p:nvSpPr>
        <p:spPr>
          <a:xfrm>
            <a:off x="3941379" y="1403695"/>
            <a:ext cx="8155372" cy="2359008"/>
          </a:xfrm>
          <a:custGeom>
            <a:avLst/>
            <a:gdLst>
              <a:gd name="connsiteX0" fmla="*/ 736248 w 8155372"/>
              <a:gd name="connsiteY0" fmla="*/ 784697 h 2359008"/>
              <a:gd name="connsiteX1" fmla="*/ 1061519 w 8155372"/>
              <a:gd name="connsiteY1" fmla="*/ 377168 h 2359008"/>
              <a:gd name="connsiteX2" fmla="*/ 2643888 w 8155372"/>
              <a:gd name="connsiteY2" fmla="*/ 284063 h 2359008"/>
              <a:gd name="connsiteX3" fmla="*/ 4239283 w 8155372"/>
              <a:gd name="connsiteY3" fmla="*/ 187410 h 2359008"/>
              <a:gd name="connsiteX4" fmla="*/ 4860941 w 8155372"/>
              <a:gd name="connsiteY4" fmla="*/ 10921 h 2359008"/>
              <a:gd name="connsiteX5" fmla="*/ 5631926 w 8155372"/>
              <a:gd name="connsiteY5" fmla="*/ 135479 h 2359008"/>
              <a:gd name="connsiteX6" fmla="*/ 6694767 w 8155372"/>
              <a:gd name="connsiteY6" fmla="*/ 37678 h 2359008"/>
              <a:gd name="connsiteX7" fmla="*/ 7233739 w 8155372"/>
              <a:gd name="connsiteY7" fmla="*/ 304486 h 2359008"/>
              <a:gd name="connsiteX8" fmla="*/ 7925435 w 8155372"/>
              <a:gd name="connsiteY8" fmla="*/ 563431 h 2359008"/>
              <a:gd name="connsiteX9" fmla="*/ 7894475 w 8155372"/>
              <a:gd name="connsiteY9" fmla="*/ 844219 h 2359008"/>
              <a:gd name="connsiteX10" fmla="*/ 8120636 w 8155372"/>
              <a:gd name="connsiteY10" fmla="*/ 1273536 h 2359008"/>
              <a:gd name="connsiteX11" fmla="*/ 7061192 w 8155372"/>
              <a:gd name="connsiteY11" fmla="*/ 1649339 h 2359008"/>
              <a:gd name="connsiteX12" fmla="*/ 6681930 w 8155372"/>
              <a:gd name="connsiteY12" fmla="*/ 1971355 h 2359008"/>
              <a:gd name="connsiteX13" fmla="*/ 5390663 w 8155372"/>
              <a:gd name="connsiteY13" fmla="*/ 2010344 h 2359008"/>
              <a:gd name="connsiteX14" fmla="*/ 4467897 w 8155372"/>
              <a:gd name="connsiteY14" fmla="*/ 2353874 h 2359008"/>
              <a:gd name="connsiteX15" fmla="*/ 3111123 w 8155372"/>
              <a:gd name="connsiteY15" fmla="*/ 2144185 h 2359008"/>
              <a:gd name="connsiteX16" fmla="*/ 1095689 w 8155372"/>
              <a:gd name="connsiteY16" fmla="*/ 1937007 h 2359008"/>
              <a:gd name="connsiteX17" fmla="*/ 209547 w 8155372"/>
              <a:gd name="connsiteY17" fmla="*/ 1706458 h 2359008"/>
              <a:gd name="connsiteX18" fmla="*/ 398895 w 8155372"/>
              <a:gd name="connsiteY18" fmla="*/ 1395254 h 2359008"/>
              <a:gd name="connsiteX19" fmla="*/ -944 w 8155372"/>
              <a:gd name="connsiteY19" fmla="*/ 1075969 h 2359008"/>
              <a:gd name="connsiteX20" fmla="*/ 729263 w 8155372"/>
              <a:gd name="connsiteY20" fmla="*/ 792178 h 2359008"/>
              <a:gd name="connsiteX21" fmla="*/ 736248 w 8155372"/>
              <a:gd name="connsiteY21" fmla="*/ 784697 h 2359008"/>
              <a:gd name="connsiteX0" fmla="*/ -609003 w 8155372"/>
              <a:gd name="connsiteY0" fmla="*/ 302095 h 2359008"/>
              <a:gd name="connsiteX1" fmla="*/ -674531 w 8155372"/>
              <a:gd name="connsiteY1" fmla="*/ 367623 h 2359008"/>
              <a:gd name="connsiteX2" fmla="*/ -740059 w 8155372"/>
              <a:gd name="connsiteY2" fmla="*/ 302095 h 2359008"/>
              <a:gd name="connsiteX3" fmla="*/ -674531 w 8155372"/>
              <a:gd name="connsiteY3" fmla="*/ 236567 h 2359008"/>
              <a:gd name="connsiteX4" fmla="*/ -609003 w 8155372"/>
              <a:gd name="connsiteY4" fmla="*/ 302095 h 2359008"/>
              <a:gd name="connsiteX0" fmla="*/ -148088 w 8155372"/>
              <a:gd name="connsiteY0" fmla="*/ 375095 h 2359008"/>
              <a:gd name="connsiteX1" fmla="*/ -279144 w 8155372"/>
              <a:gd name="connsiteY1" fmla="*/ 506151 h 2359008"/>
              <a:gd name="connsiteX2" fmla="*/ -410200 w 8155372"/>
              <a:gd name="connsiteY2" fmla="*/ 375095 h 2359008"/>
              <a:gd name="connsiteX3" fmla="*/ -279144 w 8155372"/>
              <a:gd name="connsiteY3" fmla="*/ 244039 h 2359008"/>
              <a:gd name="connsiteX4" fmla="*/ -148088 w 8155372"/>
              <a:gd name="connsiteY4" fmla="*/ 375095 h 2359008"/>
              <a:gd name="connsiteX0" fmla="*/ 441704 w 8155372"/>
              <a:gd name="connsiteY0" fmla="*/ 471891 h 2359008"/>
              <a:gd name="connsiteX1" fmla="*/ 245120 w 8155372"/>
              <a:gd name="connsiteY1" fmla="*/ 668475 h 2359008"/>
              <a:gd name="connsiteX2" fmla="*/ 48536 w 8155372"/>
              <a:gd name="connsiteY2" fmla="*/ 471891 h 2359008"/>
              <a:gd name="connsiteX3" fmla="*/ 245120 w 8155372"/>
              <a:gd name="connsiteY3" fmla="*/ 275307 h 2359008"/>
              <a:gd name="connsiteX4" fmla="*/ 441704 w 8155372"/>
              <a:gd name="connsiteY4" fmla="*/ 471891 h 2359008"/>
              <a:gd name="connsiteX0" fmla="*/ 885952 w 8155372"/>
              <a:gd name="connsiteY0" fmla="*/ 1429438 h 2359008"/>
              <a:gd name="connsiteX1" fmla="*/ 407768 w 8155372"/>
              <a:gd name="connsiteY1" fmla="*/ 1385917 h 2359008"/>
              <a:gd name="connsiteX2" fmla="*/ 1307880 w 8155372"/>
              <a:gd name="connsiteY2" fmla="*/ 1905718 h 2359008"/>
              <a:gd name="connsiteX3" fmla="*/ 1098709 w 8155372"/>
              <a:gd name="connsiteY3" fmla="*/ 1926523 h 2359008"/>
              <a:gd name="connsiteX4" fmla="*/ 3110745 w 8155372"/>
              <a:gd name="connsiteY4" fmla="*/ 2134574 h 2359008"/>
              <a:gd name="connsiteX5" fmla="*/ 2984639 w 8155372"/>
              <a:gd name="connsiteY5" fmla="*/ 2039559 h 2359008"/>
              <a:gd name="connsiteX6" fmla="*/ 5442011 w 8155372"/>
              <a:gd name="connsiteY6" fmla="*/ 1897636 h 2359008"/>
              <a:gd name="connsiteX7" fmla="*/ 5391607 w 8155372"/>
              <a:gd name="connsiteY7" fmla="*/ 2001880 h 2359008"/>
              <a:gd name="connsiteX8" fmla="*/ 6442932 w 8155372"/>
              <a:gd name="connsiteY8" fmla="*/ 1253441 h 2359008"/>
              <a:gd name="connsiteX9" fmla="*/ 7056662 w 8155372"/>
              <a:gd name="connsiteY9" fmla="*/ 1643114 h 2359008"/>
              <a:gd name="connsiteX10" fmla="*/ 7890699 w 8155372"/>
              <a:gd name="connsiteY10" fmla="*/ 838430 h 2359008"/>
              <a:gd name="connsiteX11" fmla="*/ 7617343 w 8155372"/>
              <a:gd name="connsiteY11" fmla="*/ 984558 h 2359008"/>
              <a:gd name="connsiteX12" fmla="*/ 7234872 w 8155372"/>
              <a:gd name="connsiteY12" fmla="*/ 296295 h 2359008"/>
              <a:gd name="connsiteX13" fmla="*/ 7249219 w 8155372"/>
              <a:gd name="connsiteY13" fmla="*/ 365318 h 2359008"/>
              <a:gd name="connsiteX14" fmla="*/ 5489395 w 8155372"/>
              <a:gd name="connsiteY14" fmla="*/ 215805 h 2359008"/>
              <a:gd name="connsiteX15" fmla="*/ 5629472 w 8155372"/>
              <a:gd name="connsiteY15" fmla="*/ 127779 h 2359008"/>
              <a:gd name="connsiteX16" fmla="*/ 4179816 w 8155372"/>
              <a:gd name="connsiteY16" fmla="*/ 257743 h 2359008"/>
              <a:gd name="connsiteX17" fmla="*/ 4247589 w 8155372"/>
              <a:gd name="connsiteY17" fmla="*/ 181840 h 2359008"/>
              <a:gd name="connsiteX18" fmla="*/ 2642944 w 8155372"/>
              <a:gd name="connsiteY18" fmla="*/ 283517 h 2359008"/>
              <a:gd name="connsiteX19" fmla="*/ 2888360 w 8155372"/>
              <a:gd name="connsiteY19" fmla="*/ 357127 h 2359008"/>
              <a:gd name="connsiteX20" fmla="*/ 779102 w 8155372"/>
              <a:gd name="connsiteY20" fmla="*/ 862184 h 2359008"/>
              <a:gd name="connsiteX21" fmla="*/ 736248 w 8155372"/>
              <a:gd name="connsiteY21" fmla="*/ 784697 h 23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55372" h="2359008" fill="none" extrusionOk="0">
                <a:moveTo>
                  <a:pt x="736248" y="784697"/>
                </a:moveTo>
                <a:cubicBezTo>
                  <a:pt x="716058" y="643760"/>
                  <a:pt x="811112" y="522346"/>
                  <a:pt x="1061519" y="377168"/>
                </a:cubicBezTo>
                <a:cubicBezTo>
                  <a:pt x="1373142" y="294816"/>
                  <a:pt x="2190947" y="145043"/>
                  <a:pt x="2643888" y="284063"/>
                </a:cubicBezTo>
                <a:cubicBezTo>
                  <a:pt x="3015929" y="165838"/>
                  <a:pt x="3698570" y="-9813"/>
                  <a:pt x="4239283" y="187410"/>
                </a:cubicBezTo>
                <a:cubicBezTo>
                  <a:pt x="4424917" y="68965"/>
                  <a:pt x="4600180" y="31358"/>
                  <a:pt x="4860941" y="10921"/>
                </a:cubicBezTo>
                <a:cubicBezTo>
                  <a:pt x="5135364" y="-10279"/>
                  <a:pt x="5434267" y="38527"/>
                  <a:pt x="5631926" y="135479"/>
                </a:cubicBezTo>
                <a:cubicBezTo>
                  <a:pt x="5869710" y="57297"/>
                  <a:pt x="6352186" y="-14742"/>
                  <a:pt x="6694767" y="37678"/>
                </a:cubicBezTo>
                <a:cubicBezTo>
                  <a:pt x="6981749" y="79449"/>
                  <a:pt x="7185311" y="206440"/>
                  <a:pt x="7233739" y="304486"/>
                </a:cubicBezTo>
                <a:cubicBezTo>
                  <a:pt x="7564956" y="373741"/>
                  <a:pt x="7833233" y="428273"/>
                  <a:pt x="7925435" y="563431"/>
                </a:cubicBezTo>
                <a:cubicBezTo>
                  <a:pt x="8017134" y="647446"/>
                  <a:pt x="7990006" y="734259"/>
                  <a:pt x="7894475" y="844219"/>
                </a:cubicBezTo>
                <a:cubicBezTo>
                  <a:pt x="8162163" y="990909"/>
                  <a:pt x="8188834" y="1131974"/>
                  <a:pt x="8120636" y="1273536"/>
                </a:cubicBezTo>
                <a:cubicBezTo>
                  <a:pt x="7981097" y="1476703"/>
                  <a:pt x="7507911" y="1669553"/>
                  <a:pt x="7061192" y="1649339"/>
                </a:cubicBezTo>
                <a:cubicBezTo>
                  <a:pt x="7059765" y="1785127"/>
                  <a:pt x="6924393" y="1911686"/>
                  <a:pt x="6681930" y="1971355"/>
                </a:cubicBezTo>
                <a:cubicBezTo>
                  <a:pt x="6307206" y="2152082"/>
                  <a:pt x="5707131" y="2046514"/>
                  <a:pt x="5390663" y="2010344"/>
                </a:cubicBezTo>
                <a:cubicBezTo>
                  <a:pt x="5238214" y="2157185"/>
                  <a:pt x="4928108" y="2285542"/>
                  <a:pt x="4467897" y="2353874"/>
                </a:cubicBezTo>
                <a:cubicBezTo>
                  <a:pt x="3902306" y="2358335"/>
                  <a:pt x="3404666" y="2289445"/>
                  <a:pt x="3111123" y="2144185"/>
                </a:cubicBezTo>
                <a:cubicBezTo>
                  <a:pt x="2320332" y="2293588"/>
                  <a:pt x="1413130" y="2235560"/>
                  <a:pt x="1095689" y="1937007"/>
                </a:cubicBezTo>
                <a:cubicBezTo>
                  <a:pt x="701468" y="1942171"/>
                  <a:pt x="314860" y="1837426"/>
                  <a:pt x="209547" y="1706458"/>
                </a:cubicBezTo>
                <a:cubicBezTo>
                  <a:pt x="94264" y="1597096"/>
                  <a:pt x="207082" y="1457248"/>
                  <a:pt x="398895" y="1395254"/>
                </a:cubicBezTo>
                <a:cubicBezTo>
                  <a:pt x="89383" y="1351945"/>
                  <a:pt x="-34856" y="1203501"/>
                  <a:pt x="-944" y="1075969"/>
                </a:cubicBezTo>
                <a:cubicBezTo>
                  <a:pt x="72970" y="882730"/>
                  <a:pt x="367400" y="865394"/>
                  <a:pt x="729263" y="792178"/>
                </a:cubicBezTo>
                <a:cubicBezTo>
                  <a:pt x="730904" y="789335"/>
                  <a:pt x="734293" y="786633"/>
                  <a:pt x="736248" y="784697"/>
                </a:cubicBezTo>
                <a:close/>
              </a:path>
              <a:path w="8155372" h="2359008" fill="none" extrusionOk="0">
                <a:moveTo>
                  <a:pt x="-609003" y="302095"/>
                </a:moveTo>
                <a:cubicBezTo>
                  <a:pt x="-608360" y="330081"/>
                  <a:pt x="-640960" y="364408"/>
                  <a:pt x="-674531" y="367623"/>
                </a:cubicBezTo>
                <a:cubicBezTo>
                  <a:pt x="-718703" y="368118"/>
                  <a:pt x="-739105" y="335621"/>
                  <a:pt x="-740059" y="302095"/>
                </a:cubicBezTo>
                <a:cubicBezTo>
                  <a:pt x="-733158" y="265492"/>
                  <a:pt x="-699903" y="236825"/>
                  <a:pt x="-674531" y="236567"/>
                </a:cubicBezTo>
                <a:cubicBezTo>
                  <a:pt x="-635388" y="231082"/>
                  <a:pt x="-602575" y="265070"/>
                  <a:pt x="-609003" y="302095"/>
                </a:cubicBezTo>
                <a:close/>
              </a:path>
              <a:path w="8155372" h="2359008" fill="none" extrusionOk="0">
                <a:moveTo>
                  <a:pt x="-148088" y="375095"/>
                </a:moveTo>
                <a:cubicBezTo>
                  <a:pt x="-166669" y="447141"/>
                  <a:pt x="-210422" y="500162"/>
                  <a:pt x="-279144" y="506151"/>
                </a:cubicBezTo>
                <a:cubicBezTo>
                  <a:pt x="-368935" y="519067"/>
                  <a:pt x="-414403" y="444819"/>
                  <a:pt x="-410200" y="375095"/>
                </a:cubicBezTo>
                <a:cubicBezTo>
                  <a:pt x="-395505" y="292957"/>
                  <a:pt x="-353633" y="236063"/>
                  <a:pt x="-279144" y="244039"/>
                </a:cubicBezTo>
                <a:cubicBezTo>
                  <a:pt x="-201462" y="224853"/>
                  <a:pt x="-144487" y="317813"/>
                  <a:pt x="-148088" y="375095"/>
                </a:cubicBezTo>
                <a:close/>
              </a:path>
              <a:path w="8155372" h="2359008" fill="none" extrusionOk="0">
                <a:moveTo>
                  <a:pt x="441704" y="471891"/>
                </a:moveTo>
                <a:cubicBezTo>
                  <a:pt x="465421" y="595694"/>
                  <a:pt x="363448" y="686473"/>
                  <a:pt x="245120" y="668475"/>
                </a:cubicBezTo>
                <a:cubicBezTo>
                  <a:pt x="121897" y="666717"/>
                  <a:pt x="63714" y="585971"/>
                  <a:pt x="48536" y="471891"/>
                </a:cubicBezTo>
                <a:cubicBezTo>
                  <a:pt x="51917" y="364173"/>
                  <a:pt x="115886" y="298983"/>
                  <a:pt x="245120" y="275307"/>
                </a:cubicBezTo>
                <a:cubicBezTo>
                  <a:pt x="352503" y="271532"/>
                  <a:pt x="467935" y="351728"/>
                  <a:pt x="441704" y="471891"/>
                </a:cubicBezTo>
                <a:close/>
              </a:path>
              <a:path w="8155372" h="2359008" fill="none" extrusionOk="0">
                <a:moveTo>
                  <a:pt x="885952" y="1429438"/>
                </a:moveTo>
                <a:cubicBezTo>
                  <a:pt x="752755" y="1449847"/>
                  <a:pt x="547058" y="1449545"/>
                  <a:pt x="407768" y="1385917"/>
                </a:cubicBezTo>
                <a:moveTo>
                  <a:pt x="1307880" y="1905718"/>
                </a:moveTo>
                <a:cubicBezTo>
                  <a:pt x="1238270" y="1915603"/>
                  <a:pt x="1172688" y="1924078"/>
                  <a:pt x="1098709" y="1926523"/>
                </a:cubicBezTo>
                <a:moveTo>
                  <a:pt x="3110745" y="2134574"/>
                </a:moveTo>
                <a:cubicBezTo>
                  <a:pt x="3060683" y="2091269"/>
                  <a:pt x="3018775" y="2066907"/>
                  <a:pt x="2984639" y="2039559"/>
                </a:cubicBezTo>
                <a:moveTo>
                  <a:pt x="5442011" y="1897636"/>
                </a:moveTo>
                <a:cubicBezTo>
                  <a:pt x="5427790" y="1938771"/>
                  <a:pt x="5417551" y="1966634"/>
                  <a:pt x="5391607" y="2001880"/>
                </a:cubicBezTo>
                <a:moveTo>
                  <a:pt x="6442932" y="1253441"/>
                </a:moveTo>
                <a:cubicBezTo>
                  <a:pt x="6857256" y="1356390"/>
                  <a:pt x="7046499" y="1456065"/>
                  <a:pt x="7056662" y="1643114"/>
                </a:cubicBezTo>
                <a:moveTo>
                  <a:pt x="7890699" y="838430"/>
                </a:moveTo>
                <a:cubicBezTo>
                  <a:pt x="7837110" y="912488"/>
                  <a:pt x="7749678" y="936818"/>
                  <a:pt x="7617343" y="984558"/>
                </a:cubicBezTo>
                <a:moveTo>
                  <a:pt x="7234872" y="296295"/>
                </a:moveTo>
                <a:cubicBezTo>
                  <a:pt x="7243919" y="322057"/>
                  <a:pt x="7250694" y="344233"/>
                  <a:pt x="7249219" y="365318"/>
                </a:cubicBezTo>
                <a:moveTo>
                  <a:pt x="5489395" y="215805"/>
                </a:moveTo>
                <a:cubicBezTo>
                  <a:pt x="5525804" y="191217"/>
                  <a:pt x="5573637" y="149283"/>
                  <a:pt x="5629472" y="127779"/>
                </a:cubicBezTo>
                <a:moveTo>
                  <a:pt x="4179816" y="257743"/>
                </a:moveTo>
                <a:cubicBezTo>
                  <a:pt x="4188299" y="237780"/>
                  <a:pt x="4216199" y="206277"/>
                  <a:pt x="4247589" y="181840"/>
                </a:cubicBezTo>
                <a:moveTo>
                  <a:pt x="2642944" y="283517"/>
                </a:moveTo>
                <a:cubicBezTo>
                  <a:pt x="2714886" y="304900"/>
                  <a:pt x="2807198" y="336137"/>
                  <a:pt x="2888360" y="357127"/>
                </a:cubicBezTo>
                <a:moveTo>
                  <a:pt x="779102" y="862184"/>
                </a:moveTo>
                <a:cubicBezTo>
                  <a:pt x="757641" y="835274"/>
                  <a:pt x="747107" y="808122"/>
                  <a:pt x="736248" y="784697"/>
                </a:cubicBezTo>
              </a:path>
              <a:path w="8155372" h="2359008" stroke="0" extrusionOk="0">
                <a:moveTo>
                  <a:pt x="736248" y="784697"/>
                </a:moveTo>
                <a:cubicBezTo>
                  <a:pt x="660974" y="658126"/>
                  <a:pt x="845333" y="488594"/>
                  <a:pt x="1061519" y="377168"/>
                </a:cubicBezTo>
                <a:cubicBezTo>
                  <a:pt x="1514563" y="189437"/>
                  <a:pt x="2189920" y="137489"/>
                  <a:pt x="2643888" y="284063"/>
                </a:cubicBezTo>
                <a:cubicBezTo>
                  <a:pt x="2884164" y="-37815"/>
                  <a:pt x="3699573" y="7667"/>
                  <a:pt x="4239283" y="187410"/>
                </a:cubicBezTo>
                <a:cubicBezTo>
                  <a:pt x="4412151" y="141737"/>
                  <a:pt x="4598108" y="37145"/>
                  <a:pt x="4860941" y="10921"/>
                </a:cubicBezTo>
                <a:cubicBezTo>
                  <a:pt x="5195729" y="-13501"/>
                  <a:pt x="5452636" y="22068"/>
                  <a:pt x="5631926" y="135479"/>
                </a:cubicBezTo>
                <a:cubicBezTo>
                  <a:pt x="5872516" y="-21874"/>
                  <a:pt x="6335767" y="-14993"/>
                  <a:pt x="6694767" y="37678"/>
                </a:cubicBezTo>
                <a:cubicBezTo>
                  <a:pt x="6968477" y="75613"/>
                  <a:pt x="7167076" y="148564"/>
                  <a:pt x="7233739" y="304486"/>
                </a:cubicBezTo>
                <a:cubicBezTo>
                  <a:pt x="7564683" y="356660"/>
                  <a:pt x="7807445" y="444920"/>
                  <a:pt x="7925435" y="563431"/>
                </a:cubicBezTo>
                <a:cubicBezTo>
                  <a:pt x="7986091" y="659035"/>
                  <a:pt x="7986699" y="756273"/>
                  <a:pt x="7894475" y="844219"/>
                </a:cubicBezTo>
                <a:cubicBezTo>
                  <a:pt x="8145231" y="1014509"/>
                  <a:pt x="8261866" y="1130009"/>
                  <a:pt x="8120636" y="1273536"/>
                </a:cubicBezTo>
                <a:cubicBezTo>
                  <a:pt x="8089297" y="1447260"/>
                  <a:pt x="7641549" y="1610617"/>
                  <a:pt x="7061192" y="1649339"/>
                </a:cubicBezTo>
                <a:cubicBezTo>
                  <a:pt x="7059737" y="1749195"/>
                  <a:pt x="6911674" y="1884902"/>
                  <a:pt x="6681930" y="1971355"/>
                </a:cubicBezTo>
                <a:cubicBezTo>
                  <a:pt x="6354536" y="2091049"/>
                  <a:pt x="5858425" y="2096978"/>
                  <a:pt x="5390663" y="2010344"/>
                </a:cubicBezTo>
                <a:cubicBezTo>
                  <a:pt x="5165752" y="2207249"/>
                  <a:pt x="4951838" y="2273832"/>
                  <a:pt x="4467897" y="2353874"/>
                </a:cubicBezTo>
                <a:cubicBezTo>
                  <a:pt x="3966545" y="2398681"/>
                  <a:pt x="3404892" y="2309111"/>
                  <a:pt x="3111123" y="2144185"/>
                </a:cubicBezTo>
                <a:cubicBezTo>
                  <a:pt x="2302491" y="2283049"/>
                  <a:pt x="1541569" y="2145775"/>
                  <a:pt x="1095689" y="1937007"/>
                </a:cubicBezTo>
                <a:cubicBezTo>
                  <a:pt x="708940" y="1973027"/>
                  <a:pt x="285336" y="1895095"/>
                  <a:pt x="209547" y="1706458"/>
                </a:cubicBezTo>
                <a:cubicBezTo>
                  <a:pt x="119676" y="1607607"/>
                  <a:pt x="191011" y="1486748"/>
                  <a:pt x="398895" y="1395254"/>
                </a:cubicBezTo>
                <a:cubicBezTo>
                  <a:pt x="155838" y="1324856"/>
                  <a:pt x="-17357" y="1181723"/>
                  <a:pt x="-944" y="1075969"/>
                </a:cubicBezTo>
                <a:cubicBezTo>
                  <a:pt x="77216" y="945810"/>
                  <a:pt x="384412" y="834662"/>
                  <a:pt x="729263" y="792178"/>
                </a:cubicBezTo>
                <a:cubicBezTo>
                  <a:pt x="730830" y="789072"/>
                  <a:pt x="733955" y="787401"/>
                  <a:pt x="736248" y="784697"/>
                </a:cubicBezTo>
                <a:close/>
              </a:path>
              <a:path w="8155372" h="2359008" stroke="0" extrusionOk="0">
                <a:moveTo>
                  <a:pt x="-609003" y="302095"/>
                </a:moveTo>
                <a:cubicBezTo>
                  <a:pt x="-600522" y="331877"/>
                  <a:pt x="-633933" y="366949"/>
                  <a:pt x="-674531" y="367623"/>
                </a:cubicBezTo>
                <a:cubicBezTo>
                  <a:pt x="-704169" y="374879"/>
                  <a:pt x="-749127" y="343976"/>
                  <a:pt x="-740059" y="302095"/>
                </a:cubicBezTo>
                <a:cubicBezTo>
                  <a:pt x="-739924" y="272665"/>
                  <a:pt x="-707901" y="229430"/>
                  <a:pt x="-674531" y="236567"/>
                </a:cubicBezTo>
                <a:cubicBezTo>
                  <a:pt x="-631605" y="230111"/>
                  <a:pt x="-610150" y="260152"/>
                  <a:pt x="-609003" y="302095"/>
                </a:cubicBezTo>
                <a:close/>
              </a:path>
              <a:path w="8155372" h="2359008" stroke="0" extrusionOk="0">
                <a:moveTo>
                  <a:pt x="-148088" y="375095"/>
                </a:moveTo>
                <a:cubicBezTo>
                  <a:pt x="-148259" y="449290"/>
                  <a:pt x="-206840" y="514863"/>
                  <a:pt x="-279144" y="506151"/>
                </a:cubicBezTo>
                <a:cubicBezTo>
                  <a:pt x="-357559" y="490414"/>
                  <a:pt x="-408426" y="455198"/>
                  <a:pt x="-410200" y="375095"/>
                </a:cubicBezTo>
                <a:cubicBezTo>
                  <a:pt x="-407971" y="292606"/>
                  <a:pt x="-352766" y="242570"/>
                  <a:pt x="-279144" y="244039"/>
                </a:cubicBezTo>
                <a:cubicBezTo>
                  <a:pt x="-223190" y="254101"/>
                  <a:pt x="-160994" y="287089"/>
                  <a:pt x="-148088" y="375095"/>
                </a:cubicBezTo>
                <a:close/>
              </a:path>
              <a:path w="8155372" h="2359008" stroke="0" extrusionOk="0">
                <a:moveTo>
                  <a:pt x="441704" y="471891"/>
                </a:moveTo>
                <a:cubicBezTo>
                  <a:pt x="434459" y="583643"/>
                  <a:pt x="329447" y="648241"/>
                  <a:pt x="245120" y="668475"/>
                </a:cubicBezTo>
                <a:cubicBezTo>
                  <a:pt x="156256" y="663159"/>
                  <a:pt x="58966" y="565839"/>
                  <a:pt x="48536" y="471891"/>
                </a:cubicBezTo>
                <a:cubicBezTo>
                  <a:pt x="21790" y="351874"/>
                  <a:pt x="136671" y="271821"/>
                  <a:pt x="245120" y="275307"/>
                </a:cubicBezTo>
                <a:cubicBezTo>
                  <a:pt x="348343" y="280253"/>
                  <a:pt x="426966" y="347863"/>
                  <a:pt x="441704" y="471891"/>
                </a:cubicBezTo>
                <a:close/>
              </a:path>
              <a:path w="8155372" h="2359008" fill="none" stroke="0" extrusionOk="0">
                <a:moveTo>
                  <a:pt x="885952" y="1429438"/>
                </a:moveTo>
                <a:cubicBezTo>
                  <a:pt x="703313" y="1468271"/>
                  <a:pt x="562589" y="1407576"/>
                  <a:pt x="407768" y="1385917"/>
                </a:cubicBezTo>
                <a:moveTo>
                  <a:pt x="1307880" y="1905718"/>
                </a:moveTo>
                <a:cubicBezTo>
                  <a:pt x="1256586" y="1908085"/>
                  <a:pt x="1171839" y="1934870"/>
                  <a:pt x="1098709" y="1926523"/>
                </a:cubicBezTo>
                <a:moveTo>
                  <a:pt x="3110745" y="2134574"/>
                </a:moveTo>
                <a:cubicBezTo>
                  <a:pt x="3048896" y="2109738"/>
                  <a:pt x="3024927" y="2073363"/>
                  <a:pt x="2984639" y="2039559"/>
                </a:cubicBezTo>
                <a:moveTo>
                  <a:pt x="5442011" y="1897636"/>
                </a:moveTo>
                <a:cubicBezTo>
                  <a:pt x="5435913" y="1931747"/>
                  <a:pt x="5419375" y="1975466"/>
                  <a:pt x="5391607" y="2001880"/>
                </a:cubicBezTo>
                <a:moveTo>
                  <a:pt x="6442932" y="1253441"/>
                </a:moveTo>
                <a:cubicBezTo>
                  <a:pt x="6817196" y="1331095"/>
                  <a:pt x="7069739" y="1497709"/>
                  <a:pt x="7056662" y="1643114"/>
                </a:cubicBezTo>
                <a:moveTo>
                  <a:pt x="7890699" y="838430"/>
                </a:moveTo>
                <a:cubicBezTo>
                  <a:pt x="7823186" y="887123"/>
                  <a:pt x="7735735" y="950115"/>
                  <a:pt x="7617343" y="984558"/>
                </a:cubicBezTo>
                <a:moveTo>
                  <a:pt x="7234872" y="296295"/>
                </a:moveTo>
                <a:cubicBezTo>
                  <a:pt x="7244611" y="318688"/>
                  <a:pt x="7250999" y="344635"/>
                  <a:pt x="7249219" y="365318"/>
                </a:cubicBezTo>
                <a:moveTo>
                  <a:pt x="5489395" y="215805"/>
                </a:moveTo>
                <a:cubicBezTo>
                  <a:pt x="5531461" y="181259"/>
                  <a:pt x="5574212" y="154546"/>
                  <a:pt x="5629472" y="127779"/>
                </a:cubicBezTo>
                <a:moveTo>
                  <a:pt x="4179816" y="257743"/>
                </a:moveTo>
                <a:cubicBezTo>
                  <a:pt x="4193179" y="235287"/>
                  <a:pt x="4223108" y="212368"/>
                  <a:pt x="4247589" y="181840"/>
                </a:cubicBezTo>
                <a:moveTo>
                  <a:pt x="2642944" y="283517"/>
                </a:moveTo>
                <a:cubicBezTo>
                  <a:pt x="2744460" y="299738"/>
                  <a:pt x="2820819" y="320710"/>
                  <a:pt x="2888360" y="357127"/>
                </a:cubicBezTo>
                <a:moveTo>
                  <a:pt x="779102" y="862184"/>
                </a:moveTo>
                <a:cubicBezTo>
                  <a:pt x="757008" y="831975"/>
                  <a:pt x="747567" y="811721"/>
                  <a:pt x="736248" y="784697"/>
                </a:cubicBezTo>
              </a:path>
            </a:pathLst>
          </a:custGeom>
          <a:solidFill>
            <a:srgbClr val="00B050">
              <a:alpha val="51000"/>
            </a:srgbClr>
          </a:solidFill>
          <a:ln>
            <a:noFill/>
            <a:extLst>
              <a:ext uri="{C807C97D-BFC1-408E-A445-0C87EB9F89A2}">
                <ask:lineSketchStyleProps xmlns:ask="http://schemas.microsoft.com/office/drawing/2018/sketchyshapes" sd="1771817289">
                  <a:prstGeom prst="cloudCallout">
                    <a:avLst>
                      <a:gd name="adj1" fmla="val -58271"/>
                      <a:gd name="adj2" fmla="val -3719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Conteúdo 2">
            <a:extLst>
              <a:ext uri="{FF2B5EF4-FFF2-40B4-BE49-F238E27FC236}">
                <a16:creationId xmlns:a16="http://schemas.microsoft.com/office/drawing/2014/main" id="{FBD459D8-C473-4F58-BFEB-846C4B397335}"/>
              </a:ext>
            </a:extLst>
          </p:cNvPr>
          <p:cNvSpPr>
            <a:spLocks noGrp="1"/>
          </p:cNvSpPr>
          <p:nvPr>
            <p:ph idx="1"/>
          </p:nvPr>
        </p:nvSpPr>
        <p:spPr>
          <a:xfrm>
            <a:off x="4509919" y="1701553"/>
            <a:ext cx="7337406" cy="1757860"/>
          </a:xfrm>
        </p:spPr>
        <p:txBody>
          <a:bodyPr>
            <a:noAutofit/>
          </a:bodyPr>
          <a:lstStyle/>
          <a:p>
            <a:pPr marL="0" indent="0" algn="ctr">
              <a:buNone/>
            </a:pPr>
            <a:r>
              <a:rPr lang="pt-BR" b="1" dirty="0">
                <a:solidFill>
                  <a:schemeClr val="bg1"/>
                </a:solidFill>
                <a:latin typeface="Cavolini" panose="03000502040302020204" pitchFamily="66" charset="0"/>
                <a:cs typeface="Cavolini" panose="03000502040302020204" pitchFamily="66" charset="0"/>
              </a:rPr>
              <a:t>Você consegue conceber que o processo de ensino e aprendizagem pode ocorrer apenas com o uso de </a:t>
            </a:r>
            <a:r>
              <a:rPr lang="pt-BR" b="1" dirty="0">
                <a:ln>
                  <a:solidFill>
                    <a:srgbClr val="FFC000"/>
                  </a:solidFill>
                </a:ln>
                <a:solidFill>
                  <a:srgbClr val="FFC000"/>
                </a:solidFill>
                <a:latin typeface="Cavolini" panose="03000502040302020204" pitchFamily="66" charset="0"/>
                <a:cs typeface="Cavolini" panose="03000502040302020204" pitchFamily="66" charset="0"/>
              </a:rPr>
              <a:t>materiais manipuláveis</a:t>
            </a:r>
            <a:r>
              <a:rPr lang="pt-BR" b="1" dirty="0">
                <a:solidFill>
                  <a:schemeClr val="bg1"/>
                </a:solidFill>
                <a:latin typeface="Cavolini" panose="03000502040302020204" pitchFamily="66" charset="0"/>
                <a:cs typeface="Cavolini" panose="03000502040302020204" pitchFamily="66" charset="0"/>
              </a:rPr>
              <a:t>?</a:t>
            </a:r>
          </a:p>
        </p:txBody>
      </p:sp>
      <p:pic>
        <p:nvPicPr>
          <p:cNvPr id="4098" name="Picture 2" descr="A UTILIZAÇÃO DE MATERIAIS MANIPULÁVEIS PARA A CONSTRUÇÃO DO CONHECIMENTO  SOBRE A MATEMÁTICA">
            <a:extLst>
              <a:ext uri="{FF2B5EF4-FFF2-40B4-BE49-F238E27FC236}">
                <a16:creationId xmlns:a16="http://schemas.microsoft.com/office/drawing/2014/main" id="{025B47DC-94D1-4F7F-A5F8-6714CB2E1C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34298">
            <a:off x="569487" y="3453228"/>
            <a:ext cx="3381175" cy="20998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LEM - Materiais Manipuláveis">
            <a:extLst>
              <a:ext uri="{FF2B5EF4-FFF2-40B4-BE49-F238E27FC236}">
                <a16:creationId xmlns:a16="http://schemas.microsoft.com/office/drawing/2014/main" id="{741DD550-C4D1-4074-8CDB-BDC9850A9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1122" y="4043767"/>
            <a:ext cx="3200513" cy="23972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2" name="Picture 6" descr="LEM - Materiais Manipuláveis">
            <a:extLst>
              <a:ext uri="{FF2B5EF4-FFF2-40B4-BE49-F238E27FC236}">
                <a16:creationId xmlns:a16="http://schemas.microsoft.com/office/drawing/2014/main" id="{239AFDBF-5683-472F-85CB-087C6A105B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11306">
            <a:off x="3952458" y="2291060"/>
            <a:ext cx="4064070" cy="22758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4" name="Picture 8" descr="Materiais Manipuláveis Para O Ensino Da Matemática - Ensino Relacionado">
            <a:extLst>
              <a:ext uri="{FF2B5EF4-FFF2-40B4-BE49-F238E27FC236}">
                <a16:creationId xmlns:a16="http://schemas.microsoft.com/office/drawing/2014/main" id="{1850D556-2E2C-46DE-8667-440EB9B34C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249" y="3757271"/>
            <a:ext cx="3638620" cy="24213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6" name="Picture 10" descr="100 ideias de MATERIAIS CONCRETOS | kids crafts, brinquedos e brincadeiras,  trabalhos manuais">
            <a:extLst>
              <a:ext uri="{FF2B5EF4-FFF2-40B4-BE49-F238E27FC236}">
                <a16:creationId xmlns:a16="http://schemas.microsoft.com/office/drawing/2014/main" id="{3F7F6EA1-0542-4A64-8049-2131EBF5F6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14314">
            <a:off x="8637510" y="3620380"/>
            <a:ext cx="3048000" cy="228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405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barn(inVertical)">
                                      <p:cBhvr>
                                        <p:cTn id="25" dur="500"/>
                                        <p:tgtEl>
                                          <p:spTgt spid="410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104"/>
                                        </p:tgtEl>
                                        <p:attrNameLst>
                                          <p:attrName>style.visibility</p:attrName>
                                        </p:attrNameLst>
                                      </p:cBhvr>
                                      <p:to>
                                        <p:strVal val="visible"/>
                                      </p:to>
                                    </p:set>
                                    <p:animEffect transition="in" filter="barn(inVertical)">
                                      <p:cBhvr>
                                        <p:cTn id="30" dur="500"/>
                                        <p:tgtEl>
                                          <p:spTgt spid="410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06"/>
                                        </p:tgtEl>
                                        <p:attrNameLst>
                                          <p:attrName>style.visibility</p:attrName>
                                        </p:attrNameLst>
                                      </p:cBhvr>
                                      <p:to>
                                        <p:strVal val="visible"/>
                                      </p:to>
                                    </p:set>
                                    <p:animEffect transition="in" filter="barn(inVertical)">
                                      <p:cBhvr>
                                        <p:cTn id="35"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6" name="Picture 8" descr="Jean Piaget, o biólogo que colocou a aprendizagem no microscópio">
            <a:extLst>
              <a:ext uri="{FF2B5EF4-FFF2-40B4-BE49-F238E27FC236}">
                <a16:creationId xmlns:a16="http://schemas.microsoft.com/office/drawing/2014/main" id="{00AB1D49-2A4A-4AF9-8213-BA5365698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641" y="1530187"/>
            <a:ext cx="3598718" cy="5146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Aprendizagem da descoberta de Jerome Bruner">
            <a:extLst>
              <a:ext uri="{FF2B5EF4-FFF2-40B4-BE49-F238E27FC236}">
                <a16:creationId xmlns:a16="http://schemas.microsoft.com/office/drawing/2014/main" id="{16FA0F2B-7882-4E21-B90D-4870F063F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130" y="1599044"/>
            <a:ext cx="3945288" cy="5019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800" dirty="0">
                <a:solidFill>
                  <a:schemeClr val="bg1"/>
                </a:solidFill>
                <a:latin typeface="Modern Love" panose="04090805081005020601" pitchFamily="82" charset="0"/>
              </a:rPr>
              <a:t>MATERIAIS MANIPULÁVEIS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p.6 </a:t>
            </a:r>
          </a:p>
        </p:txBody>
      </p:sp>
      <p:pic>
        <p:nvPicPr>
          <p:cNvPr id="7180" name="Picture 12">
            <a:extLst>
              <a:ext uri="{FF2B5EF4-FFF2-40B4-BE49-F238E27FC236}">
                <a16:creationId xmlns:a16="http://schemas.microsoft.com/office/drawing/2014/main" id="{4E154FF5-B387-4A3E-A75C-F906E1BD7E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82" t="9358" r="28338"/>
          <a:stretch/>
        </p:blipFill>
        <p:spPr bwMode="auto">
          <a:xfrm>
            <a:off x="162582" y="1468901"/>
            <a:ext cx="4100572" cy="4845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wipe(down)">
                                      <p:cBhvr>
                                        <p:cTn id="7" dur="500"/>
                                        <p:tgtEl>
                                          <p:spTgt spid="71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barn(inVertical)">
                                      <p:cBhvr>
                                        <p:cTn id="12" dur="500"/>
                                        <p:tgtEl>
                                          <p:spTgt spid="71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barn(inVertical)">
                                      <p:cBhvr>
                                        <p:cTn id="1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ERPM — Website by Colorlib">
            <a:extLst>
              <a:ext uri="{FF2B5EF4-FFF2-40B4-BE49-F238E27FC236}">
                <a16:creationId xmlns:a16="http://schemas.microsoft.com/office/drawing/2014/main" id="{518A64F1-87EC-4E9B-A18D-DA0B642414F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178" b="98504" l="20952" r="64797">
                        <a14:foregroundMark x1="41601" y1="24060" x2="50334" y2="24060"/>
                        <a14:foregroundMark x1="36355" y1="36110" x2="36234" y2="42782"/>
                        <a14:foregroundMark x1="35779" y1="40922" x2="36204" y2="42742"/>
                        <a14:foregroundMark x1="35810" y1="40962" x2="35810" y2="40962"/>
                        <a14:foregroundMark x1="36962" y1="32956" x2="36386" y2="35180"/>
                        <a14:foregroundMark x1="36962" y1="37889" x2="38326" y2="33967"/>
                        <a14:foregroundMark x1="38539" y1="33118" x2="37568" y2="35665"/>
                        <a14:foregroundMark x1="38448" y1="33401" x2="37568" y2="36070"/>
                        <a14:foregroundMark x1="35324" y1="52325" x2="35324" y2="52325"/>
                        <a14:foregroundMark x1="35143" y1="49778" x2="35355" y2="50263"/>
                        <a14:foregroundMark x1="34900" y1="52770" x2="35355" y2="53134"/>
                        <a14:foregroundMark x1="57671" y1="55196" x2="59248" y2="54266"/>
                        <a14:foregroundMark x1="59612" y1="51759" x2="60309" y2="50789"/>
                        <a14:foregroundMark x1="60188" y1="51112" x2="60491" y2="50222"/>
                        <a14:foregroundMark x1="61007" y1="51476" x2="61037" y2="50748"/>
                        <a14:foregroundMark x1="43451" y1="21351" x2="49333" y2="20744"/>
                        <a14:foregroundMark x1="42693" y1="21431" x2="45816" y2="20178"/>
                        <a14:foregroundMark x1="46907" y1="20663" x2="48999" y2="20259"/>
                        <a14:foregroundMark x1="41540" y1="22725" x2="37841" y2="31055"/>
                        <a14:foregroundMark x1="41267" y1="23413" x2="36962" y2="32673"/>
                        <a14:foregroundMark x1="36962" y1="32673" x2="36992" y2="32673"/>
                        <a14:foregroundMark x1="54245" y1="86211" x2="54700" y2="94743"/>
                        <a14:foregroundMark x1="54700" y1="94743" x2="54821" y2="92600"/>
                        <a14:foregroundMark x1="31170" y1="98666" x2="48029" y2="97776"/>
                        <a14:foregroundMark x1="48029" y1="97776" x2="63523" y2="98544"/>
                        <a14:foregroundMark x1="63523" y1="98544" x2="63887" y2="98463"/>
                        <a14:foregroundMark x1="22286" y1="88516" x2="22620" y2="97493"/>
                        <a14:foregroundMark x1="22620" y1="97493" x2="22680" y2="97533"/>
                        <a14:foregroundMark x1="20952" y1="82895" x2="20952" y2="82895"/>
                      </a14:backgroundRemoval>
                    </a14:imgEffect>
                  </a14:imgLayer>
                </a14:imgProps>
              </a:ext>
              <a:ext uri="{28A0092B-C50C-407E-A947-70E740481C1C}">
                <a14:useLocalDpi xmlns:a14="http://schemas.microsoft.com/office/drawing/2010/main" val="0"/>
              </a:ext>
            </a:extLst>
          </a:blip>
          <a:srcRect l="15720" t="18939" r="29735"/>
          <a:stretch/>
        </p:blipFill>
        <p:spPr bwMode="auto">
          <a:xfrm>
            <a:off x="7392657" y="2157116"/>
            <a:ext cx="4064690" cy="4530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descr="Educação precisa ser vista como essencial também pelo MEC - Extra Classe">
            <a:extLst>
              <a:ext uri="{FF2B5EF4-FFF2-40B4-BE49-F238E27FC236}">
                <a16:creationId xmlns:a16="http://schemas.microsoft.com/office/drawing/2014/main" id="{761D6BA3-5411-47E4-8379-7FE90CE5B6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034" b="98359" l="32891" r="71250">
                        <a14:foregroundMark x1="43750" y1="24033" x2="48125" y2="13247"/>
                        <a14:foregroundMark x1="48125" y1="13247" x2="55937" y2="12896"/>
                        <a14:foregroundMark x1="55937" y1="12896" x2="56016" y2="12896"/>
                        <a14:foregroundMark x1="47813" y1="9144" x2="51719" y2="9144"/>
                        <a14:foregroundMark x1="45234" y1="12427" x2="45234" y2="12427"/>
                        <a14:foregroundMark x1="42734" y1="20164" x2="46016" y2="9965"/>
                        <a14:foregroundMark x1="46016" y1="9965" x2="49531" y2="7620"/>
                        <a14:foregroundMark x1="42109" y1="24150" x2="45234" y2="11606"/>
                        <a14:foregroundMark x1="45234" y1="11606" x2="47266" y2="8792"/>
                        <a14:foregroundMark x1="42422" y1="17116" x2="46875" y2="8089"/>
                        <a14:foregroundMark x1="45938" y1="79601" x2="45938" y2="79601"/>
                        <a14:foregroundMark x1="45781" y1="78546" x2="46250" y2="83470"/>
                        <a14:foregroundMark x1="34219" y1="60141" x2="32891" y2="71747"/>
                        <a14:foregroundMark x1="32891" y1="71747" x2="35234" y2="84408"/>
                        <a14:foregroundMark x1="35234" y1="84408" x2="35938" y2="84642"/>
                        <a14:foregroundMark x1="43125" y1="43259" x2="48047" y2="41618"/>
                        <a14:foregroundMark x1="38594" y1="43728" x2="38594" y2="43728"/>
                        <a14:foregroundMark x1="37891" y1="45018" x2="37891" y2="45018"/>
                        <a14:foregroundMark x1="39922" y1="43611" x2="39922" y2="43611"/>
                        <a14:foregroundMark x1="37109" y1="45604" x2="37109" y2="45604"/>
                        <a14:foregroundMark x1="40234" y1="43259" x2="40234" y2="43259"/>
                        <a14:foregroundMark x1="45156" y1="10199" x2="45156" y2="10199"/>
                        <a14:foregroundMark x1="45938" y1="9144" x2="45938" y2="9144"/>
                        <a14:foregroundMark x1="46953" y1="7737" x2="46953" y2="7737"/>
                        <a14:foregroundMark x1="47500" y1="7737" x2="47500" y2="7737"/>
                        <a14:foregroundMark x1="47813" y1="7268" x2="47813" y2="7268"/>
                        <a14:foregroundMark x1="47500" y1="7268" x2="47500" y2="7268"/>
                        <a14:foregroundMark x1="42813" y1="18640" x2="42813" y2="18640"/>
                        <a14:foregroundMark x1="42578" y1="18757" x2="42578" y2="18757"/>
                        <a14:foregroundMark x1="46250" y1="94138" x2="46250" y2="94138"/>
                        <a14:foregroundMark x1="40234" y1="90739" x2="53906" y2="93318"/>
                        <a14:foregroundMark x1="53906" y1="93318" x2="58750" y2="92732"/>
                        <a14:foregroundMark x1="41719" y1="91794" x2="54922" y2="95193"/>
                        <a14:foregroundMark x1="38594" y1="97069" x2="48516" y2="98359"/>
                        <a14:foregroundMark x1="48516" y1="98359" x2="62813" y2="95780"/>
                        <a14:foregroundMark x1="44531" y1="11606" x2="44844" y2="11254"/>
                        <a14:foregroundMark x1="45938" y1="9144" x2="45938" y2="9144"/>
                        <a14:foregroundMark x1="46172" y1="8558" x2="46172" y2="8558"/>
                        <a14:foregroundMark x1="46484" y1="8206" x2="46484" y2="8206"/>
                        <a14:backgroundMark x1="67188" y1="18406" x2="67188" y2="18406"/>
                        <a14:backgroundMark x1="67188" y1="19343" x2="67031" y2="41618"/>
                        <a14:backgroundMark x1="67578" y1="89332" x2="67578" y2="89332"/>
                        <a14:backgroundMark x1="67734" y1="84525" x2="67734" y2="84525"/>
                      </a14:backgroundRemoval>
                    </a14:imgEffect>
                  </a14:imgLayer>
                </a14:imgProps>
              </a:ext>
              <a:ext uri="{28A0092B-C50C-407E-A947-70E740481C1C}">
                <a14:useLocalDpi xmlns:a14="http://schemas.microsoft.com/office/drawing/2010/main" val="0"/>
              </a:ext>
            </a:extLst>
          </a:blip>
          <a:srcRect l="29849" t="5864" r="24112"/>
          <a:stretch/>
        </p:blipFill>
        <p:spPr bwMode="auto">
          <a:xfrm>
            <a:off x="3956045" y="1890893"/>
            <a:ext cx="3436612" cy="46823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2F401206-2F17-42CD-8306-217D6FA9B1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217" b="98696" l="10000" r="94286">
                        <a14:foregroundMark x1="44286" y1="10435" x2="54286" y2="10870"/>
                        <a14:foregroundMark x1="54286" y1="10870" x2="60482" y2="33095"/>
                        <a14:foregroundMark x1="62341" y1="39648" x2="88000" y2="78261"/>
                        <a14:foregroundMark x1="88000" y1="78261" x2="90571" y2="86522"/>
                        <a14:foregroundMark x1="90571" y1="86522" x2="90571" y2="86522"/>
                        <a14:foregroundMark x1="28286" y1="97391" x2="47714" y2="99565"/>
                        <a14:foregroundMark x1="47714" y1="99565" x2="48571" y2="99565"/>
                        <a14:foregroundMark x1="93143" y1="82174" x2="94571" y2="86957"/>
                        <a14:foregroundMark x1="51230" y1="8382" x2="58571" y2="16087"/>
                        <a14:foregroundMark x1="58571" y1="16087" x2="60000" y2="22174"/>
                        <a14:foregroundMark x1="65714" y1="40870" x2="77714" y2="51304"/>
                        <a14:foregroundMark x1="52571" y1="6522" x2="58571" y2="11739"/>
                        <a14:foregroundMark x1="58571" y1="11739" x2="58571" y2="11739"/>
                        <a14:backgroundMark x1="76571" y1="89565" x2="76571" y2="89565"/>
                        <a14:backgroundMark x1="74571" y1="78696" x2="74571" y2="78696"/>
                        <a14:backgroundMark x1="60571" y1="36957" x2="60571" y2="36957"/>
                        <a14:backgroundMark x1="60571" y1="36087" x2="60571" y2="36087"/>
                        <a14:backgroundMark x1="60571" y1="35217" x2="60857" y2="36087"/>
                        <a14:backgroundMark x1="60571" y1="34783" x2="61429" y2="37391"/>
                        <a14:backgroundMark x1="60571" y1="33913" x2="60571" y2="33913"/>
                        <a14:backgroundMark x1="60571" y1="33913" x2="60571" y2="33913"/>
                        <a14:backgroundMark x1="61429" y1="33913" x2="61429" y2="33913"/>
                        <a14:backgroundMark x1="60571" y1="33043" x2="61143" y2="35217"/>
                        <a14:backgroundMark x1="60571" y1="37391" x2="62857" y2="38696"/>
                        <a14:backgroundMark x1="74286" y1="80000" x2="78286" y2="87826"/>
                        <a14:backgroundMark x1="78286" y1="87826" x2="79429" y2="89565"/>
                        <a14:backgroundMark x1="85143" y1="56087" x2="97429" y2="51739"/>
                        <a14:backgroundMark x1="48000" y1="4783" x2="52857" y2="4348"/>
                      </a14:backgroundRemoval>
                    </a14:imgEffect>
                  </a14:imgLayer>
                </a14:imgProps>
              </a:ext>
            </a:extLst>
          </a:blip>
          <a:srcRect r="27026"/>
          <a:stretch/>
        </p:blipFill>
        <p:spPr>
          <a:xfrm flipH="1">
            <a:off x="0" y="1621540"/>
            <a:ext cx="5727032" cy="5157321"/>
          </a:xfrm>
          <a:prstGeom prst="rect">
            <a:avLst/>
          </a:prstGeom>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800" dirty="0">
                <a:solidFill>
                  <a:schemeClr val="bg1"/>
                </a:solidFill>
                <a:latin typeface="Modern Love" panose="04090805081005020601" pitchFamily="82" charset="0"/>
              </a:rPr>
              <a:t>MATERIAIS MANIPULÁVEIS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p.7 </a:t>
            </a:r>
          </a:p>
        </p:txBody>
      </p:sp>
    </p:spTree>
    <p:extLst>
      <p:ext uri="{BB962C8B-B14F-4D97-AF65-F5344CB8AC3E}">
        <p14:creationId xmlns:p14="http://schemas.microsoft.com/office/powerpoint/2010/main" val="195775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2" descr="Conexões Matemáticas e a Abordagem Steam no Ensino Básico - Instituto  Politécnico de Viana do Castelo">
            <a:extLst>
              <a:ext uri="{FF2B5EF4-FFF2-40B4-BE49-F238E27FC236}">
                <a16:creationId xmlns:a16="http://schemas.microsoft.com/office/drawing/2014/main" id="{D11534C3-AFC4-4AA8-944D-F716018BB10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22" b="99960" l="1776" r="99839">
                        <a14:foregroundMark x1="25834" y1="20840" x2="17761" y2="31624"/>
                        <a14:foregroundMark x1="17761" y1="31624" x2="7912" y2="86430"/>
                        <a14:foregroundMark x1="7912" y1="86430" x2="3068" y2="85501"/>
                        <a14:foregroundMark x1="21959" y1="20840" x2="52745" y2="14055"/>
                        <a14:foregroundMark x1="52745" y1="14055" x2="72659" y2="25444"/>
                        <a14:foregroundMark x1="72659" y1="25444" x2="83584" y2="88449"/>
                        <a14:foregroundMark x1="45102" y1="10420" x2="60495" y2="16034"/>
                        <a14:foregroundMark x1="60495" y1="16034" x2="81432" y2="39701"/>
                        <a14:foregroundMark x1="81432" y1="39701" x2="81216" y2="88005"/>
                        <a14:foregroundMark x1="81216" y1="88005" x2="79978" y2="87116"/>
                        <a14:foregroundMark x1="41550" y1="10137" x2="67815" y2="20234"/>
                        <a14:foregroundMark x1="67815" y1="20234" x2="82239" y2="40994"/>
                        <a14:foregroundMark x1="82239" y1="40994" x2="84876" y2="94265"/>
                        <a14:foregroundMark x1="84876" y1="94265" x2="83208" y2="95961"/>
                        <a14:foregroundMark x1="72174" y1="63086" x2="65770" y2="97819"/>
                        <a14:foregroundMark x1="4467" y1="95679" x2="16577" y2="98223"/>
                        <a14:foregroundMark x1="16577" y1="98223" x2="73466" y2="96971"/>
                        <a14:foregroundMark x1="73466" y1="96971" x2="94241" y2="97294"/>
                        <a14:foregroundMark x1="92842" y1="82593" x2="99946" y2="99435"/>
                        <a14:foregroundMark x1="99946" y1="99435" x2="99623" y2="99960"/>
                        <a14:foregroundMark x1="11249" y1="25404" x2="32723" y2="12722"/>
                        <a14:foregroundMark x1="32723" y1="12722" x2="46448" y2="8643"/>
                        <a14:foregroundMark x1="46448" y1="8643" x2="72174" y2="18700"/>
                        <a14:foregroundMark x1="13402" y1="24838" x2="30409" y2="14418"/>
                        <a14:foregroundMark x1="30409" y1="14418" x2="44726" y2="10703"/>
                        <a14:foregroundMark x1="15877" y1="19507" x2="31647" y2="11753"/>
                        <a14:foregroundMark x1="31647" y1="11753" x2="37621" y2="11228"/>
                        <a14:foregroundMark x1="13025" y1="21648" x2="30893" y2="12561"/>
                        <a14:foregroundMark x1="30893" y1="12561" x2="43326" y2="10703"/>
                        <a14:foregroundMark x1="34392" y1="10945" x2="41550" y2="8562"/>
                        <a14:foregroundMark x1="11625" y1="26737" x2="11249" y2="35016"/>
                        <a14:foregroundMark x1="1991" y1="98627" x2="1991" y2="98627"/>
                        <a14:foregroundMark x1="3068" y1="99435" x2="3068" y2="99435"/>
                        <a14:foregroundMark x1="5920" y1="98627" x2="5920" y2="98627"/>
                        <a14:foregroundMark x1="4144" y1="98950" x2="4144" y2="98950"/>
                        <a14:foregroundMark x1="11625" y1="99637" x2="11625" y2="99637"/>
                        <a14:foregroundMark x1="3229" y1="71931" x2="1776" y2="80695"/>
                      </a14:backgroundRemoval>
                    </a14:imgEffect>
                  </a14:imgLayer>
                </a14:imgProps>
              </a:ext>
              <a:ext uri="{28A0092B-C50C-407E-A947-70E740481C1C}">
                <a14:useLocalDpi xmlns:a14="http://schemas.microsoft.com/office/drawing/2010/main" val="0"/>
              </a:ext>
            </a:extLst>
          </a:blip>
          <a:srcRect t="5057"/>
          <a:stretch/>
        </p:blipFill>
        <p:spPr bwMode="auto">
          <a:xfrm>
            <a:off x="95250" y="1098413"/>
            <a:ext cx="4391532" cy="5557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800" dirty="0">
                <a:solidFill>
                  <a:schemeClr val="bg1"/>
                </a:solidFill>
                <a:latin typeface="Modern Love" panose="04090805081005020601" pitchFamily="82" charset="0"/>
              </a:rPr>
              <a:t>MATERIAIS MANIPULÁVEIS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p.8 </a:t>
            </a:r>
          </a:p>
        </p:txBody>
      </p:sp>
      <p:sp>
        <p:nvSpPr>
          <p:cNvPr id="8" name="Balão de Fala: Retângulo com Cantos Arredondados 7">
            <a:extLst>
              <a:ext uri="{FF2B5EF4-FFF2-40B4-BE49-F238E27FC236}">
                <a16:creationId xmlns:a16="http://schemas.microsoft.com/office/drawing/2014/main" id="{8AB0DE47-1388-428E-B133-0542846EA21A}"/>
              </a:ext>
            </a:extLst>
          </p:cNvPr>
          <p:cNvSpPr/>
          <p:nvPr/>
        </p:nvSpPr>
        <p:spPr>
          <a:xfrm>
            <a:off x="5297214" y="2312275"/>
            <a:ext cx="6704286" cy="3412663"/>
          </a:xfrm>
          <a:custGeom>
            <a:avLst/>
            <a:gdLst>
              <a:gd name="connsiteX0" fmla="*/ 0 w 6704286"/>
              <a:gd name="connsiteY0" fmla="*/ 568789 h 3412663"/>
              <a:gd name="connsiteX1" fmla="*/ 568789 w 6704286"/>
              <a:gd name="connsiteY1" fmla="*/ 0 h 3412663"/>
              <a:gd name="connsiteX2" fmla="*/ 1117381 w 6704286"/>
              <a:gd name="connsiteY2" fmla="*/ 0 h 3412663"/>
              <a:gd name="connsiteX3" fmla="*/ 1117381 w 6704286"/>
              <a:gd name="connsiteY3" fmla="*/ 0 h 3412663"/>
              <a:gd name="connsiteX4" fmla="*/ 1659311 w 6704286"/>
              <a:gd name="connsiteY4" fmla="*/ 0 h 3412663"/>
              <a:gd name="connsiteX5" fmla="*/ 2251523 w 6704286"/>
              <a:gd name="connsiteY5" fmla="*/ 0 h 3412663"/>
              <a:gd name="connsiteX6" fmla="*/ 2793453 w 6704286"/>
              <a:gd name="connsiteY6" fmla="*/ 0 h 3412663"/>
              <a:gd name="connsiteX7" fmla="*/ 3283619 w 6704286"/>
              <a:gd name="connsiteY7" fmla="*/ 0 h 3412663"/>
              <a:gd name="connsiteX8" fmla="*/ 3740365 w 6704286"/>
              <a:gd name="connsiteY8" fmla="*/ 0 h 3412663"/>
              <a:gd name="connsiteX9" fmla="*/ 4297373 w 6704286"/>
              <a:gd name="connsiteY9" fmla="*/ 0 h 3412663"/>
              <a:gd name="connsiteX10" fmla="*/ 4921221 w 6704286"/>
              <a:gd name="connsiteY10" fmla="*/ 0 h 3412663"/>
              <a:gd name="connsiteX11" fmla="*/ 5478228 w 6704286"/>
              <a:gd name="connsiteY11" fmla="*/ 0 h 3412663"/>
              <a:gd name="connsiteX12" fmla="*/ 6135497 w 6704286"/>
              <a:gd name="connsiteY12" fmla="*/ 0 h 3412663"/>
              <a:gd name="connsiteX13" fmla="*/ 6704286 w 6704286"/>
              <a:gd name="connsiteY13" fmla="*/ 568789 h 3412663"/>
              <a:gd name="connsiteX14" fmla="*/ 6704286 w 6704286"/>
              <a:gd name="connsiteY14" fmla="*/ 1071205 h 3412663"/>
              <a:gd name="connsiteX15" fmla="*/ 6704286 w 6704286"/>
              <a:gd name="connsiteY15" fmla="*/ 1530962 h 3412663"/>
              <a:gd name="connsiteX16" fmla="*/ 6704286 w 6704286"/>
              <a:gd name="connsiteY16" fmla="*/ 1990720 h 3412663"/>
              <a:gd name="connsiteX17" fmla="*/ 6704286 w 6704286"/>
              <a:gd name="connsiteY17" fmla="*/ 1990720 h 3412663"/>
              <a:gd name="connsiteX18" fmla="*/ 6704286 w 6704286"/>
              <a:gd name="connsiteY18" fmla="*/ 2408771 h 3412663"/>
              <a:gd name="connsiteX19" fmla="*/ 6704286 w 6704286"/>
              <a:gd name="connsiteY19" fmla="*/ 2843886 h 3412663"/>
              <a:gd name="connsiteX20" fmla="*/ 6704286 w 6704286"/>
              <a:gd name="connsiteY20" fmla="*/ 2843874 h 3412663"/>
              <a:gd name="connsiteX21" fmla="*/ 6135497 w 6704286"/>
              <a:gd name="connsiteY21" fmla="*/ 3412663 h 3412663"/>
              <a:gd name="connsiteX22" fmla="*/ 5511649 w 6704286"/>
              <a:gd name="connsiteY22" fmla="*/ 3412663 h 3412663"/>
              <a:gd name="connsiteX23" fmla="*/ 4954641 w 6704286"/>
              <a:gd name="connsiteY23" fmla="*/ 3412663 h 3412663"/>
              <a:gd name="connsiteX24" fmla="*/ 4497895 w 6704286"/>
              <a:gd name="connsiteY24" fmla="*/ 3412663 h 3412663"/>
              <a:gd name="connsiteX25" fmla="*/ 3974309 w 6704286"/>
              <a:gd name="connsiteY25" fmla="*/ 3412663 h 3412663"/>
              <a:gd name="connsiteX26" fmla="*/ 3350460 w 6704286"/>
              <a:gd name="connsiteY26" fmla="*/ 3412663 h 3412663"/>
              <a:gd name="connsiteX27" fmla="*/ 2793453 w 6704286"/>
              <a:gd name="connsiteY27" fmla="*/ 3412663 h 3412663"/>
              <a:gd name="connsiteX28" fmla="*/ 2218002 w 6704286"/>
              <a:gd name="connsiteY28" fmla="*/ 3412663 h 3412663"/>
              <a:gd name="connsiteX29" fmla="*/ 1642550 w 6704286"/>
              <a:gd name="connsiteY29" fmla="*/ 3412663 h 3412663"/>
              <a:gd name="connsiteX30" fmla="*/ 1117381 w 6704286"/>
              <a:gd name="connsiteY30" fmla="*/ 3412663 h 3412663"/>
              <a:gd name="connsiteX31" fmla="*/ 1117381 w 6704286"/>
              <a:gd name="connsiteY31" fmla="*/ 3412663 h 3412663"/>
              <a:gd name="connsiteX32" fmla="*/ 568789 w 6704286"/>
              <a:gd name="connsiteY32" fmla="*/ 3412663 h 3412663"/>
              <a:gd name="connsiteX33" fmla="*/ 0 w 6704286"/>
              <a:gd name="connsiteY33" fmla="*/ 2843874 h 3412663"/>
              <a:gd name="connsiteX34" fmla="*/ 0 w 6704286"/>
              <a:gd name="connsiteY34" fmla="*/ 2843886 h 3412663"/>
              <a:gd name="connsiteX35" fmla="*/ -510974 w 6704286"/>
              <a:gd name="connsiteY35" fmla="*/ 2688300 h 3412663"/>
              <a:gd name="connsiteX36" fmla="*/ -970850 w 6704286"/>
              <a:gd name="connsiteY36" fmla="*/ 2548273 h 3412663"/>
              <a:gd name="connsiteX37" fmla="*/ -1456275 w 6704286"/>
              <a:gd name="connsiteY37" fmla="*/ 2400467 h 3412663"/>
              <a:gd name="connsiteX38" fmla="*/ -1916152 w 6704286"/>
              <a:gd name="connsiteY38" fmla="*/ 2260440 h 3412663"/>
              <a:gd name="connsiteX39" fmla="*/ -2554869 w 6704286"/>
              <a:gd name="connsiteY39" fmla="*/ 2065958 h 3412663"/>
              <a:gd name="connsiteX40" fmla="*/ -2043895 w 6704286"/>
              <a:gd name="connsiteY40" fmla="*/ 2050910 h 3412663"/>
              <a:gd name="connsiteX41" fmla="*/ -1481824 w 6704286"/>
              <a:gd name="connsiteY41" fmla="*/ 2034358 h 3412663"/>
              <a:gd name="connsiteX42" fmla="*/ -919753 w 6704286"/>
              <a:gd name="connsiteY42" fmla="*/ 2017806 h 3412663"/>
              <a:gd name="connsiteX43" fmla="*/ 0 w 6704286"/>
              <a:gd name="connsiteY43" fmla="*/ 1990720 h 3412663"/>
              <a:gd name="connsiteX44" fmla="*/ 0 w 6704286"/>
              <a:gd name="connsiteY44" fmla="*/ 1502524 h 3412663"/>
              <a:gd name="connsiteX45" fmla="*/ 0 w 6704286"/>
              <a:gd name="connsiteY45" fmla="*/ 1056985 h 3412663"/>
              <a:gd name="connsiteX46" fmla="*/ 0 w 6704286"/>
              <a:gd name="connsiteY46" fmla="*/ 568789 h 341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04286" h="3412663" fill="none" extrusionOk="0">
                <a:moveTo>
                  <a:pt x="0" y="568789"/>
                </a:moveTo>
                <a:cubicBezTo>
                  <a:pt x="6844" y="275336"/>
                  <a:pt x="185737" y="-36607"/>
                  <a:pt x="568789" y="0"/>
                </a:cubicBezTo>
                <a:cubicBezTo>
                  <a:pt x="788675" y="-14538"/>
                  <a:pt x="988494" y="49769"/>
                  <a:pt x="1117381" y="0"/>
                </a:cubicBezTo>
                <a:lnTo>
                  <a:pt x="1117381" y="0"/>
                </a:lnTo>
                <a:cubicBezTo>
                  <a:pt x="1243422" y="-15861"/>
                  <a:pt x="1486984" y="8426"/>
                  <a:pt x="1659311" y="0"/>
                </a:cubicBezTo>
                <a:cubicBezTo>
                  <a:pt x="1831638" y="-8426"/>
                  <a:pt x="2005732" y="70497"/>
                  <a:pt x="2251523" y="0"/>
                </a:cubicBezTo>
                <a:cubicBezTo>
                  <a:pt x="2497314" y="-70497"/>
                  <a:pt x="2646938" y="15244"/>
                  <a:pt x="2793453" y="0"/>
                </a:cubicBezTo>
                <a:cubicBezTo>
                  <a:pt x="3024403" y="-9585"/>
                  <a:pt x="3144484" y="9398"/>
                  <a:pt x="3283619" y="0"/>
                </a:cubicBezTo>
                <a:cubicBezTo>
                  <a:pt x="3422754" y="-9398"/>
                  <a:pt x="3613598" y="47783"/>
                  <a:pt x="3740365" y="0"/>
                </a:cubicBezTo>
                <a:cubicBezTo>
                  <a:pt x="3867132" y="-47783"/>
                  <a:pt x="4087120" y="18576"/>
                  <a:pt x="4297373" y="0"/>
                </a:cubicBezTo>
                <a:cubicBezTo>
                  <a:pt x="4507626" y="-18576"/>
                  <a:pt x="4759685" y="41550"/>
                  <a:pt x="4921221" y="0"/>
                </a:cubicBezTo>
                <a:cubicBezTo>
                  <a:pt x="5082757" y="-41550"/>
                  <a:pt x="5360952" y="27443"/>
                  <a:pt x="5478228" y="0"/>
                </a:cubicBezTo>
                <a:cubicBezTo>
                  <a:pt x="5595504" y="-27443"/>
                  <a:pt x="5972805" y="792"/>
                  <a:pt x="6135497" y="0"/>
                </a:cubicBezTo>
                <a:cubicBezTo>
                  <a:pt x="6449557" y="8290"/>
                  <a:pt x="6692403" y="223672"/>
                  <a:pt x="6704286" y="568789"/>
                </a:cubicBezTo>
                <a:cubicBezTo>
                  <a:pt x="6713948" y="701354"/>
                  <a:pt x="6668340" y="922936"/>
                  <a:pt x="6704286" y="1071205"/>
                </a:cubicBezTo>
                <a:cubicBezTo>
                  <a:pt x="6740232" y="1219474"/>
                  <a:pt x="6698775" y="1364501"/>
                  <a:pt x="6704286" y="1530962"/>
                </a:cubicBezTo>
                <a:cubicBezTo>
                  <a:pt x="6709797" y="1697423"/>
                  <a:pt x="6651113" y="1804682"/>
                  <a:pt x="6704286" y="1990720"/>
                </a:cubicBezTo>
                <a:lnTo>
                  <a:pt x="6704286" y="1990720"/>
                </a:lnTo>
                <a:cubicBezTo>
                  <a:pt x="6735847" y="2173935"/>
                  <a:pt x="6654701" y="2289178"/>
                  <a:pt x="6704286" y="2408771"/>
                </a:cubicBezTo>
                <a:cubicBezTo>
                  <a:pt x="6753871" y="2528364"/>
                  <a:pt x="6689962" y="2682725"/>
                  <a:pt x="6704286" y="2843886"/>
                </a:cubicBezTo>
                <a:cubicBezTo>
                  <a:pt x="6704285" y="2843882"/>
                  <a:pt x="6704287" y="2843879"/>
                  <a:pt x="6704286" y="2843874"/>
                </a:cubicBezTo>
                <a:cubicBezTo>
                  <a:pt x="6706904" y="3168984"/>
                  <a:pt x="6432350" y="3420253"/>
                  <a:pt x="6135497" y="3412663"/>
                </a:cubicBezTo>
                <a:cubicBezTo>
                  <a:pt x="5894279" y="3486664"/>
                  <a:pt x="5759000" y="3385438"/>
                  <a:pt x="5511649" y="3412663"/>
                </a:cubicBezTo>
                <a:cubicBezTo>
                  <a:pt x="5264298" y="3439888"/>
                  <a:pt x="5219295" y="3375848"/>
                  <a:pt x="4954641" y="3412663"/>
                </a:cubicBezTo>
                <a:cubicBezTo>
                  <a:pt x="4689987" y="3449478"/>
                  <a:pt x="4679413" y="3380154"/>
                  <a:pt x="4497895" y="3412663"/>
                </a:cubicBezTo>
                <a:cubicBezTo>
                  <a:pt x="4316377" y="3445172"/>
                  <a:pt x="4173866" y="3411434"/>
                  <a:pt x="3974309" y="3412663"/>
                </a:cubicBezTo>
                <a:cubicBezTo>
                  <a:pt x="3774752" y="3413892"/>
                  <a:pt x="3599669" y="3346177"/>
                  <a:pt x="3350460" y="3412663"/>
                </a:cubicBezTo>
                <a:cubicBezTo>
                  <a:pt x="3101251" y="3479149"/>
                  <a:pt x="2941693" y="3378272"/>
                  <a:pt x="2793453" y="3412663"/>
                </a:cubicBezTo>
                <a:cubicBezTo>
                  <a:pt x="2598307" y="3423105"/>
                  <a:pt x="2503614" y="3391113"/>
                  <a:pt x="2218002" y="3412663"/>
                </a:cubicBezTo>
                <a:cubicBezTo>
                  <a:pt x="1932390" y="3434213"/>
                  <a:pt x="1770148" y="3397000"/>
                  <a:pt x="1642550" y="3412663"/>
                </a:cubicBezTo>
                <a:cubicBezTo>
                  <a:pt x="1514952" y="3428326"/>
                  <a:pt x="1250994" y="3364195"/>
                  <a:pt x="1117381" y="3412663"/>
                </a:cubicBezTo>
                <a:lnTo>
                  <a:pt x="1117381" y="3412663"/>
                </a:lnTo>
                <a:cubicBezTo>
                  <a:pt x="935323" y="3474727"/>
                  <a:pt x="825072" y="3356430"/>
                  <a:pt x="568789" y="3412663"/>
                </a:cubicBezTo>
                <a:cubicBezTo>
                  <a:pt x="261934" y="3473398"/>
                  <a:pt x="-60211" y="3184202"/>
                  <a:pt x="0" y="2843874"/>
                </a:cubicBezTo>
                <a:cubicBezTo>
                  <a:pt x="0" y="2843879"/>
                  <a:pt x="-1" y="2843882"/>
                  <a:pt x="0" y="2843886"/>
                </a:cubicBezTo>
                <a:cubicBezTo>
                  <a:pt x="-265655" y="2821660"/>
                  <a:pt x="-365220" y="2701757"/>
                  <a:pt x="-510974" y="2688300"/>
                </a:cubicBezTo>
                <a:cubicBezTo>
                  <a:pt x="-656728" y="2674843"/>
                  <a:pt x="-795680" y="2589839"/>
                  <a:pt x="-970850" y="2548273"/>
                </a:cubicBezTo>
                <a:cubicBezTo>
                  <a:pt x="-1146020" y="2506707"/>
                  <a:pt x="-1268779" y="2422591"/>
                  <a:pt x="-1456275" y="2400467"/>
                </a:cubicBezTo>
                <a:cubicBezTo>
                  <a:pt x="-1643771" y="2378343"/>
                  <a:pt x="-1747011" y="2265490"/>
                  <a:pt x="-1916152" y="2260440"/>
                </a:cubicBezTo>
                <a:cubicBezTo>
                  <a:pt x="-2085293" y="2255390"/>
                  <a:pt x="-2344260" y="2073438"/>
                  <a:pt x="-2554869" y="2065958"/>
                </a:cubicBezTo>
                <a:cubicBezTo>
                  <a:pt x="-2416600" y="2045459"/>
                  <a:pt x="-2250981" y="2096698"/>
                  <a:pt x="-2043895" y="2050910"/>
                </a:cubicBezTo>
                <a:cubicBezTo>
                  <a:pt x="-1836809" y="2005122"/>
                  <a:pt x="-1642946" y="2089255"/>
                  <a:pt x="-1481824" y="2034358"/>
                </a:cubicBezTo>
                <a:cubicBezTo>
                  <a:pt x="-1320702" y="1979461"/>
                  <a:pt x="-1127840" y="2050474"/>
                  <a:pt x="-919753" y="2017806"/>
                </a:cubicBezTo>
                <a:cubicBezTo>
                  <a:pt x="-711666" y="1985138"/>
                  <a:pt x="-352066" y="2087021"/>
                  <a:pt x="0" y="1990720"/>
                </a:cubicBezTo>
                <a:cubicBezTo>
                  <a:pt x="-55404" y="1862172"/>
                  <a:pt x="49135" y="1617376"/>
                  <a:pt x="0" y="1502524"/>
                </a:cubicBezTo>
                <a:cubicBezTo>
                  <a:pt x="-49135" y="1387672"/>
                  <a:pt x="21780" y="1195681"/>
                  <a:pt x="0" y="1056985"/>
                </a:cubicBezTo>
                <a:cubicBezTo>
                  <a:pt x="-21780" y="918289"/>
                  <a:pt x="27500" y="758411"/>
                  <a:pt x="0" y="568789"/>
                </a:cubicBezTo>
                <a:close/>
              </a:path>
              <a:path w="6704286" h="3412663" stroke="0" extrusionOk="0">
                <a:moveTo>
                  <a:pt x="0" y="568789"/>
                </a:moveTo>
                <a:cubicBezTo>
                  <a:pt x="-38440" y="289050"/>
                  <a:pt x="291977" y="1321"/>
                  <a:pt x="568789" y="0"/>
                </a:cubicBezTo>
                <a:cubicBezTo>
                  <a:pt x="782766" y="-9281"/>
                  <a:pt x="954634" y="23634"/>
                  <a:pt x="1117381" y="0"/>
                </a:cubicBezTo>
                <a:lnTo>
                  <a:pt x="1117381" y="0"/>
                </a:lnTo>
                <a:cubicBezTo>
                  <a:pt x="1234199" y="-7879"/>
                  <a:pt x="1446495" y="26526"/>
                  <a:pt x="1692832" y="0"/>
                </a:cubicBezTo>
                <a:cubicBezTo>
                  <a:pt x="1939169" y="-26526"/>
                  <a:pt x="2033737" y="21123"/>
                  <a:pt x="2201241" y="0"/>
                </a:cubicBezTo>
                <a:cubicBezTo>
                  <a:pt x="2368745" y="-21123"/>
                  <a:pt x="2616967" y="16563"/>
                  <a:pt x="2793453" y="0"/>
                </a:cubicBezTo>
                <a:cubicBezTo>
                  <a:pt x="3039217" y="-30262"/>
                  <a:pt x="3173223" y="64473"/>
                  <a:pt x="3350460" y="0"/>
                </a:cubicBezTo>
                <a:cubicBezTo>
                  <a:pt x="3527697" y="-64473"/>
                  <a:pt x="3814867" y="11421"/>
                  <a:pt x="3974309" y="0"/>
                </a:cubicBezTo>
                <a:cubicBezTo>
                  <a:pt x="4133751" y="-11421"/>
                  <a:pt x="4327874" y="37985"/>
                  <a:pt x="4464475" y="0"/>
                </a:cubicBezTo>
                <a:cubicBezTo>
                  <a:pt x="4601076" y="-37985"/>
                  <a:pt x="4739625" y="39537"/>
                  <a:pt x="4954641" y="0"/>
                </a:cubicBezTo>
                <a:cubicBezTo>
                  <a:pt x="5169657" y="-39537"/>
                  <a:pt x="5221257" y="4096"/>
                  <a:pt x="5444808" y="0"/>
                </a:cubicBezTo>
                <a:cubicBezTo>
                  <a:pt x="5668359" y="-4096"/>
                  <a:pt x="5940714" y="66105"/>
                  <a:pt x="6135497" y="0"/>
                </a:cubicBezTo>
                <a:cubicBezTo>
                  <a:pt x="6501996" y="-13544"/>
                  <a:pt x="6780901" y="243322"/>
                  <a:pt x="6704286" y="568789"/>
                </a:cubicBezTo>
                <a:cubicBezTo>
                  <a:pt x="6743581" y="758703"/>
                  <a:pt x="6649701" y="933046"/>
                  <a:pt x="6704286" y="1071205"/>
                </a:cubicBezTo>
                <a:cubicBezTo>
                  <a:pt x="6758871" y="1209364"/>
                  <a:pt x="6664611" y="1321592"/>
                  <a:pt x="6704286" y="1530962"/>
                </a:cubicBezTo>
                <a:cubicBezTo>
                  <a:pt x="6743961" y="1740332"/>
                  <a:pt x="6672553" y="1800841"/>
                  <a:pt x="6704286" y="1990720"/>
                </a:cubicBezTo>
                <a:lnTo>
                  <a:pt x="6704286" y="1990720"/>
                </a:lnTo>
                <a:cubicBezTo>
                  <a:pt x="6737475" y="2085189"/>
                  <a:pt x="6654842" y="2231306"/>
                  <a:pt x="6704286" y="2408771"/>
                </a:cubicBezTo>
                <a:cubicBezTo>
                  <a:pt x="6753730" y="2586236"/>
                  <a:pt x="6696066" y="2720504"/>
                  <a:pt x="6704286" y="2843886"/>
                </a:cubicBezTo>
                <a:cubicBezTo>
                  <a:pt x="6704285" y="2843881"/>
                  <a:pt x="6704286" y="2843876"/>
                  <a:pt x="6704286" y="2843874"/>
                </a:cubicBezTo>
                <a:cubicBezTo>
                  <a:pt x="6658496" y="3215850"/>
                  <a:pt x="6412491" y="3445991"/>
                  <a:pt x="6135497" y="3412663"/>
                </a:cubicBezTo>
                <a:cubicBezTo>
                  <a:pt x="6019046" y="3465076"/>
                  <a:pt x="5801636" y="3373786"/>
                  <a:pt x="5678751" y="3412663"/>
                </a:cubicBezTo>
                <a:cubicBezTo>
                  <a:pt x="5555866" y="3451540"/>
                  <a:pt x="5426732" y="3388255"/>
                  <a:pt x="5222005" y="3412663"/>
                </a:cubicBezTo>
                <a:cubicBezTo>
                  <a:pt x="5017278" y="3437071"/>
                  <a:pt x="4855082" y="3363726"/>
                  <a:pt x="4631577" y="3412663"/>
                </a:cubicBezTo>
                <a:cubicBezTo>
                  <a:pt x="4408072" y="3461600"/>
                  <a:pt x="4133033" y="3380835"/>
                  <a:pt x="4007729" y="3412663"/>
                </a:cubicBezTo>
                <a:cubicBezTo>
                  <a:pt x="3882425" y="3444491"/>
                  <a:pt x="3549563" y="3412109"/>
                  <a:pt x="3417301" y="3412663"/>
                </a:cubicBezTo>
                <a:cubicBezTo>
                  <a:pt x="3285039" y="3413217"/>
                  <a:pt x="2956075" y="3349402"/>
                  <a:pt x="2793453" y="3412663"/>
                </a:cubicBezTo>
                <a:cubicBezTo>
                  <a:pt x="2610252" y="3415034"/>
                  <a:pt x="2453073" y="3355615"/>
                  <a:pt x="2268284" y="3412663"/>
                </a:cubicBezTo>
                <a:cubicBezTo>
                  <a:pt x="2083495" y="3469711"/>
                  <a:pt x="1909434" y="3350006"/>
                  <a:pt x="1676072" y="3412663"/>
                </a:cubicBezTo>
                <a:cubicBezTo>
                  <a:pt x="1442710" y="3475320"/>
                  <a:pt x="1376629" y="3383860"/>
                  <a:pt x="1117381" y="3412663"/>
                </a:cubicBezTo>
                <a:lnTo>
                  <a:pt x="1117381" y="3412663"/>
                </a:lnTo>
                <a:cubicBezTo>
                  <a:pt x="974692" y="3422855"/>
                  <a:pt x="709793" y="3378125"/>
                  <a:pt x="568789" y="3412663"/>
                </a:cubicBezTo>
                <a:cubicBezTo>
                  <a:pt x="291306" y="3365900"/>
                  <a:pt x="12745" y="3202581"/>
                  <a:pt x="0" y="2843874"/>
                </a:cubicBezTo>
                <a:cubicBezTo>
                  <a:pt x="1" y="2843881"/>
                  <a:pt x="-1" y="2843881"/>
                  <a:pt x="0" y="2843886"/>
                </a:cubicBezTo>
                <a:cubicBezTo>
                  <a:pt x="-128290" y="2814555"/>
                  <a:pt x="-326143" y="2685687"/>
                  <a:pt x="-459876" y="2703859"/>
                </a:cubicBezTo>
                <a:cubicBezTo>
                  <a:pt x="-593609" y="2722030"/>
                  <a:pt x="-782433" y="2586492"/>
                  <a:pt x="-970850" y="2548273"/>
                </a:cubicBezTo>
                <a:cubicBezTo>
                  <a:pt x="-1159267" y="2510054"/>
                  <a:pt x="-1269703" y="2443908"/>
                  <a:pt x="-1430727" y="2408246"/>
                </a:cubicBezTo>
                <a:cubicBezTo>
                  <a:pt x="-1591751" y="2372584"/>
                  <a:pt x="-1689528" y="2304297"/>
                  <a:pt x="-1916152" y="2260440"/>
                </a:cubicBezTo>
                <a:cubicBezTo>
                  <a:pt x="-2142776" y="2216583"/>
                  <a:pt x="-2413373" y="2108817"/>
                  <a:pt x="-2554869" y="2065958"/>
                </a:cubicBezTo>
                <a:cubicBezTo>
                  <a:pt x="-2402955" y="2044554"/>
                  <a:pt x="-2216517" y="2073647"/>
                  <a:pt x="-1992798" y="2049406"/>
                </a:cubicBezTo>
                <a:cubicBezTo>
                  <a:pt x="-1769079" y="2025165"/>
                  <a:pt x="-1712105" y="2086961"/>
                  <a:pt x="-1532921" y="2035863"/>
                </a:cubicBezTo>
                <a:cubicBezTo>
                  <a:pt x="-1353737" y="1984765"/>
                  <a:pt x="-1183094" y="2030966"/>
                  <a:pt x="-1047496" y="2021568"/>
                </a:cubicBezTo>
                <a:cubicBezTo>
                  <a:pt x="-911898" y="2012170"/>
                  <a:pt x="-746946" y="2037740"/>
                  <a:pt x="-510974" y="2005768"/>
                </a:cubicBezTo>
                <a:cubicBezTo>
                  <a:pt x="-275002" y="1973796"/>
                  <a:pt x="-228956" y="2026659"/>
                  <a:pt x="0" y="1990720"/>
                </a:cubicBezTo>
                <a:cubicBezTo>
                  <a:pt x="-39023" y="1783878"/>
                  <a:pt x="2229" y="1667123"/>
                  <a:pt x="0" y="1559401"/>
                </a:cubicBezTo>
                <a:cubicBezTo>
                  <a:pt x="-2229" y="1451679"/>
                  <a:pt x="43509" y="1222670"/>
                  <a:pt x="0" y="1113863"/>
                </a:cubicBezTo>
                <a:cubicBezTo>
                  <a:pt x="-43509" y="1005056"/>
                  <a:pt x="51746" y="833044"/>
                  <a:pt x="0" y="568789"/>
                </a:cubicBezTo>
                <a:close/>
              </a:path>
            </a:pathLst>
          </a:custGeom>
          <a:solidFill>
            <a:srgbClr val="004900">
              <a:alpha val="38000"/>
            </a:srgbClr>
          </a:solidFill>
          <a:ln>
            <a:solidFill>
              <a:schemeClr val="bg1"/>
            </a:solidFill>
            <a:extLst>
              <a:ext uri="{C807C97D-BFC1-408E-A445-0C87EB9F89A2}">
                <ask:lineSketchStyleProps xmlns:ask="http://schemas.microsoft.com/office/drawing/2018/sketchyshapes" sd="1771817289">
                  <a:prstGeom prst="wedgeRoundRectCallout">
                    <a:avLst>
                      <a:gd name="adj1" fmla="val -88108"/>
                      <a:gd name="adj2" fmla="val 10538"/>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Conteúdo 2">
            <a:extLst>
              <a:ext uri="{FF2B5EF4-FFF2-40B4-BE49-F238E27FC236}">
                <a16:creationId xmlns:a16="http://schemas.microsoft.com/office/drawing/2014/main" id="{3A045F8A-63FE-4F43-ABBB-BC513B4E9046}"/>
              </a:ext>
            </a:extLst>
          </p:cNvPr>
          <p:cNvSpPr txBox="1">
            <a:spLocks/>
          </p:cNvSpPr>
          <p:nvPr/>
        </p:nvSpPr>
        <p:spPr>
          <a:xfrm>
            <a:off x="5519066" y="2446764"/>
            <a:ext cx="6260581" cy="2312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500" b="1" dirty="0">
                <a:solidFill>
                  <a:schemeClr val="bg1"/>
                </a:solidFill>
                <a:latin typeface="Vrinda" panose="020B0502040204020203" pitchFamily="34" charset="0"/>
                <a:cs typeface="Vrinda" panose="020B0502040204020203" pitchFamily="34" charset="0"/>
              </a:rPr>
              <a:t>Para </a:t>
            </a:r>
            <a:r>
              <a:rPr lang="pt-BR" sz="2500" b="1" dirty="0" err="1">
                <a:solidFill>
                  <a:schemeClr val="bg1"/>
                </a:solidFill>
                <a:latin typeface="Vrinda" panose="020B0502040204020203" pitchFamily="34" charset="0"/>
                <a:cs typeface="Vrinda" panose="020B0502040204020203" pitchFamily="34" charset="0"/>
              </a:rPr>
              <a:t>Reys</a:t>
            </a:r>
            <a:r>
              <a:rPr lang="pt-BR" sz="2500" b="1" dirty="0">
                <a:solidFill>
                  <a:schemeClr val="bg1"/>
                </a:solidFill>
                <a:latin typeface="Vrinda" panose="020B0502040204020203" pitchFamily="34" charset="0"/>
                <a:cs typeface="Vrinda" panose="020B0502040204020203" pitchFamily="34" charset="0"/>
              </a:rPr>
              <a:t> (1982) [os] materiais manipuláveis são objetos ou coisas que o aluno seja capaz de </a:t>
            </a:r>
            <a:r>
              <a:rPr lang="pt-BR" sz="2500" dirty="0">
                <a:ln>
                  <a:solidFill>
                    <a:srgbClr val="FFC000"/>
                  </a:solidFill>
                </a:ln>
                <a:solidFill>
                  <a:srgbClr val="FFC000"/>
                </a:solidFill>
                <a:latin typeface="Vrinda" panose="020B0502040204020203" pitchFamily="34" charset="0"/>
                <a:cs typeface="Vrinda" panose="020B0502040204020203" pitchFamily="34" charset="0"/>
              </a:rPr>
              <a:t>sentir</a:t>
            </a:r>
            <a:r>
              <a:rPr lang="pt-BR" sz="2500" b="1" dirty="0">
                <a:solidFill>
                  <a:schemeClr val="bg1"/>
                </a:solidFill>
                <a:latin typeface="Vrinda" panose="020B0502040204020203" pitchFamily="34" charset="0"/>
                <a:cs typeface="Vrinda" panose="020B0502040204020203" pitchFamily="34" charset="0"/>
              </a:rPr>
              <a:t>, </a:t>
            </a:r>
            <a:r>
              <a:rPr lang="pt-BR" sz="2500" dirty="0">
                <a:ln>
                  <a:solidFill>
                    <a:srgbClr val="FFC000"/>
                  </a:solidFill>
                </a:ln>
                <a:solidFill>
                  <a:srgbClr val="FFC000"/>
                </a:solidFill>
                <a:latin typeface="Vrinda" panose="020B0502040204020203" pitchFamily="34" charset="0"/>
                <a:cs typeface="Vrinda" panose="020B0502040204020203" pitchFamily="34" charset="0"/>
              </a:rPr>
              <a:t>tocar</a:t>
            </a:r>
            <a:r>
              <a:rPr lang="pt-BR" sz="2500" b="1" dirty="0">
                <a:solidFill>
                  <a:schemeClr val="bg1"/>
                </a:solidFill>
                <a:latin typeface="Vrinda" panose="020B0502040204020203" pitchFamily="34" charset="0"/>
                <a:cs typeface="Vrinda" panose="020B0502040204020203" pitchFamily="34" charset="0"/>
              </a:rPr>
              <a:t>, </a:t>
            </a:r>
            <a:r>
              <a:rPr lang="pt-BR" sz="2500" dirty="0">
                <a:ln>
                  <a:solidFill>
                    <a:srgbClr val="FFC000"/>
                  </a:solidFill>
                </a:ln>
                <a:solidFill>
                  <a:srgbClr val="FFC000"/>
                </a:solidFill>
                <a:latin typeface="Vrinda" panose="020B0502040204020203" pitchFamily="34" charset="0"/>
                <a:cs typeface="Vrinda" panose="020B0502040204020203" pitchFamily="34" charset="0"/>
              </a:rPr>
              <a:t>manipular</a:t>
            </a:r>
            <a:r>
              <a:rPr lang="pt-BR" sz="2500" b="1" dirty="0">
                <a:solidFill>
                  <a:schemeClr val="bg1"/>
                </a:solidFill>
                <a:latin typeface="Vrinda" panose="020B0502040204020203" pitchFamily="34" charset="0"/>
                <a:cs typeface="Vrinda" panose="020B0502040204020203" pitchFamily="34" charset="0"/>
              </a:rPr>
              <a:t> e </a:t>
            </a:r>
            <a:r>
              <a:rPr lang="pt-BR" sz="2500" dirty="0">
                <a:ln>
                  <a:solidFill>
                    <a:srgbClr val="FFC000"/>
                  </a:solidFill>
                </a:ln>
                <a:solidFill>
                  <a:srgbClr val="FFC000"/>
                </a:solidFill>
                <a:latin typeface="Vrinda" panose="020B0502040204020203" pitchFamily="34" charset="0"/>
                <a:cs typeface="Vrinda" panose="020B0502040204020203" pitchFamily="34" charset="0"/>
              </a:rPr>
              <a:t>movimentar</a:t>
            </a:r>
            <a:r>
              <a:rPr lang="pt-BR" sz="2500" b="1" dirty="0">
                <a:solidFill>
                  <a:schemeClr val="bg1"/>
                </a:solidFill>
                <a:latin typeface="Vrinda" panose="020B0502040204020203" pitchFamily="34" charset="0"/>
                <a:cs typeface="Vrinda" panose="020B0502040204020203" pitchFamily="34" charset="0"/>
              </a:rPr>
              <a:t>. Podem ser objetos reais que têm aplicação nos afazeres do dia-a-dia ou podem ser objetos que são usados para representar uma ideia. Assim, nem todos os materiais didáticos são manipuláveis. (VALE, 1999).</a:t>
            </a:r>
          </a:p>
        </p:txBody>
      </p:sp>
    </p:spTree>
    <p:extLst>
      <p:ext uri="{BB962C8B-B14F-4D97-AF65-F5344CB8AC3E}">
        <p14:creationId xmlns:p14="http://schemas.microsoft.com/office/powerpoint/2010/main" val="27559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6">
            <a:extLst>
              <a:ext uri="{FF2B5EF4-FFF2-40B4-BE49-F238E27FC236}">
                <a16:creationId xmlns:a16="http://schemas.microsoft.com/office/drawing/2014/main" id="{16D11A78-A7BE-4B78-9EB5-B30E99C372F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83788" y1="24765" x2="83788" y2="24765"/>
                        <a14:foregroundMark x1="84697" y1="14071" x2="84697" y2="14071"/>
                        <a14:foregroundMark x1="89697" y1="20826" x2="89697" y2="20826"/>
                        <a14:foregroundMark x1="92424" y1="36210" x2="92424" y2="36210"/>
                      </a14:backgroundRemoval>
                    </a14:imgEffect>
                  </a14:imgLayer>
                </a14:imgProps>
              </a:ext>
              <a:ext uri="{28A0092B-C50C-407E-A947-70E740481C1C}">
                <a14:useLocalDpi xmlns:a14="http://schemas.microsoft.com/office/drawing/2010/main" val="0"/>
              </a:ext>
            </a:extLst>
          </a:blip>
          <a:srcRect/>
          <a:stretch>
            <a:fillRect/>
          </a:stretch>
        </p:blipFill>
        <p:spPr bwMode="auto">
          <a:xfrm>
            <a:off x="9583420" y="3662727"/>
            <a:ext cx="2608580" cy="2106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m 9">
            <a:extLst>
              <a:ext uri="{FF2B5EF4-FFF2-40B4-BE49-F238E27FC236}">
                <a16:creationId xmlns:a16="http://schemas.microsoft.com/office/drawing/2014/main" id="{DB06568D-C358-451B-AB22-416247B07A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17" b="98696" l="10000" r="94286">
                        <a14:foregroundMark x1="44286" y1="10435" x2="54286" y2="10870"/>
                        <a14:foregroundMark x1="54286" y1="10870" x2="60482" y2="33095"/>
                        <a14:foregroundMark x1="62341" y1="39648" x2="88000" y2="78261"/>
                        <a14:foregroundMark x1="88000" y1="78261" x2="90571" y2="86522"/>
                        <a14:foregroundMark x1="90571" y1="86522" x2="90571" y2="86522"/>
                        <a14:foregroundMark x1="28286" y1="97391" x2="47714" y2="99565"/>
                        <a14:foregroundMark x1="47714" y1="99565" x2="48571" y2="99565"/>
                        <a14:foregroundMark x1="93143" y1="82174" x2="94571" y2="86957"/>
                        <a14:foregroundMark x1="51230" y1="8382" x2="58571" y2="16087"/>
                        <a14:foregroundMark x1="58571" y1="16087" x2="60000" y2="22174"/>
                        <a14:foregroundMark x1="65714" y1="40870" x2="77714" y2="51304"/>
                        <a14:foregroundMark x1="52571" y1="6522" x2="58571" y2="11739"/>
                        <a14:foregroundMark x1="58571" y1="11739" x2="58571" y2="11739"/>
                        <a14:backgroundMark x1="76571" y1="89565" x2="76571" y2="89565"/>
                        <a14:backgroundMark x1="74571" y1="78696" x2="74571" y2="78696"/>
                        <a14:backgroundMark x1="60571" y1="36957" x2="60571" y2="36957"/>
                        <a14:backgroundMark x1="60571" y1="36087" x2="60571" y2="36087"/>
                        <a14:backgroundMark x1="60571" y1="35217" x2="60857" y2="36087"/>
                        <a14:backgroundMark x1="60571" y1="34783" x2="61429" y2="37391"/>
                        <a14:backgroundMark x1="60571" y1="33913" x2="60571" y2="33913"/>
                        <a14:backgroundMark x1="60571" y1="33913" x2="60571" y2="33913"/>
                        <a14:backgroundMark x1="61429" y1="33913" x2="61429" y2="33913"/>
                        <a14:backgroundMark x1="60571" y1="33043" x2="61143" y2="35217"/>
                        <a14:backgroundMark x1="60571" y1="37391" x2="62857" y2="38696"/>
                        <a14:backgroundMark x1="74286" y1="80000" x2="78286" y2="87826"/>
                        <a14:backgroundMark x1="78286" y1="87826" x2="79429" y2="89565"/>
                        <a14:backgroundMark x1="85143" y1="56087" x2="97429" y2="51739"/>
                        <a14:backgroundMark x1="48000" y1="4783" x2="52857" y2="4348"/>
                      </a14:backgroundRemoval>
                    </a14:imgEffect>
                  </a14:imgLayer>
                </a14:imgProps>
              </a:ext>
            </a:extLst>
          </a:blip>
          <a:srcRect r="27026"/>
          <a:stretch/>
        </p:blipFill>
        <p:spPr>
          <a:xfrm flipH="1">
            <a:off x="0" y="1540169"/>
            <a:ext cx="5727032" cy="5157321"/>
          </a:xfrm>
          <a:prstGeom prst="rect">
            <a:avLst/>
          </a:prstGeom>
        </p:spPr>
      </p:pic>
      <p:pic>
        <p:nvPicPr>
          <p:cNvPr id="12" name="Picture 7">
            <a:extLst>
              <a:ext uri="{FF2B5EF4-FFF2-40B4-BE49-F238E27FC236}">
                <a16:creationId xmlns:a16="http://schemas.microsoft.com/office/drawing/2014/main" id="{582B837B-4A50-40FB-934B-5B1AE049CA2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15500" r="84625">
                        <a14:backgroundMark x1="18000" y1="51500" x2="18000" y2="51500"/>
                        <a14:backgroundMark x1="19250" y1="45875" x2="19250" y2="45875"/>
                        <a14:backgroundMark x1="19250" y1="41375" x2="19250" y2="41375"/>
                        <a14:backgroundMark x1="19250" y1="35750" x2="19250" y2="35750"/>
                        <a14:backgroundMark x1="19250" y1="66500" x2="19250" y2="66500"/>
                        <a14:backgroundMark x1="19250" y1="74875" x2="19250" y2="74875"/>
                        <a14:backgroundMark x1="19250" y1="81000" x2="19250" y2="81000"/>
                        <a14:backgroundMark x1="81375" y1="80625" x2="81375" y2="80625"/>
                        <a14:backgroundMark x1="81750" y1="74500" x2="81750" y2="74500"/>
                        <a14:backgroundMark x1="80125" y1="69625" x2="80125" y2="69625"/>
                        <a14:backgroundMark x1="80125" y1="64000" x2="80125" y2="64000"/>
                        <a14:backgroundMark x1="79750" y1="56375" x2="79750" y2="56375"/>
                        <a14:backgroundMark x1="80125" y1="52375" x2="80125" y2="52375"/>
                        <a14:backgroundMark x1="80125" y1="49125" x2="80125" y2="49125"/>
                        <a14:backgroundMark x1="80125" y1="45500" x2="80125" y2="45500"/>
                        <a14:backgroundMark x1="80875" y1="42625" x2="80875" y2="42625"/>
                        <a14:backgroundMark x1="39375" y1="1125" x2="39375" y2="1125"/>
                        <a14:backgroundMark x1="15500" y1="49875" x2="15500" y2="49875"/>
                        <a14:backgroundMark x1="18000" y1="22125" x2="18000" y2="22125"/>
                        <a14:backgroundMark x1="18375" y1="28500" x2="18375" y2="28500"/>
                        <a14:backgroundMark x1="18750" y1="32500" x2="18750" y2="32500"/>
                        <a14:backgroundMark x1="19250" y1="58375" x2="19250" y2="58375"/>
                        <a14:backgroundMark x1="18750" y1="63625" x2="18750" y2="63625"/>
                        <a14:backgroundMark x1="18750" y1="55125" x2="18750" y2="55125"/>
                        <a14:backgroundMark x1="19625" y1="70875" x2="19625" y2="70875"/>
                        <a14:backgroundMark x1="33375" y1="1875" x2="33375" y2="1875"/>
                        <a14:backgroundMark x1="34875" y1="1875" x2="34875" y2="1875"/>
                        <a14:backgroundMark x1="43000" y1="2250" x2="43000" y2="2250"/>
                        <a14:backgroundMark x1="28875" y1="1500" x2="28875" y2="1500"/>
                        <a14:backgroundMark x1="17125" y1="89000" x2="17125" y2="89000"/>
                        <a14:backgroundMark x1="18375" y1="84250" x2="18375" y2="84250"/>
                        <a14:backgroundMark x1="20000" y1="76125" x2="19625" y2="79750"/>
                        <a14:backgroundMark x1="80875" y1="86250" x2="80875" y2="86250"/>
                        <a14:backgroundMark x1="80875" y1="90250" x2="80875" y2="90250"/>
                        <a14:backgroundMark x1="80875" y1="77750" x2="80875" y2="77750"/>
                      </a14:backgroundRemoval>
                    </a14:imgEffect>
                  </a14:imgLayer>
                </a14:imgProps>
              </a:ext>
              <a:ext uri="{28A0092B-C50C-407E-A947-70E740481C1C}">
                <a14:useLocalDpi xmlns:a14="http://schemas.microsoft.com/office/drawing/2010/main" val="0"/>
              </a:ext>
            </a:extLst>
          </a:blip>
          <a:srcRect l="15986" r="15401"/>
          <a:stretch/>
        </p:blipFill>
        <p:spPr bwMode="auto">
          <a:xfrm>
            <a:off x="-87826" y="4023501"/>
            <a:ext cx="2019118" cy="29427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m 14">
            <a:extLst>
              <a:ext uri="{FF2B5EF4-FFF2-40B4-BE49-F238E27FC236}">
                <a16:creationId xmlns:a16="http://schemas.microsoft.com/office/drawing/2014/main" id="{1403FBD6-E247-4619-9042-DDE32D08042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7731" y="4965453"/>
            <a:ext cx="1314269" cy="1892547"/>
          </a:xfrm>
          <a:prstGeom prst="rect">
            <a:avLst/>
          </a:prstGeom>
          <a:ln>
            <a:noFill/>
          </a:ln>
          <a:effectLst>
            <a:outerShdw blurRad="292100" dist="139700" dir="2700000" algn="tl" rotWithShape="0">
              <a:srgbClr val="333333">
                <a:alpha val="65000"/>
              </a:srgbClr>
            </a:outerShdw>
          </a:effectLst>
        </p:spPr>
      </p:pic>
      <p:sp>
        <p:nvSpPr>
          <p:cNvPr id="9" name="Título 1">
            <a:extLst>
              <a:ext uri="{FF2B5EF4-FFF2-40B4-BE49-F238E27FC236}">
                <a16:creationId xmlns:a16="http://schemas.microsoft.com/office/drawing/2014/main" id="{29B2FACD-69E1-4270-B4B0-3EC418937C61}"/>
              </a:ext>
            </a:extLst>
          </p:cNvPr>
          <p:cNvSpPr txBox="1">
            <a:spLocks/>
          </p:cNvSpPr>
          <p:nvPr/>
        </p:nvSpPr>
        <p:spPr>
          <a:xfrm>
            <a:off x="190500" y="323850"/>
            <a:ext cx="6819900" cy="8572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800" dirty="0">
                <a:solidFill>
                  <a:schemeClr val="bg1"/>
                </a:solidFill>
                <a:latin typeface="Modern Love" panose="04090805081005020601" pitchFamily="82" charset="0"/>
              </a:rPr>
              <a:t>MATERIAIS MANIPULÁVEIS</a:t>
            </a:r>
          </a:p>
        </p:txBody>
      </p:sp>
      <p:sp>
        <p:nvSpPr>
          <p:cNvPr id="13" name="Retângulo: Cantos Arredondados 12">
            <a:extLst>
              <a:ext uri="{FF2B5EF4-FFF2-40B4-BE49-F238E27FC236}">
                <a16:creationId xmlns:a16="http://schemas.microsoft.com/office/drawing/2014/main" id="{1B15CE42-F501-4C00-941C-2504E74812CD}"/>
              </a:ext>
            </a:extLst>
          </p:cNvPr>
          <p:cNvSpPr/>
          <p:nvPr/>
        </p:nvSpPr>
        <p:spPr>
          <a:xfrm>
            <a:off x="95250" y="6573252"/>
            <a:ext cx="12001500" cy="228600"/>
          </a:xfrm>
          <a:custGeom>
            <a:avLst/>
            <a:gdLst>
              <a:gd name="connsiteX0" fmla="*/ 0 w 12001500"/>
              <a:gd name="connsiteY0" fmla="*/ 38101 h 228600"/>
              <a:gd name="connsiteX1" fmla="*/ 38101 w 12001500"/>
              <a:gd name="connsiteY1" fmla="*/ 0 h 228600"/>
              <a:gd name="connsiteX2" fmla="*/ 395860 w 12001500"/>
              <a:gd name="connsiteY2" fmla="*/ 0 h 228600"/>
              <a:gd name="connsiteX3" fmla="*/ 992125 w 12001500"/>
              <a:gd name="connsiteY3" fmla="*/ 0 h 228600"/>
              <a:gd name="connsiteX4" fmla="*/ 1588390 w 12001500"/>
              <a:gd name="connsiteY4" fmla="*/ 0 h 228600"/>
              <a:gd name="connsiteX5" fmla="*/ 2303908 w 12001500"/>
              <a:gd name="connsiteY5" fmla="*/ 0 h 228600"/>
              <a:gd name="connsiteX6" fmla="*/ 2780920 w 12001500"/>
              <a:gd name="connsiteY6" fmla="*/ 0 h 228600"/>
              <a:gd name="connsiteX7" fmla="*/ 3019426 w 12001500"/>
              <a:gd name="connsiteY7" fmla="*/ 0 h 228600"/>
              <a:gd name="connsiteX8" fmla="*/ 3615690 w 12001500"/>
              <a:gd name="connsiteY8" fmla="*/ 0 h 228600"/>
              <a:gd name="connsiteX9" fmla="*/ 4331208 w 12001500"/>
              <a:gd name="connsiteY9" fmla="*/ 0 h 228600"/>
              <a:gd name="connsiteX10" fmla="*/ 4927473 w 12001500"/>
              <a:gd name="connsiteY10" fmla="*/ 0 h 228600"/>
              <a:gd name="connsiteX11" fmla="*/ 5642991 w 12001500"/>
              <a:gd name="connsiteY11" fmla="*/ 0 h 228600"/>
              <a:gd name="connsiteX12" fmla="*/ 6358509 w 12001500"/>
              <a:gd name="connsiteY12" fmla="*/ 0 h 228600"/>
              <a:gd name="connsiteX13" fmla="*/ 6716268 w 12001500"/>
              <a:gd name="connsiteY13" fmla="*/ 0 h 228600"/>
              <a:gd name="connsiteX14" fmla="*/ 7551039 w 12001500"/>
              <a:gd name="connsiteY14" fmla="*/ 0 h 228600"/>
              <a:gd name="connsiteX15" fmla="*/ 7908798 w 12001500"/>
              <a:gd name="connsiteY15" fmla="*/ 0 h 228600"/>
              <a:gd name="connsiteX16" fmla="*/ 8505063 w 12001500"/>
              <a:gd name="connsiteY16" fmla="*/ 0 h 228600"/>
              <a:gd name="connsiteX17" fmla="*/ 9339833 w 12001500"/>
              <a:gd name="connsiteY17" fmla="*/ 0 h 228600"/>
              <a:gd name="connsiteX18" fmla="*/ 9697592 w 12001500"/>
              <a:gd name="connsiteY18" fmla="*/ 0 h 228600"/>
              <a:gd name="connsiteX19" fmla="*/ 10293857 w 12001500"/>
              <a:gd name="connsiteY19" fmla="*/ 0 h 228600"/>
              <a:gd name="connsiteX20" fmla="*/ 10770869 w 12001500"/>
              <a:gd name="connsiteY20" fmla="*/ 0 h 228600"/>
              <a:gd name="connsiteX21" fmla="*/ 11247881 w 12001500"/>
              <a:gd name="connsiteY21" fmla="*/ 0 h 228600"/>
              <a:gd name="connsiteX22" fmla="*/ 11963399 w 12001500"/>
              <a:gd name="connsiteY22" fmla="*/ 0 h 228600"/>
              <a:gd name="connsiteX23" fmla="*/ 12001500 w 12001500"/>
              <a:gd name="connsiteY23" fmla="*/ 38101 h 228600"/>
              <a:gd name="connsiteX24" fmla="*/ 12001500 w 12001500"/>
              <a:gd name="connsiteY24" fmla="*/ 190499 h 228600"/>
              <a:gd name="connsiteX25" fmla="*/ 11963399 w 12001500"/>
              <a:gd name="connsiteY25" fmla="*/ 228600 h 228600"/>
              <a:gd name="connsiteX26" fmla="*/ 11367134 w 12001500"/>
              <a:gd name="connsiteY26" fmla="*/ 228600 h 228600"/>
              <a:gd name="connsiteX27" fmla="*/ 11128628 w 12001500"/>
              <a:gd name="connsiteY27" fmla="*/ 228600 h 228600"/>
              <a:gd name="connsiteX28" fmla="*/ 10770869 w 12001500"/>
              <a:gd name="connsiteY28" fmla="*/ 228600 h 228600"/>
              <a:gd name="connsiteX29" fmla="*/ 10293857 w 12001500"/>
              <a:gd name="connsiteY29" fmla="*/ 228600 h 228600"/>
              <a:gd name="connsiteX30" fmla="*/ 9697592 w 12001500"/>
              <a:gd name="connsiteY30" fmla="*/ 228600 h 228600"/>
              <a:gd name="connsiteX31" fmla="*/ 9220580 w 12001500"/>
              <a:gd name="connsiteY31" fmla="*/ 228600 h 228600"/>
              <a:gd name="connsiteX32" fmla="*/ 8743569 w 12001500"/>
              <a:gd name="connsiteY32" fmla="*/ 228600 h 228600"/>
              <a:gd name="connsiteX33" fmla="*/ 7908798 w 12001500"/>
              <a:gd name="connsiteY33" fmla="*/ 228600 h 228600"/>
              <a:gd name="connsiteX34" fmla="*/ 7431786 w 12001500"/>
              <a:gd name="connsiteY34" fmla="*/ 228600 h 228600"/>
              <a:gd name="connsiteX35" fmla="*/ 7074027 w 12001500"/>
              <a:gd name="connsiteY35" fmla="*/ 228600 h 228600"/>
              <a:gd name="connsiteX36" fmla="*/ 6477762 w 12001500"/>
              <a:gd name="connsiteY36" fmla="*/ 228600 h 228600"/>
              <a:gd name="connsiteX37" fmla="*/ 5762244 w 12001500"/>
              <a:gd name="connsiteY37" fmla="*/ 228600 h 228600"/>
              <a:gd name="connsiteX38" fmla="*/ 5523738 w 12001500"/>
              <a:gd name="connsiteY38" fmla="*/ 228600 h 228600"/>
              <a:gd name="connsiteX39" fmla="*/ 4927473 w 12001500"/>
              <a:gd name="connsiteY39" fmla="*/ 228600 h 228600"/>
              <a:gd name="connsiteX40" fmla="*/ 4450461 w 12001500"/>
              <a:gd name="connsiteY40" fmla="*/ 228600 h 228600"/>
              <a:gd name="connsiteX41" fmla="*/ 3734943 w 12001500"/>
              <a:gd name="connsiteY41" fmla="*/ 228600 h 228600"/>
              <a:gd name="connsiteX42" fmla="*/ 3377184 w 12001500"/>
              <a:gd name="connsiteY42" fmla="*/ 228600 h 228600"/>
              <a:gd name="connsiteX43" fmla="*/ 2661667 w 12001500"/>
              <a:gd name="connsiteY43" fmla="*/ 228600 h 228600"/>
              <a:gd name="connsiteX44" fmla="*/ 2303908 w 12001500"/>
              <a:gd name="connsiteY44" fmla="*/ 228600 h 228600"/>
              <a:gd name="connsiteX45" fmla="*/ 2065402 w 12001500"/>
              <a:gd name="connsiteY45" fmla="*/ 228600 h 228600"/>
              <a:gd name="connsiteX46" fmla="*/ 1469137 w 12001500"/>
              <a:gd name="connsiteY46" fmla="*/ 228600 h 228600"/>
              <a:gd name="connsiteX47" fmla="*/ 634366 w 12001500"/>
              <a:gd name="connsiteY47" fmla="*/ 228600 h 228600"/>
              <a:gd name="connsiteX48" fmla="*/ 38101 w 12001500"/>
              <a:gd name="connsiteY48" fmla="*/ 228600 h 228600"/>
              <a:gd name="connsiteX49" fmla="*/ 0 w 12001500"/>
              <a:gd name="connsiteY49" fmla="*/ 190499 h 228600"/>
              <a:gd name="connsiteX50" fmla="*/ 0 w 12001500"/>
              <a:gd name="connsiteY50" fmla="*/ 3810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01500" h="228600" fill="none" extrusionOk="0">
                <a:moveTo>
                  <a:pt x="0" y="38101"/>
                </a:moveTo>
                <a:cubicBezTo>
                  <a:pt x="2610" y="19901"/>
                  <a:pt x="12703" y="772"/>
                  <a:pt x="38101" y="0"/>
                </a:cubicBezTo>
                <a:cubicBezTo>
                  <a:pt x="112863" y="-27584"/>
                  <a:pt x="317560" y="21081"/>
                  <a:pt x="395860" y="0"/>
                </a:cubicBezTo>
                <a:cubicBezTo>
                  <a:pt x="474160" y="-21081"/>
                  <a:pt x="717675" y="16750"/>
                  <a:pt x="992125" y="0"/>
                </a:cubicBezTo>
                <a:cubicBezTo>
                  <a:pt x="1266576" y="-16750"/>
                  <a:pt x="1320284" y="40060"/>
                  <a:pt x="1588390" y="0"/>
                </a:cubicBezTo>
                <a:cubicBezTo>
                  <a:pt x="1856497" y="-40060"/>
                  <a:pt x="2054656" y="42468"/>
                  <a:pt x="2303908" y="0"/>
                </a:cubicBezTo>
                <a:cubicBezTo>
                  <a:pt x="2553160" y="-42468"/>
                  <a:pt x="2637046" y="43267"/>
                  <a:pt x="2780920" y="0"/>
                </a:cubicBezTo>
                <a:cubicBezTo>
                  <a:pt x="2924794" y="-43267"/>
                  <a:pt x="2919262" y="12463"/>
                  <a:pt x="3019426" y="0"/>
                </a:cubicBezTo>
                <a:cubicBezTo>
                  <a:pt x="3119590" y="-12463"/>
                  <a:pt x="3461155" y="66138"/>
                  <a:pt x="3615690" y="0"/>
                </a:cubicBezTo>
                <a:cubicBezTo>
                  <a:pt x="3770225" y="-66138"/>
                  <a:pt x="4180419" y="82385"/>
                  <a:pt x="4331208" y="0"/>
                </a:cubicBezTo>
                <a:cubicBezTo>
                  <a:pt x="4481997" y="-82385"/>
                  <a:pt x="4779241" y="55726"/>
                  <a:pt x="4927473" y="0"/>
                </a:cubicBezTo>
                <a:cubicBezTo>
                  <a:pt x="5075706" y="-55726"/>
                  <a:pt x="5354589" y="9561"/>
                  <a:pt x="5642991" y="0"/>
                </a:cubicBezTo>
                <a:cubicBezTo>
                  <a:pt x="5931393" y="-9561"/>
                  <a:pt x="6141852" y="49303"/>
                  <a:pt x="6358509" y="0"/>
                </a:cubicBezTo>
                <a:cubicBezTo>
                  <a:pt x="6575166" y="-49303"/>
                  <a:pt x="6574245" y="9794"/>
                  <a:pt x="6716268" y="0"/>
                </a:cubicBezTo>
                <a:cubicBezTo>
                  <a:pt x="6858291" y="-9794"/>
                  <a:pt x="7251124" y="19259"/>
                  <a:pt x="7551039" y="0"/>
                </a:cubicBezTo>
                <a:cubicBezTo>
                  <a:pt x="7850954" y="-19259"/>
                  <a:pt x="7756933" y="9882"/>
                  <a:pt x="7908798" y="0"/>
                </a:cubicBezTo>
                <a:cubicBezTo>
                  <a:pt x="8060663" y="-9882"/>
                  <a:pt x="8334047" y="44078"/>
                  <a:pt x="8505063" y="0"/>
                </a:cubicBezTo>
                <a:cubicBezTo>
                  <a:pt x="8676079" y="-44078"/>
                  <a:pt x="8936479" y="78736"/>
                  <a:pt x="9339833" y="0"/>
                </a:cubicBezTo>
                <a:cubicBezTo>
                  <a:pt x="9743187" y="-78736"/>
                  <a:pt x="9572737" y="23613"/>
                  <a:pt x="9697592" y="0"/>
                </a:cubicBezTo>
                <a:cubicBezTo>
                  <a:pt x="9822447" y="-23613"/>
                  <a:pt x="10171103" y="61838"/>
                  <a:pt x="10293857" y="0"/>
                </a:cubicBezTo>
                <a:cubicBezTo>
                  <a:pt x="10416612" y="-61838"/>
                  <a:pt x="10537455" y="25362"/>
                  <a:pt x="10770869" y="0"/>
                </a:cubicBezTo>
                <a:cubicBezTo>
                  <a:pt x="11004283" y="-25362"/>
                  <a:pt x="11142611" y="33676"/>
                  <a:pt x="11247881" y="0"/>
                </a:cubicBezTo>
                <a:cubicBezTo>
                  <a:pt x="11353151" y="-33676"/>
                  <a:pt x="11752743" y="46751"/>
                  <a:pt x="11963399" y="0"/>
                </a:cubicBezTo>
                <a:cubicBezTo>
                  <a:pt x="11986865" y="136"/>
                  <a:pt x="12006458" y="15903"/>
                  <a:pt x="12001500" y="38101"/>
                </a:cubicBezTo>
                <a:cubicBezTo>
                  <a:pt x="12011079" y="109582"/>
                  <a:pt x="12001182" y="159044"/>
                  <a:pt x="12001500" y="190499"/>
                </a:cubicBezTo>
                <a:cubicBezTo>
                  <a:pt x="12001221" y="208768"/>
                  <a:pt x="11985418" y="227478"/>
                  <a:pt x="11963399" y="228600"/>
                </a:cubicBezTo>
                <a:cubicBezTo>
                  <a:pt x="11708760" y="261091"/>
                  <a:pt x="11558767" y="204548"/>
                  <a:pt x="11367134" y="228600"/>
                </a:cubicBezTo>
                <a:cubicBezTo>
                  <a:pt x="11175502" y="252652"/>
                  <a:pt x="11177993" y="204722"/>
                  <a:pt x="11128628" y="228600"/>
                </a:cubicBezTo>
                <a:cubicBezTo>
                  <a:pt x="11079263" y="252478"/>
                  <a:pt x="10860161" y="204645"/>
                  <a:pt x="10770869" y="228600"/>
                </a:cubicBezTo>
                <a:cubicBezTo>
                  <a:pt x="10681577" y="252555"/>
                  <a:pt x="10499451" y="224229"/>
                  <a:pt x="10293857" y="228600"/>
                </a:cubicBezTo>
                <a:cubicBezTo>
                  <a:pt x="10088263" y="232971"/>
                  <a:pt x="9867728" y="195748"/>
                  <a:pt x="9697592" y="228600"/>
                </a:cubicBezTo>
                <a:cubicBezTo>
                  <a:pt x="9527456" y="261452"/>
                  <a:pt x="9401031" y="175343"/>
                  <a:pt x="9220580" y="228600"/>
                </a:cubicBezTo>
                <a:cubicBezTo>
                  <a:pt x="9040129" y="281857"/>
                  <a:pt x="8890712" y="214983"/>
                  <a:pt x="8743569" y="228600"/>
                </a:cubicBezTo>
                <a:cubicBezTo>
                  <a:pt x="8596426" y="242217"/>
                  <a:pt x="8133572" y="201470"/>
                  <a:pt x="7908798" y="228600"/>
                </a:cubicBezTo>
                <a:cubicBezTo>
                  <a:pt x="7684024" y="255730"/>
                  <a:pt x="7561427" y="220872"/>
                  <a:pt x="7431786" y="228600"/>
                </a:cubicBezTo>
                <a:cubicBezTo>
                  <a:pt x="7302145" y="236328"/>
                  <a:pt x="7233927" y="220509"/>
                  <a:pt x="7074027" y="228600"/>
                </a:cubicBezTo>
                <a:cubicBezTo>
                  <a:pt x="6914127" y="236691"/>
                  <a:pt x="6651067" y="158092"/>
                  <a:pt x="6477762" y="228600"/>
                </a:cubicBezTo>
                <a:cubicBezTo>
                  <a:pt x="6304458" y="299108"/>
                  <a:pt x="6114257" y="186735"/>
                  <a:pt x="5762244" y="228600"/>
                </a:cubicBezTo>
                <a:cubicBezTo>
                  <a:pt x="5410231" y="270465"/>
                  <a:pt x="5605930" y="228409"/>
                  <a:pt x="5523738" y="228600"/>
                </a:cubicBezTo>
                <a:cubicBezTo>
                  <a:pt x="5441546" y="228791"/>
                  <a:pt x="5127216" y="164821"/>
                  <a:pt x="4927473" y="228600"/>
                </a:cubicBezTo>
                <a:cubicBezTo>
                  <a:pt x="4727731" y="292379"/>
                  <a:pt x="4557867" y="206466"/>
                  <a:pt x="4450461" y="228600"/>
                </a:cubicBezTo>
                <a:cubicBezTo>
                  <a:pt x="4343055" y="250734"/>
                  <a:pt x="4038883" y="203533"/>
                  <a:pt x="3734943" y="228600"/>
                </a:cubicBezTo>
                <a:cubicBezTo>
                  <a:pt x="3431003" y="253667"/>
                  <a:pt x="3478357" y="209038"/>
                  <a:pt x="3377184" y="228600"/>
                </a:cubicBezTo>
                <a:cubicBezTo>
                  <a:pt x="3276011" y="248162"/>
                  <a:pt x="2925867" y="224300"/>
                  <a:pt x="2661667" y="228600"/>
                </a:cubicBezTo>
                <a:cubicBezTo>
                  <a:pt x="2397467" y="232900"/>
                  <a:pt x="2460972" y="210365"/>
                  <a:pt x="2303908" y="228600"/>
                </a:cubicBezTo>
                <a:cubicBezTo>
                  <a:pt x="2146844" y="246835"/>
                  <a:pt x="2115019" y="214618"/>
                  <a:pt x="2065402" y="228600"/>
                </a:cubicBezTo>
                <a:cubicBezTo>
                  <a:pt x="2015785" y="242582"/>
                  <a:pt x="1610495" y="181445"/>
                  <a:pt x="1469137" y="228600"/>
                </a:cubicBezTo>
                <a:cubicBezTo>
                  <a:pt x="1327779" y="275755"/>
                  <a:pt x="887174" y="201200"/>
                  <a:pt x="634366" y="228600"/>
                </a:cubicBezTo>
                <a:cubicBezTo>
                  <a:pt x="381558" y="256000"/>
                  <a:pt x="241129" y="179081"/>
                  <a:pt x="38101" y="228600"/>
                </a:cubicBezTo>
                <a:cubicBezTo>
                  <a:pt x="19967" y="229083"/>
                  <a:pt x="173" y="207761"/>
                  <a:pt x="0" y="190499"/>
                </a:cubicBezTo>
                <a:cubicBezTo>
                  <a:pt x="-11199" y="153212"/>
                  <a:pt x="17077" y="104017"/>
                  <a:pt x="0" y="38101"/>
                </a:cubicBezTo>
                <a:close/>
              </a:path>
              <a:path w="12001500" h="228600" stroke="0" extrusionOk="0">
                <a:moveTo>
                  <a:pt x="0" y="38101"/>
                </a:moveTo>
                <a:cubicBezTo>
                  <a:pt x="-2518" y="17181"/>
                  <a:pt x="17018" y="2647"/>
                  <a:pt x="38101" y="0"/>
                </a:cubicBezTo>
                <a:cubicBezTo>
                  <a:pt x="393101" y="-84409"/>
                  <a:pt x="468566" y="16887"/>
                  <a:pt x="872872" y="0"/>
                </a:cubicBezTo>
                <a:cubicBezTo>
                  <a:pt x="1277178" y="-16887"/>
                  <a:pt x="1221979" y="13672"/>
                  <a:pt x="1349884" y="0"/>
                </a:cubicBezTo>
                <a:cubicBezTo>
                  <a:pt x="1477789" y="-13672"/>
                  <a:pt x="1528436" y="22303"/>
                  <a:pt x="1588390" y="0"/>
                </a:cubicBezTo>
                <a:cubicBezTo>
                  <a:pt x="1648344" y="-22303"/>
                  <a:pt x="1800948" y="12781"/>
                  <a:pt x="1946149" y="0"/>
                </a:cubicBezTo>
                <a:cubicBezTo>
                  <a:pt x="2091350" y="-12781"/>
                  <a:pt x="2285284" y="12913"/>
                  <a:pt x="2542414" y="0"/>
                </a:cubicBezTo>
                <a:cubicBezTo>
                  <a:pt x="2799545" y="-12913"/>
                  <a:pt x="2751044" y="35171"/>
                  <a:pt x="2900173" y="0"/>
                </a:cubicBezTo>
                <a:cubicBezTo>
                  <a:pt x="3049302" y="-35171"/>
                  <a:pt x="3209395" y="4956"/>
                  <a:pt x="3377184" y="0"/>
                </a:cubicBezTo>
                <a:cubicBezTo>
                  <a:pt x="3544973" y="-4956"/>
                  <a:pt x="3802919" y="26423"/>
                  <a:pt x="4092702" y="0"/>
                </a:cubicBezTo>
                <a:cubicBezTo>
                  <a:pt x="4382485" y="-26423"/>
                  <a:pt x="4430089" y="37549"/>
                  <a:pt x="4688967" y="0"/>
                </a:cubicBezTo>
                <a:cubicBezTo>
                  <a:pt x="4947846" y="-37549"/>
                  <a:pt x="5083703" y="67920"/>
                  <a:pt x="5404485" y="0"/>
                </a:cubicBezTo>
                <a:cubicBezTo>
                  <a:pt x="5725267" y="-67920"/>
                  <a:pt x="5554700" y="26487"/>
                  <a:pt x="5642991" y="0"/>
                </a:cubicBezTo>
                <a:cubicBezTo>
                  <a:pt x="5731282" y="-26487"/>
                  <a:pt x="6163862" y="59482"/>
                  <a:pt x="6358509" y="0"/>
                </a:cubicBezTo>
                <a:cubicBezTo>
                  <a:pt x="6553156" y="-59482"/>
                  <a:pt x="6965581" y="96530"/>
                  <a:pt x="7193280" y="0"/>
                </a:cubicBezTo>
                <a:cubicBezTo>
                  <a:pt x="7420979" y="-96530"/>
                  <a:pt x="7612790" y="17421"/>
                  <a:pt x="7908798" y="0"/>
                </a:cubicBezTo>
                <a:cubicBezTo>
                  <a:pt x="8204806" y="-17421"/>
                  <a:pt x="8154815" y="9326"/>
                  <a:pt x="8385810" y="0"/>
                </a:cubicBezTo>
                <a:cubicBezTo>
                  <a:pt x="8616805" y="-9326"/>
                  <a:pt x="8616405" y="42754"/>
                  <a:pt x="8743569" y="0"/>
                </a:cubicBezTo>
                <a:cubicBezTo>
                  <a:pt x="8870733" y="-42754"/>
                  <a:pt x="9198242" y="21988"/>
                  <a:pt x="9459086" y="0"/>
                </a:cubicBezTo>
                <a:cubicBezTo>
                  <a:pt x="9719930" y="-21988"/>
                  <a:pt x="9963854" y="45758"/>
                  <a:pt x="10293857" y="0"/>
                </a:cubicBezTo>
                <a:cubicBezTo>
                  <a:pt x="10623860" y="-45758"/>
                  <a:pt x="10467535" y="5414"/>
                  <a:pt x="10532363" y="0"/>
                </a:cubicBezTo>
                <a:cubicBezTo>
                  <a:pt x="10597191" y="-5414"/>
                  <a:pt x="10974202" y="56231"/>
                  <a:pt x="11128628" y="0"/>
                </a:cubicBezTo>
                <a:cubicBezTo>
                  <a:pt x="11283054" y="-56231"/>
                  <a:pt x="11265929" y="26384"/>
                  <a:pt x="11367134" y="0"/>
                </a:cubicBezTo>
                <a:cubicBezTo>
                  <a:pt x="11468339" y="-26384"/>
                  <a:pt x="11679809" y="33523"/>
                  <a:pt x="11963399" y="0"/>
                </a:cubicBezTo>
                <a:cubicBezTo>
                  <a:pt x="11988792" y="2714"/>
                  <a:pt x="11998602" y="15203"/>
                  <a:pt x="12001500" y="38101"/>
                </a:cubicBezTo>
                <a:cubicBezTo>
                  <a:pt x="12001925" y="99820"/>
                  <a:pt x="11992714" y="115882"/>
                  <a:pt x="12001500" y="190499"/>
                </a:cubicBezTo>
                <a:cubicBezTo>
                  <a:pt x="12004525" y="210420"/>
                  <a:pt x="11985396" y="228112"/>
                  <a:pt x="11963399" y="228600"/>
                </a:cubicBezTo>
                <a:cubicBezTo>
                  <a:pt x="11765100" y="243311"/>
                  <a:pt x="11391179" y="148094"/>
                  <a:pt x="11128628" y="228600"/>
                </a:cubicBezTo>
                <a:cubicBezTo>
                  <a:pt x="10866077" y="309106"/>
                  <a:pt x="10649276" y="146254"/>
                  <a:pt x="10293857" y="228600"/>
                </a:cubicBezTo>
                <a:cubicBezTo>
                  <a:pt x="9938438" y="310946"/>
                  <a:pt x="9991694" y="178752"/>
                  <a:pt x="9816845" y="228600"/>
                </a:cubicBezTo>
                <a:cubicBezTo>
                  <a:pt x="9641996" y="278448"/>
                  <a:pt x="9344897" y="207697"/>
                  <a:pt x="8982075" y="228600"/>
                </a:cubicBezTo>
                <a:cubicBezTo>
                  <a:pt x="8619253" y="249503"/>
                  <a:pt x="8852728" y="202880"/>
                  <a:pt x="8743569" y="228600"/>
                </a:cubicBezTo>
                <a:cubicBezTo>
                  <a:pt x="8634410" y="254320"/>
                  <a:pt x="8603296" y="214794"/>
                  <a:pt x="8505063" y="228600"/>
                </a:cubicBezTo>
                <a:cubicBezTo>
                  <a:pt x="8406830" y="242406"/>
                  <a:pt x="8135255" y="201417"/>
                  <a:pt x="8028051" y="228600"/>
                </a:cubicBezTo>
                <a:cubicBezTo>
                  <a:pt x="7920847" y="255783"/>
                  <a:pt x="7776139" y="193048"/>
                  <a:pt x="7670292" y="228600"/>
                </a:cubicBezTo>
                <a:cubicBezTo>
                  <a:pt x="7564445" y="264152"/>
                  <a:pt x="7306181" y="209314"/>
                  <a:pt x="7193280" y="228600"/>
                </a:cubicBezTo>
                <a:cubicBezTo>
                  <a:pt x="7080379" y="247886"/>
                  <a:pt x="6909097" y="205190"/>
                  <a:pt x="6835521" y="228600"/>
                </a:cubicBezTo>
                <a:cubicBezTo>
                  <a:pt x="6761945" y="252010"/>
                  <a:pt x="6529669" y="162631"/>
                  <a:pt x="6239256" y="228600"/>
                </a:cubicBezTo>
                <a:cubicBezTo>
                  <a:pt x="5948844" y="294569"/>
                  <a:pt x="6053717" y="204255"/>
                  <a:pt x="6000750" y="228600"/>
                </a:cubicBezTo>
                <a:cubicBezTo>
                  <a:pt x="5947783" y="252945"/>
                  <a:pt x="5696516" y="201382"/>
                  <a:pt x="5523738" y="228600"/>
                </a:cubicBezTo>
                <a:cubicBezTo>
                  <a:pt x="5350960" y="255818"/>
                  <a:pt x="4956254" y="176557"/>
                  <a:pt x="4808220" y="228600"/>
                </a:cubicBezTo>
                <a:cubicBezTo>
                  <a:pt x="4660186" y="280643"/>
                  <a:pt x="4432025" y="217193"/>
                  <a:pt x="4331208" y="228600"/>
                </a:cubicBezTo>
                <a:cubicBezTo>
                  <a:pt x="4230391" y="240007"/>
                  <a:pt x="3811846" y="214485"/>
                  <a:pt x="3615690" y="228600"/>
                </a:cubicBezTo>
                <a:cubicBezTo>
                  <a:pt x="3419534" y="242715"/>
                  <a:pt x="3358628" y="212240"/>
                  <a:pt x="3257931" y="228600"/>
                </a:cubicBezTo>
                <a:cubicBezTo>
                  <a:pt x="3157234" y="244960"/>
                  <a:pt x="2918208" y="179401"/>
                  <a:pt x="2780920" y="228600"/>
                </a:cubicBezTo>
                <a:cubicBezTo>
                  <a:pt x="2643632" y="277799"/>
                  <a:pt x="2413898" y="213322"/>
                  <a:pt x="2184655" y="228600"/>
                </a:cubicBezTo>
                <a:cubicBezTo>
                  <a:pt x="1955412" y="243878"/>
                  <a:pt x="1776326" y="159951"/>
                  <a:pt x="1588390" y="228600"/>
                </a:cubicBezTo>
                <a:cubicBezTo>
                  <a:pt x="1400454" y="297249"/>
                  <a:pt x="1064537" y="226792"/>
                  <a:pt x="872872" y="228600"/>
                </a:cubicBezTo>
                <a:cubicBezTo>
                  <a:pt x="681207" y="230408"/>
                  <a:pt x="245816" y="174952"/>
                  <a:pt x="38101" y="228600"/>
                </a:cubicBezTo>
                <a:cubicBezTo>
                  <a:pt x="19772" y="226937"/>
                  <a:pt x="2358" y="214560"/>
                  <a:pt x="0" y="190499"/>
                </a:cubicBezTo>
                <a:cubicBezTo>
                  <a:pt x="-11078" y="123150"/>
                  <a:pt x="14843" y="76923"/>
                  <a:pt x="0" y="38101"/>
                </a:cubicBezTo>
                <a:close/>
              </a:path>
            </a:pathLst>
          </a:custGeom>
          <a:solidFill>
            <a:srgbClr val="004900"/>
          </a:solidFill>
          <a:ln>
            <a:solidFill>
              <a:schemeClr val="bg1"/>
            </a:solidFill>
            <a:extLst>
              <a:ext uri="{C807C97D-BFC1-408E-A445-0C87EB9F89A2}">
                <ask:lineSketchStyleProps xmlns:ask="http://schemas.microsoft.com/office/drawing/2018/sketchyshapes" sd="20734934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bg1"/>
                </a:solidFill>
                <a:latin typeface="Cavolini" panose="03000502040302020204" pitchFamily="66" charset="0"/>
                <a:cs typeface="Cavolini" panose="03000502040302020204" pitchFamily="66" charset="0"/>
              </a:rPr>
              <a:t>Prof°</a:t>
            </a:r>
            <a:r>
              <a:rPr lang="pt-BR" sz="1400" dirty="0">
                <a:solidFill>
                  <a:schemeClr val="bg1"/>
                </a:solidFill>
                <a:latin typeface="Cavolini" panose="03000502040302020204" pitchFamily="66" charset="0"/>
                <a:cs typeface="Cavolini" panose="03000502040302020204" pitchFamily="66" charset="0"/>
              </a:rPr>
              <a:t> Dr. </a:t>
            </a:r>
            <a:r>
              <a:rPr lang="pt-BR" sz="1400" dirty="0" err="1">
                <a:solidFill>
                  <a:schemeClr val="bg1"/>
                </a:solidFill>
                <a:latin typeface="Cavolini" panose="03000502040302020204" pitchFamily="66" charset="0"/>
                <a:cs typeface="Cavolini" panose="03000502040302020204" pitchFamily="66" charset="0"/>
              </a:rPr>
              <a:t>Djnnathan</a:t>
            </a:r>
            <a:r>
              <a:rPr lang="pt-BR" sz="1400" dirty="0">
                <a:solidFill>
                  <a:schemeClr val="bg1"/>
                </a:solidFill>
                <a:latin typeface="Cavolini" panose="03000502040302020204" pitchFamily="66" charset="0"/>
                <a:cs typeface="Cavolini" panose="03000502040302020204" pitchFamily="66" charset="0"/>
              </a:rPr>
              <a:t> Gonçalves e </a:t>
            </a:r>
            <a:r>
              <a:rPr lang="pt-BR" sz="1400" dirty="0" err="1">
                <a:solidFill>
                  <a:schemeClr val="bg1"/>
                </a:solidFill>
                <a:latin typeface="Cavolini" panose="03000502040302020204" pitchFamily="66" charset="0"/>
                <a:cs typeface="Cavolini" panose="03000502040302020204" pitchFamily="66" charset="0"/>
              </a:rPr>
              <a:t>Profª</a:t>
            </a:r>
            <a:r>
              <a:rPr lang="pt-BR" sz="1400" dirty="0">
                <a:solidFill>
                  <a:schemeClr val="bg1"/>
                </a:solidFill>
                <a:latin typeface="Cavolini" panose="03000502040302020204" pitchFamily="66" charset="0"/>
                <a:cs typeface="Cavolini" panose="03000502040302020204" pitchFamily="66" charset="0"/>
              </a:rPr>
              <a:t> Ms. Juliana </a:t>
            </a:r>
            <a:r>
              <a:rPr lang="pt-BR" sz="1400" dirty="0" err="1">
                <a:solidFill>
                  <a:schemeClr val="bg1"/>
                </a:solidFill>
                <a:latin typeface="Cavolini" panose="03000502040302020204" pitchFamily="66" charset="0"/>
                <a:cs typeface="Cavolini" panose="03000502040302020204" pitchFamily="66" charset="0"/>
              </a:rPr>
              <a:t>Schivani</a:t>
            </a:r>
            <a:r>
              <a:rPr lang="pt-BR" sz="1400" dirty="0">
                <a:solidFill>
                  <a:schemeClr val="bg1"/>
                </a:solidFill>
                <a:latin typeface="Cavolini" panose="03000502040302020204" pitchFamily="66" charset="0"/>
                <a:cs typeface="Cavolini" panose="03000502040302020204" pitchFamily="66" charset="0"/>
              </a:rPr>
              <a:t>                                        MATERIAIS MANIPULÁVEIS, p.9 </a:t>
            </a:r>
          </a:p>
        </p:txBody>
      </p:sp>
      <p:sp>
        <p:nvSpPr>
          <p:cNvPr id="11" name="Balão de Fala: Retângulo com Cantos Arredondados 10">
            <a:extLst>
              <a:ext uri="{FF2B5EF4-FFF2-40B4-BE49-F238E27FC236}">
                <a16:creationId xmlns:a16="http://schemas.microsoft.com/office/drawing/2014/main" id="{8692DAC5-785E-48C2-AE5E-6DE7CAD34D6A}"/>
              </a:ext>
            </a:extLst>
          </p:cNvPr>
          <p:cNvSpPr/>
          <p:nvPr/>
        </p:nvSpPr>
        <p:spPr>
          <a:xfrm>
            <a:off x="2652116" y="1435807"/>
            <a:ext cx="9539884" cy="2231376"/>
          </a:xfrm>
          <a:custGeom>
            <a:avLst/>
            <a:gdLst>
              <a:gd name="connsiteX0" fmla="*/ 0 w 9539884"/>
              <a:gd name="connsiteY0" fmla="*/ 371903 h 2231376"/>
              <a:gd name="connsiteX1" fmla="*/ 371903 w 9539884"/>
              <a:gd name="connsiteY1" fmla="*/ 0 h 2231376"/>
              <a:gd name="connsiteX2" fmla="*/ 790110 w 9539884"/>
              <a:gd name="connsiteY2" fmla="*/ 0 h 2231376"/>
              <a:gd name="connsiteX3" fmla="*/ 1220497 w 9539884"/>
              <a:gd name="connsiteY3" fmla="*/ 0 h 2231376"/>
              <a:gd name="connsiteX4" fmla="*/ 1589981 w 9539884"/>
              <a:gd name="connsiteY4" fmla="*/ 0 h 2231376"/>
              <a:gd name="connsiteX5" fmla="*/ 1589981 w 9539884"/>
              <a:gd name="connsiteY5" fmla="*/ 0 h 2231376"/>
              <a:gd name="connsiteX6" fmla="*/ 2233923 w 9539884"/>
              <a:gd name="connsiteY6" fmla="*/ 0 h 2231376"/>
              <a:gd name="connsiteX7" fmla="*/ 2830166 w 9539884"/>
              <a:gd name="connsiteY7" fmla="*/ 0 h 2231376"/>
              <a:gd name="connsiteX8" fmla="*/ 3402559 w 9539884"/>
              <a:gd name="connsiteY8" fmla="*/ 0 h 2231376"/>
              <a:gd name="connsiteX9" fmla="*/ 3974952 w 9539884"/>
              <a:gd name="connsiteY9" fmla="*/ 0 h 2231376"/>
              <a:gd name="connsiteX10" fmla="*/ 4551955 w 9539884"/>
              <a:gd name="connsiteY10" fmla="*/ 0 h 2231376"/>
              <a:gd name="connsiteX11" fmla="*/ 4973168 w 9539884"/>
              <a:gd name="connsiteY11" fmla="*/ 0 h 2231376"/>
              <a:gd name="connsiteX12" fmla="*/ 5446310 w 9539884"/>
              <a:gd name="connsiteY12" fmla="*/ 0 h 2231376"/>
              <a:gd name="connsiteX13" fmla="*/ 6023313 w 9539884"/>
              <a:gd name="connsiteY13" fmla="*/ 0 h 2231376"/>
              <a:gd name="connsiteX14" fmla="*/ 6600317 w 9539884"/>
              <a:gd name="connsiteY14" fmla="*/ 0 h 2231376"/>
              <a:gd name="connsiteX15" fmla="*/ 7125390 w 9539884"/>
              <a:gd name="connsiteY15" fmla="*/ 0 h 2231376"/>
              <a:gd name="connsiteX16" fmla="*/ 7754323 w 9539884"/>
              <a:gd name="connsiteY16" fmla="*/ 0 h 2231376"/>
              <a:gd name="connsiteX17" fmla="*/ 8175535 w 9539884"/>
              <a:gd name="connsiteY17" fmla="*/ 0 h 2231376"/>
              <a:gd name="connsiteX18" fmla="*/ 8648678 w 9539884"/>
              <a:gd name="connsiteY18" fmla="*/ 0 h 2231376"/>
              <a:gd name="connsiteX19" fmla="*/ 9167981 w 9539884"/>
              <a:gd name="connsiteY19" fmla="*/ 0 h 2231376"/>
              <a:gd name="connsiteX20" fmla="*/ 9539884 w 9539884"/>
              <a:gd name="connsiteY20" fmla="*/ 371903 h 2231376"/>
              <a:gd name="connsiteX21" fmla="*/ 9539884 w 9539884"/>
              <a:gd name="connsiteY21" fmla="*/ 827472 h 2231376"/>
              <a:gd name="connsiteX22" fmla="*/ 9539884 w 9539884"/>
              <a:gd name="connsiteY22" fmla="*/ 1301636 h 2231376"/>
              <a:gd name="connsiteX23" fmla="*/ 9539884 w 9539884"/>
              <a:gd name="connsiteY23" fmla="*/ 1301636 h 2231376"/>
              <a:gd name="connsiteX24" fmla="*/ 9539884 w 9539884"/>
              <a:gd name="connsiteY24" fmla="*/ 1859480 h 2231376"/>
              <a:gd name="connsiteX25" fmla="*/ 9539884 w 9539884"/>
              <a:gd name="connsiteY25" fmla="*/ 1859473 h 2231376"/>
              <a:gd name="connsiteX26" fmla="*/ 9167981 w 9539884"/>
              <a:gd name="connsiteY26" fmla="*/ 2231376 h 2231376"/>
              <a:gd name="connsiteX27" fmla="*/ 8487117 w 9539884"/>
              <a:gd name="connsiteY27" fmla="*/ 2231376 h 2231376"/>
              <a:gd name="connsiteX28" fmla="*/ 7806253 w 9539884"/>
              <a:gd name="connsiteY28" fmla="*/ 2231376 h 2231376"/>
              <a:gd name="connsiteX29" fmla="*/ 7281180 w 9539884"/>
              <a:gd name="connsiteY29" fmla="*/ 2231376 h 2231376"/>
              <a:gd name="connsiteX30" fmla="*/ 6652247 w 9539884"/>
              <a:gd name="connsiteY30" fmla="*/ 2231376 h 2231376"/>
              <a:gd name="connsiteX31" fmla="*/ 6023313 w 9539884"/>
              <a:gd name="connsiteY31" fmla="*/ 2231376 h 2231376"/>
              <a:gd name="connsiteX32" fmla="*/ 5342450 w 9539884"/>
              <a:gd name="connsiteY32" fmla="*/ 2231376 h 2231376"/>
              <a:gd name="connsiteX33" fmla="*/ 4921237 w 9539884"/>
              <a:gd name="connsiteY33" fmla="*/ 2231376 h 2231376"/>
              <a:gd name="connsiteX34" fmla="*/ 3974952 w 9539884"/>
              <a:gd name="connsiteY34" fmla="*/ 2231376 h 2231376"/>
              <a:gd name="connsiteX35" fmla="*/ 3426409 w 9539884"/>
              <a:gd name="connsiteY35" fmla="*/ 2231376 h 2231376"/>
              <a:gd name="connsiteX36" fmla="*/ 2877865 w 9539884"/>
              <a:gd name="connsiteY36" fmla="*/ 2231376 h 2231376"/>
              <a:gd name="connsiteX37" fmla="*/ 2353172 w 9539884"/>
              <a:gd name="connsiteY37" fmla="*/ 2231376 h 2231376"/>
              <a:gd name="connsiteX38" fmla="*/ 1589981 w 9539884"/>
              <a:gd name="connsiteY38" fmla="*/ 2231376 h 2231376"/>
              <a:gd name="connsiteX39" fmla="*/ 1589981 w 9539884"/>
              <a:gd name="connsiteY39" fmla="*/ 2231376 h 2231376"/>
              <a:gd name="connsiteX40" fmla="*/ 1171774 w 9539884"/>
              <a:gd name="connsiteY40" fmla="*/ 2231376 h 2231376"/>
              <a:gd name="connsiteX41" fmla="*/ 777929 w 9539884"/>
              <a:gd name="connsiteY41" fmla="*/ 2231376 h 2231376"/>
              <a:gd name="connsiteX42" fmla="*/ 371903 w 9539884"/>
              <a:gd name="connsiteY42" fmla="*/ 2231376 h 2231376"/>
              <a:gd name="connsiteX43" fmla="*/ 0 w 9539884"/>
              <a:gd name="connsiteY43" fmla="*/ 1859473 h 2231376"/>
              <a:gd name="connsiteX44" fmla="*/ 0 w 9539884"/>
              <a:gd name="connsiteY44" fmla="*/ 1859480 h 2231376"/>
              <a:gd name="connsiteX45" fmla="*/ -268739 w 9539884"/>
              <a:gd name="connsiteY45" fmla="*/ 2085734 h 2231376"/>
              <a:gd name="connsiteX46" fmla="*/ -131682 w 9539884"/>
              <a:gd name="connsiteY46" fmla="*/ 1685844 h 2231376"/>
              <a:gd name="connsiteX47" fmla="*/ 0 w 9539884"/>
              <a:gd name="connsiteY47" fmla="*/ 1301636 h 2231376"/>
              <a:gd name="connsiteX48" fmla="*/ 0 w 9539884"/>
              <a:gd name="connsiteY48" fmla="*/ 818175 h 2231376"/>
              <a:gd name="connsiteX49" fmla="*/ 0 w 9539884"/>
              <a:gd name="connsiteY49" fmla="*/ 371903 h 2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539884" h="2231376" fill="none" extrusionOk="0">
                <a:moveTo>
                  <a:pt x="0" y="371903"/>
                </a:moveTo>
                <a:cubicBezTo>
                  <a:pt x="11832" y="151884"/>
                  <a:pt x="150747" y="58753"/>
                  <a:pt x="371903" y="0"/>
                </a:cubicBezTo>
                <a:cubicBezTo>
                  <a:pt x="537730" y="-26129"/>
                  <a:pt x="604552" y="48766"/>
                  <a:pt x="790110" y="0"/>
                </a:cubicBezTo>
                <a:cubicBezTo>
                  <a:pt x="975668" y="-48766"/>
                  <a:pt x="1122134" y="3715"/>
                  <a:pt x="1220497" y="0"/>
                </a:cubicBezTo>
                <a:cubicBezTo>
                  <a:pt x="1318860" y="-3715"/>
                  <a:pt x="1437212" y="26440"/>
                  <a:pt x="1589981" y="0"/>
                </a:cubicBezTo>
                <a:lnTo>
                  <a:pt x="1589981" y="0"/>
                </a:lnTo>
                <a:cubicBezTo>
                  <a:pt x="1868951" y="-9377"/>
                  <a:pt x="1965325" y="15018"/>
                  <a:pt x="2233923" y="0"/>
                </a:cubicBezTo>
                <a:cubicBezTo>
                  <a:pt x="2502521" y="-15018"/>
                  <a:pt x="2677269" y="60322"/>
                  <a:pt x="2830166" y="0"/>
                </a:cubicBezTo>
                <a:cubicBezTo>
                  <a:pt x="2983063" y="-60322"/>
                  <a:pt x="3179183" y="18342"/>
                  <a:pt x="3402559" y="0"/>
                </a:cubicBezTo>
                <a:cubicBezTo>
                  <a:pt x="3625935" y="-18342"/>
                  <a:pt x="3717154" y="66058"/>
                  <a:pt x="3974952" y="0"/>
                </a:cubicBezTo>
                <a:cubicBezTo>
                  <a:pt x="4109861" y="-37101"/>
                  <a:pt x="4322103" y="28246"/>
                  <a:pt x="4551955" y="0"/>
                </a:cubicBezTo>
                <a:cubicBezTo>
                  <a:pt x="4781807" y="-28246"/>
                  <a:pt x="4805263" y="26797"/>
                  <a:pt x="4973168" y="0"/>
                </a:cubicBezTo>
                <a:cubicBezTo>
                  <a:pt x="5141073" y="-26797"/>
                  <a:pt x="5242652" y="37305"/>
                  <a:pt x="5446310" y="0"/>
                </a:cubicBezTo>
                <a:cubicBezTo>
                  <a:pt x="5649968" y="-37305"/>
                  <a:pt x="5840222" y="27930"/>
                  <a:pt x="6023313" y="0"/>
                </a:cubicBezTo>
                <a:cubicBezTo>
                  <a:pt x="6206404" y="-27930"/>
                  <a:pt x="6436103" y="61001"/>
                  <a:pt x="6600317" y="0"/>
                </a:cubicBezTo>
                <a:cubicBezTo>
                  <a:pt x="6764531" y="-61001"/>
                  <a:pt x="6915600" y="31755"/>
                  <a:pt x="7125390" y="0"/>
                </a:cubicBezTo>
                <a:cubicBezTo>
                  <a:pt x="7335180" y="-31755"/>
                  <a:pt x="7483225" y="40602"/>
                  <a:pt x="7754323" y="0"/>
                </a:cubicBezTo>
                <a:cubicBezTo>
                  <a:pt x="8025421" y="-40602"/>
                  <a:pt x="8049167" y="15891"/>
                  <a:pt x="8175535" y="0"/>
                </a:cubicBezTo>
                <a:cubicBezTo>
                  <a:pt x="8301903" y="-15891"/>
                  <a:pt x="8510000" y="44844"/>
                  <a:pt x="8648678" y="0"/>
                </a:cubicBezTo>
                <a:cubicBezTo>
                  <a:pt x="8787356" y="-44844"/>
                  <a:pt x="8917660" y="57560"/>
                  <a:pt x="9167981" y="0"/>
                </a:cubicBezTo>
                <a:cubicBezTo>
                  <a:pt x="9330438" y="-27138"/>
                  <a:pt x="9561167" y="152374"/>
                  <a:pt x="9539884" y="371903"/>
                </a:cubicBezTo>
                <a:cubicBezTo>
                  <a:pt x="9563430" y="514347"/>
                  <a:pt x="9528689" y="679109"/>
                  <a:pt x="9539884" y="827472"/>
                </a:cubicBezTo>
                <a:cubicBezTo>
                  <a:pt x="9551079" y="975835"/>
                  <a:pt x="9493912" y="1133324"/>
                  <a:pt x="9539884" y="1301636"/>
                </a:cubicBezTo>
                <a:lnTo>
                  <a:pt x="9539884" y="1301636"/>
                </a:lnTo>
                <a:cubicBezTo>
                  <a:pt x="9575188" y="1458386"/>
                  <a:pt x="9539748" y="1746850"/>
                  <a:pt x="9539884" y="1859480"/>
                </a:cubicBezTo>
                <a:lnTo>
                  <a:pt x="9539884" y="1859473"/>
                </a:lnTo>
                <a:cubicBezTo>
                  <a:pt x="9524103" y="2085308"/>
                  <a:pt x="9393651" y="2206640"/>
                  <a:pt x="9167981" y="2231376"/>
                </a:cubicBezTo>
                <a:cubicBezTo>
                  <a:pt x="8935504" y="2277285"/>
                  <a:pt x="8749185" y="2227536"/>
                  <a:pt x="8487117" y="2231376"/>
                </a:cubicBezTo>
                <a:cubicBezTo>
                  <a:pt x="8225049" y="2235216"/>
                  <a:pt x="8019098" y="2225805"/>
                  <a:pt x="7806253" y="2231376"/>
                </a:cubicBezTo>
                <a:cubicBezTo>
                  <a:pt x="7593408" y="2236947"/>
                  <a:pt x="7434954" y="2178478"/>
                  <a:pt x="7281180" y="2231376"/>
                </a:cubicBezTo>
                <a:cubicBezTo>
                  <a:pt x="7127406" y="2284274"/>
                  <a:pt x="6875831" y="2211312"/>
                  <a:pt x="6652247" y="2231376"/>
                </a:cubicBezTo>
                <a:cubicBezTo>
                  <a:pt x="6428663" y="2251440"/>
                  <a:pt x="6249540" y="2189748"/>
                  <a:pt x="6023313" y="2231376"/>
                </a:cubicBezTo>
                <a:cubicBezTo>
                  <a:pt x="5797086" y="2273004"/>
                  <a:pt x="5654084" y="2218101"/>
                  <a:pt x="5342450" y="2231376"/>
                </a:cubicBezTo>
                <a:cubicBezTo>
                  <a:pt x="5030816" y="2244651"/>
                  <a:pt x="5102192" y="2222835"/>
                  <a:pt x="4921237" y="2231376"/>
                </a:cubicBezTo>
                <a:cubicBezTo>
                  <a:pt x="4740282" y="2239917"/>
                  <a:pt x="4171394" y="2181243"/>
                  <a:pt x="3974952" y="2231376"/>
                </a:cubicBezTo>
                <a:cubicBezTo>
                  <a:pt x="3850063" y="2291539"/>
                  <a:pt x="3699735" y="2198369"/>
                  <a:pt x="3426409" y="2231376"/>
                </a:cubicBezTo>
                <a:cubicBezTo>
                  <a:pt x="3153083" y="2264383"/>
                  <a:pt x="3026875" y="2220925"/>
                  <a:pt x="2877865" y="2231376"/>
                </a:cubicBezTo>
                <a:cubicBezTo>
                  <a:pt x="2728855" y="2241827"/>
                  <a:pt x="2542299" y="2213175"/>
                  <a:pt x="2353172" y="2231376"/>
                </a:cubicBezTo>
                <a:cubicBezTo>
                  <a:pt x="2164045" y="2249577"/>
                  <a:pt x="1883188" y="2144167"/>
                  <a:pt x="1589981" y="2231376"/>
                </a:cubicBezTo>
                <a:lnTo>
                  <a:pt x="1589981" y="2231376"/>
                </a:lnTo>
                <a:cubicBezTo>
                  <a:pt x="1449377" y="2264787"/>
                  <a:pt x="1333280" y="2213044"/>
                  <a:pt x="1171774" y="2231376"/>
                </a:cubicBezTo>
                <a:cubicBezTo>
                  <a:pt x="1010268" y="2249708"/>
                  <a:pt x="959759" y="2210197"/>
                  <a:pt x="777929" y="2231376"/>
                </a:cubicBezTo>
                <a:cubicBezTo>
                  <a:pt x="596099" y="2252555"/>
                  <a:pt x="540416" y="2229502"/>
                  <a:pt x="371903" y="2231376"/>
                </a:cubicBezTo>
                <a:cubicBezTo>
                  <a:pt x="211208" y="2236152"/>
                  <a:pt x="-2445" y="2072915"/>
                  <a:pt x="0" y="1859473"/>
                </a:cubicBezTo>
                <a:lnTo>
                  <a:pt x="0" y="1859480"/>
                </a:lnTo>
                <a:cubicBezTo>
                  <a:pt x="-108217" y="1969851"/>
                  <a:pt x="-162742" y="1984280"/>
                  <a:pt x="-268739" y="2085734"/>
                </a:cubicBezTo>
                <a:cubicBezTo>
                  <a:pt x="-268570" y="1972610"/>
                  <a:pt x="-156976" y="1806896"/>
                  <a:pt x="-131682" y="1685844"/>
                </a:cubicBezTo>
                <a:cubicBezTo>
                  <a:pt x="-106388" y="1564792"/>
                  <a:pt x="-50925" y="1461304"/>
                  <a:pt x="0" y="1301636"/>
                </a:cubicBezTo>
                <a:cubicBezTo>
                  <a:pt x="-16992" y="1197126"/>
                  <a:pt x="5707" y="1048569"/>
                  <a:pt x="0" y="818175"/>
                </a:cubicBezTo>
                <a:cubicBezTo>
                  <a:pt x="-5707" y="587781"/>
                  <a:pt x="49008" y="542578"/>
                  <a:pt x="0" y="371903"/>
                </a:cubicBezTo>
                <a:close/>
              </a:path>
              <a:path w="9539884" h="2231376" stroke="0" extrusionOk="0">
                <a:moveTo>
                  <a:pt x="0" y="371903"/>
                </a:moveTo>
                <a:cubicBezTo>
                  <a:pt x="-13461" y="178551"/>
                  <a:pt x="178953" y="440"/>
                  <a:pt x="371903" y="0"/>
                </a:cubicBezTo>
                <a:cubicBezTo>
                  <a:pt x="495622" y="-10688"/>
                  <a:pt x="621704" y="35691"/>
                  <a:pt x="753567" y="0"/>
                </a:cubicBezTo>
                <a:cubicBezTo>
                  <a:pt x="885430" y="-35691"/>
                  <a:pt x="1050132" y="24346"/>
                  <a:pt x="1171774" y="0"/>
                </a:cubicBezTo>
                <a:cubicBezTo>
                  <a:pt x="1293416" y="-24346"/>
                  <a:pt x="1402037" y="37158"/>
                  <a:pt x="1589981" y="0"/>
                </a:cubicBezTo>
                <a:lnTo>
                  <a:pt x="1589981" y="0"/>
                </a:lnTo>
                <a:cubicBezTo>
                  <a:pt x="1846412" y="-48733"/>
                  <a:pt x="2017701" y="38885"/>
                  <a:pt x="2233923" y="0"/>
                </a:cubicBezTo>
                <a:cubicBezTo>
                  <a:pt x="2450145" y="-38885"/>
                  <a:pt x="2704169" y="27652"/>
                  <a:pt x="2830166" y="0"/>
                </a:cubicBezTo>
                <a:cubicBezTo>
                  <a:pt x="2956163" y="-27652"/>
                  <a:pt x="3243031" y="29100"/>
                  <a:pt x="3450258" y="0"/>
                </a:cubicBezTo>
                <a:cubicBezTo>
                  <a:pt x="3657485" y="-29100"/>
                  <a:pt x="3768432" y="13426"/>
                  <a:pt x="3974952" y="0"/>
                </a:cubicBezTo>
                <a:cubicBezTo>
                  <a:pt x="4245828" y="-26265"/>
                  <a:pt x="4336901" y="17545"/>
                  <a:pt x="4603886" y="0"/>
                </a:cubicBezTo>
                <a:cubicBezTo>
                  <a:pt x="4870871" y="-17545"/>
                  <a:pt x="4915702" y="44291"/>
                  <a:pt x="5077028" y="0"/>
                </a:cubicBezTo>
                <a:cubicBezTo>
                  <a:pt x="5238354" y="-44291"/>
                  <a:pt x="5477214" y="43617"/>
                  <a:pt x="5602101" y="0"/>
                </a:cubicBezTo>
                <a:cubicBezTo>
                  <a:pt x="5726988" y="-43617"/>
                  <a:pt x="6081077" y="11219"/>
                  <a:pt x="6282965" y="0"/>
                </a:cubicBezTo>
                <a:cubicBezTo>
                  <a:pt x="6484853" y="-11219"/>
                  <a:pt x="6617617" y="55781"/>
                  <a:pt x="6911898" y="0"/>
                </a:cubicBezTo>
                <a:cubicBezTo>
                  <a:pt x="7206179" y="-55781"/>
                  <a:pt x="7284854" y="308"/>
                  <a:pt x="7385041" y="0"/>
                </a:cubicBezTo>
                <a:cubicBezTo>
                  <a:pt x="7485228" y="-308"/>
                  <a:pt x="7738231" y="36284"/>
                  <a:pt x="7910114" y="0"/>
                </a:cubicBezTo>
                <a:cubicBezTo>
                  <a:pt x="8081997" y="-36284"/>
                  <a:pt x="8269266" y="37047"/>
                  <a:pt x="8487117" y="0"/>
                </a:cubicBezTo>
                <a:cubicBezTo>
                  <a:pt x="8704968" y="-37047"/>
                  <a:pt x="8915893" y="37683"/>
                  <a:pt x="9167981" y="0"/>
                </a:cubicBezTo>
                <a:cubicBezTo>
                  <a:pt x="9362648" y="-38973"/>
                  <a:pt x="9526387" y="163108"/>
                  <a:pt x="9539884" y="371903"/>
                </a:cubicBezTo>
                <a:cubicBezTo>
                  <a:pt x="9577570" y="535607"/>
                  <a:pt x="9485777" y="698092"/>
                  <a:pt x="9539884" y="855364"/>
                </a:cubicBezTo>
                <a:cubicBezTo>
                  <a:pt x="9593991" y="1012636"/>
                  <a:pt x="9526548" y="1143494"/>
                  <a:pt x="9539884" y="1301636"/>
                </a:cubicBezTo>
                <a:lnTo>
                  <a:pt x="9539884" y="1301636"/>
                </a:lnTo>
                <a:cubicBezTo>
                  <a:pt x="9598856" y="1509383"/>
                  <a:pt x="9513691" y="1727023"/>
                  <a:pt x="9539884" y="1859480"/>
                </a:cubicBezTo>
                <a:lnTo>
                  <a:pt x="9539884" y="1859473"/>
                </a:lnTo>
                <a:cubicBezTo>
                  <a:pt x="9559294" y="2095836"/>
                  <a:pt x="9375183" y="2206423"/>
                  <a:pt x="9167981" y="2231376"/>
                </a:cubicBezTo>
                <a:cubicBezTo>
                  <a:pt x="9062370" y="2282147"/>
                  <a:pt x="8871259" y="2185657"/>
                  <a:pt x="8694838" y="2231376"/>
                </a:cubicBezTo>
                <a:cubicBezTo>
                  <a:pt x="8518417" y="2277095"/>
                  <a:pt x="8315527" y="2187675"/>
                  <a:pt x="8065905" y="2231376"/>
                </a:cubicBezTo>
                <a:cubicBezTo>
                  <a:pt x="7816283" y="2275077"/>
                  <a:pt x="7684233" y="2180389"/>
                  <a:pt x="7488902" y="2231376"/>
                </a:cubicBezTo>
                <a:cubicBezTo>
                  <a:pt x="7293571" y="2282363"/>
                  <a:pt x="7150948" y="2206189"/>
                  <a:pt x="6963829" y="2231376"/>
                </a:cubicBezTo>
                <a:cubicBezTo>
                  <a:pt x="6776710" y="2256563"/>
                  <a:pt x="6637178" y="2184655"/>
                  <a:pt x="6542616" y="2231376"/>
                </a:cubicBezTo>
                <a:cubicBezTo>
                  <a:pt x="6448054" y="2278097"/>
                  <a:pt x="6227239" y="2183634"/>
                  <a:pt x="5965613" y="2231376"/>
                </a:cubicBezTo>
                <a:cubicBezTo>
                  <a:pt x="5703987" y="2279118"/>
                  <a:pt x="5710073" y="2181646"/>
                  <a:pt x="5492470" y="2231376"/>
                </a:cubicBezTo>
                <a:cubicBezTo>
                  <a:pt x="5274867" y="2281106"/>
                  <a:pt x="5247005" y="2216217"/>
                  <a:pt x="5071258" y="2231376"/>
                </a:cubicBezTo>
                <a:cubicBezTo>
                  <a:pt x="4895511" y="2246535"/>
                  <a:pt x="4812632" y="2195824"/>
                  <a:pt x="4650046" y="2231376"/>
                </a:cubicBezTo>
                <a:cubicBezTo>
                  <a:pt x="4487460" y="2266928"/>
                  <a:pt x="4195801" y="2219972"/>
                  <a:pt x="3974952" y="2231376"/>
                </a:cubicBezTo>
                <a:cubicBezTo>
                  <a:pt x="3777313" y="2239103"/>
                  <a:pt x="3576260" y="2168623"/>
                  <a:pt x="3426409" y="2231376"/>
                </a:cubicBezTo>
                <a:cubicBezTo>
                  <a:pt x="3276558" y="2294129"/>
                  <a:pt x="2998206" y="2219028"/>
                  <a:pt x="2877865" y="2231376"/>
                </a:cubicBezTo>
                <a:cubicBezTo>
                  <a:pt x="2757524" y="2243724"/>
                  <a:pt x="2512383" y="2196019"/>
                  <a:pt x="2281623" y="2231376"/>
                </a:cubicBezTo>
                <a:cubicBezTo>
                  <a:pt x="2050863" y="2266733"/>
                  <a:pt x="1811732" y="2150398"/>
                  <a:pt x="1589981" y="2231376"/>
                </a:cubicBezTo>
                <a:lnTo>
                  <a:pt x="1589981" y="2231376"/>
                </a:lnTo>
                <a:cubicBezTo>
                  <a:pt x="1468014" y="2252399"/>
                  <a:pt x="1355792" y="2207025"/>
                  <a:pt x="1208317" y="2231376"/>
                </a:cubicBezTo>
                <a:cubicBezTo>
                  <a:pt x="1060842" y="2255727"/>
                  <a:pt x="996462" y="2207966"/>
                  <a:pt x="814471" y="2231376"/>
                </a:cubicBezTo>
                <a:cubicBezTo>
                  <a:pt x="632480" y="2254786"/>
                  <a:pt x="519922" y="2216175"/>
                  <a:pt x="371903" y="2231376"/>
                </a:cubicBezTo>
                <a:cubicBezTo>
                  <a:pt x="147935" y="2210183"/>
                  <a:pt x="26885" y="2028969"/>
                  <a:pt x="0" y="1859473"/>
                </a:cubicBezTo>
                <a:lnTo>
                  <a:pt x="0" y="1859480"/>
                </a:lnTo>
                <a:cubicBezTo>
                  <a:pt x="-87135" y="1972195"/>
                  <a:pt x="-182652" y="1965668"/>
                  <a:pt x="-268739" y="2085734"/>
                </a:cubicBezTo>
                <a:cubicBezTo>
                  <a:pt x="-249935" y="1977057"/>
                  <a:pt x="-152449" y="1795051"/>
                  <a:pt x="-131682" y="1685844"/>
                </a:cubicBezTo>
                <a:cubicBezTo>
                  <a:pt x="-110915" y="1576637"/>
                  <a:pt x="-16616" y="1425282"/>
                  <a:pt x="0" y="1301636"/>
                </a:cubicBezTo>
                <a:cubicBezTo>
                  <a:pt x="-21602" y="1147469"/>
                  <a:pt x="47457" y="999677"/>
                  <a:pt x="0" y="827472"/>
                </a:cubicBezTo>
                <a:cubicBezTo>
                  <a:pt x="-47457" y="655267"/>
                  <a:pt x="43636" y="464249"/>
                  <a:pt x="0" y="371903"/>
                </a:cubicBezTo>
                <a:close/>
              </a:path>
            </a:pathLst>
          </a:custGeom>
          <a:solidFill>
            <a:srgbClr val="004900">
              <a:alpha val="38000"/>
            </a:srgbClr>
          </a:solidFill>
          <a:ln>
            <a:solidFill>
              <a:schemeClr val="bg1"/>
            </a:solidFill>
            <a:extLst>
              <a:ext uri="{C807C97D-BFC1-408E-A445-0C87EB9F89A2}">
                <ask:lineSketchStyleProps xmlns:ask="http://schemas.microsoft.com/office/drawing/2018/sketchyshapes" sd="1771817289">
                  <a:prstGeom prst="wedgeRoundRectCallout">
                    <a:avLst>
                      <a:gd name="adj1" fmla="val -52817"/>
                      <a:gd name="adj2" fmla="val 4347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Espaço Reservado para Conteúdo 2">
            <a:extLst>
              <a:ext uri="{FF2B5EF4-FFF2-40B4-BE49-F238E27FC236}">
                <a16:creationId xmlns:a16="http://schemas.microsoft.com/office/drawing/2014/main" id="{BD5FCBC1-5A35-4B0C-B285-0A39F457A65C}"/>
              </a:ext>
            </a:extLst>
          </p:cNvPr>
          <p:cNvSpPr txBox="1">
            <a:spLocks/>
          </p:cNvSpPr>
          <p:nvPr/>
        </p:nvSpPr>
        <p:spPr>
          <a:xfrm>
            <a:off x="2667000" y="1464324"/>
            <a:ext cx="9539884" cy="2231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3000" b="1" dirty="0">
                <a:solidFill>
                  <a:schemeClr val="bg1"/>
                </a:solidFill>
                <a:latin typeface="Vrinda" panose="020B0502040204020203" pitchFamily="34" charset="0"/>
                <a:cs typeface="Vrinda" panose="020B0502040204020203" pitchFamily="34" charset="0"/>
              </a:rPr>
              <a:t>O </a:t>
            </a:r>
            <a:r>
              <a:rPr lang="pt-BR" sz="3000" dirty="0">
                <a:ln>
                  <a:solidFill>
                    <a:srgbClr val="FFC000"/>
                  </a:solidFill>
                </a:ln>
                <a:solidFill>
                  <a:srgbClr val="FFC000"/>
                </a:solidFill>
                <a:latin typeface="Vrinda" panose="020B0502040204020203" pitchFamily="34" charset="0"/>
                <a:cs typeface="Vrinda" panose="020B0502040204020203" pitchFamily="34" charset="0"/>
              </a:rPr>
              <a:t>material didático </a:t>
            </a:r>
            <a:r>
              <a:rPr lang="pt-BR" sz="3000" b="1" dirty="0">
                <a:solidFill>
                  <a:schemeClr val="bg1"/>
                </a:solidFill>
                <a:latin typeface="Vrinda" panose="020B0502040204020203" pitchFamily="34" charset="0"/>
                <a:cs typeface="Vrinda" panose="020B0502040204020203" pitchFamily="34" charset="0"/>
              </a:rPr>
              <a:t>(MD) é qualquer instrumento útil para o ensino-aprendizagem. Portanto, MD pode ser um giz, uma calculadora, um filme, um livro, um quebra cabeça, um jogo, uma embalagem, uma transparência, entre outros (LORENZATO, 2010, p. 18). </a:t>
            </a:r>
          </a:p>
        </p:txBody>
      </p:sp>
      <p:pic>
        <p:nvPicPr>
          <p:cNvPr id="7" name="Imagem 6">
            <a:extLst>
              <a:ext uri="{FF2B5EF4-FFF2-40B4-BE49-F238E27FC236}">
                <a16:creationId xmlns:a16="http://schemas.microsoft.com/office/drawing/2014/main" id="{A0CA6145-4D9E-47F5-AD6B-B1B1C266666E}"/>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7297393">
            <a:off x="9017575" y="4750869"/>
            <a:ext cx="1666875" cy="1666875"/>
          </a:xfrm>
          <a:prstGeom prst="rect">
            <a:avLst/>
          </a:prstGeom>
        </p:spPr>
      </p:pic>
      <p:pic>
        <p:nvPicPr>
          <p:cNvPr id="8" name="Picture 4">
            <a:extLst>
              <a:ext uri="{FF2B5EF4-FFF2-40B4-BE49-F238E27FC236}">
                <a16:creationId xmlns:a16="http://schemas.microsoft.com/office/drawing/2014/main" id="{FC479328-7BDF-460B-A5B4-A53D87E2B8F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0748" y1="11351" x2="20748" y2="11351"/>
                        <a14:foregroundMark x1="19728" y1="35135" x2="19728" y2="35135"/>
                        <a14:foregroundMark x1="8163" y1="17297" x2="8163" y2="17297"/>
                        <a14:foregroundMark x1="12245" y1="24324" x2="12245" y2="24324"/>
                        <a14:foregroundMark x1="8844" y1="80000" x2="8844" y2="80000"/>
                        <a14:foregroundMark x1="32313" y1="45405" x2="32313" y2="45405"/>
                        <a14:foregroundMark x1="24830" y1="51351" x2="24830" y2="51351"/>
                        <a14:foregroundMark x1="32993" y1="1622" x2="32993" y2="1622"/>
                      </a14:backgroundRemoval>
                    </a14:imgEffect>
                  </a14:imgLayer>
                </a14:imgProps>
              </a:ext>
              <a:ext uri="{28A0092B-C50C-407E-A947-70E740481C1C}">
                <a14:useLocalDpi xmlns:a14="http://schemas.microsoft.com/office/drawing/2010/main" val="0"/>
              </a:ext>
            </a:extLst>
          </a:blip>
          <a:srcRect/>
          <a:stretch>
            <a:fillRect/>
          </a:stretch>
        </p:blipFill>
        <p:spPr bwMode="auto">
          <a:xfrm>
            <a:off x="5910108" y="4706365"/>
            <a:ext cx="320416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a:extLst>
              <a:ext uri="{FF2B5EF4-FFF2-40B4-BE49-F238E27FC236}">
                <a16:creationId xmlns:a16="http://schemas.microsoft.com/office/drawing/2014/main" id="{BD1B9560-63A7-446A-8EEF-4B1E8FEEEB6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5361"/>
          <a:stretch/>
        </p:blipFill>
        <p:spPr bwMode="auto">
          <a:xfrm>
            <a:off x="3097251" y="3703834"/>
            <a:ext cx="2954908" cy="29394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02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3987</TotalTime>
  <Words>3749</Words>
  <Application>Microsoft Office PowerPoint</Application>
  <PresentationFormat>Widescreen</PresentationFormat>
  <Paragraphs>215</Paragraphs>
  <Slides>31</Slides>
  <Notes>25</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31</vt:i4>
      </vt:variant>
    </vt:vector>
  </HeadingPairs>
  <TitlesOfParts>
    <vt:vector size="43" baseType="lpstr">
      <vt:lpstr>Amazon Ember</vt:lpstr>
      <vt:lpstr>Arial</vt:lpstr>
      <vt:lpstr>Calibri</vt:lpstr>
      <vt:lpstr>Calibri Light</vt:lpstr>
      <vt:lpstr>Cavolini</vt:lpstr>
      <vt:lpstr>ff1</vt:lpstr>
      <vt:lpstr>ff2</vt:lpstr>
      <vt:lpstr>Helvetica</vt:lpstr>
      <vt:lpstr>Modern Love</vt:lpstr>
      <vt:lpstr>Vrinda</vt:lpstr>
      <vt:lpstr>Wingdings</vt:lpstr>
      <vt:lpstr>Tema do Office</vt:lpstr>
      <vt:lpstr>MATERIAIS MANIPULÁVEIS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DOCUMENTOS OFICIAIS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MATERIAIS MANIPULÁVEIS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Juliana Maria Schivani Alves</dc:creator>
  <cp:lastModifiedBy>Djnnathan Matemática</cp:lastModifiedBy>
  <cp:revision>285</cp:revision>
  <dcterms:created xsi:type="dcterms:W3CDTF">2021-05-12T15:30:04Z</dcterms:created>
  <dcterms:modified xsi:type="dcterms:W3CDTF">2021-11-29T16:04:49Z</dcterms:modified>
</cp:coreProperties>
</file>