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322" r:id="rId3"/>
    <p:sldId id="326" r:id="rId4"/>
    <p:sldId id="325" r:id="rId5"/>
    <p:sldId id="279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7" r:id="rId18"/>
    <p:sldId id="328" r:id="rId19"/>
    <p:sldId id="329" r:id="rId20"/>
    <p:sldId id="336" r:id="rId21"/>
    <p:sldId id="324" r:id="rId22"/>
    <p:sldId id="269" r:id="rId23"/>
    <p:sldId id="323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3"/>
    <a:srgbClr val="004900"/>
    <a:srgbClr val="0F6034"/>
    <a:srgbClr val="7CCDA1"/>
    <a:srgbClr val="8CC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87013" autoAdjust="0"/>
  </p:normalViewPr>
  <p:slideViewPr>
    <p:cSldViewPr snapToGrid="0">
      <p:cViewPr varScale="1">
        <p:scale>
          <a:sx n="59" d="100"/>
          <a:sy n="59" d="100"/>
        </p:scale>
        <p:origin x="10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083C8-2DD5-4F89-A51F-036A5D465BA3}" type="datetimeFigureOut">
              <a:rPr lang="pt-BR" smtClean="0"/>
              <a:t>02/02/2022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94BBA-B309-4F94-AC7F-CB2E256C19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407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4052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3731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Lousa digital do IFCNAT que foi riscada por cima 50 mil cada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22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8319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Forms</a:t>
            </a:r>
            <a:r>
              <a:rPr lang="pt-BR" dirty="0"/>
              <a:t>. Teve aluno que copiou exatamente o feedback e colou no campo da resposta. O </a:t>
            </a:r>
            <a:r>
              <a:rPr lang="pt-BR" dirty="0" err="1"/>
              <a:t>Forms</a:t>
            </a:r>
            <a:r>
              <a:rPr lang="pt-BR" dirty="0"/>
              <a:t> deu nota máxima, mas eu corrigi automaticamente e corrigi para zero.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882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Jogos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828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Whatsapp</a:t>
            </a:r>
            <a:r>
              <a:rPr lang="pt-BR" dirty="0"/>
              <a:t> – história de </a:t>
            </a:r>
            <a:r>
              <a:rPr lang="pt-BR" dirty="0" err="1"/>
              <a:t>Ketson</a:t>
            </a:r>
            <a:r>
              <a:rPr lang="pt-BR" dirty="0"/>
              <a:t> e a obrigação que a reitoria colocou de todos mandaram o </a:t>
            </a:r>
            <a:r>
              <a:rPr lang="pt-BR" dirty="0" err="1"/>
              <a:t>whatsapp</a:t>
            </a:r>
            <a:r>
              <a:rPr lang="pt-BR" dirty="0"/>
              <a:t> para criar um grupo do curso de inclusão.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6168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Lembrar da discussão no campus pela escolha do livro em 2021. Na RP </a:t>
            </a:r>
            <a:r>
              <a:rPr lang="pt-BR" dirty="0" err="1"/>
              <a:t>profs</a:t>
            </a:r>
            <a:r>
              <a:rPr lang="pt-BR" dirty="0"/>
              <a:t> se manifestaram contra por motivos políticos, uma forma de negar a BNCC e a reforma do Ensino Médio. Outros se manifestaram a favor devido a ser o único material pedagógico de vários alunos do interior, porém, defendem o uso em sala de aula e criticam quem escolhe o livro, recebe e não usa em sala de aula.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023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 TDIC são úteis neste tipo de metodologia ativa nas leituras prévias/material de apoio e no teste rápido (google </a:t>
            </a:r>
            <a:r>
              <a:rPr lang="pt-BR" dirty="0" err="1"/>
              <a:t>forms</a:t>
            </a:r>
            <a:r>
              <a:rPr lang="pt-BR" dirty="0"/>
              <a:t>, cartões, </a:t>
            </a:r>
            <a:r>
              <a:rPr lang="pt-BR" dirty="0" err="1"/>
              <a:t>etc</a:t>
            </a:r>
            <a:r>
              <a:rPr lang="pt-BR" dirty="0"/>
              <a:t> que dão resultados automaticamente de questões de múltipla escolha).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91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600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https://www.youtube.com/watch?v=y3Q2Y1UxYtc</a:t>
            </a:r>
            <a:b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</a:b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https://www.youtube.com/watch?v=u-oq85_8844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https://www.youtube.com/watch?v=mAAIWnzlR4M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399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8686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617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6711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Enfatizar que REA não é necessariamente LIVRE, mas sim temporariamente gratuito ou com limitações.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4051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Psicossocial = </a:t>
            </a:r>
            <a:r>
              <a:rPr lang="pt-BR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sofrimento psíquico e que impactam diretamente nos processos de ensino e aprendizagem. Psicologia, Serviço Social, Pedagogia e Psiquiatria. </a:t>
            </a:r>
            <a:r>
              <a:rPr lang="pt-BR" b="0" i="0" dirty="0">
                <a:solidFill>
                  <a:srgbClr val="333333"/>
                </a:solidFill>
                <a:effectLst/>
                <a:latin typeface="Merriweather" panose="020B0604020202020204" pitchFamily="2" charset="0"/>
              </a:rPr>
              <a:t>O apoio psicossocial diz respeito a ajudá-los a entender o tipo de estresse que sofrem no trabalho e a desenvolver a capacidade deles de lidar com isso. </a:t>
            </a:r>
          </a:p>
          <a:p>
            <a:r>
              <a:rPr lang="pt-BR" b="0" i="0" dirty="0">
                <a:solidFill>
                  <a:srgbClr val="333333"/>
                </a:solidFill>
                <a:effectLst/>
                <a:latin typeface="Merriweather" panose="020B0604020202020204" pitchFamily="2" charset="0"/>
              </a:rPr>
              <a:t>======================================================================================================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conhecem algum aluno sem nenhum acesso as tecnologias? </a:t>
            </a:r>
            <a:r>
              <a:rPr lang="pt-BR" dirty="0"/>
              <a:t>Levy fala que mesmo os que não possuem internet e computador em casa, podem estar inseridos no ciberespaço por meio de um computador de bairro, emprestado da comunidade.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149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648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25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No curso </a:t>
            </a:r>
            <a:r>
              <a:rPr lang="pt-BR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online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para professores do Nível Médio possui 5 módulos. </a:t>
            </a:r>
            <a:r>
              <a:rPr lang="pt-BR" sz="1800" b="0" i="0" u="none" strike="noStrike" baseline="0" dirty="0">
                <a:latin typeface="Times New Roman" panose="02020603050405020304" pitchFamily="18" charset="0"/>
              </a:rPr>
              <a:t>Os módulos são predominantemente textuais, com alguns hiperlinks e vídeos, trazendo informações de pesquisas atuais; perfil de consumidores; os tipos de pagamentos existentes que vão desde o escambo até as criptomoedas; o </a:t>
            </a:r>
            <a:r>
              <a:rPr lang="pt-BR" sz="1800" b="0" i="1" u="none" strike="noStrike" baseline="0" dirty="0">
                <a:latin typeface="Times New Roman" panose="02020603050405020304" pitchFamily="18" charset="0"/>
              </a:rPr>
              <a:t>Marketing </a:t>
            </a:r>
            <a:r>
              <a:rPr lang="pt-BR" sz="1800" b="0" i="0" u="none" strike="noStrike" baseline="0" dirty="0">
                <a:latin typeface="Times New Roman" panose="02020603050405020304" pitchFamily="18" charset="0"/>
              </a:rPr>
              <a:t>de Influência dos </a:t>
            </a:r>
            <a:r>
              <a:rPr lang="pt-BR" sz="1800" b="0" i="1" u="none" strike="noStrike" baseline="0" dirty="0">
                <a:latin typeface="Times New Roman" panose="02020603050405020304" pitchFamily="18" charset="0"/>
              </a:rPr>
              <a:t>youtubers </a:t>
            </a:r>
            <a:r>
              <a:rPr lang="pt-BR" sz="1800" b="0" i="0" u="none" strike="noStrike" baseline="0" dirty="0">
                <a:latin typeface="Times New Roman" panose="02020603050405020304" pitchFamily="18" charset="0"/>
              </a:rPr>
              <a:t>e </a:t>
            </a:r>
            <a:r>
              <a:rPr lang="pt-BR" sz="1800" b="0" i="1" u="none" strike="noStrike" baseline="0" dirty="0">
                <a:latin typeface="Times New Roman" panose="02020603050405020304" pitchFamily="18" charset="0"/>
              </a:rPr>
              <a:t>reality show</a:t>
            </a:r>
            <a:r>
              <a:rPr lang="pt-BR" sz="1800" b="0" i="0" u="none" strike="noStrike" baseline="0" dirty="0">
                <a:latin typeface="Times New Roman" panose="02020603050405020304" pitchFamily="18" charset="0"/>
              </a:rPr>
              <a:t>; e dispõe de uma calculadora financeira do tipo </a:t>
            </a:r>
            <a:r>
              <a:rPr lang="pt-BR" sz="1800" b="0" i="1" u="none" strike="noStrike" baseline="0" dirty="0">
                <a:latin typeface="Times New Roman" panose="02020603050405020304" pitchFamily="18" charset="0"/>
              </a:rPr>
              <a:t>HP12C </a:t>
            </a:r>
            <a:r>
              <a:rPr lang="pt-BR" sz="1800" b="0" i="0" u="none" strike="noStrike" baseline="0" dirty="0">
                <a:latin typeface="Times New Roman" panose="02020603050405020304" pitchFamily="18" charset="0"/>
              </a:rPr>
              <a:t>virtual para que o cursista possa utilizar no acompanhamento de cálculos feitos em uma vídeo aula de Matemática Financeira que é acessada por meio da própria plataforma do curso. A calculadora virtual é a única ferramenta tecnológica que o cursista consegue interagir na plataforma, não havendo mais nenhum uso ou menção de outros recursos para interação. No texto de um dos módulos é orientado que se registre os gastos realizados, mas não há nenhuma atividade de construção de orçamento doméstico ou similares.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6759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4182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C34B-0F99-4B30-AA24-8A071C607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B3A3FC-82B6-41DA-8DD5-AE95CBB6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F563F-8701-4B3B-BAD0-BBF53FBF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A86D-2ABF-43DE-B688-A5F163A03EB8}" type="datetime1">
              <a:rPr lang="pt-BR" smtClean="0"/>
              <a:t>02/02/2022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C70434-A66C-4F30-AAFA-ABDA4539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32D540-1412-42C7-AE47-347F6C1E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8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DCE3-A97F-4AF4-96F6-E6D81299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702F24-9981-4567-AC92-804EFD128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48A88E-EEE3-4ABE-BB2C-9510BEDC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819A-E64B-41E2-95F0-D7F29223F2C2}" type="datetime1">
              <a:rPr lang="pt-BR" smtClean="0"/>
              <a:t>02/02/2022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FAF07E-2881-4E1D-AE48-C7657FA5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2BEB81-4489-43AB-93A5-56215FA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943553-8627-4295-96F8-9594E340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D63A0C-25C1-45BC-A76D-E0219B26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D7A9B-812D-46ED-AF79-458BDE63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8CC3-328B-4143-B506-167F71CEF827}" type="datetime1">
              <a:rPr lang="pt-BR" smtClean="0"/>
              <a:t>02/02/2022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487EDC-F75F-4939-9D38-73728A5B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74C0C-3222-4585-B06D-DA4A57D4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2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FDA7-0C55-452C-9CBD-F776AB97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A5B2A-0D06-4BD4-BA0B-B1C54418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5FF8E9-47E0-4A91-8ED2-FB6F0696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C1FA-28A8-41D1-BE09-99E88B09106C}" type="datetime1">
              <a:rPr lang="pt-BR" smtClean="0"/>
              <a:t>02/02/2022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FB6E0-9DF0-4639-A5F6-1B4EBAD0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B0DC7B-C091-4C89-AF4C-DE036A70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73C8-F402-4688-AEE7-38290F56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A9057-2186-4C1C-AE9D-27E466B7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0E8183-D7ED-4FA0-903E-826AB9DF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34788-0FF1-4CAB-BA50-58A9ADB06881}" type="datetime1">
              <a:rPr lang="pt-BR" smtClean="0"/>
              <a:t>02/02/2022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6FBA4E-4B89-4417-90C8-6F3E6EFA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8AEE95-7D46-43EE-AA9C-5F6B3F9E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051C1-3475-4428-886F-74397D95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09336-2FD0-4BBD-9787-A356FC87E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FE22A-E3E0-4416-9D7B-559DAD28E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AE4B62-6B8D-49F9-B88A-2AEBBFA2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37E7-C762-4229-9A49-8FF50F78BFAF}" type="datetime1">
              <a:rPr lang="pt-BR" smtClean="0"/>
              <a:t>02/02/2022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8BEC10-1EC0-4184-AE8F-0C279918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17AE19-4562-4D6E-82E6-1C9858B8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0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D964A-3991-4BEF-ACC8-D67ED759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B4A559-6312-4A8B-BFBB-0C96436F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455002-29D4-411B-801E-80C063AF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3AC913-3518-499C-82F1-CDF143993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F8803A0-93F4-4B0C-BFDE-969F19F84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FEF1D5-2542-433D-8E99-F0F2727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35CF-EDFA-4DD6-8E4D-7FAF81353D24}" type="datetime1">
              <a:rPr lang="pt-BR" smtClean="0"/>
              <a:t>02/02/2022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6987C4-5B66-41B7-8B3D-B37476AC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51CB40-6C20-48DD-8EEB-C50A21AA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5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798F6-DBD6-48AE-A4F9-8FCBD3E9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215480-6042-4CC7-8BC0-95BBF93B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180F-AD63-494A-8BFE-EBCF78E9049F}" type="datetime1">
              <a:rPr lang="pt-BR" smtClean="0"/>
              <a:t>02/02/2022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34198F-9D98-462B-83A4-430A4235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795CB4-654F-4D10-89FB-5E640E9B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7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EC2864-E8D2-4651-8ED1-248F1FE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187C-15D6-4C4F-AB6F-FED1C65348EF}" type="datetime1">
              <a:rPr lang="pt-BR" smtClean="0"/>
              <a:t>02/02/2022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ACCC3F-39A1-436D-8117-15F44264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BDDA19-1F54-47E8-852A-DF2E784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6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6D69A-9C23-4FED-ABFE-6FD76F8E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9AA7-DD8A-4D65-8DE8-0780348F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B34703-8EF5-4BEB-AF45-13F98871F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40A141-D5D8-4DFF-AB92-90483DDB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F9BB4-CAB6-4DEC-9425-90AD5DC5CF59}" type="datetime1">
              <a:rPr lang="pt-BR" smtClean="0"/>
              <a:t>02/02/2022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C6E922-8B6F-4911-B800-91E7374F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297EA9-B5AA-406B-8458-0BA8B05E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2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81639-65BA-474F-A65C-62BDFB74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74306A-3C7F-48B0-B3D0-CD0D8B82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B883E8-7A24-4476-84FD-672F5066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4E54B2-C0C1-4D76-8C8F-1C05B8C1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7A86-F1B6-4261-B83B-97335E615A5C}" type="datetime1">
              <a:rPr lang="pt-BR" smtClean="0"/>
              <a:t>02/02/2022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B41684-2E72-4DF2-8249-D5037B83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4206F6-85C1-47B1-8099-6F00DA80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1B185C-A780-4109-8951-C5997DD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2A0A55-F43A-4822-A38B-725711E63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A8E56-704F-41C5-9BCF-F11DD3D01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D7005-90C6-443C-A20B-8501113C7337}" type="datetime1">
              <a:rPr lang="pt-BR" smtClean="0"/>
              <a:t>02/02/2022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11A86-1014-4067-A257-FEED6A41C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3CADC6-1605-4347-BA8F-2700D746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1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1.wmf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microsoft.com/office/2007/relationships/hdphoto" Target="../media/hdphoto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3ED49ED8-79BB-4C0E-9930-F7A213E9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058" y="968735"/>
            <a:ext cx="8428925" cy="429700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6600" dirty="0">
                <a:solidFill>
                  <a:schemeClr val="bg1"/>
                </a:solidFill>
                <a:latin typeface="Modern Love" panose="04090805081005020601" pitchFamily="82" charset="0"/>
              </a:rPr>
              <a:t>MÍDIAS </a:t>
            </a:r>
            <a:br>
              <a:rPr lang="pt-BR" sz="66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6600" dirty="0">
                <a:solidFill>
                  <a:schemeClr val="bg1"/>
                </a:solidFill>
                <a:latin typeface="Modern Love" panose="04090805081005020601" pitchFamily="82" charset="0"/>
              </a:rPr>
              <a:t>EDUCACIONAIS</a:t>
            </a:r>
            <a:br>
              <a:rPr lang="pt-BR" sz="66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6600" dirty="0">
                <a:solidFill>
                  <a:schemeClr val="bg1"/>
                </a:solidFill>
                <a:latin typeface="Modern Love" panose="04090805081005020601" pitchFamily="82" charset="0"/>
              </a:rPr>
              <a:t> aula 2</a:t>
            </a:r>
          </a:p>
        </p:txBody>
      </p:sp>
      <p:sp>
        <p:nvSpPr>
          <p:cNvPr id="18" name="Subtítulo 31">
            <a:extLst>
              <a:ext uri="{FF2B5EF4-FFF2-40B4-BE49-F238E27FC236}">
                <a16:creationId xmlns:a16="http://schemas.microsoft.com/office/drawing/2014/main" id="{DA8DDDF6-603C-47C8-A467-ADE542DF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714902"/>
            <a:ext cx="7037737" cy="794386"/>
          </a:xfrm>
        </p:spPr>
        <p:txBody>
          <a:bodyPr>
            <a:normAutofit/>
          </a:bodyPr>
          <a:lstStyle/>
          <a:p>
            <a:pPr algn="r"/>
            <a:r>
              <a:rPr lang="pt-BR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18A84EB4-F687-4FA3-B6E2-1A9C255CE277}"/>
              </a:ext>
            </a:extLst>
          </p:cNvPr>
          <p:cNvCxnSpPr/>
          <p:nvPr/>
        </p:nvCxnSpPr>
        <p:spPr>
          <a:xfrm>
            <a:off x="1341034" y="3979863"/>
            <a:ext cx="82141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5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56147"/>
            <a:ext cx="7269080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 </a:t>
            </a:r>
            <a:r>
              <a:rPr lang="pt-BR" i="1" strike="dblStrike" dirty="0">
                <a:solidFill>
                  <a:schemeClr val="bg1"/>
                </a:solidFill>
                <a:latin typeface="Modern Love" panose="04090805081005020601" pitchFamily="82" charset="0"/>
              </a:rPr>
              <a:t>autopoder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das TDIC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10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5F41919-01B9-4C34-9EBB-D4717B42B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677" y="1403197"/>
            <a:ext cx="7809073" cy="508967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D8D96D5-D7E2-46A1-ABBD-1BECE6487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11" y="1434124"/>
            <a:ext cx="4113666" cy="497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582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56147"/>
            <a:ext cx="7269080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 </a:t>
            </a:r>
            <a:r>
              <a:rPr lang="pt-BR" i="1" strike="dblStrike" dirty="0">
                <a:solidFill>
                  <a:schemeClr val="bg1"/>
                </a:solidFill>
                <a:latin typeface="Modern Love" panose="04090805081005020601" pitchFamily="82" charset="0"/>
              </a:rPr>
              <a:t>autopoder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das TDIC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11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F1C0CC-4A72-4132-8C2B-37B448542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4" y="1356836"/>
            <a:ext cx="11332564" cy="513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5509C2B-571C-4887-808C-1DF92F307C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98167" l="10000" r="92125">
                        <a14:foregroundMark x1="11125" y1="13667" x2="11125" y2="13667"/>
                        <a14:foregroundMark x1="11250" y1="8833" x2="11250" y2="8833"/>
                        <a14:foregroundMark x1="11875" y1="7333" x2="11875" y2="7333"/>
                        <a14:foregroundMark x1="14625" y1="7500" x2="14625" y2="7500"/>
                        <a14:foregroundMark x1="17000" y1="7500" x2="34000" y2="7000"/>
                        <a14:foregroundMark x1="34000" y1="7000" x2="45625" y2="8333"/>
                        <a14:foregroundMark x1="45625" y1="8333" x2="56375" y2="7500"/>
                        <a14:foregroundMark x1="56375" y1="7500" x2="89375" y2="8333"/>
                        <a14:foregroundMark x1="91375" y1="9667" x2="91375" y2="71333"/>
                        <a14:foregroundMark x1="91375" y1="71333" x2="91375" y2="70833"/>
                        <a14:foregroundMark x1="87500" y1="23333" x2="87500" y2="23333"/>
                        <a14:foregroundMark x1="87875" y1="25333" x2="89250" y2="43000"/>
                        <a14:foregroundMark x1="89250" y1="43000" x2="89000" y2="42000"/>
                        <a14:foregroundMark x1="91000" y1="74500" x2="91000" y2="74500"/>
                        <a14:foregroundMark x1="83875" y1="79000" x2="85875" y2="96000"/>
                        <a14:foregroundMark x1="84500" y1="98333" x2="84500" y2="98333"/>
                        <a14:foregroundMark x1="39250" y1="74000" x2="39250" y2="74000"/>
                        <a14:foregroundMark x1="37125" y1="80167" x2="37125" y2="80167"/>
                        <a14:foregroundMark x1="34500" y1="79167" x2="64125" y2="79667"/>
                        <a14:foregroundMark x1="64125" y1="79667" x2="66750" y2="79500"/>
                        <a14:foregroundMark x1="25125" y1="85667" x2="25125" y2="85667"/>
                        <a14:foregroundMark x1="26250" y1="88667" x2="25625" y2="96000"/>
                        <a14:foregroundMark x1="21750" y1="88667" x2="22125" y2="95667"/>
                        <a14:foregroundMark x1="20750" y1="86833" x2="19750" y2="97500"/>
                        <a14:foregroundMark x1="19750" y1="97500" x2="20000" y2="96000"/>
                        <a14:foregroundMark x1="10500" y1="53167" x2="11500" y2="70000"/>
                        <a14:foregroundMark x1="17250" y1="30167" x2="38500" y2="30667"/>
                        <a14:foregroundMark x1="92125" y1="7833" x2="92125" y2="7833"/>
                      </a14:backgroundRemoval>
                    </a14:imgEffect>
                  </a14:imgLayer>
                </a14:imgProps>
              </a:ext>
            </a:extLst>
          </a:blip>
          <a:srcRect b="16687"/>
          <a:stretch/>
        </p:blipFill>
        <p:spPr>
          <a:xfrm>
            <a:off x="1004341" y="944380"/>
            <a:ext cx="9653666" cy="585747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56147"/>
            <a:ext cx="7269080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 </a:t>
            </a:r>
            <a:r>
              <a:rPr lang="pt-BR" i="1" strike="dblStrike" dirty="0">
                <a:solidFill>
                  <a:schemeClr val="bg1"/>
                </a:solidFill>
                <a:latin typeface="Modern Love" panose="04090805081005020601" pitchFamily="82" charset="0"/>
              </a:rPr>
              <a:t>autopoder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das TDIC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12</a:t>
            </a:fld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2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56147"/>
            <a:ext cx="7269080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 </a:t>
            </a:r>
            <a:r>
              <a:rPr lang="pt-BR" i="1" strike="dblStrike" dirty="0">
                <a:solidFill>
                  <a:schemeClr val="bg1"/>
                </a:solidFill>
                <a:latin typeface="Modern Love" panose="04090805081005020601" pitchFamily="82" charset="0"/>
              </a:rPr>
              <a:t>autopoder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das TDIC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13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1C0B36-55A9-43ED-B534-05A98F59A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38" y="1267326"/>
            <a:ext cx="7996473" cy="51451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E807F99-1E2D-4418-B9A2-83768633B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825" y="2124827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56147"/>
            <a:ext cx="7269080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 </a:t>
            </a:r>
            <a:r>
              <a:rPr lang="pt-BR" i="1" strike="dblStrike" dirty="0">
                <a:solidFill>
                  <a:schemeClr val="bg1"/>
                </a:solidFill>
                <a:latin typeface="Modern Love" panose="04090805081005020601" pitchFamily="82" charset="0"/>
              </a:rPr>
              <a:t>autopoder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das TDIC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14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3AA4560-598D-4C0F-92E9-1CF0EFEB3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61" b="94663" l="9926" r="91811">
                        <a14:foregroundMark x1="33747" y1="6461" x2="33747" y2="6461"/>
                        <a14:foregroundMark x1="50372" y1="53090" x2="50372" y2="53090"/>
                        <a14:foregroundMark x1="31514" y1="85955" x2="31514" y2="85955"/>
                        <a14:foregroundMark x1="24318" y1="86236" x2="24318" y2="86236"/>
                        <a14:foregroundMark x1="14640" y1="87079" x2="14640" y2="87079"/>
                        <a14:foregroundMark x1="35980" y1="89045" x2="35980" y2="89045"/>
                        <a14:foregroundMark x1="40695" y1="94663" x2="40695" y2="94663"/>
                        <a14:foregroundMark x1="44417" y1="87360" x2="44417" y2="87360"/>
                        <a14:foregroundMark x1="47146" y1="89607" x2="47146" y2="89607"/>
                        <a14:foregroundMark x1="57320" y1="86517" x2="57320" y2="86517"/>
                        <a14:foregroundMark x1="63772" y1="88764" x2="63772" y2="88764"/>
                        <a14:foregroundMark x1="71960" y1="87360" x2="71960" y2="87360"/>
                        <a14:foregroundMark x1="76923" y1="87079" x2="76923" y2="87079"/>
                        <a14:foregroundMark x1="88089" y1="87921" x2="88089" y2="87921"/>
                        <a14:foregroundMark x1="91811" y1="89888" x2="91811" y2="89888"/>
                        <a14:backgroundMark x1="49132" y1="87640" x2="49132" y2="876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7242" y="2144462"/>
            <a:ext cx="3838575" cy="33909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9ABAA47-BEC8-4D12-AA22-98F955E93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66274">
            <a:off x="296183" y="1432724"/>
            <a:ext cx="7818448" cy="35641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2698DFD-9ECB-4E28-B485-930F7AB34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72821">
            <a:off x="363703" y="3438322"/>
            <a:ext cx="7905750" cy="1933575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7DE0B38-D986-4756-B8BD-E3975BFB29EB}"/>
              </a:ext>
            </a:extLst>
          </p:cNvPr>
          <p:cNvGrpSpPr/>
          <p:nvPr/>
        </p:nvGrpSpPr>
        <p:grpSpPr>
          <a:xfrm>
            <a:off x="95250" y="1174741"/>
            <a:ext cx="3377980" cy="5335364"/>
            <a:chOff x="181146" y="1374925"/>
            <a:chExt cx="2547539" cy="4660115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9A447223-55C8-4C74-9847-000FA0CCF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2327"/>
            <a:stretch/>
          </p:blipFill>
          <p:spPr>
            <a:xfrm>
              <a:off x="181146" y="1374925"/>
              <a:ext cx="2547539" cy="4660115"/>
            </a:xfrm>
            <a:prstGeom prst="rect">
              <a:avLst/>
            </a:prstGeom>
          </p:spPr>
        </p:pic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B61EF2F9-93AA-45D6-A375-4648E088B750}"/>
                </a:ext>
              </a:extLst>
            </p:cNvPr>
            <p:cNvCxnSpPr/>
            <p:nvPr/>
          </p:nvCxnSpPr>
          <p:spPr>
            <a:xfrm>
              <a:off x="623222" y="1682764"/>
              <a:ext cx="1030514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C579430E-2E19-423A-BD6D-C5BAB4BA62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0414" y="1460172"/>
            <a:ext cx="5713188" cy="489701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BA36CFE5-3BB8-443F-8EF5-69236BF92EB5}"/>
              </a:ext>
            </a:extLst>
          </p:cNvPr>
          <p:cNvSpPr/>
          <p:nvPr/>
        </p:nvSpPr>
        <p:spPr>
          <a:xfrm>
            <a:off x="133729" y="1816320"/>
            <a:ext cx="2461846" cy="19272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8C1DD4FB-4517-481E-A6DC-1ABE611F75CA}"/>
              </a:ext>
            </a:extLst>
          </p:cNvPr>
          <p:cNvCxnSpPr>
            <a:cxnSpLocks/>
          </p:cNvCxnSpPr>
          <p:nvPr/>
        </p:nvCxnSpPr>
        <p:spPr>
          <a:xfrm>
            <a:off x="2319031" y="3743587"/>
            <a:ext cx="1591383" cy="24055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>
            <a:extLst>
              <a:ext uri="{FF2B5EF4-FFF2-40B4-BE49-F238E27FC236}">
                <a16:creationId xmlns:a16="http://schemas.microsoft.com/office/drawing/2014/main" id="{BDD4B5C9-269A-4B61-A5BF-9FE38AB497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3330" y="0"/>
            <a:ext cx="12225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56147"/>
            <a:ext cx="7269080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 </a:t>
            </a:r>
            <a:r>
              <a:rPr lang="pt-BR" i="1" strike="dblStrike" dirty="0">
                <a:solidFill>
                  <a:schemeClr val="bg1"/>
                </a:solidFill>
                <a:latin typeface="Modern Love" panose="04090805081005020601" pitchFamily="82" charset="0"/>
              </a:rPr>
              <a:t>autopoder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das TDIC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15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539D94-0412-4D74-BAF7-86059334A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777" y="1813429"/>
            <a:ext cx="4463432" cy="39765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98B3A4A-BDCB-49BE-8739-16FBB543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796" y="1759520"/>
            <a:ext cx="4616969" cy="412306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CF51E0-238D-4192-8CF5-1E94D5A856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9160" y="1759520"/>
            <a:ext cx="4616969" cy="40875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77ADF55-71FF-4FA4-B9BC-716A38BA01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5523" y="1756350"/>
            <a:ext cx="4657877" cy="400414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DB09B72-75DB-47B1-BAF6-70272088E2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2857" y="1720789"/>
            <a:ext cx="4706908" cy="41671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2AD0033-1EE5-4DF8-90B6-9D0C5C6427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9222" y="1723959"/>
            <a:ext cx="4734178" cy="412127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185E0B4-5D7C-49ED-AC77-3CA052131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638" y="1491053"/>
            <a:ext cx="11546127" cy="4534734"/>
          </a:xfrm>
          <a:prstGeom prst="rect">
            <a:avLst/>
          </a:prstGeom>
        </p:spPr>
      </p:pic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8FD3E894-468C-4F3C-AD67-4AC90B7ABF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476276"/>
              </p:ext>
            </p:extLst>
          </p:nvPr>
        </p:nvGraphicFramePr>
        <p:xfrm>
          <a:off x="247648" y="1434904"/>
          <a:ext cx="11700713" cy="4655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m de Bitmap" r:id="rId12" imgW="9591840" imgH="3362400" progId="Paint.Picture">
                  <p:embed/>
                </p:oleObj>
              </mc:Choice>
              <mc:Fallback>
                <p:oleObj name="Imagem de Bitmap" r:id="rId12" imgW="9591840" imgH="3362400" progId="Paint.Picture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A2FF7B09-8182-4CF5-A2A4-A037E83ABC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47648" y="1434904"/>
                        <a:ext cx="11700713" cy="4655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Gráfico de respostas do Formulários Google. Título da pergunta: De zero (0) a dez (10) como você avalia de um modo geral os jogos on-line realizados nos momentos síncronos de aula ao vivo?. Número de respostas: 60 respostas.">
            <a:extLst>
              <a:ext uri="{FF2B5EF4-FFF2-40B4-BE49-F238E27FC236}">
                <a16:creationId xmlns:a16="http://schemas.microsoft.com/office/drawing/2014/main" id="{1EF4CCD9-55AA-4FB8-BF3D-E6ACB6305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675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3E240C1-597E-4A73-9B15-286D918340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678" y="1808096"/>
            <a:ext cx="12001500" cy="425008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076E2EC-55F4-4EA7-9341-EB24C73450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0498" y="1808096"/>
            <a:ext cx="11869824" cy="455220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2A03DEC-823B-4559-BBB0-28142E3862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374" y="1803718"/>
            <a:ext cx="11855804" cy="4769534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33C87046-4794-4DAB-A59D-5FBACC1B266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6428" y="-35562"/>
            <a:ext cx="12231788" cy="704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1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56147"/>
            <a:ext cx="7269080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 </a:t>
            </a:r>
            <a:r>
              <a:rPr lang="pt-BR" i="1" strike="dblStrike" dirty="0">
                <a:solidFill>
                  <a:schemeClr val="bg1"/>
                </a:solidFill>
                <a:latin typeface="Modern Love" panose="04090805081005020601" pitchFamily="82" charset="0"/>
              </a:rPr>
              <a:t>autopoder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das TDIC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16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9B38C89-85F4-4730-BB82-840C1DCD54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080" y1="50524" x2="20080" y2="50524"/>
                        <a14:foregroundMark x1="17938" y1="38784" x2="17938" y2="38784"/>
                        <a14:foregroundMark x1="21687" y1="36268" x2="21687" y2="36268"/>
                        <a14:foregroundMark x1="23159" y1="36059" x2="29719" y2="44444"/>
                        <a14:foregroundMark x1="29719" y1="44444" x2="29585" y2="56394"/>
                        <a14:foregroundMark x1="29585" y1="56394" x2="23025" y2="62474"/>
                        <a14:foregroundMark x1="23025" y1="62474" x2="15663" y2="61426"/>
                        <a14:foregroundMark x1="15663" y1="61426" x2="13387" y2="48428"/>
                        <a14:foregroundMark x1="13387" y1="48428" x2="16867" y2="39623"/>
                        <a14:foregroundMark x1="35207" y1="49057" x2="35207" y2="49057"/>
                        <a14:foregroundMark x1="38688" y1="46331" x2="38688" y2="46331"/>
                        <a14:foregroundMark x1="40161" y1="51572" x2="40161" y2="51572"/>
                        <a14:foregroundMark x1="40830" y1="54927" x2="40830" y2="54927"/>
                        <a14:foregroundMark x1="44980" y1="46122" x2="44980" y2="46122"/>
                        <a14:foregroundMark x1="45114" y1="45912" x2="44980" y2="54507"/>
                        <a14:foregroundMark x1="48594" y1="48428" x2="48996" y2="54927"/>
                        <a14:foregroundMark x1="51673" y1="53249" x2="51673" y2="53249"/>
                        <a14:foregroundMark x1="54639" y1="54298" x2="54618" y2="54717"/>
                        <a14:foregroundMark x1="54886" y1="49266" x2="54639" y2="54298"/>
                        <a14:foregroundMark x1="57965" y1="45702" x2="57564" y2="53669"/>
                        <a14:foregroundMark x1="61178" y1="49476" x2="63989" y2="52621"/>
                        <a14:foregroundMark x1="67916" y1="50105" x2="67202" y2="52621"/>
                        <a14:foregroundMark x1="69344" y1="45073" x2="67916" y2="50105"/>
                        <a14:foregroundMark x1="74163" y1="49266" x2="74431" y2="57023"/>
                        <a14:foregroundMark x1="80589" y1="49266" x2="80723" y2="56813"/>
                        <a14:backgroundMark x1="52744" y1="54298" x2="52744" y2="54298"/>
                        <a14:backgroundMark x1="69344" y1="50105" x2="69344" y2="50105"/>
                      </a14:backgroundRemoval>
                    </a14:imgEffect>
                  </a14:imgLayer>
                </a14:imgProps>
              </a:ext>
            </a:extLst>
          </a:blip>
          <a:srcRect l="11314" t="29874" r="12089" b="29874"/>
          <a:stretch/>
        </p:blipFill>
        <p:spPr>
          <a:xfrm>
            <a:off x="192701" y="1576303"/>
            <a:ext cx="11999299" cy="402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1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C7B0AF-9908-4C8E-8870-F22D8B29A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96" b="98951" l="0" r="98600">
                        <a14:foregroundMark x1="1400" y1="18891" x2="1400" y2="18891"/>
                        <a14:foregroundMark x1="3200" y1="25937" x2="3200" y2="25937"/>
                        <a14:foregroundMark x1="500" y1="35682" x2="500" y2="35682"/>
                        <a14:foregroundMark x1="1000" y1="34783" x2="600" y2="39430"/>
                        <a14:foregroundMark x1="1300" y1="24138" x2="1300" y2="24138"/>
                        <a14:foregroundMark x1="6000" y1="22039" x2="6000" y2="22039"/>
                        <a14:foregroundMark x1="5800" y1="20540" x2="10100" y2="26987"/>
                        <a14:foregroundMark x1="4100" y1="73013" x2="4100" y2="73013"/>
                        <a14:foregroundMark x1="1000" y1="67466" x2="1000" y2="67466"/>
                        <a14:foregroundMark x1="0" y1="62969" x2="1300" y2="67016"/>
                        <a14:foregroundMark x1="2800" y1="83058" x2="2100" y2="91604"/>
                        <a14:foregroundMark x1="2100" y1="91604" x2="1000" y2="92354"/>
                        <a14:foregroundMark x1="21900" y1="70765" x2="21900" y2="84708"/>
                        <a14:foregroundMark x1="21900" y1="84708" x2="25000" y2="97751"/>
                        <a14:foregroundMark x1="20200" y1="75112" x2="21900" y2="85757"/>
                        <a14:foregroundMark x1="15400" y1="58171" x2="17700" y2="74513"/>
                        <a14:foregroundMark x1="17700" y1="74513" x2="17900" y2="74813"/>
                        <a14:foregroundMark x1="15900" y1="56672" x2="15900" y2="56672"/>
                        <a14:foregroundMark x1="13100" y1="56972" x2="13100" y2="56972"/>
                        <a14:foregroundMark x1="12800" y1="56972" x2="12800" y2="56972"/>
                        <a14:foregroundMark x1="12800" y1="57271" x2="16700" y2="76762"/>
                        <a14:foregroundMark x1="16300" y1="77361" x2="16300" y2="77361"/>
                        <a14:foregroundMark x1="16400" y1="78111" x2="16400" y2="78111"/>
                        <a14:foregroundMark x1="23200" y1="98651" x2="23200" y2="98651"/>
                        <a14:foregroundMark x1="22300" y1="92654" x2="22300" y2="92654"/>
                        <a14:foregroundMark x1="22200" y1="91154" x2="22200" y2="91154"/>
                        <a14:foregroundMark x1="38200" y1="94453" x2="37600" y2="92954"/>
                        <a14:foregroundMark x1="36700" y1="70465" x2="36500" y2="90855"/>
                        <a14:foregroundMark x1="36500" y1="90855" x2="36100" y2="91904"/>
                        <a14:foregroundMark x1="37400" y1="68666" x2="37400" y2="68666"/>
                        <a14:foregroundMark x1="39000" y1="70915" x2="39000" y2="70915"/>
                        <a14:foregroundMark x1="38100" y1="61469" x2="38100" y2="61469"/>
                        <a14:foregroundMark x1="52200" y1="62219" x2="52200" y2="62219"/>
                        <a14:foregroundMark x1="47400" y1="54723" x2="52300" y2="65367"/>
                        <a14:foregroundMark x1="52300" y1="65367" x2="53300" y2="64468"/>
                        <a14:foregroundMark x1="53700" y1="72114" x2="53200" y2="96402"/>
                        <a14:foregroundMark x1="53200" y1="96402" x2="52800" y2="95502"/>
                        <a14:foregroundMark x1="51200" y1="70915" x2="51200" y2="70915"/>
                        <a14:foregroundMark x1="50900" y1="70465" x2="50900" y2="70465"/>
                        <a14:foregroundMark x1="58200" y1="60270" x2="58200" y2="60270"/>
                        <a14:foregroundMark x1="68300" y1="60570" x2="68300" y2="60570"/>
                        <a14:foregroundMark x1="66600" y1="56672" x2="70400" y2="68366"/>
                        <a14:foregroundMark x1="70400" y1="68366" x2="70700" y2="66267"/>
                        <a14:foregroundMark x1="65300" y1="56222" x2="65300" y2="56222"/>
                        <a14:foregroundMark x1="65200" y1="56072" x2="65500" y2="67166"/>
                        <a14:foregroundMark x1="65500" y1="67166" x2="65400" y2="66117"/>
                        <a14:foregroundMark x1="56100" y1="56372" x2="57000" y2="63268"/>
                        <a14:foregroundMark x1="38700" y1="56972" x2="37400" y2="63268"/>
                        <a14:foregroundMark x1="38500" y1="67016" x2="38500" y2="67016"/>
                        <a14:foregroundMark x1="23700" y1="75562" x2="23400" y2="79760"/>
                        <a14:foregroundMark x1="26900" y1="97601" x2="26900" y2="97601"/>
                        <a14:foregroundMark x1="22200" y1="96252" x2="22200" y2="96252"/>
                        <a14:foregroundMark x1="65500" y1="71514" x2="63700" y2="97451"/>
                        <a14:foregroundMark x1="73500" y1="73313" x2="74400" y2="95952"/>
                        <a14:foregroundMark x1="74400" y1="95952" x2="74200" y2="93553"/>
                        <a14:foregroundMark x1="71500" y1="72264" x2="72800" y2="89955"/>
                        <a14:foregroundMark x1="65800" y1="68516" x2="65400" y2="68516"/>
                        <a14:foregroundMark x1="65100" y1="68966" x2="65000" y2="69265"/>
                        <a14:foregroundMark x1="64900" y1="69415" x2="64300" y2="70915"/>
                        <a14:foregroundMark x1="81000" y1="60570" x2="81100" y2="93853"/>
                        <a14:foregroundMark x1="79000" y1="68816" x2="79000" y2="68816"/>
                        <a14:foregroundMark x1="78300" y1="69265" x2="78300" y2="69265"/>
                        <a14:foregroundMark x1="79800" y1="90705" x2="79800" y2="90705"/>
                        <a14:foregroundMark x1="79400" y1="89655" x2="79800" y2="96852"/>
                        <a14:foregroundMark x1="78900" y1="89055" x2="79100" y2="96702"/>
                        <a14:foregroundMark x1="79100" y1="96702" x2="79400" y2="97601"/>
                        <a14:foregroundMark x1="79100" y1="87256" x2="79800" y2="81259"/>
                        <a14:foregroundMark x1="83000" y1="85607" x2="83000" y2="85607"/>
                        <a14:foregroundMark x1="79000" y1="99550" x2="79000" y2="99550"/>
                        <a14:foregroundMark x1="79000" y1="73163" x2="79000" y2="73163"/>
                        <a14:foregroundMark x1="78700" y1="69865" x2="78700" y2="69865"/>
                        <a14:foregroundMark x1="91700" y1="68066" x2="91700" y2="68066"/>
                        <a14:foregroundMark x1="90600" y1="63268" x2="92500" y2="74363"/>
                        <a14:foregroundMark x1="92500" y1="74363" x2="92600" y2="74063"/>
                        <a14:foregroundMark x1="91100" y1="77361" x2="92700" y2="81259"/>
                        <a14:foregroundMark x1="93300" y1="85007" x2="94900" y2="94003"/>
                        <a14:foregroundMark x1="94900" y1="94003" x2="93800" y2="97601"/>
                        <a14:foregroundMark x1="93700" y1="81859" x2="95400" y2="96252"/>
                        <a14:foregroundMark x1="92400" y1="94003" x2="92200" y2="97001"/>
                        <a14:foregroundMark x1="82200" y1="83958" x2="82300" y2="96702"/>
                        <a14:foregroundMark x1="82300" y1="96702" x2="82300" y2="96702"/>
                        <a14:foregroundMark x1="91900" y1="93403" x2="91600" y2="95652"/>
                        <a14:foregroundMark x1="92200" y1="92504" x2="92700" y2="90105"/>
                        <a14:foregroundMark x1="25400" y1="58171" x2="27000" y2="71664"/>
                        <a14:foregroundMark x1="27000" y1="71664" x2="26900" y2="70165"/>
                        <a14:foregroundMark x1="98600" y1="54873" x2="98600" y2="54873"/>
                        <a14:foregroundMark x1="3100" y1="24888" x2="1300" y2="35082"/>
                        <a14:foregroundMark x1="1300" y1="35082" x2="1300" y2="347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73727"/>
            <a:ext cx="12192000" cy="635317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-39660" y="131098"/>
            <a:ext cx="7589396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Modern Love" panose="04090805081005020601" pitchFamily="82" charset="0"/>
              </a:rPr>
              <a:t>METODOLOGIAS TECNOLÓGICAS </a:t>
            </a:r>
            <a:r>
              <a:rPr lang="pt-BR" sz="3200" dirty="0">
                <a:solidFill>
                  <a:srgbClr val="FFC000"/>
                </a:solidFill>
                <a:latin typeface="Modern Love" panose="04090805081005020601" pitchFamily="82" charset="0"/>
              </a:rPr>
              <a:t>ATIVAS</a:t>
            </a:r>
            <a:r>
              <a:rPr lang="pt-BR" sz="3200" dirty="0">
                <a:solidFill>
                  <a:schemeClr val="bg1"/>
                </a:solidFill>
                <a:latin typeface="Modern Love" panose="04090805081005020601" pitchFamily="82" charset="0"/>
              </a:rPr>
              <a:t>: sala de aula invertida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17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F2949B-FA86-4784-919B-20D6CE586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94805" l="6061" r="94192">
                        <a14:foregroundMark x1="6566" y1="23377" x2="6566" y2="23377"/>
                        <a14:foregroundMark x1="18939" y1="24026" x2="18939" y2="24026"/>
                        <a14:foregroundMark x1="32576" y1="27273" x2="32576" y2="27273"/>
                        <a14:foregroundMark x1="8333" y1="68182" x2="8333" y2="68182"/>
                        <a14:foregroundMark x1="10101" y1="70779" x2="10101" y2="70779"/>
                        <a14:foregroundMark x1="6313" y1="71429" x2="18182" y2="71429"/>
                        <a14:foregroundMark x1="18182" y1="71429" x2="32323" y2="70130"/>
                        <a14:foregroundMark x1="38131" y1="71429" x2="58081" y2="71429"/>
                        <a14:foregroundMark x1="58081" y1="71429" x2="63131" y2="70130"/>
                        <a14:foregroundMark x1="66667" y1="71429" x2="71717" y2="71429"/>
                        <a14:foregroundMark x1="76263" y1="69481" x2="88889" y2="69481"/>
                        <a14:foregroundMark x1="94444" y1="70779" x2="94444" y2="70779"/>
                        <a14:foregroundMark x1="19697" y1="92857" x2="25505" y2="90909"/>
                        <a14:foregroundMark x1="30051" y1="88312" x2="53030" y2="88961"/>
                        <a14:foregroundMark x1="57071" y1="89610" x2="79040" y2="91558"/>
                        <a14:foregroundMark x1="79040" y1="91558" x2="80051" y2="90909"/>
                        <a14:foregroundMark x1="42929" y1="25974" x2="42929" y2="25974"/>
                        <a14:foregroundMark x1="48990" y1="63636" x2="48990" y2="63636"/>
                        <a14:foregroundMark x1="79545" y1="62987" x2="79545" y2="62987"/>
                        <a14:foregroundMark x1="29545" y1="92857" x2="29545" y2="92857"/>
                        <a14:foregroundMark x1="61111" y1="83766" x2="61616" y2="83117"/>
                        <a14:foregroundMark x1="63131" y1="74675" x2="63131" y2="74675"/>
                        <a14:foregroundMark x1="67929" y1="82468" x2="67929" y2="82468"/>
                        <a14:foregroundMark x1="73737" y1="83766" x2="73737" y2="83766"/>
                        <a14:foregroundMark x1="68687" y1="62987" x2="68687" y2="62987"/>
                        <a14:foregroundMark x1="47475" y1="83766" x2="47475" y2="83766"/>
                        <a14:foregroundMark x1="53535" y1="94805" x2="53535" y2="94805"/>
                        <a14:foregroundMark x1="59596" y1="66883" x2="59596" y2="66883"/>
                        <a14:foregroundMark x1="76263" y1="74675" x2="78283" y2="74026"/>
                        <a14:backgroundMark x1="47727" y1="30519" x2="47727" y2="30519"/>
                        <a14:backgroundMark x1="51515" y1="81818" x2="51515" y2="81818"/>
                        <a14:backgroundMark x1="54798" y1="81818" x2="54798" y2="81818"/>
                        <a14:backgroundMark x1="46970" y1="95455" x2="46970" y2="95455"/>
                        <a14:backgroundMark x1="45455" y1="97403" x2="45455" y2="97403"/>
                        <a14:backgroundMark x1="41414" y1="98052" x2="41414" y2="98052"/>
                        <a14:backgroundMark x1="58081" y1="90260" x2="58081" y2="90260"/>
                        <a14:backgroundMark x1="58586" y1="90260" x2="58586" y2="90260"/>
                        <a14:backgroundMark x1="58586" y1="87662" x2="58586" y2="87662"/>
                        <a14:backgroundMark x1="79545" y1="91558" x2="79545" y2="91558"/>
                        <a14:backgroundMark x1="89141" y1="70779" x2="89141" y2="70779"/>
                        <a14:backgroundMark x1="41667" y1="79870" x2="41667" y2="798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9802" y="1075525"/>
            <a:ext cx="7732396" cy="24747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6054C1D-F338-4241-A368-FDA5A18014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265" y="1190246"/>
            <a:ext cx="9953470" cy="2934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D01D686-38B3-47C6-9288-6D036957FAF2}"/>
              </a:ext>
            </a:extLst>
          </p:cNvPr>
          <p:cNvSpPr/>
          <p:nvPr/>
        </p:nvSpPr>
        <p:spPr>
          <a:xfrm>
            <a:off x="95249" y="4204907"/>
            <a:ext cx="12031369" cy="1971716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C53DA48-A255-436C-9A5C-96E614FA3A22}"/>
              </a:ext>
            </a:extLst>
          </p:cNvPr>
          <p:cNvSpPr txBox="1"/>
          <p:nvPr/>
        </p:nvSpPr>
        <p:spPr>
          <a:xfrm>
            <a:off x="0" y="4157253"/>
            <a:ext cx="120014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“(...) o tempo de aula para um diálogo bidirecional, em vez de desperdiçar todo o tempo da aula em um monólogo explicativo ininterrupto de informações que, por outro lado, os estudantes podem encontrar nos diferentes materiais didáticos.”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(LEITE, 2018, p.596)</a:t>
            </a:r>
          </a:p>
        </p:txBody>
      </p:sp>
    </p:spTree>
    <p:extLst>
      <p:ext uri="{BB962C8B-B14F-4D97-AF65-F5344CB8AC3E}">
        <p14:creationId xmlns:p14="http://schemas.microsoft.com/office/powerpoint/2010/main" val="39017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-39660" y="131098"/>
            <a:ext cx="7589396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Modern Love" panose="04090805081005020601" pitchFamily="82" charset="0"/>
              </a:rPr>
              <a:t>METODOLOGIAS TECNOLÓGICAS </a:t>
            </a:r>
            <a:r>
              <a:rPr lang="pt-BR" sz="3200" dirty="0">
                <a:solidFill>
                  <a:srgbClr val="FFC000"/>
                </a:solidFill>
                <a:latin typeface="Modern Love" panose="04090805081005020601" pitchFamily="82" charset="0"/>
              </a:rPr>
              <a:t>ATIVAS</a:t>
            </a:r>
            <a:r>
              <a:rPr lang="pt-BR" sz="3200" dirty="0">
                <a:solidFill>
                  <a:schemeClr val="bg1"/>
                </a:solidFill>
                <a:latin typeface="Modern Love" panose="04090805081005020601" pitchFamily="82" charset="0"/>
              </a:rPr>
              <a:t>: instrução por pares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18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6B830E7-8EEE-4B73-8EF5-82324D0493FC}"/>
              </a:ext>
            </a:extLst>
          </p:cNvPr>
          <p:cNvSpPr/>
          <p:nvPr/>
        </p:nvSpPr>
        <p:spPr>
          <a:xfrm>
            <a:off x="191786" y="1462277"/>
            <a:ext cx="4236650" cy="687140"/>
          </a:xfrm>
          <a:prstGeom prst="rect">
            <a:avLst/>
          </a:prstGeom>
          <a:solidFill>
            <a:srgbClr val="0070C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Professor </a:t>
            </a:r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indica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material de apoio sobre o conteúdo</a:t>
            </a:r>
          </a:p>
        </p:txBody>
      </p:sp>
      <p:sp>
        <p:nvSpPr>
          <p:cNvPr id="6" name="Shape 397">
            <a:extLst>
              <a:ext uri="{FF2B5EF4-FFF2-40B4-BE49-F238E27FC236}">
                <a16:creationId xmlns:a16="http://schemas.microsoft.com/office/drawing/2014/main" id="{4E7231FB-6B4D-4EA3-9C76-78C9DEDB193B}"/>
              </a:ext>
            </a:extLst>
          </p:cNvPr>
          <p:cNvSpPr/>
          <p:nvPr/>
        </p:nvSpPr>
        <p:spPr>
          <a:xfrm>
            <a:off x="62984" y="1462277"/>
            <a:ext cx="4494254" cy="75494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7" name="Shape 98">
            <a:extLst>
              <a:ext uri="{FF2B5EF4-FFF2-40B4-BE49-F238E27FC236}">
                <a16:creationId xmlns:a16="http://schemas.microsoft.com/office/drawing/2014/main" id="{A9DFD4AD-A128-4F05-896E-6DD603C45938}"/>
              </a:ext>
            </a:extLst>
          </p:cNvPr>
          <p:cNvGrpSpPr/>
          <p:nvPr/>
        </p:nvGrpSpPr>
        <p:grpSpPr>
          <a:xfrm rot="21108782" flipV="1">
            <a:off x="4734763" y="1632324"/>
            <a:ext cx="597546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8" name="Shape 99">
              <a:extLst>
                <a:ext uri="{FF2B5EF4-FFF2-40B4-BE49-F238E27FC236}">
                  <a16:creationId xmlns:a16="http://schemas.microsoft.com/office/drawing/2014/main" id="{EC286B84-E66B-4B63-844C-DD5F218F45E9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0" name="Shape 100">
              <a:extLst>
                <a:ext uri="{FF2B5EF4-FFF2-40B4-BE49-F238E27FC236}">
                  <a16:creationId xmlns:a16="http://schemas.microsoft.com/office/drawing/2014/main" id="{787F79AC-A24F-455A-B2F8-64C3FCF93518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1FE37BF1-7E26-4D75-A44D-6C481C19D8C2}"/>
              </a:ext>
            </a:extLst>
          </p:cNvPr>
          <p:cNvSpPr/>
          <p:nvPr/>
        </p:nvSpPr>
        <p:spPr>
          <a:xfrm>
            <a:off x="5684271" y="1475106"/>
            <a:ext cx="4236650" cy="687140"/>
          </a:xfrm>
          <a:prstGeom prst="rect">
            <a:avLst/>
          </a:prstGeom>
          <a:solidFill>
            <a:srgbClr val="0070C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Alunos fazem </a:t>
            </a:r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leitura prévia 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antes da aula presencial.</a:t>
            </a:r>
          </a:p>
        </p:txBody>
      </p:sp>
      <p:sp>
        <p:nvSpPr>
          <p:cNvPr id="12" name="Shape 397">
            <a:extLst>
              <a:ext uri="{FF2B5EF4-FFF2-40B4-BE49-F238E27FC236}">
                <a16:creationId xmlns:a16="http://schemas.microsoft.com/office/drawing/2014/main" id="{9A7CBE30-56DC-4B8A-B8F9-D9C561865069}"/>
              </a:ext>
            </a:extLst>
          </p:cNvPr>
          <p:cNvSpPr/>
          <p:nvPr/>
        </p:nvSpPr>
        <p:spPr>
          <a:xfrm>
            <a:off x="5555469" y="1475106"/>
            <a:ext cx="4494254" cy="75494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4" name="Shape 98">
            <a:extLst>
              <a:ext uri="{FF2B5EF4-FFF2-40B4-BE49-F238E27FC236}">
                <a16:creationId xmlns:a16="http://schemas.microsoft.com/office/drawing/2014/main" id="{1DBC6722-06C3-448D-B866-26469348F269}"/>
              </a:ext>
            </a:extLst>
          </p:cNvPr>
          <p:cNvGrpSpPr/>
          <p:nvPr/>
        </p:nvGrpSpPr>
        <p:grpSpPr>
          <a:xfrm rot="14508447" flipH="1" flipV="1">
            <a:off x="10187723" y="1489057"/>
            <a:ext cx="597546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15" name="Shape 99">
              <a:extLst>
                <a:ext uri="{FF2B5EF4-FFF2-40B4-BE49-F238E27FC236}">
                  <a16:creationId xmlns:a16="http://schemas.microsoft.com/office/drawing/2014/main" id="{E9FC609D-55D2-49F6-9738-755C5CFCA1A7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6" name="Shape 100">
              <a:extLst>
                <a:ext uri="{FF2B5EF4-FFF2-40B4-BE49-F238E27FC236}">
                  <a16:creationId xmlns:a16="http://schemas.microsoft.com/office/drawing/2014/main" id="{7A767793-61E1-4079-A35F-E1CF06F2D019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B479FDD0-C0C7-47EE-A482-B6007DE1EA5C}"/>
              </a:ext>
            </a:extLst>
          </p:cNvPr>
          <p:cNvSpPr/>
          <p:nvPr/>
        </p:nvSpPr>
        <p:spPr>
          <a:xfrm>
            <a:off x="7457149" y="2386832"/>
            <a:ext cx="4494254" cy="68714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Exposição oral breve 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do conteúdo da aula pelo professor</a:t>
            </a:r>
          </a:p>
        </p:txBody>
      </p:sp>
      <p:sp>
        <p:nvSpPr>
          <p:cNvPr id="18" name="Shape 397">
            <a:extLst>
              <a:ext uri="{FF2B5EF4-FFF2-40B4-BE49-F238E27FC236}">
                <a16:creationId xmlns:a16="http://schemas.microsoft.com/office/drawing/2014/main" id="{20257066-E4AE-4D72-AF27-08385BF2F53D}"/>
              </a:ext>
            </a:extLst>
          </p:cNvPr>
          <p:cNvSpPr/>
          <p:nvPr/>
        </p:nvSpPr>
        <p:spPr>
          <a:xfrm>
            <a:off x="7338398" y="2359371"/>
            <a:ext cx="4784948" cy="75494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9" name="Shape 98">
            <a:extLst>
              <a:ext uri="{FF2B5EF4-FFF2-40B4-BE49-F238E27FC236}">
                <a16:creationId xmlns:a16="http://schemas.microsoft.com/office/drawing/2014/main" id="{D695E55F-A55C-43A9-A4D6-833B1E72F050}"/>
              </a:ext>
            </a:extLst>
          </p:cNvPr>
          <p:cNvGrpSpPr/>
          <p:nvPr/>
        </p:nvGrpSpPr>
        <p:grpSpPr>
          <a:xfrm rot="17665611" flipH="1" flipV="1">
            <a:off x="10309719" y="3091839"/>
            <a:ext cx="597546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20" name="Shape 99">
              <a:extLst>
                <a:ext uri="{FF2B5EF4-FFF2-40B4-BE49-F238E27FC236}">
                  <a16:creationId xmlns:a16="http://schemas.microsoft.com/office/drawing/2014/main" id="{B54796E6-9E36-4868-BABA-857F8D5590FB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1" name="Shape 100">
              <a:extLst>
                <a:ext uri="{FF2B5EF4-FFF2-40B4-BE49-F238E27FC236}">
                  <a16:creationId xmlns:a16="http://schemas.microsoft.com/office/drawing/2014/main" id="{5213E426-378A-4B31-8FC0-1C2DACA4A069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2" name="Retângulo 21">
            <a:extLst>
              <a:ext uri="{FF2B5EF4-FFF2-40B4-BE49-F238E27FC236}">
                <a16:creationId xmlns:a16="http://schemas.microsoft.com/office/drawing/2014/main" id="{56F8F738-B46F-4301-8973-1BC3E915C4E5}"/>
              </a:ext>
            </a:extLst>
          </p:cNvPr>
          <p:cNvSpPr/>
          <p:nvPr/>
        </p:nvSpPr>
        <p:spPr>
          <a:xfrm>
            <a:off x="8714002" y="3831741"/>
            <a:ext cx="2832235" cy="68714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Realização de </a:t>
            </a:r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teste conceitual rápido</a:t>
            </a:r>
            <a:endParaRPr lang="pt-BR" sz="24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23" name="Shape 397">
            <a:extLst>
              <a:ext uri="{FF2B5EF4-FFF2-40B4-BE49-F238E27FC236}">
                <a16:creationId xmlns:a16="http://schemas.microsoft.com/office/drawing/2014/main" id="{61FA59D8-6874-48DC-A1EF-571BA132D330}"/>
              </a:ext>
            </a:extLst>
          </p:cNvPr>
          <p:cNvSpPr/>
          <p:nvPr/>
        </p:nvSpPr>
        <p:spPr>
          <a:xfrm>
            <a:off x="8606853" y="3785247"/>
            <a:ext cx="3055495" cy="75494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4" name="Shape 98">
            <a:extLst>
              <a:ext uri="{FF2B5EF4-FFF2-40B4-BE49-F238E27FC236}">
                <a16:creationId xmlns:a16="http://schemas.microsoft.com/office/drawing/2014/main" id="{4039F139-0B54-4F07-8B24-975A24CC118F}"/>
              </a:ext>
            </a:extLst>
          </p:cNvPr>
          <p:cNvGrpSpPr/>
          <p:nvPr/>
        </p:nvGrpSpPr>
        <p:grpSpPr>
          <a:xfrm rot="18019480" flipH="1" flipV="1">
            <a:off x="10362176" y="4536388"/>
            <a:ext cx="464917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25" name="Shape 99">
              <a:extLst>
                <a:ext uri="{FF2B5EF4-FFF2-40B4-BE49-F238E27FC236}">
                  <a16:creationId xmlns:a16="http://schemas.microsoft.com/office/drawing/2014/main" id="{4B989363-7C3B-491F-8A12-F5B190CC2C48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6" name="Shape 100">
              <a:extLst>
                <a:ext uri="{FF2B5EF4-FFF2-40B4-BE49-F238E27FC236}">
                  <a16:creationId xmlns:a16="http://schemas.microsoft.com/office/drawing/2014/main" id="{B3D51226-BD3E-4C6C-86D9-34E68C496F13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7" name="Retângulo 26">
            <a:extLst>
              <a:ext uri="{FF2B5EF4-FFF2-40B4-BE49-F238E27FC236}">
                <a16:creationId xmlns:a16="http://schemas.microsoft.com/office/drawing/2014/main" id="{920A4CFA-284A-4C6A-9E2F-189CBE17287C}"/>
              </a:ext>
            </a:extLst>
          </p:cNvPr>
          <p:cNvSpPr/>
          <p:nvPr/>
        </p:nvSpPr>
        <p:spPr>
          <a:xfrm>
            <a:off x="8531938" y="5205272"/>
            <a:ext cx="3319715" cy="68714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Avaliação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dos resultados do teste</a:t>
            </a:r>
          </a:p>
        </p:txBody>
      </p:sp>
      <p:sp>
        <p:nvSpPr>
          <p:cNvPr id="28" name="Shape 397">
            <a:extLst>
              <a:ext uri="{FF2B5EF4-FFF2-40B4-BE49-F238E27FC236}">
                <a16:creationId xmlns:a16="http://schemas.microsoft.com/office/drawing/2014/main" id="{64322442-0148-416A-B881-243F50429F5B}"/>
              </a:ext>
            </a:extLst>
          </p:cNvPr>
          <p:cNvSpPr/>
          <p:nvPr/>
        </p:nvSpPr>
        <p:spPr>
          <a:xfrm>
            <a:off x="8506912" y="5179249"/>
            <a:ext cx="3444491" cy="75494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9" name="Shape 98">
            <a:extLst>
              <a:ext uri="{FF2B5EF4-FFF2-40B4-BE49-F238E27FC236}">
                <a16:creationId xmlns:a16="http://schemas.microsoft.com/office/drawing/2014/main" id="{AEEFBEED-F4E3-4C4C-B852-E7E739AAFC26}"/>
              </a:ext>
            </a:extLst>
          </p:cNvPr>
          <p:cNvGrpSpPr/>
          <p:nvPr/>
        </p:nvGrpSpPr>
        <p:grpSpPr>
          <a:xfrm rot="3025035" flipH="1" flipV="1">
            <a:off x="5759496" y="4016533"/>
            <a:ext cx="3206281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30" name="Shape 99">
              <a:extLst>
                <a:ext uri="{FF2B5EF4-FFF2-40B4-BE49-F238E27FC236}">
                  <a16:creationId xmlns:a16="http://schemas.microsoft.com/office/drawing/2014/main" id="{410D9639-FD63-4FE4-AC08-34DC19B272C3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31" name="Shape 100">
              <a:extLst>
                <a:ext uri="{FF2B5EF4-FFF2-40B4-BE49-F238E27FC236}">
                  <a16:creationId xmlns:a16="http://schemas.microsoft.com/office/drawing/2014/main" id="{98D86F85-D853-40CB-9B77-8AEAFD71EB6F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2" name="Retângulo 31">
            <a:extLst>
              <a:ext uri="{FF2B5EF4-FFF2-40B4-BE49-F238E27FC236}">
                <a16:creationId xmlns:a16="http://schemas.microsoft.com/office/drawing/2014/main" id="{0C29489C-A390-493B-B07A-C23E938159F4}"/>
              </a:ext>
            </a:extLst>
          </p:cNvPr>
          <p:cNvSpPr/>
          <p:nvPr/>
        </p:nvSpPr>
        <p:spPr>
          <a:xfrm>
            <a:off x="5006202" y="2515080"/>
            <a:ext cx="1204393" cy="687140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Acertos &lt; 30%</a:t>
            </a:r>
            <a:endParaRPr lang="pt-BR" sz="24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grpSp>
        <p:nvGrpSpPr>
          <p:cNvPr id="33" name="Shape 98">
            <a:extLst>
              <a:ext uri="{FF2B5EF4-FFF2-40B4-BE49-F238E27FC236}">
                <a16:creationId xmlns:a16="http://schemas.microsoft.com/office/drawing/2014/main" id="{D68B3188-41CF-4F90-8FF5-635C598D409E}"/>
              </a:ext>
            </a:extLst>
          </p:cNvPr>
          <p:cNvGrpSpPr/>
          <p:nvPr/>
        </p:nvGrpSpPr>
        <p:grpSpPr>
          <a:xfrm rot="1523748" flipH="1" flipV="1">
            <a:off x="6097802" y="4768687"/>
            <a:ext cx="2419137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34" name="Shape 99">
              <a:extLst>
                <a:ext uri="{FF2B5EF4-FFF2-40B4-BE49-F238E27FC236}">
                  <a16:creationId xmlns:a16="http://schemas.microsoft.com/office/drawing/2014/main" id="{5AE5A6F1-44FB-4E22-8732-A1247FD60C6C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35" name="Shape 100">
              <a:extLst>
                <a:ext uri="{FF2B5EF4-FFF2-40B4-BE49-F238E27FC236}">
                  <a16:creationId xmlns:a16="http://schemas.microsoft.com/office/drawing/2014/main" id="{801A4FB0-BE45-40A8-B0CE-B757B0FB551D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6" name="Retângulo 35">
            <a:extLst>
              <a:ext uri="{FF2B5EF4-FFF2-40B4-BE49-F238E27FC236}">
                <a16:creationId xmlns:a16="http://schemas.microsoft.com/office/drawing/2014/main" id="{0D542836-1A66-4C26-9275-82BEAE8D283F}"/>
              </a:ext>
            </a:extLst>
          </p:cNvPr>
          <p:cNvSpPr/>
          <p:nvPr/>
        </p:nvSpPr>
        <p:spPr>
          <a:xfrm>
            <a:off x="3174293" y="4105692"/>
            <a:ext cx="2980693" cy="687140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30% &lt; Acertos &lt; 70%</a:t>
            </a:r>
            <a:endParaRPr lang="pt-BR" sz="24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grpSp>
        <p:nvGrpSpPr>
          <p:cNvPr id="37" name="Shape 98">
            <a:extLst>
              <a:ext uri="{FF2B5EF4-FFF2-40B4-BE49-F238E27FC236}">
                <a16:creationId xmlns:a16="http://schemas.microsoft.com/office/drawing/2014/main" id="{6DC5BAAA-10A4-4357-B622-A54C74826BA0}"/>
              </a:ext>
            </a:extLst>
          </p:cNvPr>
          <p:cNvGrpSpPr/>
          <p:nvPr/>
        </p:nvGrpSpPr>
        <p:grpSpPr>
          <a:xfrm rot="20106168" flipH="1" flipV="1">
            <a:off x="7003923" y="5685784"/>
            <a:ext cx="1599022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38" name="Shape 99">
              <a:extLst>
                <a:ext uri="{FF2B5EF4-FFF2-40B4-BE49-F238E27FC236}">
                  <a16:creationId xmlns:a16="http://schemas.microsoft.com/office/drawing/2014/main" id="{D0D2161D-A9E3-4C28-9265-425BFEDE4057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39" name="Shape 100">
              <a:extLst>
                <a:ext uri="{FF2B5EF4-FFF2-40B4-BE49-F238E27FC236}">
                  <a16:creationId xmlns:a16="http://schemas.microsoft.com/office/drawing/2014/main" id="{B1972621-365D-4778-B1F3-002606E2F8AB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0" name="Retângulo 39">
            <a:extLst>
              <a:ext uri="{FF2B5EF4-FFF2-40B4-BE49-F238E27FC236}">
                <a16:creationId xmlns:a16="http://schemas.microsoft.com/office/drawing/2014/main" id="{84E2E9D9-DE9A-450D-ABC1-03375E7E5B11}"/>
              </a:ext>
            </a:extLst>
          </p:cNvPr>
          <p:cNvSpPr/>
          <p:nvPr/>
        </p:nvSpPr>
        <p:spPr>
          <a:xfrm>
            <a:off x="5730810" y="5618036"/>
            <a:ext cx="1204393" cy="687140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Acertos &gt; 70%</a:t>
            </a:r>
            <a:endParaRPr lang="pt-BR" sz="24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grpSp>
        <p:nvGrpSpPr>
          <p:cNvPr id="41" name="Shape 98">
            <a:extLst>
              <a:ext uri="{FF2B5EF4-FFF2-40B4-BE49-F238E27FC236}">
                <a16:creationId xmlns:a16="http://schemas.microsoft.com/office/drawing/2014/main" id="{8272E785-45F3-4719-86F3-0F69CCCB82B8}"/>
              </a:ext>
            </a:extLst>
          </p:cNvPr>
          <p:cNvGrpSpPr/>
          <p:nvPr/>
        </p:nvGrpSpPr>
        <p:grpSpPr>
          <a:xfrm rot="11332368" flipH="1" flipV="1">
            <a:off x="6298573" y="2374850"/>
            <a:ext cx="1000520" cy="727042"/>
            <a:chOff x="271125" y="812725"/>
            <a:chExt cx="766525" cy="221725"/>
          </a:xfrm>
          <a:solidFill>
            <a:srgbClr val="00B050"/>
          </a:solidFill>
        </p:grpSpPr>
        <p:sp>
          <p:nvSpPr>
            <p:cNvPr id="42" name="Shape 99">
              <a:extLst>
                <a:ext uri="{FF2B5EF4-FFF2-40B4-BE49-F238E27FC236}">
                  <a16:creationId xmlns:a16="http://schemas.microsoft.com/office/drawing/2014/main" id="{EDD9D4A9-8F0E-4B7D-ACE8-2CC1026BB06C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00490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43" name="Shape 100">
              <a:extLst>
                <a:ext uri="{FF2B5EF4-FFF2-40B4-BE49-F238E27FC236}">
                  <a16:creationId xmlns:a16="http://schemas.microsoft.com/office/drawing/2014/main" id="{786F1310-93AE-45BA-8C00-76499896F64C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00490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4" name="Shape 98">
            <a:extLst>
              <a:ext uri="{FF2B5EF4-FFF2-40B4-BE49-F238E27FC236}">
                <a16:creationId xmlns:a16="http://schemas.microsoft.com/office/drawing/2014/main" id="{285A223E-AD12-4A57-8D9B-5A4E340548FD}"/>
              </a:ext>
            </a:extLst>
          </p:cNvPr>
          <p:cNvGrpSpPr/>
          <p:nvPr/>
        </p:nvGrpSpPr>
        <p:grpSpPr>
          <a:xfrm rot="2354512" flipH="1">
            <a:off x="3641978" y="3099613"/>
            <a:ext cx="1406109" cy="727042"/>
            <a:chOff x="271125" y="812725"/>
            <a:chExt cx="766525" cy="221725"/>
          </a:xfrm>
          <a:solidFill>
            <a:srgbClr val="00B050"/>
          </a:solidFill>
        </p:grpSpPr>
        <p:sp>
          <p:nvSpPr>
            <p:cNvPr id="45" name="Shape 99">
              <a:extLst>
                <a:ext uri="{FF2B5EF4-FFF2-40B4-BE49-F238E27FC236}">
                  <a16:creationId xmlns:a16="http://schemas.microsoft.com/office/drawing/2014/main" id="{E316FC7B-39DC-4A3D-9CC3-0B1EA6659D8E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00490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46" name="Shape 100">
              <a:extLst>
                <a:ext uri="{FF2B5EF4-FFF2-40B4-BE49-F238E27FC236}">
                  <a16:creationId xmlns:a16="http://schemas.microsoft.com/office/drawing/2014/main" id="{4D69B67F-D938-45E6-A836-91884AF45388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00490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7" name="Retângulo 46">
            <a:extLst>
              <a:ext uri="{FF2B5EF4-FFF2-40B4-BE49-F238E27FC236}">
                <a16:creationId xmlns:a16="http://schemas.microsoft.com/office/drawing/2014/main" id="{F18DD150-53FB-4101-B87A-61021E08BD2D}"/>
              </a:ext>
            </a:extLst>
          </p:cNvPr>
          <p:cNvSpPr/>
          <p:nvPr/>
        </p:nvSpPr>
        <p:spPr>
          <a:xfrm>
            <a:off x="251324" y="2415532"/>
            <a:ext cx="3370704" cy="71552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Discussão das respostas em grupo.</a:t>
            </a:r>
          </a:p>
        </p:txBody>
      </p:sp>
      <p:sp>
        <p:nvSpPr>
          <p:cNvPr id="48" name="Shape 397">
            <a:extLst>
              <a:ext uri="{FF2B5EF4-FFF2-40B4-BE49-F238E27FC236}">
                <a16:creationId xmlns:a16="http://schemas.microsoft.com/office/drawing/2014/main" id="{2A3F312C-4617-45FF-8945-CAC80A3D41EA}"/>
              </a:ext>
            </a:extLst>
          </p:cNvPr>
          <p:cNvSpPr/>
          <p:nvPr/>
        </p:nvSpPr>
        <p:spPr>
          <a:xfrm>
            <a:off x="200184" y="2385874"/>
            <a:ext cx="3577337" cy="81634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9" name="Shape 98">
            <a:extLst>
              <a:ext uri="{FF2B5EF4-FFF2-40B4-BE49-F238E27FC236}">
                <a16:creationId xmlns:a16="http://schemas.microsoft.com/office/drawing/2014/main" id="{2D20E419-A598-47AC-9F58-1FBC2A975B83}"/>
              </a:ext>
            </a:extLst>
          </p:cNvPr>
          <p:cNvGrpSpPr/>
          <p:nvPr/>
        </p:nvGrpSpPr>
        <p:grpSpPr>
          <a:xfrm rot="590076" flipH="1" flipV="1">
            <a:off x="4933905" y="5674986"/>
            <a:ext cx="648332" cy="727042"/>
            <a:chOff x="271125" y="812725"/>
            <a:chExt cx="766525" cy="221725"/>
          </a:xfrm>
          <a:solidFill>
            <a:srgbClr val="00B050"/>
          </a:solidFill>
        </p:grpSpPr>
        <p:sp>
          <p:nvSpPr>
            <p:cNvPr id="50" name="Shape 99">
              <a:extLst>
                <a:ext uri="{FF2B5EF4-FFF2-40B4-BE49-F238E27FC236}">
                  <a16:creationId xmlns:a16="http://schemas.microsoft.com/office/drawing/2014/main" id="{86B7FDA4-FDE2-4158-B27B-530FE361B9A1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00490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51" name="Shape 100">
              <a:extLst>
                <a:ext uri="{FF2B5EF4-FFF2-40B4-BE49-F238E27FC236}">
                  <a16:creationId xmlns:a16="http://schemas.microsoft.com/office/drawing/2014/main" id="{D1AB9A88-3958-4B6E-837D-31F371ECDE87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00490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2" name="Retângulo 51">
            <a:extLst>
              <a:ext uri="{FF2B5EF4-FFF2-40B4-BE49-F238E27FC236}">
                <a16:creationId xmlns:a16="http://schemas.microsoft.com/office/drawing/2014/main" id="{83DA576C-A0AE-49E2-929B-98090B93BD63}"/>
              </a:ext>
            </a:extLst>
          </p:cNvPr>
          <p:cNvSpPr/>
          <p:nvPr/>
        </p:nvSpPr>
        <p:spPr>
          <a:xfrm>
            <a:off x="1079292" y="5668440"/>
            <a:ext cx="3745487" cy="619091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Explanação das respostas</a:t>
            </a:r>
          </a:p>
        </p:txBody>
      </p:sp>
      <p:sp>
        <p:nvSpPr>
          <p:cNvPr id="53" name="Shape 397">
            <a:extLst>
              <a:ext uri="{FF2B5EF4-FFF2-40B4-BE49-F238E27FC236}">
                <a16:creationId xmlns:a16="http://schemas.microsoft.com/office/drawing/2014/main" id="{E54BF3FD-8D54-497F-A2EE-15839CAEFEF5}"/>
              </a:ext>
            </a:extLst>
          </p:cNvPr>
          <p:cNvSpPr/>
          <p:nvPr/>
        </p:nvSpPr>
        <p:spPr>
          <a:xfrm>
            <a:off x="1079291" y="5658026"/>
            <a:ext cx="3756173" cy="672833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54" name="Shape 98">
            <a:extLst>
              <a:ext uri="{FF2B5EF4-FFF2-40B4-BE49-F238E27FC236}">
                <a16:creationId xmlns:a16="http://schemas.microsoft.com/office/drawing/2014/main" id="{C584B632-592F-476F-A192-07738510D371}"/>
              </a:ext>
            </a:extLst>
          </p:cNvPr>
          <p:cNvGrpSpPr/>
          <p:nvPr/>
        </p:nvGrpSpPr>
        <p:grpSpPr>
          <a:xfrm rot="17665611" flipH="1" flipV="1">
            <a:off x="780518" y="3272379"/>
            <a:ext cx="597546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55" name="Shape 99">
              <a:extLst>
                <a:ext uri="{FF2B5EF4-FFF2-40B4-BE49-F238E27FC236}">
                  <a16:creationId xmlns:a16="http://schemas.microsoft.com/office/drawing/2014/main" id="{55A7778C-DAB7-4488-BFF3-F6065051A9AF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56" name="Shape 100">
              <a:extLst>
                <a:ext uri="{FF2B5EF4-FFF2-40B4-BE49-F238E27FC236}">
                  <a16:creationId xmlns:a16="http://schemas.microsoft.com/office/drawing/2014/main" id="{34FAB929-53BB-48BC-A8D9-59BBBA77A4A6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7" name="Retângulo 56">
            <a:extLst>
              <a:ext uri="{FF2B5EF4-FFF2-40B4-BE49-F238E27FC236}">
                <a16:creationId xmlns:a16="http://schemas.microsoft.com/office/drawing/2014/main" id="{E7BA6303-62A6-4F15-B5D5-47873BE24C43}"/>
              </a:ext>
            </a:extLst>
          </p:cNvPr>
          <p:cNvSpPr/>
          <p:nvPr/>
        </p:nvSpPr>
        <p:spPr>
          <a:xfrm>
            <a:off x="112433" y="3969672"/>
            <a:ext cx="1673589" cy="71552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Avaliação.</a:t>
            </a:r>
          </a:p>
        </p:txBody>
      </p:sp>
      <p:sp>
        <p:nvSpPr>
          <p:cNvPr id="58" name="Shape 397">
            <a:extLst>
              <a:ext uri="{FF2B5EF4-FFF2-40B4-BE49-F238E27FC236}">
                <a16:creationId xmlns:a16="http://schemas.microsoft.com/office/drawing/2014/main" id="{FCCE027F-3C09-4368-9211-728A8C2EA7B9}"/>
              </a:ext>
            </a:extLst>
          </p:cNvPr>
          <p:cNvSpPr/>
          <p:nvPr/>
        </p:nvSpPr>
        <p:spPr>
          <a:xfrm>
            <a:off x="81209" y="3984380"/>
            <a:ext cx="1736036" cy="76476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59" name="Shape 98">
            <a:extLst>
              <a:ext uri="{FF2B5EF4-FFF2-40B4-BE49-F238E27FC236}">
                <a16:creationId xmlns:a16="http://schemas.microsoft.com/office/drawing/2014/main" id="{B49A9D73-307A-4B87-A5D5-153835242751}"/>
              </a:ext>
            </a:extLst>
          </p:cNvPr>
          <p:cNvGrpSpPr/>
          <p:nvPr/>
        </p:nvGrpSpPr>
        <p:grpSpPr>
          <a:xfrm rot="3934389" flipV="1">
            <a:off x="873919" y="4842857"/>
            <a:ext cx="724679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60" name="Shape 99">
              <a:extLst>
                <a:ext uri="{FF2B5EF4-FFF2-40B4-BE49-F238E27FC236}">
                  <a16:creationId xmlns:a16="http://schemas.microsoft.com/office/drawing/2014/main" id="{726EE112-6AE8-4368-BA61-0126922D65DF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61" name="Shape 100">
              <a:extLst>
                <a:ext uri="{FF2B5EF4-FFF2-40B4-BE49-F238E27FC236}">
                  <a16:creationId xmlns:a16="http://schemas.microsoft.com/office/drawing/2014/main" id="{FAC753C1-9275-4AA3-86AF-9921F28C896C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EF6D31E6-7CFC-4A69-93CC-A930E62CF2BC}"/>
              </a:ext>
            </a:extLst>
          </p:cNvPr>
          <p:cNvSpPr txBox="1"/>
          <p:nvPr/>
        </p:nvSpPr>
        <p:spPr>
          <a:xfrm>
            <a:off x="9345512" y="6214483"/>
            <a:ext cx="2668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(LEITE, 2018, p.600)</a:t>
            </a:r>
          </a:p>
        </p:txBody>
      </p:sp>
    </p:spTree>
    <p:extLst>
      <p:ext uri="{BB962C8B-B14F-4D97-AF65-F5344CB8AC3E}">
        <p14:creationId xmlns:p14="http://schemas.microsoft.com/office/powerpoint/2010/main" val="12723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7" grpId="0" animBg="1"/>
      <p:bldP spid="18" grpId="0" animBg="1"/>
      <p:bldP spid="22" grpId="0" animBg="1"/>
      <p:bldP spid="23" grpId="0" animBg="1"/>
      <p:bldP spid="27" grpId="0" animBg="1"/>
      <p:bldP spid="28" grpId="0" animBg="1"/>
      <p:bldP spid="32" grpId="0" animBg="1"/>
      <p:bldP spid="36" grpId="0" animBg="1"/>
      <p:bldP spid="40" grpId="0" animBg="1"/>
      <p:bldP spid="47" grpId="0" animBg="1"/>
      <p:bldP spid="48" grpId="0" animBg="1"/>
      <p:bldP spid="52" grpId="0" animBg="1"/>
      <p:bldP spid="53" grpId="0" animBg="1"/>
      <p:bldP spid="57" grpId="0" animBg="1"/>
      <p:bldP spid="58" grpId="0" animBg="1"/>
      <p:bldP spid="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4AE824B6-0513-4D56-A44F-A50129D1C1AD}"/>
              </a:ext>
            </a:extLst>
          </p:cNvPr>
          <p:cNvSpPr/>
          <p:nvPr/>
        </p:nvSpPr>
        <p:spPr>
          <a:xfrm>
            <a:off x="7180210" y="1630679"/>
            <a:ext cx="4722488" cy="4494706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-39660" y="131098"/>
            <a:ext cx="7589396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Modern Love" panose="04090805081005020601" pitchFamily="82" charset="0"/>
              </a:rPr>
              <a:t>METODOLOGIAS TECNOLÓGICAS </a:t>
            </a:r>
            <a:r>
              <a:rPr lang="pt-BR" sz="3200" dirty="0">
                <a:solidFill>
                  <a:srgbClr val="FFC000"/>
                </a:solidFill>
                <a:latin typeface="Modern Love" panose="04090805081005020601" pitchFamily="82" charset="0"/>
              </a:rPr>
              <a:t>ATIVAS</a:t>
            </a:r>
            <a:r>
              <a:rPr lang="pt-BR" sz="3200" dirty="0">
                <a:solidFill>
                  <a:schemeClr val="bg1"/>
                </a:solidFill>
                <a:latin typeface="Modern Love" panose="04090805081005020601" pitchFamily="82" charset="0"/>
              </a:rPr>
              <a:t>: design </a:t>
            </a:r>
            <a:r>
              <a:rPr lang="pt-BR" sz="3200" dirty="0" err="1">
                <a:solidFill>
                  <a:schemeClr val="bg1"/>
                </a:solidFill>
                <a:latin typeface="Modern Love" panose="04090805081005020601" pitchFamily="82" charset="0"/>
              </a:rPr>
              <a:t>thinking</a:t>
            </a:r>
            <a:endParaRPr lang="pt-BR" sz="3200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19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8FF666-9C1A-428D-B6C9-A309F7B56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7" b="89953" l="5689" r="96108">
                        <a14:foregroundMark x1="9731" y1="33438" x2="16018" y2="52433"/>
                        <a14:foregroundMark x1="16018" y1="52433" x2="16168" y2="51177"/>
                        <a14:foregroundMark x1="5838" y1="43956" x2="5838" y2="43956"/>
                        <a14:foregroundMark x1="14222" y1="23077" x2="36677" y2="23077"/>
                        <a14:foregroundMark x1="35329" y1="5965" x2="35329" y2="5965"/>
                        <a14:foregroundMark x1="14521" y1="38776" x2="14521" y2="38776"/>
                        <a14:foregroundMark x1="44012" y1="5338" x2="59281" y2="23391"/>
                        <a14:foregroundMark x1="78743" y1="16170" x2="75898" y2="42386"/>
                        <a14:foregroundMark x1="93862" y1="37677" x2="93862" y2="37677"/>
                        <a14:foregroundMark x1="96108" y1="53532" x2="96108" y2="53532"/>
                        <a14:foregroundMark x1="14521" y1="39560" x2="14521" y2="39560"/>
                        <a14:foregroundMark x1="16018" y1="37677" x2="15269" y2="43171"/>
                        <a14:foregroundMark x1="29790" y1="48509" x2="29790" y2="48509"/>
                        <a14:foregroundMark x1="22455" y1="65149" x2="22455" y2="65149"/>
                        <a14:foregroundMark x1="21257" y1="65463" x2="21257" y2="65463"/>
                        <a14:foregroundMark x1="30169" y1="76766" x2="34581" y2="73155"/>
                        <a14:foregroundMark x1="29785" y1="77080" x2="30169" y2="76766"/>
                        <a14:foregroundMark x1="28443" y1="78179" x2="29785" y2="77080"/>
                        <a14:foregroundMark x1="34581" y1="73155" x2="34731" y2="72841"/>
                        <a14:foregroundMark x1="21407" y1="76452" x2="27545" y2="78179"/>
                        <a14:foregroundMark x1="21707" y1="70330" x2="21707" y2="70330"/>
                        <a14:foregroundMark x1="30202" y1="73588" x2="30838" y2="74097"/>
                        <a14:foregroundMark x1="22006" y1="67033" x2="22729" y2="67611"/>
                        <a14:foregroundMark x1="32150" y1="71707" x2="32784" y2="72214"/>
                        <a14:foregroundMark x1="23952" y1="65149" x2="24678" y2="65729"/>
                        <a14:foregroundMark x1="21108" y1="70173" x2="28892" y2="76923"/>
                        <a14:foregroundMark x1="33533" y1="68289" x2="33533" y2="68289"/>
                        <a14:foregroundMark x1="26796" y1="61538" x2="35030" y2="70173"/>
                        <a14:foregroundMark x1="36826" y1="56044" x2="36826" y2="56044"/>
                        <a14:foregroundMark x1="30689" y1="63736" x2="35928" y2="56986"/>
                        <a14:foregroundMark x1="32934" y1="66248" x2="37347" y2="62800"/>
                        <a14:foregroundMark x1="38024" y1="61852" x2="41916" y2="58870"/>
                        <a14:foregroundMark x1="47904" y1="1884" x2="55689" y2="1727"/>
                        <a14:foregroundMark x1="55689" y1="1727" x2="57784" y2="2041"/>
                        <a14:foregroundMark x1="24551" y1="68917" x2="24551" y2="68917"/>
                        <a14:foregroundMark x1="25299" y1="69545" x2="25299" y2="69545"/>
                        <a14:foregroundMark x1="28144" y1="67975" x2="28144" y2="67975"/>
                        <a14:backgroundMark x1="27844" y1="76766" x2="27844" y2="76766"/>
                        <a14:backgroundMark x1="28443" y1="77080" x2="28443" y2="77080"/>
                        <a14:backgroundMark x1="26347" y1="68917" x2="26347" y2="68917"/>
                        <a14:backgroundMark x1="27199" y1="69545" x2="31138" y2="72684"/>
                        <a14:backgroundMark x1="26411" y1="68917" x2="27199" y2="69545"/>
                        <a14:backgroundMark x1="25229" y1="67975" x2="26411" y2="68917"/>
                        <a14:backgroundMark x1="23653" y1="66719" x2="25229" y2="67975"/>
                        <a14:backgroundMark x1="22904" y1="74411" x2="22904" y2="74411"/>
                      </a14:backgroundRemoval>
                    </a14:imgEffect>
                  </a14:imgLayer>
                </a14:imgProps>
              </a:ext>
            </a:extLst>
          </a:blip>
          <a:srcRect b="15110"/>
          <a:stretch/>
        </p:blipFill>
        <p:spPr>
          <a:xfrm>
            <a:off x="0" y="1081015"/>
            <a:ext cx="7140550" cy="54360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3A08FED-BF6D-4F27-A122-75E51B8A0F77}"/>
              </a:ext>
            </a:extLst>
          </p:cNvPr>
          <p:cNvSpPr txBox="1"/>
          <p:nvPr/>
        </p:nvSpPr>
        <p:spPr>
          <a:xfrm>
            <a:off x="-177448" y="6147772"/>
            <a:ext cx="3979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(NOTÍCIAS DE AVEIRO, 2019)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692A975-DA76-44DA-89D4-800CE25D8FAA}"/>
              </a:ext>
            </a:extLst>
          </p:cNvPr>
          <p:cNvSpPr txBox="1"/>
          <p:nvPr/>
        </p:nvSpPr>
        <p:spPr>
          <a:xfrm>
            <a:off x="7140550" y="1601069"/>
            <a:ext cx="481664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“coloca as pessoas envolvidas no centro do processo e dentro do contexto em que ocorre a situação desafiadora. (...) permite que estudantes trabalhem em grupo e, de forma criativa, projetem soluções para problemas reais, identificados em um contexto específico.” (LEITE, 2018, p.602)</a:t>
            </a:r>
          </a:p>
        </p:txBody>
      </p:sp>
    </p:spTree>
    <p:extLst>
      <p:ext uri="{BB962C8B-B14F-4D97-AF65-F5344CB8AC3E}">
        <p14:creationId xmlns:p14="http://schemas.microsoft.com/office/powerpoint/2010/main" val="338852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706D3556-71C2-46A1-9FFC-34A25642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510" y="1195800"/>
            <a:ext cx="4038266" cy="56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56147"/>
            <a:ext cx="7488621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700" dirty="0">
                <a:solidFill>
                  <a:schemeClr val="bg1"/>
                </a:solidFill>
                <a:latin typeface="Modern Love" panose="04090805081005020601" pitchFamily="82" charset="0"/>
              </a:rPr>
              <a:t>O que é METODOLOGIA?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F86838D-0640-4838-901A-E2C1986678DE}"/>
              </a:ext>
            </a:extLst>
          </p:cNvPr>
          <p:cNvSpPr/>
          <p:nvPr/>
        </p:nvSpPr>
        <p:spPr>
          <a:xfrm>
            <a:off x="230159" y="1988591"/>
            <a:ext cx="4722488" cy="1007333"/>
          </a:xfrm>
          <a:prstGeom prst="rect">
            <a:avLst/>
          </a:prstGeom>
          <a:solidFill>
            <a:srgbClr val="7030A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B0BC6AC-188D-4FDC-8A37-5451108BF9AF}"/>
              </a:ext>
            </a:extLst>
          </p:cNvPr>
          <p:cNvSpPr txBox="1"/>
          <p:nvPr/>
        </p:nvSpPr>
        <p:spPr>
          <a:xfrm>
            <a:off x="190499" y="2087317"/>
            <a:ext cx="48166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METÁ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atrás, em seguida, através.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866B49A-7B78-48E3-94F8-D8F465A6CAEF}"/>
              </a:ext>
            </a:extLst>
          </p:cNvPr>
          <p:cNvSpPr/>
          <p:nvPr/>
        </p:nvSpPr>
        <p:spPr>
          <a:xfrm>
            <a:off x="269819" y="3218789"/>
            <a:ext cx="4722488" cy="1007333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31F9592-A8E8-44C9-B517-73BCD98D5F32}"/>
              </a:ext>
            </a:extLst>
          </p:cNvPr>
          <p:cNvSpPr txBox="1"/>
          <p:nvPr/>
        </p:nvSpPr>
        <p:spPr>
          <a:xfrm>
            <a:off x="230159" y="3286874"/>
            <a:ext cx="48166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HODÓS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caminho.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34D7DBC-8342-40AC-8ECD-BE3DF109D674}"/>
              </a:ext>
            </a:extLst>
          </p:cNvPr>
          <p:cNvSpPr/>
          <p:nvPr/>
        </p:nvSpPr>
        <p:spPr>
          <a:xfrm>
            <a:off x="309479" y="4448987"/>
            <a:ext cx="4722488" cy="1007333"/>
          </a:xfrm>
          <a:prstGeom prst="rect">
            <a:avLst/>
          </a:prstGeom>
          <a:solidFill>
            <a:srgbClr val="0069B3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87E66A7-042D-4FE9-BB0F-5A6E76D65E08}"/>
              </a:ext>
            </a:extLst>
          </p:cNvPr>
          <p:cNvSpPr txBox="1"/>
          <p:nvPr/>
        </p:nvSpPr>
        <p:spPr>
          <a:xfrm>
            <a:off x="269819" y="4517072"/>
            <a:ext cx="48166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LOGOS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ciência, arte.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F5D9367-B1BE-4402-89B2-DCCE53DE426B}"/>
              </a:ext>
            </a:extLst>
          </p:cNvPr>
          <p:cNvSpPr/>
          <p:nvPr/>
        </p:nvSpPr>
        <p:spPr>
          <a:xfrm>
            <a:off x="6823749" y="2199213"/>
            <a:ext cx="4722488" cy="3046988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66134BB-2FF3-49C1-BB2E-0F79D85746A5}"/>
              </a:ext>
            </a:extLst>
          </p:cNvPr>
          <p:cNvSpPr txBox="1"/>
          <p:nvPr/>
        </p:nvSpPr>
        <p:spPr>
          <a:xfrm>
            <a:off x="6837023" y="2169603"/>
            <a:ext cx="48166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“(...) tratado, disposição ou ordenamento sobre o caminho através do qual se busca, por exemplo, um dado objetivo de ensino ou mesmo uma finalidade educativa.” (ARAÚJO, 2015 </a:t>
            </a:r>
            <a:r>
              <a:rPr lang="pt-BR" sz="2400" i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apud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LEITE, 2018, p.584)</a:t>
            </a:r>
          </a:p>
        </p:txBody>
      </p:sp>
      <p:grpSp>
        <p:nvGrpSpPr>
          <p:cNvPr id="15" name="Shape 98">
            <a:extLst>
              <a:ext uri="{FF2B5EF4-FFF2-40B4-BE49-F238E27FC236}">
                <a16:creationId xmlns:a16="http://schemas.microsoft.com/office/drawing/2014/main" id="{4EE1D898-494F-4A9E-8B25-1B9C2A86A627}"/>
              </a:ext>
            </a:extLst>
          </p:cNvPr>
          <p:cNvGrpSpPr/>
          <p:nvPr/>
        </p:nvGrpSpPr>
        <p:grpSpPr>
          <a:xfrm rot="11729587" flipH="1">
            <a:off x="5024203" y="2425405"/>
            <a:ext cx="1406109" cy="727042"/>
            <a:chOff x="271125" y="812725"/>
            <a:chExt cx="766525" cy="221725"/>
          </a:xfrm>
          <a:solidFill>
            <a:srgbClr val="7030A0"/>
          </a:solidFill>
        </p:grpSpPr>
        <p:sp>
          <p:nvSpPr>
            <p:cNvPr id="16" name="Shape 99">
              <a:extLst>
                <a:ext uri="{FF2B5EF4-FFF2-40B4-BE49-F238E27FC236}">
                  <a16:creationId xmlns:a16="http://schemas.microsoft.com/office/drawing/2014/main" id="{648DBF21-4E5B-4D6B-A784-D7124E30077E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7" name="Shape 100">
              <a:extLst>
                <a:ext uri="{FF2B5EF4-FFF2-40B4-BE49-F238E27FC236}">
                  <a16:creationId xmlns:a16="http://schemas.microsoft.com/office/drawing/2014/main" id="{3EBB495C-ACDF-43B4-97A1-3ECE3E7083C3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9" name="Shape 98">
            <a:extLst>
              <a:ext uri="{FF2B5EF4-FFF2-40B4-BE49-F238E27FC236}">
                <a16:creationId xmlns:a16="http://schemas.microsoft.com/office/drawing/2014/main" id="{AF44EAD5-3051-475D-8917-45D58A2F7BCF}"/>
              </a:ext>
            </a:extLst>
          </p:cNvPr>
          <p:cNvGrpSpPr/>
          <p:nvPr/>
        </p:nvGrpSpPr>
        <p:grpSpPr>
          <a:xfrm rot="10257472" flipH="1">
            <a:off x="5095194" y="3525451"/>
            <a:ext cx="1406109" cy="727042"/>
            <a:chOff x="271125" y="812725"/>
            <a:chExt cx="766525" cy="221725"/>
          </a:xfrm>
          <a:solidFill>
            <a:srgbClr val="FF0000"/>
          </a:solidFill>
        </p:grpSpPr>
        <p:sp>
          <p:nvSpPr>
            <p:cNvPr id="20" name="Shape 99">
              <a:extLst>
                <a:ext uri="{FF2B5EF4-FFF2-40B4-BE49-F238E27FC236}">
                  <a16:creationId xmlns:a16="http://schemas.microsoft.com/office/drawing/2014/main" id="{3F6A9C62-3844-4481-A0F5-003A4FE551D5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1" name="Shape 100">
              <a:extLst>
                <a:ext uri="{FF2B5EF4-FFF2-40B4-BE49-F238E27FC236}">
                  <a16:creationId xmlns:a16="http://schemas.microsoft.com/office/drawing/2014/main" id="{4D3E912A-CEEF-444B-85FE-F7E13035D9D0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" name="Shape 98">
            <a:extLst>
              <a:ext uri="{FF2B5EF4-FFF2-40B4-BE49-F238E27FC236}">
                <a16:creationId xmlns:a16="http://schemas.microsoft.com/office/drawing/2014/main" id="{F86CE8A3-D423-4B4B-8E5F-52EC7AD57793}"/>
              </a:ext>
            </a:extLst>
          </p:cNvPr>
          <p:cNvGrpSpPr/>
          <p:nvPr/>
        </p:nvGrpSpPr>
        <p:grpSpPr>
          <a:xfrm rot="8757767" flipH="1">
            <a:off x="5166185" y="4625497"/>
            <a:ext cx="1406109" cy="727042"/>
            <a:chOff x="271125" y="812725"/>
            <a:chExt cx="766525" cy="221725"/>
          </a:xfrm>
          <a:solidFill>
            <a:srgbClr val="0070C0"/>
          </a:solidFill>
        </p:grpSpPr>
        <p:sp>
          <p:nvSpPr>
            <p:cNvPr id="23" name="Shape 99">
              <a:extLst>
                <a:ext uri="{FF2B5EF4-FFF2-40B4-BE49-F238E27FC236}">
                  <a16:creationId xmlns:a16="http://schemas.microsoft.com/office/drawing/2014/main" id="{B9242093-BCDD-4192-935E-94184622CA06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4" name="Shape 100">
              <a:extLst>
                <a:ext uri="{FF2B5EF4-FFF2-40B4-BE49-F238E27FC236}">
                  <a16:creationId xmlns:a16="http://schemas.microsoft.com/office/drawing/2014/main" id="{FEC3D616-704E-47B2-97A5-A3EFD4F27CB6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40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10" grpId="0" animBg="1"/>
      <p:bldP spid="11" grpId="0"/>
      <p:bldP spid="12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-39660" y="131098"/>
            <a:ext cx="7589396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Modern Love" panose="04090805081005020601" pitchFamily="82" charset="0"/>
              </a:rPr>
              <a:t>METODOLOGIAS TECNOLÓGICAS </a:t>
            </a:r>
            <a:r>
              <a:rPr lang="pt-BR" sz="3200" dirty="0">
                <a:solidFill>
                  <a:srgbClr val="FFC000"/>
                </a:solidFill>
                <a:latin typeface="Modern Love" panose="04090805081005020601" pitchFamily="82" charset="0"/>
              </a:rPr>
              <a:t>ATIVAS</a:t>
            </a:r>
            <a:r>
              <a:rPr lang="pt-BR" sz="3200" dirty="0">
                <a:solidFill>
                  <a:schemeClr val="bg1"/>
                </a:solidFill>
                <a:latin typeface="Modern Love" panose="04090805081005020601" pitchFamily="82" charset="0"/>
              </a:rPr>
              <a:t>: design </a:t>
            </a:r>
            <a:r>
              <a:rPr lang="pt-BR" sz="3200" dirty="0" err="1">
                <a:solidFill>
                  <a:schemeClr val="bg1"/>
                </a:solidFill>
                <a:latin typeface="Modern Love" panose="04090805081005020601" pitchFamily="82" charset="0"/>
              </a:rPr>
              <a:t>thinking</a:t>
            </a:r>
            <a:endParaRPr lang="pt-BR" sz="3200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20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Imagem 9" descr="Uma imagem contendo Ícone&#10;&#10;Descrição gerada automaticamente">
            <a:extLst>
              <a:ext uri="{FF2B5EF4-FFF2-40B4-BE49-F238E27FC236}">
                <a16:creationId xmlns:a16="http://schemas.microsoft.com/office/drawing/2014/main" id="{B9B6074D-900F-4A4F-877A-DCB1727E0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02" y="2062212"/>
            <a:ext cx="4078741" cy="3125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8B3FEEA-2507-4123-9047-A4C871317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590" y="1325328"/>
            <a:ext cx="5906108" cy="526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35BE047-6688-49A9-A565-F5C637DFA4FE}"/>
              </a:ext>
            </a:extLst>
          </p:cNvPr>
          <p:cNvSpPr txBox="1"/>
          <p:nvPr/>
        </p:nvSpPr>
        <p:spPr>
          <a:xfrm>
            <a:off x="981612" y="5282218"/>
            <a:ext cx="374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AZEVEDO; MALTEMPI (2021)</a:t>
            </a:r>
          </a:p>
        </p:txBody>
      </p:sp>
    </p:spTree>
    <p:extLst>
      <p:ext uri="{BB962C8B-B14F-4D97-AF65-F5344CB8AC3E}">
        <p14:creationId xmlns:p14="http://schemas.microsoft.com/office/powerpoint/2010/main" val="8717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D2A99FA-D963-49A3-9FE9-F3F0A29C5CEA}"/>
              </a:ext>
            </a:extLst>
          </p:cNvPr>
          <p:cNvSpPr/>
          <p:nvPr/>
        </p:nvSpPr>
        <p:spPr>
          <a:xfrm>
            <a:off x="3927421" y="1334125"/>
            <a:ext cx="8034730" cy="5158750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331BBD-FBCB-4932-8F28-A6F73C779BC1}"/>
              </a:ext>
            </a:extLst>
          </p:cNvPr>
          <p:cNvSpPr txBox="1"/>
          <p:nvPr/>
        </p:nvSpPr>
        <p:spPr>
          <a:xfrm>
            <a:off x="3927422" y="1334125"/>
            <a:ext cx="779488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“A partir daí, a principal função do professor não pode mais ser uma difusão dos conhecimentos, que agora é feita de forma mais eficaz por outros meios. Sua competência deve deslocar-se no sentido de </a:t>
            </a: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incentivar a aprendizagem e o pensamento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 O professor tornasse um </a:t>
            </a: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animador da inteligência coletiva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dos grupos que estão a seu encargo. Sua atividade será centrada no </a:t>
            </a: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acompanhamento e na gestão das aprendizagens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: o </a:t>
            </a: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incitamento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à troca dos saberes, a </a:t>
            </a: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mediação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relacional e simbólica, a </a:t>
            </a: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pilotagem personalizada 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dos percursos de aprendizagem etc.” (LEVY, 1999, p.171)</a:t>
            </a:r>
          </a:p>
          <a:p>
            <a:endParaRPr lang="pt-BR" sz="2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55589" y="136525"/>
            <a:ext cx="7394523" cy="1349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Perspectivas para o FUTURO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21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A3A5CA0-8A6C-4F8E-A4AB-09F957B52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334125"/>
            <a:ext cx="3832173" cy="5117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15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6FA9EB8-E1CD-492E-8E12-92B813F5B5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27148" r="74414">
                        <a14:foregroundMark x1="31641" y1="26758" x2="31641" y2="26758"/>
                        <a14:foregroundMark x1="31836" y1="59766" x2="31836" y2="59766"/>
                        <a14:foregroundMark x1="32520" y1="38477" x2="32520" y2="38477"/>
                        <a14:foregroundMark x1="33887" y1="49023" x2="33887" y2="49023"/>
                        <a14:foregroundMark x1="32324" y1="52734" x2="32324" y2="52734"/>
                        <a14:foregroundMark x1="32910" y1="51758" x2="32910" y2="51758"/>
                        <a14:foregroundMark x1="27246" y1="78711" x2="27246" y2="78711"/>
                        <a14:foregroundMark x1="49707" y1="55664" x2="49707" y2="55664"/>
                        <a14:foregroundMark x1="45801" y1="56836" x2="45801" y2="56836"/>
                        <a14:foregroundMark x1="37207" y1="52344" x2="37207" y2="52344"/>
                        <a14:foregroundMark x1="60645" y1="37695" x2="60645" y2="37695"/>
                        <a14:foregroundMark x1="69922" y1="45703" x2="69922" y2="45703"/>
                        <a14:foregroundMark x1="70313" y1="59961" x2="70313" y2="59961"/>
                        <a14:foregroundMark x1="62695" y1="68164" x2="62695" y2="68164"/>
                        <a14:foregroundMark x1="61621" y1="82031" x2="61621" y2="82031"/>
                        <a14:foregroundMark x1="74414" y1="82813" x2="74414" y2="82813"/>
                        <a14:foregroundMark x1="48047" y1="84180" x2="48047" y2="84180"/>
                        <a14:foregroundMark x1="67676" y1="59570" x2="67676" y2="59570"/>
                        <a14:foregroundMark x1="45605" y1="37500" x2="45605" y2="37500"/>
                      </a14:backgroundRemoval>
                    </a14:imgEffect>
                  </a14:imgLayer>
                </a14:imgProps>
              </a:ext>
            </a:extLst>
          </a:blip>
          <a:srcRect l="23570" r="22564"/>
          <a:stretch/>
        </p:blipFill>
        <p:spPr>
          <a:xfrm>
            <a:off x="-134318" y="2431943"/>
            <a:ext cx="5253927" cy="48768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D2A99FA-D963-49A3-9FE9-F3F0A29C5CEA}"/>
              </a:ext>
            </a:extLst>
          </p:cNvPr>
          <p:cNvSpPr/>
          <p:nvPr/>
        </p:nvSpPr>
        <p:spPr>
          <a:xfrm>
            <a:off x="5119608" y="1857952"/>
            <a:ext cx="6602699" cy="3879301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55589" y="136525"/>
            <a:ext cx="7394523" cy="1349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Perspectivas para o FUTURO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22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331BBD-FBCB-4932-8F28-A6F73C779BC1}"/>
              </a:ext>
            </a:extLst>
          </p:cNvPr>
          <p:cNvSpPr txBox="1"/>
          <p:nvPr/>
        </p:nvSpPr>
        <p:spPr>
          <a:xfrm>
            <a:off x="5119609" y="1951601"/>
            <a:ext cx="660269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Desmonte do trabalho docente;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Ensino e Aprendizagem 100% on-line;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Mínimo de investimento por parte do Estado;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Máximo controle nos resultados da Educação;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Conhecimento gratuito;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Escolas físicas inexistentes.</a:t>
            </a:r>
          </a:p>
          <a:p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(SILVA, 2022)</a:t>
            </a:r>
          </a:p>
        </p:txBody>
      </p:sp>
    </p:spTree>
    <p:extLst>
      <p:ext uri="{BB962C8B-B14F-4D97-AF65-F5344CB8AC3E}">
        <p14:creationId xmlns:p14="http://schemas.microsoft.com/office/powerpoint/2010/main" val="55984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REFERÊNCIAS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23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A618E1-6305-49EF-A3AF-0D1D173E1F4F}"/>
              </a:ext>
            </a:extLst>
          </p:cNvPr>
          <p:cNvSpPr txBox="1"/>
          <p:nvPr/>
        </p:nvSpPr>
        <p:spPr>
          <a:xfrm>
            <a:off x="190500" y="1442309"/>
            <a:ext cx="11695224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NOTÍCIAS DE AVEIRO. </a:t>
            </a:r>
            <a:r>
              <a:rPr lang="en-US" sz="2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Aveiro</a:t>
            </a:r>
            <a:r>
              <a:rPr lang="en-US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: Workshop Design Thinking 4 Business Innovation. 2019. 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https://www.noticiasdeaveiro.pt/aveiro-workshop-design-thinking-4-business-innovation/</a:t>
            </a:r>
          </a:p>
          <a:p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LEITE, B. S. Aprendizagem Tecnológica Ativa. </a:t>
            </a:r>
            <a:r>
              <a:rPr lang="pt-BR" sz="2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Revista Internacional de Educação Superior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Campinas, v. 4, n. 3, p. 580-609, 2018.</a:t>
            </a:r>
          </a:p>
          <a:p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LEVY, PIERRE. </a:t>
            </a:r>
            <a:r>
              <a:rPr lang="pt-BR" sz="2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CIBERCULTURA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 São Paulo: Ed. 34, 1999.</a:t>
            </a:r>
          </a:p>
          <a:p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PIROZZI, 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Giani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Peres. Tecnologia ou Metodologia? O grande desafio para o século XXI. </a:t>
            </a:r>
            <a:r>
              <a:rPr lang="pt-BR" sz="2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Revista Pitágoras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 V.4, n.4, 2013. </a:t>
            </a:r>
          </a:p>
          <a:p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SILVA, Andréa Villela Mafra da. Educação e tecnologia no contexto da pandemia de Covid-19: interfaces entre os pressupostos da Unesco e o parecer CNE/CP Nº 05/2020. </a:t>
            </a:r>
            <a:r>
              <a:rPr lang="pt-BR" sz="2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Democratizar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v. XIII, n. 2, jul./dez. 2020.</a:t>
            </a:r>
          </a:p>
          <a:p>
            <a:endParaRPr lang="pt-BR" sz="2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pt-BR" sz="2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05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632BAB7-2CC3-40E6-B634-635233DC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510" y="1195800"/>
            <a:ext cx="4038266" cy="56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56147"/>
            <a:ext cx="7488621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700" dirty="0">
                <a:solidFill>
                  <a:schemeClr val="bg1"/>
                </a:solidFill>
                <a:latin typeface="Modern Love" panose="04090805081005020601" pitchFamily="82" charset="0"/>
              </a:rPr>
              <a:t>O que é TECNOLOGIA?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41B02BB-D7B9-41EA-8A10-8124D334359F}"/>
              </a:ext>
            </a:extLst>
          </p:cNvPr>
          <p:cNvSpPr/>
          <p:nvPr/>
        </p:nvSpPr>
        <p:spPr>
          <a:xfrm>
            <a:off x="726943" y="1995235"/>
            <a:ext cx="6836874" cy="1925053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8C162A-DFE5-4842-8EDE-F884AF1E9FEA}"/>
              </a:ext>
            </a:extLst>
          </p:cNvPr>
          <p:cNvSpPr txBox="1"/>
          <p:nvPr/>
        </p:nvSpPr>
        <p:spPr>
          <a:xfrm>
            <a:off x="726943" y="2150583"/>
            <a:ext cx="6819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“Tudo é tecnologia. Tudo aquilo que serve para auxiliar o ser humano em seu trabalho e em sua vida faz parte da tecnologia.” (PIROZZI, 2013, p.3)</a:t>
            </a:r>
          </a:p>
        </p:txBody>
      </p:sp>
      <p:pic>
        <p:nvPicPr>
          <p:cNvPr id="1026" name="Picture 2" descr="Giz, Branco, Escola png transparente grátis">
            <a:extLst>
              <a:ext uri="{FF2B5EF4-FFF2-40B4-BE49-F238E27FC236}">
                <a16:creationId xmlns:a16="http://schemas.microsoft.com/office/drawing/2014/main" id="{45F29266-10D6-4E8A-8107-01AE8C6C1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22" y1="10000" x2="21222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103" y="4776480"/>
            <a:ext cx="3255062" cy="202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897AC0D-7D7A-4F92-938D-4DE53AD104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437" b="20936"/>
          <a:stretch/>
        </p:blipFill>
        <p:spPr>
          <a:xfrm>
            <a:off x="2147153" y="3894099"/>
            <a:ext cx="3698675" cy="28492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075352E-0F70-46BA-936F-2B60825615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4333" y1="14250" x2="34333" y2="14250"/>
                        <a14:foregroundMark x1="32250" y1="12167" x2="32250" y2="12167"/>
                        <a14:foregroundMark x1="32250" y1="11250" x2="55417" y2="59417"/>
                        <a14:foregroundMark x1="35750" y1="18500" x2="67750" y2="82583"/>
                        <a14:foregroundMark x1="36917" y1="18250" x2="36917" y2="18250"/>
                        <a14:foregroundMark x1="36417" y1="18000" x2="68250" y2="80667"/>
                        <a14:foregroundMark x1="35500" y1="20833" x2="52333" y2="56167"/>
                        <a14:foregroundMark x1="36167" y1="16583" x2="48167" y2="40500"/>
                        <a14:foregroundMark x1="32667" y1="12417" x2="59583" y2="64083"/>
                        <a14:foregroundMark x1="37583" y1="18000" x2="66167" y2="77000"/>
                      </a14:backgroundRemoval>
                    </a14:imgEffect>
                  </a14:imgLayer>
                </a14:imgProps>
              </a:ext>
            </a:extLst>
          </a:blip>
          <a:srcRect l="29416" t="9356" r="26915" b="11579"/>
          <a:stretch/>
        </p:blipFill>
        <p:spPr>
          <a:xfrm rot="3050979">
            <a:off x="6325670" y="2747045"/>
            <a:ext cx="250358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56147"/>
            <a:ext cx="7488621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700" dirty="0">
                <a:solidFill>
                  <a:schemeClr val="bg1"/>
                </a:solidFill>
                <a:latin typeface="Modern Love" panose="04090805081005020601" pitchFamily="82" charset="0"/>
              </a:rPr>
              <a:t>TECNOLOGIA ou METODOLOGIA?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4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Tecnologia e Metodologia (1)">
            <a:hlinkClick r:id="" action="ppaction://media"/>
            <a:extLst>
              <a:ext uri="{FF2B5EF4-FFF2-40B4-BE49-F238E27FC236}">
                <a16:creationId xmlns:a16="http://schemas.microsoft.com/office/drawing/2014/main" id="{B908C489-2FC0-493E-B496-71454D8741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858" end="24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5110" y="1571271"/>
            <a:ext cx="7488621" cy="4491248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6" name="Shape 259">
            <a:extLst>
              <a:ext uri="{FF2B5EF4-FFF2-40B4-BE49-F238E27FC236}">
                <a16:creationId xmlns:a16="http://schemas.microsoft.com/office/drawing/2014/main" id="{10A9303E-E49C-44BE-BC7A-3D363EDAE2F5}"/>
              </a:ext>
            </a:extLst>
          </p:cNvPr>
          <p:cNvSpPr/>
          <p:nvPr/>
        </p:nvSpPr>
        <p:spPr>
          <a:xfrm>
            <a:off x="1944131" y="1228397"/>
            <a:ext cx="8303738" cy="6002458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B050">
              <a:alpha val="1115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401345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CD22C8D-A595-4257-88E8-50FF1F8EEB8F}"/>
              </a:ext>
            </a:extLst>
          </p:cNvPr>
          <p:cNvSpPr/>
          <p:nvPr/>
        </p:nvSpPr>
        <p:spPr>
          <a:xfrm>
            <a:off x="5065824" y="1486300"/>
            <a:ext cx="6836874" cy="4620031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TECNOLOGIAS DIGITAIS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5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E7351AD-B698-4467-9CC2-BE345718F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7" b="4033"/>
          <a:stretch/>
        </p:blipFill>
        <p:spPr>
          <a:xfrm>
            <a:off x="190500" y="1390156"/>
            <a:ext cx="4875324" cy="497404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9A618E1-6305-49EF-A3AF-0D1D173E1F4F}"/>
              </a:ext>
            </a:extLst>
          </p:cNvPr>
          <p:cNvSpPr txBox="1"/>
          <p:nvPr/>
        </p:nvSpPr>
        <p:spPr>
          <a:xfrm>
            <a:off x="5065824" y="1799684"/>
            <a:ext cx="68199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“Os Recursos Educacionais Abertos (REA) têm potencial de obter educação inclusiva com o objetivo de garantir que os alunos com diversas necessidades e preferências (como alunos com deficiência) têm oportunidades iguais no acesso a recursos, serviços e experiências de aprendizagem em geral”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(UNESCO, 2020, p.12 apud SILVA, 2020, p.73)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E4AA21-AB63-48F0-8C6B-397189D2F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38" r="10057"/>
          <a:stretch/>
        </p:blipFill>
        <p:spPr>
          <a:xfrm rot="21142950">
            <a:off x="95250" y="2378078"/>
            <a:ext cx="4880348" cy="415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19CF321-DF15-44D8-AB02-827027F4BB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515" b="33333"/>
          <a:stretch/>
        </p:blipFill>
        <p:spPr>
          <a:xfrm>
            <a:off x="95250" y="1228435"/>
            <a:ext cx="5028805" cy="1817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4D5B2E2-CB46-4EA7-9F06-B8F0CC657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01535">
            <a:off x="952614" y="2692633"/>
            <a:ext cx="3984780" cy="398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CC689F4-6B47-4964-8B68-8B6D52920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04083">
            <a:off x="330485" y="1215268"/>
            <a:ext cx="3819199" cy="299380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4B1F0E2-6E4E-4D57-B4B1-28BD3B30E1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82349">
            <a:off x="1072129" y="3828367"/>
            <a:ext cx="3699575" cy="263856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86410D39-5061-4544-99E7-21552978634D}"/>
              </a:ext>
            </a:extLst>
          </p:cNvPr>
          <p:cNvSpPr txBox="1"/>
          <p:nvPr/>
        </p:nvSpPr>
        <p:spPr>
          <a:xfrm>
            <a:off x="5055178" y="1805800"/>
            <a:ext cx="6819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“Os Recursos Educacionais Abertos </a:t>
            </a:r>
          </a:p>
        </p:txBody>
      </p:sp>
    </p:spTree>
    <p:extLst>
      <p:ext uri="{BB962C8B-B14F-4D97-AF65-F5344CB8AC3E}">
        <p14:creationId xmlns:p14="http://schemas.microsoft.com/office/powerpoint/2010/main" val="35724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CD22C8D-A595-4257-88E8-50FF1F8EEB8F}"/>
              </a:ext>
            </a:extLst>
          </p:cNvPr>
          <p:cNvSpPr/>
          <p:nvPr/>
        </p:nvSpPr>
        <p:spPr>
          <a:xfrm>
            <a:off x="8925034" y="1390155"/>
            <a:ext cx="2998327" cy="5046571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A618E1-6305-49EF-A3AF-0D1D173E1F4F}"/>
              </a:ext>
            </a:extLst>
          </p:cNvPr>
          <p:cNvSpPr txBox="1"/>
          <p:nvPr/>
        </p:nvSpPr>
        <p:spPr>
          <a:xfrm>
            <a:off x="8925035" y="1464771"/>
            <a:ext cx="298135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“A tecnologia também pode oferecer apoio psicossocial. [...] Iniciativas com base na tecnologia podem alcançar populações deslocadas.”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(UNESCO, 2019, p.28 apud SILVA, 2020, p.75)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TECNOLOGIAS DIGITAIS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6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E7351AD-B698-4467-9CC2-BE345718F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7" b="4033"/>
          <a:stretch/>
        </p:blipFill>
        <p:spPr>
          <a:xfrm>
            <a:off x="190500" y="1390156"/>
            <a:ext cx="4875324" cy="497404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3727C9C-37A3-4B1B-A4B0-70B182F4F4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55" r="11601"/>
          <a:stretch/>
        </p:blipFill>
        <p:spPr>
          <a:xfrm>
            <a:off x="5177187" y="1317626"/>
            <a:ext cx="3513221" cy="509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68E5D0D-2BED-4BC8-9FB2-2ABA87FDD7F1}"/>
              </a:ext>
            </a:extLst>
          </p:cNvPr>
          <p:cNvSpPr txBox="1"/>
          <p:nvPr/>
        </p:nvSpPr>
        <p:spPr>
          <a:xfrm>
            <a:off x="9036398" y="4751936"/>
            <a:ext cx="2766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deslocadas.”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CD4154F-6C8D-488B-86E1-D796C4168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6" y="1396804"/>
            <a:ext cx="8829785" cy="503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ta: Pentágono 22">
            <a:extLst>
              <a:ext uri="{FF2B5EF4-FFF2-40B4-BE49-F238E27FC236}">
                <a16:creationId xmlns:a16="http://schemas.microsoft.com/office/drawing/2014/main" id="{BD598843-BFE5-47E5-ADC4-E88F78D53398}"/>
              </a:ext>
            </a:extLst>
          </p:cNvPr>
          <p:cNvSpPr/>
          <p:nvPr/>
        </p:nvSpPr>
        <p:spPr>
          <a:xfrm flipH="1">
            <a:off x="4920205" y="5623970"/>
            <a:ext cx="7132532" cy="868906"/>
          </a:xfrm>
          <a:prstGeom prst="homePlate">
            <a:avLst>
              <a:gd name="adj" fmla="val 61077"/>
            </a:avLst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TECNOLOGIAS DIGITAIS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7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E7351AD-B698-4467-9CC2-BE345718F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7" b="4033"/>
          <a:stretch/>
        </p:blipFill>
        <p:spPr>
          <a:xfrm>
            <a:off x="190500" y="1390156"/>
            <a:ext cx="4875324" cy="4974040"/>
          </a:xfrm>
          <a:prstGeom prst="rect">
            <a:avLst/>
          </a:prstGeom>
        </p:spPr>
      </p:pic>
      <p:sp>
        <p:nvSpPr>
          <p:cNvPr id="3" name="Seta: Pentágono 2">
            <a:extLst>
              <a:ext uri="{FF2B5EF4-FFF2-40B4-BE49-F238E27FC236}">
                <a16:creationId xmlns:a16="http://schemas.microsoft.com/office/drawing/2014/main" id="{D477CAAA-3990-4AC7-A447-63155276CFEE}"/>
              </a:ext>
            </a:extLst>
          </p:cNvPr>
          <p:cNvSpPr/>
          <p:nvPr/>
        </p:nvSpPr>
        <p:spPr>
          <a:xfrm flipH="1">
            <a:off x="4868968" y="1390156"/>
            <a:ext cx="7132532" cy="1177883"/>
          </a:xfrm>
          <a:prstGeom prst="homePlate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00B60A3-CB31-4989-965C-D0B1ED6FA7AF}"/>
              </a:ext>
            </a:extLst>
          </p:cNvPr>
          <p:cNvSpPr txBox="1"/>
          <p:nvPr/>
        </p:nvSpPr>
        <p:spPr>
          <a:xfrm>
            <a:off x="5379016" y="5668683"/>
            <a:ext cx="675359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3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TDIC garantem avanço e mudança no processo de ensino e aprendizagem.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A618E1-6305-49EF-A3AF-0D1D173E1F4F}"/>
              </a:ext>
            </a:extLst>
          </p:cNvPr>
          <p:cNvSpPr txBox="1"/>
          <p:nvPr/>
        </p:nvSpPr>
        <p:spPr>
          <a:xfrm>
            <a:off x="5413208" y="1390156"/>
            <a:ext cx="6588293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3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Desconsidera políticas de formação de professores, a infraestrutura das escolas, o acesso à internet, etc.</a:t>
            </a:r>
          </a:p>
        </p:txBody>
      </p:sp>
      <p:sp>
        <p:nvSpPr>
          <p:cNvPr id="18" name="Seta: Pentágono 17">
            <a:extLst>
              <a:ext uri="{FF2B5EF4-FFF2-40B4-BE49-F238E27FC236}">
                <a16:creationId xmlns:a16="http://schemas.microsoft.com/office/drawing/2014/main" id="{F3BFC082-69DD-4BF4-A0F4-43E5C02C09E8}"/>
              </a:ext>
            </a:extLst>
          </p:cNvPr>
          <p:cNvSpPr/>
          <p:nvPr/>
        </p:nvSpPr>
        <p:spPr>
          <a:xfrm flipH="1">
            <a:off x="4888121" y="2699293"/>
            <a:ext cx="7132532" cy="1177883"/>
          </a:xfrm>
          <a:prstGeom prst="homePlate">
            <a:avLst/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3235520-60C7-4D87-AB8B-BA64DFCD469F}"/>
              </a:ext>
            </a:extLst>
          </p:cNvPr>
          <p:cNvSpPr txBox="1"/>
          <p:nvPr/>
        </p:nvSpPr>
        <p:spPr>
          <a:xfrm>
            <a:off x="5413209" y="2753374"/>
            <a:ext cx="658829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3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Modelo educacional de terceirização da educação para grandes empresas (GAFAM).</a:t>
            </a:r>
          </a:p>
        </p:txBody>
      </p:sp>
      <p:sp>
        <p:nvSpPr>
          <p:cNvPr id="21" name="Seta: Pentágono 20">
            <a:extLst>
              <a:ext uri="{FF2B5EF4-FFF2-40B4-BE49-F238E27FC236}">
                <a16:creationId xmlns:a16="http://schemas.microsoft.com/office/drawing/2014/main" id="{AE63D080-1FE2-43DE-993E-40144D7E719C}"/>
              </a:ext>
            </a:extLst>
          </p:cNvPr>
          <p:cNvSpPr/>
          <p:nvPr/>
        </p:nvSpPr>
        <p:spPr>
          <a:xfrm flipH="1">
            <a:off x="4920205" y="4006334"/>
            <a:ext cx="7132532" cy="1539471"/>
          </a:xfrm>
          <a:prstGeom prst="homePlate">
            <a:avLst>
              <a:gd name="adj" fmla="val 35411"/>
            </a:avLst>
          </a:prstGeom>
          <a:solidFill>
            <a:srgbClr val="006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72D7D46-C73D-42FD-8142-B8F7F0D80314}"/>
              </a:ext>
            </a:extLst>
          </p:cNvPr>
          <p:cNvSpPr txBox="1"/>
          <p:nvPr/>
        </p:nvSpPr>
        <p:spPr>
          <a:xfrm>
            <a:off x="5330558" y="3972618"/>
            <a:ext cx="675359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3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Uso intensivo das Tecnologias na Educação, respondendo pela formação dos alunos e colocando o professor como coadjuvante.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4E8815D-2845-4268-B204-671CAA91F887}"/>
              </a:ext>
            </a:extLst>
          </p:cNvPr>
          <p:cNvSpPr txBox="1"/>
          <p:nvPr/>
        </p:nvSpPr>
        <p:spPr>
          <a:xfrm>
            <a:off x="2628162" y="6097107"/>
            <a:ext cx="240269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3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(SILVA, 2020)</a:t>
            </a:r>
          </a:p>
        </p:txBody>
      </p:sp>
    </p:spTree>
    <p:extLst>
      <p:ext uri="{BB962C8B-B14F-4D97-AF65-F5344CB8AC3E}">
        <p14:creationId xmlns:p14="http://schemas.microsoft.com/office/powerpoint/2010/main" val="101943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16" grpId="0"/>
      <p:bldP spid="10" grpId="0"/>
      <p:bldP spid="18" grpId="0" animBg="1"/>
      <p:bldP spid="20" grpId="0"/>
      <p:bldP spid="21" grpId="0" animBg="1"/>
      <p:bldP spid="22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56147"/>
            <a:ext cx="7269080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 </a:t>
            </a:r>
            <a:r>
              <a:rPr lang="pt-BR" i="1" strike="dblStrike" dirty="0">
                <a:solidFill>
                  <a:schemeClr val="bg1"/>
                </a:solidFill>
                <a:latin typeface="Modern Love" panose="04090805081005020601" pitchFamily="82" charset="0"/>
              </a:rPr>
              <a:t>autopoder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das TDIC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8</a:t>
            </a:fld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72E39A88-66C7-4C69-B4B4-D6F3242EE04F}"/>
              </a:ext>
            </a:extLst>
          </p:cNvPr>
          <p:cNvGrpSpPr/>
          <p:nvPr/>
        </p:nvGrpSpPr>
        <p:grpSpPr>
          <a:xfrm>
            <a:off x="1289155" y="1465217"/>
            <a:ext cx="9548734" cy="5027658"/>
            <a:chOff x="346613" y="1406460"/>
            <a:chExt cx="7449034" cy="5027658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A1141FF5-EF5F-4414-B597-F9448BE13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6613" y="1406460"/>
              <a:ext cx="7449034" cy="5027658"/>
            </a:xfrm>
            <a:prstGeom prst="rect">
              <a:avLst/>
            </a:prstGeom>
          </p:spPr>
        </p:pic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63CBD6D9-E358-4C51-AFB9-FEC1A340B8CC}"/>
                </a:ext>
              </a:extLst>
            </p:cNvPr>
            <p:cNvSpPr/>
            <p:nvPr/>
          </p:nvSpPr>
          <p:spPr>
            <a:xfrm>
              <a:off x="1425844" y="3735092"/>
              <a:ext cx="1177871" cy="929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0051C22D-E5F5-4C13-BBFE-791E03676FB8}"/>
                </a:ext>
              </a:extLst>
            </p:cNvPr>
            <p:cNvSpPr/>
            <p:nvPr/>
          </p:nvSpPr>
          <p:spPr>
            <a:xfrm>
              <a:off x="4662407" y="3552000"/>
              <a:ext cx="1177871" cy="929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906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56147"/>
            <a:ext cx="7269080" cy="121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 </a:t>
            </a:r>
            <a:r>
              <a:rPr lang="pt-BR" i="1" strike="dblStrike" dirty="0">
                <a:solidFill>
                  <a:schemeClr val="bg1"/>
                </a:solidFill>
                <a:latin typeface="Modern Love" panose="04090805081005020601" pitchFamily="82" charset="0"/>
              </a:rPr>
              <a:t>autopoder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das TDIC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9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E268325-F2DB-480D-A37D-92980BA1F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87" y="1440279"/>
            <a:ext cx="11258550" cy="50768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4782052-862D-4BE8-B777-1B6B56791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688" y="1423707"/>
            <a:ext cx="11258550" cy="502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7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3804</TotalTime>
  <Words>1627</Words>
  <Application>Microsoft Office PowerPoint</Application>
  <PresentationFormat>Widescreen</PresentationFormat>
  <Paragraphs>154</Paragraphs>
  <Slides>23</Slides>
  <Notes>20</Notes>
  <HiddenSlides>0</HiddenSlides>
  <MMClips>1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Cavolini</vt:lpstr>
      <vt:lpstr>Merriweather</vt:lpstr>
      <vt:lpstr>Modern Love</vt:lpstr>
      <vt:lpstr>open sans</vt:lpstr>
      <vt:lpstr>Sniglet</vt:lpstr>
      <vt:lpstr>Times New Roman</vt:lpstr>
      <vt:lpstr>Vrinda</vt:lpstr>
      <vt:lpstr>Tema do Office</vt:lpstr>
      <vt:lpstr>Imagem de Bitmap</vt:lpstr>
      <vt:lpstr>MÍDIAS  EDUCACIONAIS  aula 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Maria Schivani Alves</dc:creator>
  <cp:lastModifiedBy>Juliana Maria Schivani Alves</cp:lastModifiedBy>
  <cp:revision>252</cp:revision>
  <dcterms:created xsi:type="dcterms:W3CDTF">2021-05-12T15:30:04Z</dcterms:created>
  <dcterms:modified xsi:type="dcterms:W3CDTF">2022-02-02T11:54:07Z</dcterms:modified>
</cp:coreProperties>
</file>