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346" r:id="rId3"/>
    <p:sldId id="351" r:id="rId4"/>
    <p:sldId id="352" r:id="rId5"/>
    <p:sldId id="349" r:id="rId6"/>
    <p:sldId id="350" r:id="rId7"/>
    <p:sldId id="340" r:id="rId8"/>
    <p:sldId id="361" r:id="rId9"/>
    <p:sldId id="362" r:id="rId10"/>
    <p:sldId id="363" r:id="rId11"/>
    <p:sldId id="353" r:id="rId12"/>
    <p:sldId id="347" r:id="rId13"/>
    <p:sldId id="348" r:id="rId14"/>
    <p:sldId id="359" r:id="rId15"/>
    <p:sldId id="360" r:id="rId16"/>
    <p:sldId id="345" r:id="rId17"/>
    <p:sldId id="354" r:id="rId18"/>
    <p:sldId id="355" r:id="rId19"/>
    <p:sldId id="356" r:id="rId20"/>
    <p:sldId id="357" r:id="rId21"/>
    <p:sldId id="323" r:id="rId22"/>
    <p:sldId id="358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B3"/>
    <a:srgbClr val="004900"/>
    <a:srgbClr val="0F6034"/>
    <a:srgbClr val="7CCDA1"/>
    <a:srgbClr val="8CC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86271" autoAdjust="0"/>
  </p:normalViewPr>
  <p:slideViewPr>
    <p:cSldViewPr snapToGrid="0">
      <p:cViewPr varScale="1">
        <p:scale>
          <a:sx n="58" d="100"/>
          <a:sy n="58" d="100"/>
        </p:scale>
        <p:origin x="10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1:12:04.78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102 375,'228'-3,"341"14,-283 27,63 4,475-34,-441-12,2224 4,-2567 1,-1 3,1 0,-1 3,-1 1,63 22,-10-3,-43-15,66 29,-103-36,1 0,-1 1,0 0,-1 1,0 1,0-1,0 2,-1-1,0 1,12 17,-18-23,-1 0,0 0,0 0,0 0,-1 1,1-1,-1 1,0-1,0 1,0 0,0-1,-1 1,1 0,-1 0,0-1,0 1,0 0,-1-1,0 1,1 0,-1 0,0-1,-1 1,1-1,-1 1,1-1,-1 0,0 0,0 0,0 0,-6 6,-5 4,-1-1,-1-1,0 0,0-1,-22 11,14-8,-19 10,-1-2,-1-2,-61 19,-144 26,210-54,-30 4,1-4,-97 4,-141-14,165-2,-2914-1,1749 4,1294-1,-1 0,1-1,-1 0,1-1,-1 0,1-1,0 0,0-1,-13-6,18 5,0 1,0-1,1 0,0 0,0-1,1 1,-1-1,1-1,0 1,1-1,-1 0,2 0,-1 0,1 0,-4-11,0-6,0 1,2-1,1-1,0 1,1-28,7-130,1 66,-5 84,0 1,3 0,0-1,11-41,-11 64,0 0,0 0,1 1,0-1,1 1,0 0,0 0,1 0,0 1,0 0,1 0,-1 0,2 1,-1 0,1 1,0-1,0 1,17-7,6 0,2 0,-1 3,61-11,105-1,36-6,-202 21,66-15,0 5,155-6,2197 26,-2309 2,194 35,-195-20,202 6,-211-30,118 4,-130 19,-8 0,-74-15,0 2,-1 1,0 2,42 17,136 71,-83-36,-71-36,-9-5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5T21:28:33.92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1,'98'0,"1"4,106 18,652 118,7-72,289-68,-462-4,4773 4,-5063 25,-36-1,934-23,-619-4,2519 3,-3071 6,147 25,-207-18,69 21,-80-17,117 17,67-26,-155-9,121 16,-16 4,324-8,-323-13,-179 3,0-2,0 0,0 0,16-5,0-4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1:12:04.78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102 375,'228'-3,"341"14,-283 27,63 4,475-34,-441-12,2224 4,-2567 1,-1 3,1 0,-1 3,-1 1,63 22,-10-3,-43-15,66 29,-103-36,1 0,-1 1,0 0,-1 1,0 1,0-1,0 2,-1-1,0 1,12 17,-18-23,-1 0,0 0,0 0,0 0,-1 1,1-1,-1 1,0-1,0 1,0 0,0-1,-1 1,1 0,-1 0,0-1,0 1,0 0,-1-1,0 1,1 0,-1 0,0-1,-1 1,1-1,-1 1,1-1,-1 0,0 0,0 0,0 0,-6 6,-5 4,-1-1,-1-1,0 0,0-1,-22 11,14-8,-19 10,-1-2,-1-2,-61 19,-144 26,210-54,-30 4,1-4,-97 4,-141-14,165-2,-2914-1,1749 4,1294-1,-1 0,1-1,-1 0,1-1,-1 0,1-1,0 0,0-1,-13-6,18 5,0 1,0-1,1 0,0 0,0-1,1 1,-1-1,1-1,0 1,1-1,-1 0,2 0,-1 0,1 0,-4-11,0-6,0 1,2-1,1-1,0 1,1-28,7-130,1 66,-5 84,0 1,3 0,0-1,11-41,-11 64,0 0,0 0,1 1,0-1,1 1,0 0,0 0,1 0,0 1,0 0,1 0,-1 0,2 1,-1 0,1 1,0-1,0 1,17-7,6 0,2 0,-1 3,61-11,105-1,36-6,-202 21,66-15,0 5,155-6,2197 26,-2309 2,194 35,-195-20,202 6,-211-30,118 4,-130 19,-8 0,-74-15,0 2,-1 1,0 2,42 17,136 71,-83-36,-71-36,-9-5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1:00:46.53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0,'72'0,"385"11,-369-4,0 5,-1 3,101 31,-134-31,1-3,0-2,96 4,173-14,-137-4,6461 4,-6609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1:00:51.13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0,'7'1,"0"0,-1 0,1 1,-1 0,1 0,9 5,20 6,3-6,1-2,66 1,-13-2,-67 0,0 1,-1 1,48 18,-41-13,56 13,21-11,0-5,180-10,-94-2,866 4,-1021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21:04:19.98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1,'6'4,"-1"0,0-1,1 0,-1 1,1-2,0 1,0-1,0 0,7 2,5 1,179 57,250 44,-414-99,78 17,1-5,210 8,1563-31,-1244 4,-333-23,-5-1,-53 27,168-5,-245-20,20-1,43 23,62-2,-51-38,-71 15,-112 13,93-4,-117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5T21:27:53.10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1,'60'2,"0"2,87 19,114 40,-160-35,1-5,150 16,460-32,-368-11,8843 4,-9143-3,0-1,51-12,-44 7,56-4,220 11,-209 3,-78-1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5T21:28:11.31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3,'25'2,"0"2,0 0,0 2,-1 0,0 2,0 1,25 12,-10-4,57 16,191 28,22 7,-18-1,-228-57,1-3,105-2,1204-13,-784 11,598-3,-1131-3,-1-3,0-2,64-18,85-12,237-41,-321 54,1 4,1 6,138 1,-187 11,81-14,19-1,112-5,92-4,763 24,-574 6,2760-3,-3287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5T21:28:14.19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1,'301'22,"-67"-2,815-12,-583-11,6076 3,-6503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5T21:28:30.61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1 188,'80'5,"1"2,111 26,-96-14,110 7,616-19,-445-11,5082 4,-5212-21,-59 1,637 13,-465 10,-65-1,331-6,-258-17,88-3,1079 21,-790 5,5776-2,-6198-23,-34 0,-257 22,36 1,1-3,106-19,-59-2,0 5,2 5,158 2,829 16,-778-29,-25 1,925 23,-583 3,7207-2,-7841 0,38 2,-46-2,-1 0,1 0,0 0,0 0,-1 1,1-1,0 1,-1-1,1 1,0 0,-1 0,1-1,-1 1,1 0,-1 0,1 1,-1-1,0 0,0 0,2 3,-4 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083C8-2DD5-4F89-A51F-036A5D465BA3}" type="datetimeFigureOut">
              <a:rPr lang="pt-BR" smtClean="0"/>
              <a:t>16/02/2022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94BBA-B309-4F94-AC7F-CB2E256C19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40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94BBA-B309-4F94-AC7F-CB2E256C195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208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94BBA-B309-4F94-AC7F-CB2E256C195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06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Interdependente = duas coisas que dependem uma da outra entre si.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94BBA-B309-4F94-AC7F-CB2E256C195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6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94BBA-B309-4F94-AC7F-CB2E256C195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361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i="0" dirty="0">
                <a:effectLst/>
                <a:latin typeface="Roboto" panose="02000000000000000000" pitchFamily="2" charset="0"/>
              </a:rPr>
              <a:t>“A palavra mídia deriva da palavra meio, significando aquilo que está no meio ou entre dois pontos. Logo, pode-se inferir que uma mídia educacional é um meio através do qual se transmite ou constrói conhecimentos”. </a:t>
            </a:r>
            <a:r>
              <a:rPr lang="pt-BR" b="0" i="0" dirty="0" err="1">
                <a:effectLst/>
                <a:latin typeface="Roboto" panose="02000000000000000000" pitchFamily="2" charset="0"/>
              </a:rPr>
              <a:t>Vesce</a:t>
            </a:r>
            <a:r>
              <a:rPr lang="pt-BR" b="0" i="0" dirty="0">
                <a:effectLst/>
                <a:latin typeface="Roboto" panose="02000000000000000000" pitchFamily="2" charset="0"/>
              </a:rPr>
              <a:t>, (2022).</a:t>
            </a:r>
            <a:r>
              <a:rPr lang="pt-B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(Josenildo)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94BBA-B309-4F94-AC7F-CB2E256C195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360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94BBA-B309-4F94-AC7F-CB2E256C195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1094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94BBA-B309-4F94-AC7F-CB2E256C1956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895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94BBA-B309-4F94-AC7F-CB2E256C1956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537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Imagem: pessoa se afogando. Saviani e Galvão fazem uma analogia do ensino remoto EMERGENCIAL com uma pessoa que foi atirada na água sem ensiná-la a nadar. Analogamente, os alunos “imersos na realidade imediata corre o risco de se afogar numa imensidão de informações caóticas ou, no melhor dos casos, realizar avanços lentos e insignificativos”.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94BBA-B309-4F94-AC7F-CB2E256C1956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256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94BBA-B309-4F94-AC7F-CB2E256C1956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303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94BBA-B309-4F94-AC7F-CB2E256C1956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17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Podcast sai da caixinha do YOUTUBE, FORMS, GSA e GOOGLE MEET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94BBA-B309-4F94-AC7F-CB2E256C195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006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Trabalho do astrolábio feito remotamente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94BBA-B309-4F94-AC7F-CB2E256C195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86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94BBA-B309-4F94-AC7F-CB2E256C195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110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Lembrar de NÃO ROMANTIZAR esses fatos. Em pleno século XXI, essa deveria ser mesmo a mídia ideal? Não seria </a:t>
            </a:r>
            <a:r>
              <a:rPr lang="pt-BR" b="1" dirty="0"/>
              <a:t>ASSISTENCIALISMO</a:t>
            </a:r>
            <a:r>
              <a:rPr lang="pt-BR" dirty="0"/>
              <a:t> ETERNO (</a:t>
            </a:r>
            <a:r>
              <a:rPr lang="pt-B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prática individual ou , grupal) que presta assistência a membros carentes ou necessitados de uma comunidade) em detrimento a políticas públicas que garanta o acesso digital a todos e tire essas pessoas dessas condições? Alarga ainda mais o </a:t>
            </a:r>
            <a:r>
              <a:rPr lang="pt-B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fosso </a:t>
            </a:r>
            <a:r>
              <a:rPr lang="pt-B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entre estudantes de escolas públicas e privadas, amplia a </a:t>
            </a:r>
            <a:r>
              <a:rPr lang="pt-B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desigualdade e exclusão digital.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94BBA-B309-4F94-AC7F-CB2E256C195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36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94BBA-B309-4F94-AC7F-CB2E256C195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73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94BBA-B309-4F94-AC7F-CB2E256C195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278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94BBA-B309-4F94-AC7F-CB2E256C195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757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94BBA-B309-4F94-AC7F-CB2E256C195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03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BC34B-0F99-4B30-AA24-8A071C607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B3A3FC-82B6-41DA-8DD5-AE95CBB6A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0F563F-8701-4B3B-BAD0-BBF53FBF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A86D-2ABF-43DE-B688-A5F163A03EB8}" type="datetime1">
              <a:rPr lang="pt-BR" smtClean="0"/>
              <a:t>16/02/2022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C70434-A66C-4F30-AAFA-ABDA4539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32D540-1412-42C7-AE47-347F6C1E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86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2DDCE3-A97F-4AF4-96F6-E6D81299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9702F24-9981-4567-AC92-804EFD128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48A88E-EEE3-4ABE-BB2C-9510BEDC4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819A-E64B-41E2-95F0-D7F29223F2C2}" type="datetime1">
              <a:rPr lang="pt-BR" smtClean="0"/>
              <a:t>16/02/2022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FAF07E-2881-4E1D-AE48-C7657FA5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2BEB81-4489-43AB-93A5-56215FAB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71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943553-8627-4295-96F8-9594E340B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AD63A0C-25C1-45BC-A76D-E0219B26E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0D7A9B-812D-46ED-AF79-458BDE63A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8CC3-328B-4143-B506-167F71CEF827}" type="datetime1">
              <a:rPr lang="pt-BR" smtClean="0"/>
              <a:t>16/02/2022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487EDC-F75F-4939-9D38-73728A5BC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974C0C-3222-4585-B06D-DA4A57D4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28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7FDA7-0C55-452C-9CBD-F776AB975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6A5B2A-0D06-4BD4-BA0B-B1C544184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5FF8E9-47E0-4A91-8ED2-FB6F0696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C1FA-28A8-41D1-BE09-99E88B09106C}" type="datetime1">
              <a:rPr lang="pt-BR" smtClean="0"/>
              <a:t>16/02/2022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FFB6E0-9DF0-4639-A5F6-1B4EBAD09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B0DC7B-C091-4C89-AF4C-DE036A707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4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F73C8-F402-4688-AEE7-38290F56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DA9057-2186-4C1C-AE9D-27E466B72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E8183-D7ED-4FA0-903E-826AB9DF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4788-0FF1-4CAB-BA50-58A9ADB06881}" type="datetime1">
              <a:rPr lang="pt-BR" smtClean="0"/>
              <a:t>16/02/2022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6FBA4E-4B89-4417-90C8-6F3E6EFA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8AEE95-7D46-43EE-AA9C-5F6B3F9E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3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051C1-3475-4428-886F-74397D95B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809336-2FD0-4BBD-9787-A356FC87E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F7FE22A-E3E0-4416-9D7B-559DAD28E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AE4B62-6B8D-49F9-B88A-2AEBBFA2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37E7-C762-4229-9A49-8FF50F78BFAF}" type="datetime1">
              <a:rPr lang="pt-BR" smtClean="0"/>
              <a:t>16/02/2022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8BEC10-1EC0-4184-AE8F-0C279918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17AE19-4562-4D6E-82E6-1C9858B8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06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DD964A-3991-4BEF-ACC8-D67ED759A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B4A559-6312-4A8B-BFBB-0C96436F9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F455002-29D4-411B-801E-80C063AF7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A3AC913-3518-499C-82F1-CDF143993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F8803A0-93F4-4B0C-BFDE-969F19F84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4FEF1D5-2542-433D-8E99-F0F27279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35CF-EDFA-4DD6-8E4D-7FAF81353D24}" type="datetime1">
              <a:rPr lang="pt-BR" smtClean="0"/>
              <a:t>16/02/2022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E6987C4-5B66-41B7-8B3D-B37476AC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051CB40-6C20-48DD-8EEB-C50A21AA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50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798F6-DBD6-48AE-A4F9-8FCBD3E95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2215480-6042-4CC7-8BC0-95BBF93B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180F-AD63-494A-8BFE-EBCF78E9049F}" type="datetime1">
              <a:rPr lang="pt-BR" smtClean="0"/>
              <a:t>16/02/2022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434198F-9D98-462B-83A4-430A4235E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2795CB4-654F-4D10-89FB-5E640E9B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70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DEC2864-E8D2-4651-8ED1-248F1FE47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187C-15D6-4C4F-AB6F-FED1C65348EF}" type="datetime1">
              <a:rPr lang="pt-BR" smtClean="0"/>
              <a:t>16/02/2022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ACCC3F-39A1-436D-8117-15F44264A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4BDDA19-1F54-47E8-852A-DF2E7844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60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6D69A-9C23-4FED-ABFE-6FD76F8E4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409AA7-DD8A-4D65-8DE8-0780348FD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DB34703-8EF5-4BEB-AF45-13F98871F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40A141-D5D8-4DFF-AB92-90483DDB5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9BB4-CAB6-4DEC-9425-90AD5DC5CF59}" type="datetime1">
              <a:rPr lang="pt-BR" smtClean="0"/>
              <a:t>16/02/2022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6C6E922-8B6F-4911-B800-91E7374F5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297EA9-B5AA-406B-8458-0BA8B05ED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27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81639-65BA-474F-A65C-62BDFB742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574306A-3C7F-48B0-B3D0-CD0D8B82C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CB883E8-7A24-4476-84FD-672F50663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4E54B2-C0C1-4D76-8C8F-1C05B8C12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7A86-F1B6-4261-B83B-97335E615A5C}" type="datetime1">
              <a:rPr lang="pt-BR" smtClean="0"/>
              <a:t>16/02/2022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B41684-2E72-4DF2-8249-D5037B83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4206F6-85C1-47B1-8099-6F00DA80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61B185C-A780-4109-8951-C5997DD9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2A0A55-F43A-4822-A38B-725711E63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7A8E56-704F-41C5-9BCF-F11DD3D01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D7005-90C6-443C-A20B-8501113C7337}" type="datetime1">
              <a:rPr lang="pt-BR" smtClean="0"/>
              <a:t>16/02/2022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E11A86-1014-4067-A257-FEED6A41C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3CADC6-1605-4347-BA8F-2700D7461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61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10.png"/><Relationship Id="rId12" Type="http://schemas.openxmlformats.org/officeDocument/2006/relationships/customXml" Target="../ink/ink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230.png"/><Relationship Id="rId5" Type="http://schemas.openxmlformats.org/officeDocument/2006/relationships/image" Target="../media/image23.png"/><Relationship Id="rId15" Type="http://schemas.openxmlformats.org/officeDocument/2006/relationships/image" Target="../media/image25.png"/><Relationship Id="rId10" Type="http://schemas.openxmlformats.org/officeDocument/2006/relationships/customXml" Target="../ink/ink8.xml"/><Relationship Id="rId4" Type="http://schemas.openxmlformats.org/officeDocument/2006/relationships/image" Target="../media/image22.png"/><Relationship Id="rId9" Type="http://schemas.openxmlformats.org/officeDocument/2006/relationships/image" Target="../media/image220.png"/><Relationship Id="rId14" Type="http://schemas.openxmlformats.org/officeDocument/2006/relationships/customXml" Target="../ink/ink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299E1E0-B4EC-4B09-B64A-9C9947606F02}"/>
              </a:ext>
            </a:extLst>
          </p:cNvPr>
          <p:cNvSpPr txBox="1">
            <a:spLocks/>
          </p:cNvSpPr>
          <p:nvPr/>
        </p:nvSpPr>
        <p:spPr>
          <a:xfrm>
            <a:off x="2565400" y="15922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/>
          </a:p>
        </p:txBody>
      </p:sp>
      <p:sp>
        <p:nvSpPr>
          <p:cNvPr id="7" name="Título 30">
            <a:extLst>
              <a:ext uri="{FF2B5EF4-FFF2-40B4-BE49-F238E27FC236}">
                <a16:creationId xmlns:a16="http://schemas.microsoft.com/office/drawing/2014/main" id="{3ED49ED8-79BB-4C0E-9930-F7A213E9E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906" y="1842707"/>
            <a:ext cx="9653855" cy="30046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MÍDIAS EDUCACIONAIS</a:t>
            </a:r>
            <a:br>
              <a:rPr lang="pt-BR" sz="4400" dirty="0">
                <a:solidFill>
                  <a:schemeClr val="bg1"/>
                </a:solidFill>
                <a:latin typeface="Modern Love" panose="04090805081005020601" pitchFamily="82" charset="0"/>
              </a:rPr>
            </a:br>
            <a:r>
              <a:rPr lang="pt-BR" sz="6600" dirty="0">
                <a:solidFill>
                  <a:schemeClr val="bg1"/>
                </a:solidFill>
                <a:latin typeface="Modern Love" panose="04090805081005020601" pitchFamily="82" charset="0"/>
              </a:rPr>
              <a:t> aula 4: </a:t>
            </a:r>
            <a:br>
              <a:rPr lang="pt-BR" sz="6600" dirty="0">
                <a:solidFill>
                  <a:schemeClr val="bg1"/>
                </a:solidFill>
                <a:latin typeface="Modern Love" panose="04090805081005020601" pitchFamily="82" charset="0"/>
              </a:rPr>
            </a:br>
            <a:r>
              <a:rPr lang="pt-BR" sz="4000" dirty="0">
                <a:solidFill>
                  <a:schemeClr val="bg1"/>
                </a:solidFill>
                <a:latin typeface="Modern Love" panose="04090805081005020601" pitchFamily="82" charset="0"/>
              </a:rPr>
              <a:t>ensino híbrido, remoto, misto, </a:t>
            </a:r>
            <a:r>
              <a:rPr lang="pt-BR" sz="4000" dirty="0" err="1">
                <a:solidFill>
                  <a:schemeClr val="bg1"/>
                </a:solidFill>
                <a:latin typeface="Modern Love" panose="04090805081005020601" pitchFamily="82" charset="0"/>
              </a:rPr>
              <a:t>EaD</a:t>
            </a:r>
            <a:r>
              <a:rPr lang="pt-BR" sz="4000" dirty="0">
                <a:solidFill>
                  <a:schemeClr val="bg1"/>
                </a:solidFill>
                <a:latin typeface="Modern Love" panose="04090805081005020601" pitchFamily="82" charset="0"/>
              </a:rPr>
              <a:t>?</a:t>
            </a:r>
            <a:endParaRPr lang="pt-BR" sz="6600" dirty="0">
              <a:solidFill>
                <a:schemeClr val="bg1"/>
              </a:solidFill>
              <a:latin typeface="Modern Love" panose="04090805081005020601" pitchFamily="82" charset="0"/>
            </a:endParaRPr>
          </a:p>
        </p:txBody>
      </p:sp>
      <p:sp>
        <p:nvSpPr>
          <p:cNvPr id="18" name="Subtítulo 31">
            <a:extLst>
              <a:ext uri="{FF2B5EF4-FFF2-40B4-BE49-F238E27FC236}">
                <a16:creationId xmlns:a16="http://schemas.microsoft.com/office/drawing/2014/main" id="{DA8DDDF6-603C-47C8-A467-ADE542DF4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00" y="5714902"/>
            <a:ext cx="7037737" cy="794386"/>
          </a:xfrm>
        </p:spPr>
        <p:txBody>
          <a:bodyPr>
            <a:normAutofit/>
          </a:bodyPr>
          <a:lstStyle/>
          <a:p>
            <a:pPr algn="r"/>
            <a:r>
              <a:rPr lang="pt-BR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18A84EB4-F687-4FA3-B6E2-1A9C255CE277}"/>
              </a:ext>
            </a:extLst>
          </p:cNvPr>
          <p:cNvCxnSpPr/>
          <p:nvPr/>
        </p:nvCxnSpPr>
        <p:spPr>
          <a:xfrm>
            <a:off x="1307782" y="3148591"/>
            <a:ext cx="82141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50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29B2FACD-69E1-4270-B4B0-3EC418937C61}"/>
              </a:ext>
            </a:extLst>
          </p:cNvPr>
          <p:cNvSpPr txBox="1">
            <a:spLocks/>
          </p:cNvSpPr>
          <p:nvPr/>
        </p:nvSpPr>
        <p:spPr>
          <a:xfrm>
            <a:off x="190500" y="323850"/>
            <a:ext cx="6819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Educação a Distância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15CE42-F501-4C00-941C-2504E74812CD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                           				p.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A0C5C91-BF48-435F-8683-408C8CF8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230" y="6492875"/>
            <a:ext cx="2302007" cy="365125"/>
          </a:xfrm>
        </p:spPr>
        <p:txBody>
          <a:bodyPr/>
          <a:lstStyle/>
          <a:p>
            <a:fld id="{B5BC91DC-8326-4A7F-8371-D1B8953F3561}" type="slidenum">
              <a:rPr lang="pt-BR" smtClean="0">
                <a:solidFill>
                  <a:schemeClr val="bg1"/>
                </a:solidFill>
              </a:rPr>
              <a:t>10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2B93925-A1DF-4098-B30C-D414CAA819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2" b="89908" l="8750" r="90000">
                        <a14:foregroundMark x1="8750" y1="29587" x2="8750" y2="29587"/>
                      </a14:backgroundRemoval>
                    </a14:imgEffect>
                  </a14:imgLayer>
                </a14:imgProps>
              </a:ext>
            </a:extLst>
          </a:blip>
          <a:srcRect l="7676" t="15337" r="12280" b="9658"/>
          <a:stretch/>
        </p:blipFill>
        <p:spPr>
          <a:xfrm>
            <a:off x="1496291" y="1357436"/>
            <a:ext cx="8109445" cy="5176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0962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29B2FACD-69E1-4270-B4B0-3EC418937C61}"/>
              </a:ext>
            </a:extLst>
          </p:cNvPr>
          <p:cNvSpPr txBox="1">
            <a:spLocks/>
          </p:cNvSpPr>
          <p:nvPr/>
        </p:nvSpPr>
        <p:spPr>
          <a:xfrm>
            <a:off x="190500" y="323850"/>
            <a:ext cx="6819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Educação a Distância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15CE42-F501-4C00-941C-2504E74812CD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                           				p.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A0C5C91-BF48-435F-8683-408C8CF8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230" y="6492875"/>
            <a:ext cx="2302007" cy="365125"/>
          </a:xfrm>
        </p:spPr>
        <p:txBody>
          <a:bodyPr/>
          <a:lstStyle/>
          <a:p>
            <a:fld id="{B5BC91DC-8326-4A7F-8371-D1B8953F3561}" type="slidenum">
              <a:rPr lang="pt-BR" smtClean="0">
                <a:solidFill>
                  <a:schemeClr val="bg1"/>
                </a:solidFill>
              </a:rPr>
              <a:t>11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4ABF0E7-9FCC-49CB-8F53-ACA015892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1376864"/>
            <a:ext cx="11906250" cy="511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1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FCD22C8D-A595-4257-88E8-50FF1F8EEB8F}"/>
              </a:ext>
            </a:extLst>
          </p:cNvPr>
          <p:cNvSpPr/>
          <p:nvPr/>
        </p:nvSpPr>
        <p:spPr>
          <a:xfrm>
            <a:off x="6096000" y="1390627"/>
            <a:ext cx="5905501" cy="4606368"/>
          </a:xfrm>
          <a:prstGeom prst="rect">
            <a:avLst/>
          </a:prstGeom>
          <a:solidFill>
            <a:srgbClr val="0F6034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9B2FACD-69E1-4270-B4B0-3EC418937C61}"/>
              </a:ext>
            </a:extLst>
          </p:cNvPr>
          <p:cNvSpPr txBox="1">
            <a:spLocks/>
          </p:cNvSpPr>
          <p:nvPr/>
        </p:nvSpPr>
        <p:spPr>
          <a:xfrm>
            <a:off x="190500" y="323850"/>
            <a:ext cx="6819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Ensino Híbrido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15CE42-F501-4C00-941C-2504E74812CD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                           				p.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A0C5C91-BF48-435F-8683-408C8CF8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230" y="6492875"/>
            <a:ext cx="2302007" cy="365125"/>
          </a:xfrm>
        </p:spPr>
        <p:txBody>
          <a:bodyPr/>
          <a:lstStyle/>
          <a:p>
            <a:fld id="{B5BC91DC-8326-4A7F-8371-D1B8953F3561}" type="slidenum">
              <a:rPr lang="pt-BR" smtClean="0">
                <a:solidFill>
                  <a:schemeClr val="bg1"/>
                </a:solidFill>
              </a:rPr>
              <a:t>12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9A618E1-6305-49EF-A3AF-0D1D173E1F4F}"/>
              </a:ext>
            </a:extLst>
          </p:cNvPr>
          <p:cNvSpPr txBox="1"/>
          <p:nvPr/>
        </p:nvSpPr>
        <p:spPr>
          <a:xfrm>
            <a:off x="6096000" y="1472680"/>
            <a:ext cx="601680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Combina métodos de ensino e de aprendizagem presenciais e virtuais com estratégias específicas em cada ambiente;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Ambientes interconectados, indivisíveis, indissociáveis, interdependentes;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Prolongamento da sala de aula;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(BRITO, 2020)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5F8FE3D-6AC6-4235-9746-22B829EEF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49" y="1472679"/>
            <a:ext cx="5905501" cy="4524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1ED1F487-3108-475A-A417-A1C1076D3518}"/>
              </a:ext>
            </a:extLst>
          </p:cNvPr>
          <p:cNvSpPr txBox="1"/>
          <p:nvPr/>
        </p:nvSpPr>
        <p:spPr>
          <a:xfrm>
            <a:off x="73086" y="5961957"/>
            <a:ext cx="61181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https://www.professorideal.com/aulas-online/ensino-hibrido-uso-do-ensino-online/</a:t>
            </a:r>
          </a:p>
        </p:txBody>
      </p:sp>
    </p:spTree>
    <p:extLst>
      <p:ext uri="{BB962C8B-B14F-4D97-AF65-F5344CB8AC3E}">
        <p14:creationId xmlns:p14="http://schemas.microsoft.com/office/powerpoint/2010/main" val="204309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15CE42-F501-4C00-941C-2504E74812CD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                           				p.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A0C5C91-BF48-435F-8683-408C8CF8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230" y="6492875"/>
            <a:ext cx="2302007" cy="365125"/>
          </a:xfrm>
        </p:spPr>
        <p:txBody>
          <a:bodyPr/>
          <a:lstStyle/>
          <a:p>
            <a:fld id="{B5BC91DC-8326-4A7F-8371-D1B8953F3561}" type="slidenum">
              <a:rPr lang="pt-BR" smtClean="0">
                <a:solidFill>
                  <a:schemeClr val="bg1"/>
                </a:solidFill>
              </a:rPr>
              <a:t>13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B44ABA5-EE2D-4F81-B141-C7BA9D7A9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1477586"/>
            <a:ext cx="11906250" cy="479020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535FFAB-EA88-495B-A996-6CD11E6C8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9B2FACD-69E1-4270-B4B0-3EC418937C61}"/>
              </a:ext>
            </a:extLst>
          </p:cNvPr>
          <p:cNvSpPr txBox="1">
            <a:spLocks/>
          </p:cNvSpPr>
          <p:nvPr/>
        </p:nvSpPr>
        <p:spPr>
          <a:xfrm>
            <a:off x="0" y="410429"/>
            <a:ext cx="12192000" cy="857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rgbClr val="FF0000"/>
                </a:solidFill>
                <a:latin typeface="Modern Love" panose="04090805081005020601" pitchFamily="82" charset="0"/>
              </a:rPr>
              <a:t>Ensino misto?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8A47C063-576E-4704-9E31-CE7E69BA96EE}"/>
                  </a:ext>
                </a:extLst>
              </p14:cNvPr>
              <p14:cNvContentPartPr/>
              <p14:nvPr/>
            </p14:nvContentPartPr>
            <p14:xfrm>
              <a:off x="165665" y="2276869"/>
              <a:ext cx="4339080" cy="6840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8A47C063-576E-4704-9E31-CE7E69BA96E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665" y="2097229"/>
                <a:ext cx="451872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03AAA81B-96F7-45B1-AFEE-70D16F7FF193}"/>
                  </a:ext>
                </a:extLst>
              </p14:cNvPr>
              <p14:cNvContentPartPr/>
              <p14:nvPr/>
            </p14:nvContentPartPr>
            <p14:xfrm>
              <a:off x="7463945" y="4637389"/>
              <a:ext cx="4455000" cy="11952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03AAA81B-96F7-45B1-AFEE-70D16F7FF19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74305" y="4457389"/>
                <a:ext cx="463464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3C13B73B-B756-4CD8-8533-0AB056964468}"/>
                  </a:ext>
                </a:extLst>
              </p14:cNvPr>
              <p14:cNvContentPartPr/>
              <p14:nvPr/>
            </p14:nvContentPartPr>
            <p14:xfrm>
              <a:off x="132185" y="4986949"/>
              <a:ext cx="3107520" cy="18360"/>
            </p14:xfrm>
          </p:contentPart>
        </mc:Choice>
        <mc:Fallback xmlns=""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3C13B73B-B756-4CD8-8533-0AB05696446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545" y="4807309"/>
                <a:ext cx="328716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0C7E6754-DAC0-49F9-AB8F-CB25786AF09F}"/>
                  </a:ext>
                </a:extLst>
              </p14:cNvPr>
              <p14:cNvContentPartPr/>
              <p14:nvPr/>
            </p14:nvContentPartPr>
            <p14:xfrm>
              <a:off x="115985" y="5900269"/>
              <a:ext cx="11739960" cy="102600"/>
            </p14:xfrm>
          </p:contentPart>
        </mc:Choice>
        <mc:Fallback xmlns=""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0C7E6754-DAC0-49F9-AB8F-CB25786AF0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345" y="5720629"/>
                <a:ext cx="1191960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45AB1660-4F99-4F0D-BF96-A79BE1F28E27}"/>
                  </a:ext>
                </a:extLst>
              </p14:cNvPr>
              <p14:cNvContentPartPr/>
              <p14:nvPr/>
            </p14:nvContentPartPr>
            <p14:xfrm>
              <a:off x="49385" y="6250549"/>
              <a:ext cx="6392520" cy="167400"/>
            </p14:xfrm>
          </p:contentPart>
        </mc:Choice>
        <mc:Fallback xmlns=""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45AB1660-4F99-4F0D-BF96-A79BE1F28E2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40255" y="6070909"/>
                <a:ext cx="6572160" cy="52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348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29B2FACD-69E1-4270-B4B0-3EC418937C61}"/>
              </a:ext>
            </a:extLst>
          </p:cNvPr>
          <p:cNvSpPr txBox="1">
            <a:spLocks/>
          </p:cNvSpPr>
          <p:nvPr/>
        </p:nvSpPr>
        <p:spPr>
          <a:xfrm>
            <a:off x="190500" y="323850"/>
            <a:ext cx="6819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Diferentes mídias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15CE42-F501-4C00-941C-2504E74812CD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                           				p.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A0C5C91-BF48-435F-8683-408C8CF8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230" y="6492875"/>
            <a:ext cx="2302007" cy="365125"/>
          </a:xfrm>
        </p:spPr>
        <p:txBody>
          <a:bodyPr/>
          <a:lstStyle/>
          <a:p>
            <a:fld id="{B5BC91DC-8326-4A7F-8371-D1B8953F3561}" type="slidenum">
              <a:rPr lang="pt-BR" smtClean="0">
                <a:solidFill>
                  <a:schemeClr val="bg1"/>
                </a:solidFill>
              </a:rPr>
              <a:t>14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C600316-712B-47D1-9259-D03D4ED27623}"/>
              </a:ext>
            </a:extLst>
          </p:cNvPr>
          <p:cNvSpPr/>
          <p:nvPr/>
        </p:nvSpPr>
        <p:spPr>
          <a:xfrm>
            <a:off x="190500" y="1380027"/>
            <a:ext cx="2554981" cy="55656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FFC000"/>
                </a:solidFill>
                <a:latin typeface="Modern Love" panose="04090805081005020601" pitchFamily="82" charset="0"/>
                <a:cs typeface="Vrinda" panose="020B0502040204020203" pitchFamily="34" charset="0"/>
              </a:rPr>
              <a:t>Ensino Remoto</a:t>
            </a:r>
          </a:p>
          <a:p>
            <a:pPr algn="ctr"/>
            <a:endParaRPr lang="pt-BR" sz="2800" b="1" dirty="0">
              <a:solidFill>
                <a:srgbClr val="FFC000"/>
              </a:solidFill>
              <a:latin typeface="Modern Love" panose="04090805081005020601" pitchFamily="82" charset="0"/>
              <a:cs typeface="Vrinda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Computador/Celular e internet;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Rádio;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Televisão;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Impressões;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Redes sociais,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Fotografias.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bg1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4" name="Shape 397">
            <a:extLst>
              <a:ext uri="{FF2B5EF4-FFF2-40B4-BE49-F238E27FC236}">
                <a16:creationId xmlns:a16="http://schemas.microsoft.com/office/drawing/2014/main" id="{81603D30-3521-45F8-8206-F769244C2722}"/>
              </a:ext>
            </a:extLst>
          </p:cNvPr>
          <p:cNvSpPr/>
          <p:nvPr/>
        </p:nvSpPr>
        <p:spPr>
          <a:xfrm>
            <a:off x="43565" y="1181100"/>
            <a:ext cx="2910492" cy="5676900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267CF7B2-CEAE-41EF-9D45-E1412F6D2C3A}"/>
              </a:ext>
            </a:extLst>
          </p:cNvPr>
          <p:cNvSpPr/>
          <p:nvPr/>
        </p:nvSpPr>
        <p:spPr>
          <a:xfrm>
            <a:off x="3004972" y="1380027"/>
            <a:ext cx="2438386" cy="5245329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FFC000"/>
                </a:solidFill>
                <a:latin typeface="Modern Love" panose="04090805081005020601" pitchFamily="82" charset="0"/>
                <a:cs typeface="Vrinda" panose="020B0502040204020203" pitchFamily="34" charset="0"/>
              </a:rPr>
              <a:t>Ensino Híbrido</a:t>
            </a:r>
          </a:p>
          <a:p>
            <a:pPr algn="ctr"/>
            <a:endParaRPr lang="pt-BR" sz="2800" b="1" dirty="0">
              <a:solidFill>
                <a:srgbClr val="FFC000"/>
              </a:solidFill>
              <a:latin typeface="Modern Love" panose="04090805081005020601" pitchFamily="82" charset="0"/>
              <a:cs typeface="Vrinda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Laboratório de informática;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Livro didático;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Jornais e revistas;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Lousa;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Filmes.</a:t>
            </a:r>
          </a:p>
        </p:txBody>
      </p:sp>
      <p:sp>
        <p:nvSpPr>
          <p:cNvPr id="18" name="Shape 397">
            <a:extLst>
              <a:ext uri="{FF2B5EF4-FFF2-40B4-BE49-F238E27FC236}">
                <a16:creationId xmlns:a16="http://schemas.microsoft.com/office/drawing/2014/main" id="{42DDC8CA-ABE9-439B-A04C-89DECB4809CA}"/>
              </a:ext>
            </a:extLst>
          </p:cNvPr>
          <p:cNvSpPr/>
          <p:nvPr/>
        </p:nvSpPr>
        <p:spPr>
          <a:xfrm flipH="1">
            <a:off x="2954056" y="1268728"/>
            <a:ext cx="2554981" cy="5676900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845EEEA-91E1-4483-9B3D-84E1C4710351}"/>
              </a:ext>
            </a:extLst>
          </p:cNvPr>
          <p:cNvSpPr/>
          <p:nvPr/>
        </p:nvSpPr>
        <p:spPr>
          <a:xfrm>
            <a:off x="5616673" y="1759884"/>
            <a:ext cx="6384827" cy="1899680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>
              <a:solidFill>
                <a:srgbClr val="FFC000"/>
              </a:solidFill>
              <a:latin typeface="Modern Love" panose="04090805081005020601" pitchFamily="82" charset="0"/>
              <a:cs typeface="Vrinda" panose="020B0502040204020203" pitchFamily="34" charset="0"/>
            </a:endParaRPr>
          </a:p>
          <a:p>
            <a:pPr algn="ctr"/>
            <a:endParaRPr lang="pt-BR" sz="2800" b="1" dirty="0">
              <a:solidFill>
                <a:srgbClr val="FFC000"/>
              </a:solidFill>
              <a:latin typeface="Modern Love" panose="04090805081005020601" pitchFamily="82" charset="0"/>
              <a:cs typeface="Vrinda" panose="020B0502040204020203" pitchFamily="34" charset="0"/>
            </a:endParaRPr>
          </a:p>
          <a:p>
            <a:pPr algn="ctr"/>
            <a:endParaRPr lang="pt-BR" sz="2800" b="1" dirty="0">
              <a:solidFill>
                <a:srgbClr val="FFC000"/>
              </a:solidFill>
              <a:latin typeface="Modern Love" panose="04090805081005020601" pitchFamily="82" charset="0"/>
              <a:cs typeface="Vrinda" panose="020B0502040204020203" pitchFamily="34" charset="0"/>
            </a:endParaRPr>
          </a:p>
          <a:p>
            <a:pPr algn="ctr"/>
            <a:endParaRPr lang="pt-BR" sz="2800" b="1" dirty="0">
              <a:solidFill>
                <a:srgbClr val="FFC000"/>
              </a:solidFill>
              <a:latin typeface="Modern Love" panose="04090805081005020601" pitchFamily="82" charset="0"/>
              <a:cs typeface="Vrinda" panose="020B0502040204020203" pitchFamily="34" charset="0"/>
            </a:endParaRPr>
          </a:p>
          <a:p>
            <a:pPr algn="ctr"/>
            <a:r>
              <a:rPr lang="pt-BR" sz="2800" b="1" dirty="0" err="1">
                <a:solidFill>
                  <a:srgbClr val="FFC000"/>
                </a:solidFill>
                <a:latin typeface="Modern Love" panose="04090805081005020601" pitchFamily="82" charset="0"/>
                <a:cs typeface="Vrinda" panose="020B0502040204020203" pitchFamily="34" charset="0"/>
              </a:rPr>
              <a:t>EaD</a:t>
            </a:r>
            <a:endParaRPr lang="pt-BR" sz="2800" b="1" dirty="0">
              <a:solidFill>
                <a:srgbClr val="FFC000"/>
              </a:solidFill>
              <a:latin typeface="Modern Love" panose="04090805081005020601" pitchFamily="82" charset="0"/>
              <a:cs typeface="Vrinda" panose="020B0502040204020203" pitchFamily="34" charset="0"/>
            </a:endParaRPr>
          </a:p>
          <a:p>
            <a:pPr algn="ctr"/>
            <a:endParaRPr lang="pt-BR" sz="2800" b="1" dirty="0">
              <a:solidFill>
                <a:srgbClr val="FFC000"/>
              </a:solidFill>
              <a:latin typeface="Modern Love" panose="04090805081005020601" pitchFamily="82" charset="0"/>
              <a:cs typeface="Vrinda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Ambiente Virtual de Aprendizagem.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bg1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bg1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endParaRPr lang="pt-BR" sz="2800" b="1" dirty="0">
              <a:solidFill>
                <a:schemeClr val="bg1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endParaRPr lang="pt-BR" sz="2800" b="1" dirty="0">
              <a:solidFill>
                <a:schemeClr val="bg1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endParaRPr lang="pt-BR" sz="2800" b="1" dirty="0">
              <a:solidFill>
                <a:schemeClr val="bg1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20" name="Shape 397">
            <a:extLst>
              <a:ext uri="{FF2B5EF4-FFF2-40B4-BE49-F238E27FC236}">
                <a16:creationId xmlns:a16="http://schemas.microsoft.com/office/drawing/2014/main" id="{B5C80CB6-A76B-420C-9566-11463CB237D2}"/>
              </a:ext>
            </a:extLst>
          </p:cNvPr>
          <p:cNvSpPr/>
          <p:nvPr/>
        </p:nvSpPr>
        <p:spPr>
          <a:xfrm>
            <a:off x="5521423" y="1704930"/>
            <a:ext cx="6575327" cy="1954634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D41FFA7A-10FE-4572-BFAC-D0EE3E5125FE}"/>
              </a:ext>
            </a:extLst>
          </p:cNvPr>
          <p:cNvSpPr/>
          <p:nvPr/>
        </p:nvSpPr>
        <p:spPr>
          <a:xfrm>
            <a:off x="5632973" y="4263287"/>
            <a:ext cx="6529456" cy="1954634"/>
          </a:xfrm>
          <a:prstGeom prst="rect">
            <a:avLst/>
          </a:prstGeom>
          <a:solidFill>
            <a:srgbClr val="7030A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>
              <a:solidFill>
                <a:srgbClr val="FFC000"/>
              </a:solidFill>
              <a:latin typeface="Modern Love" panose="04090805081005020601" pitchFamily="82" charset="0"/>
              <a:cs typeface="Vrinda" panose="020B0502040204020203" pitchFamily="34" charset="0"/>
            </a:endParaRPr>
          </a:p>
          <a:p>
            <a:pPr algn="ctr"/>
            <a:endParaRPr lang="pt-BR" sz="2800" b="1" dirty="0">
              <a:solidFill>
                <a:srgbClr val="FFC000"/>
              </a:solidFill>
              <a:latin typeface="Modern Love" panose="04090805081005020601" pitchFamily="82" charset="0"/>
              <a:cs typeface="Vrinda" panose="020B0502040204020203" pitchFamily="34" charset="0"/>
            </a:endParaRPr>
          </a:p>
          <a:p>
            <a:pPr algn="ctr"/>
            <a:endParaRPr lang="pt-BR" sz="2800" b="1" dirty="0">
              <a:solidFill>
                <a:srgbClr val="FFC000"/>
              </a:solidFill>
              <a:latin typeface="Modern Love" panose="04090805081005020601" pitchFamily="82" charset="0"/>
              <a:cs typeface="Vrinda" panose="020B0502040204020203" pitchFamily="34" charset="0"/>
            </a:endParaRPr>
          </a:p>
          <a:p>
            <a:pPr algn="ctr"/>
            <a:endParaRPr lang="pt-BR" sz="2800" b="1" dirty="0">
              <a:solidFill>
                <a:srgbClr val="FFC000"/>
              </a:solidFill>
              <a:latin typeface="Modern Love" panose="04090805081005020601" pitchFamily="82" charset="0"/>
              <a:cs typeface="Vrinda" panose="020B0502040204020203" pitchFamily="34" charset="0"/>
            </a:endParaRPr>
          </a:p>
          <a:p>
            <a:pPr algn="ctr"/>
            <a:endParaRPr lang="pt-BR" sz="2800" b="1" dirty="0">
              <a:solidFill>
                <a:srgbClr val="FFC000"/>
              </a:solidFill>
              <a:latin typeface="Modern Love" panose="04090805081005020601" pitchFamily="82" charset="0"/>
              <a:cs typeface="Vrinda" panose="020B0502040204020203" pitchFamily="34" charset="0"/>
            </a:endParaRPr>
          </a:p>
          <a:p>
            <a:pPr algn="ctr"/>
            <a:r>
              <a:rPr lang="pt-BR" sz="2800" b="1" dirty="0">
                <a:solidFill>
                  <a:srgbClr val="FFC000"/>
                </a:solidFill>
                <a:latin typeface="Modern Love" panose="04090805081005020601" pitchFamily="82" charset="0"/>
                <a:cs typeface="Vrinda" panose="020B0502040204020203" pitchFamily="34" charset="0"/>
              </a:rPr>
              <a:t>Misto</a:t>
            </a:r>
          </a:p>
          <a:p>
            <a:pPr algn="ctr"/>
            <a:endParaRPr lang="pt-BR" sz="2800" b="1" dirty="0">
              <a:solidFill>
                <a:srgbClr val="FFC000"/>
              </a:solidFill>
              <a:latin typeface="Modern Love" panose="04090805081005020601" pitchFamily="82" charset="0"/>
              <a:cs typeface="Vrinda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Videoconferência para transmissão instantânea.</a:t>
            </a:r>
          </a:p>
          <a:p>
            <a:endParaRPr lang="pt-BR" sz="2800" b="1" dirty="0">
              <a:solidFill>
                <a:schemeClr val="bg1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endParaRPr lang="pt-BR" sz="2800" b="1" dirty="0">
              <a:solidFill>
                <a:schemeClr val="bg1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bg1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bg1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bg1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22" name="Shape 397">
            <a:extLst>
              <a:ext uri="{FF2B5EF4-FFF2-40B4-BE49-F238E27FC236}">
                <a16:creationId xmlns:a16="http://schemas.microsoft.com/office/drawing/2014/main" id="{DB93BF91-C45D-4560-8991-0F267167B85F}"/>
              </a:ext>
            </a:extLst>
          </p:cNvPr>
          <p:cNvSpPr/>
          <p:nvPr/>
        </p:nvSpPr>
        <p:spPr>
          <a:xfrm>
            <a:off x="5509037" y="4263287"/>
            <a:ext cx="6777328" cy="1954634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625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4" grpId="0" animBg="1"/>
      <p:bldP spid="17" grpId="0" build="p" animBg="1"/>
      <p:bldP spid="18" grpId="0" animBg="1"/>
      <p:bldP spid="19" grpId="0" build="p" animBg="1"/>
      <p:bldP spid="20" grpId="0" animBg="1"/>
      <p:bldP spid="21" grpId="0" uiExpand="1" build="p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29B2FACD-69E1-4270-B4B0-3EC418937C61}"/>
              </a:ext>
            </a:extLst>
          </p:cNvPr>
          <p:cNvSpPr txBox="1">
            <a:spLocks/>
          </p:cNvSpPr>
          <p:nvPr/>
        </p:nvSpPr>
        <p:spPr>
          <a:xfrm>
            <a:off x="190500" y="323850"/>
            <a:ext cx="6819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Diferentes mídias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15CE42-F501-4C00-941C-2504E74812CD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                           				p.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A0C5C91-BF48-435F-8683-408C8CF8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230" y="6492875"/>
            <a:ext cx="2302007" cy="365125"/>
          </a:xfrm>
        </p:spPr>
        <p:txBody>
          <a:bodyPr/>
          <a:lstStyle/>
          <a:p>
            <a:fld id="{B5BC91DC-8326-4A7F-8371-D1B8953F3561}" type="slidenum">
              <a:rPr lang="pt-BR" smtClean="0">
                <a:solidFill>
                  <a:schemeClr val="bg1"/>
                </a:solidFill>
              </a:rPr>
              <a:t>15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845EEEA-91E1-4483-9B3D-84E1C4710351}"/>
              </a:ext>
            </a:extLst>
          </p:cNvPr>
          <p:cNvSpPr/>
          <p:nvPr/>
        </p:nvSpPr>
        <p:spPr>
          <a:xfrm>
            <a:off x="408036" y="1653054"/>
            <a:ext cx="6384827" cy="4448244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>
              <a:solidFill>
                <a:srgbClr val="FFC000"/>
              </a:solidFill>
              <a:latin typeface="Modern Love" panose="04090805081005020601" pitchFamily="82" charset="0"/>
              <a:cs typeface="Vrinda" panose="020B0502040204020203" pitchFamily="34" charset="0"/>
            </a:endParaRPr>
          </a:p>
          <a:p>
            <a:pPr algn="ctr"/>
            <a:endParaRPr lang="pt-BR" sz="2800" b="1" dirty="0">
              <a:solidFill>
                <a:srgbClr val="FFC000"/>
              </a:solidFill>
              <a:latin typeface="Modern Love" panose="04090805081005020601" pitchFamily="82" charset="0"/>
              <a:cs typeface="Vrinda" panose="020B0502040204020203" pitchFamily="34" charset="0"/>
            </a:endParaRPr>
          </a:p>
          <a:p>
            <a:pPr algn="ctr"/>
            <a:endParaRPr lang="pt-BR" sz="3200" b="1" dirty="0">
              <a:solidFill>
                <a:srgbClr val="FFC000"/>
              </a:solidFill>
              <a:latin typeface="Modern Love" panose="04090805081005020601" pitchFamily="82" charset="0"/>
              <a:cs typeface="Vrinda" panose="020B0502040204020203" pitchFamily="34" charset="0"/>
            </a:endParaRPr>
          </a:p>
          <a:p>
            <a:pPr algn="ctr"/>
            <a:endParaRPr lang="pt-BR" sz="2000" dirty="0"/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Uma única mídia por si só não é capaz de suprir a necessidade da aprendizagem nessas modalidades de ensino, nem tampouco usar uma diferente para cada módulo, basta o docente fazer uma interação das mídias aos quais os alunos obtêm acesso para usar em prol da construção do conhecimento, fazendo com que a junção de várias mídias possam auxilia no processo pedagógico seja em quaisquer módulos de ensino, presencial ou remoto, à distância ou misto, ou híbrido. (D. B. Matheus)</a:t>
            </a:r>
            <a:endParaRPr lang="pt-BR" sz="3600" b="1" dirty="0">
              <a:solidFill>
                <a:schemeClr val="bg1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bg1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bg1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endParaRPr lang="pt-BR" sz="2800" b="1" dirty="0">
              <a:solidFill>
                <a:schemeClr val="bg1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endParaRPr lang="pt-BR" sz="2800" b="1" dirty="0">
              <a:solidFill>
                <a:schemeClr val="bg1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endParaRPr lang="pt-BR" sz="2800" b="1" dirty="0">
              <a:solidFill>
                <a:schemeClr val="bg1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20" name="Shape 397">
            <a:extLst>
              <a:ext uri="{FF2B5EF4-FFF2-40B4-BE49-F238E27FC236}">
                <a16:creationId xmlns:a16="http://schemas.microsoft.com/office/drawing/2014/main" id="{B5C80CB6-A76B-420C-9566-11463CB237D2}"/>
              </a:ext>
            </a:extLst>
          </p:cNvPr>
          <p:cNvSpPr/>
          <p:nvPr/>
        </p:nvSpPr>
        <p:spPr>
          <a:xfrm>
            <a:off x="95250" y="1474365"/>
            <a:ext cx="6915150" cy="4843307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F64CF3A-1CA4-469F-9AB2-6ED2E868A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3417">
            <a:off x="7820010" y="1422972"/>
            <a:ext cx="3488953" cy="501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6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299E1E0-B4EC-4B09-B64A-9C9947606F02}"/>
              </a:ext>
            </a:extLst>
          </p:cNvPr>
          <p:cNvSpPr txBox="1">
            <a:spLocks/>
          </p:cNvSpPr>
          <p:nvPr/>
        </p:nvSpPr>
        <p:spPr>
          <a:xfrm>
            <a:off x="2565400" y="15922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/>
          </a:p>
        </p:txBody>
      </p:sp>
      <p:sp>
        <p:nvSpPr>
          <p:cNvPr id="7" name="Título 30">
            <a:extLst>
              <a:ext uri="{FF2B5EF4-FFF2-40B4-BE49-F238E27FC236}">
                <a16:creationId xmlns:a16="http://schemas.microsoft.com/office/drawing/2014/main" id="{3ED49ED8-79BB-4C0E-9930-F7A213E9E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058" y="968735"/>
            <a:ext cx="8428925" cy="429700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6600" dirty="0">
                <a:solidFill>
                  <a:schemeClr val="bg1"/>
                </a:solidFill>
                <a:latin typeface="Modern Love" panose="04090805081005020601" pitchFamily="82" charset="0"/>
              </a:rPr>
              <a:t>MÍDIAS </a:t>
            </a:r>
            <a:br>
              <a:rPr lang="pt-BR" sz="6600" dirty="0">
                <a:solidFill>
                  <a:schemeClr val="bg1"/>
                </a:solidFill>
                <a:latin typeface="Modern Love" panose="04090805081005020601" pitchFamily="82" charset="0"/>
              </a:rPr>
            </a:br>
            <a:r>
              <a:rPr lang="pt-BR" sz="6600" dirty="0">
                <a:solidFill>
                  <a:schemeClr val="bg1"/>
                </a:solidFill>
                <a:latin typeface="Modern Love" panose="04090805081005020601" pitchFamily="82" charset="0"/>
              </a:rPr>
              <a:t>EDUCACIONAIS</a:t>
            </a:r>
            <a:br>
              <a:rPr lang="pt-BR" sz="6600" dirty="0">
                <a:solidFill>
                  <a:schemeClr val="bg1"/>
                </a:solidFill>
                <a:latin typeface="Modern Love" panose="04090805081005020601" pitchFamily="82" charset="0"/>
              </a:rPr>
            </a:br>
            <a:r>
              <a:rPr lang="pt-BR" sz="6600" dirty="0">
                <a:solidFill>
                  <a:schemeClr val="bg1"/>
                </a:solidFill>
                <a:latin typeface="Modern Love" panose="04090805081005020601" pitchFamily="82" charset="0"/>
              </a:rPr>
              <a:t> aula 3</a:t>
            </a:r>
          </a:p>
        </p:txBody>
      </p:sp>
      <p:sp>
        <p:nvSpPr>
          <p:cNvPr id="18" name="Subtítulo 31">
            <a:extLst>
              <a:ext uri="{FF2B5EF4-FFF2-40B4-BE49-F238E27FC236}">
                <a16:creationId xmlns:a16="http://schemas.microsoft.com/office/drawing/2014/main" id="{DA8DDDF6-603C-47C8-A467-ADE542DF4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00" y="5714902"/>
            <a:ext cx="7037737" cy="794386"/>
          </a:xfrm>
        </p:spPr>
        <p:txBody>
          <a:bodyPr>
            <a:normAutofit/>
          </a:bodyPr>
          <a:lstStyle/>
          <a:p>
            <a:pPr algn="r"/>
            <a:r>
              <a:rPr lang="pt-BR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18A84EB4-F687-4FA3-B6E2-1A9C255CE277}"/>
              </a:ext>
            </a:extLst>
          </p:cNvPr>
          <p:cNvCxnSpPr/>
          <p:nvPr/>
        </p:nvCxnSpPr>
        <p:spPr>
          <a:xfrm>
            <a:off x="1341034" y="3979863"/>
            <a:ext cx="82141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Agrupar 7">
            <a:extLst>
              <a:ext uri="{FF2B5EF4-FFF2-40B4-BE49-F238E27FC236}">
                <a16:creationId xmlns:a16="http://schemas.microsoft.com/office/drawing/2014/main" id="{5E104253-EE40-4FCB-A345-FE4DE3AE7811}"/>
              </a:ext>
            </a:extLst>
          </p:cNvPr>
          <p:cNvGrpSpPr/>
          <p:nvPr/>
        </p:nvGrpSpPr>
        <p:grpSpPr>
          <a:xfrm>
            <a:off x="-1" y="0"/>
            <a:ext cx="12552219" cy="6990991"/>
            <a:chOff x="-1" y="0"/>
            <a:chExt cx="12552219" cy="6990991"/>
          </a:xfrm>
        </p:grpSpPr>
        <p:pic>
          <p:nvPicPr>
            <p:cNvPr id="5" name="Imagem 4" descr="Logotipo&#10;&#10;Descrição gerada automaticamente">
              <a:extLst>
                <a:ext uri="{FF2B5EF4-FFF2-40B4-BE49-F238E27FC236}">
                  <a16:creationId xmlns:a16="http://schemas.microsoft.com/office/drawing/2014/main" id="{AF2E710A-34C6-4D84-886A-FC7D58D11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903306"/>
            </a:xfrm>
            <a:prstGeom prst="rect">
              <a:avLst/>
            </a:prstGeom>
          </p:spPr>
        </p:pic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987DDD41-770A-471E-A03B-890AE7B31021}"/>
                </a:ext>
              </a:extLst>
            </p:cNvPr>
            <p:cNvSpPr/>
            <p:nvPr/>
          </p:nvSpPr>
          <p:spPr>
            <a:xfrm>
              <a:off x="9298983" y="6267796"/>
              <a:ext cx="3253235" cy="7231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08613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A40F9EC4-7F2A-441E-A413-DBF544711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1390627"/>
            <a:ext cx="3906983" cy="546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FCD22C8D-A595-4257-88E8-50FF1F8EEB8F}"/>
              </a:ext>
            </a:extLst>
          </p:cNvPr>
          <p:cNvSpPr/>
          <p:nvPr/>
        </p:nvSpPr>
        <p:spPr>
          <a:xfrm>
            <a:off x="3607724" y="1612555"/>
            <a:ext cx="8393777" cy="4361780"/>
          </a:xfrm>
          <a:prstGeom prst="rect">
            <a:avLst/>
          </a:prstGeom>
          <a:solidFill>
            <a:srgbClr val="0F6034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9B2FACD-69E1-4270-B4B0-3EC418937C61}"/>
              </a:ext>
            </a:extLst>
          </p:cNvPr>
          <p:cNvSpPr txBox="1">
            <a:spLocks/>
          </p:cNvSpPr>
          <p:nvPr/>
        </p:nvSpPr>
        <p:spPr>
          <a:xfrm>
            <a:off x="190500" y="323850"/>
            <a:ext cx="6819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Única alternativa?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15CE42-F501-4C00-941C-2504E74812CD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                           				p.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A0C5C91-BF48-435F-8683-408C8CF8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230" y="6492875"/>
            <a:ext cx="2302007" cy="365125"/>
          </a:xfrm>
        </p:spPr>
        <p:txBody>
          <a:bodyPr/>
          <a:lstStyle/>
          <a:p>
            <a:fld id="{B5BC91DC-8326-4A7F-8371-D1B8953F3561}" type="slidenum">
              <a:rPr lang="pt-BR" smtClean="0">
                <a:solidFill>
                  <a:schemeClr val="bg1"/>
                </a:solidFill>
              </a:rPr>
              <a:t>17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9A618E1-6305-49EF-A3AF-0D1D173E1F4F}"/>
              </a:ext>
            </a:extLst>
          </p:cNvPr>
          <p:cNvSpPr txBox="1"/>
          <p:nvPr/>
        </p:nvSpPr>
        <p:spPr>
          <a:xfrm>
            <a:off x="3607724" y="1780017"/>
            <a:ext cx="850508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“(...) o discurso de adesão por falta de alternativa é falacioso.”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“(...) ‘falta de opção’ não foi inexistência de possibilidades, mas uma escolha política.”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As condições mínimas de ensino não foram preenchidas e professores arcaram com os custos e prejuízos de saúde física e mental decorrentes da intensificação e precarização do trabalho. (SAVIANI; GALVÃO, 2021, p.38-39)</a:t>
            </a:r>
          </a:p>
        </p:txBody>
      </p:sp>
    </p:spTree>
    <p:extLst>
      <p:ext uri="{BB962C8B-B14F-4D97-AF65-F5344CB8AC3E}">
        <p14:creationId xmlns:p14="http://schemas.microsoft.com/office/powerpoint/2010/main" val="248517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FCD22C8D-A595-4257-88E8-50FF1F8EEB8F}"/>
              </a:ext>
            </a:extLst>
          </p:cNvPr>
          <p:cNvSpPr/>
          <p:nvPr/>
        </p:nvSpPr>
        <p:spPr>
          <a:xfrm>
            <a:off x="4821379" y="1348708"/>
            <a:ext cx="7214414" cy="4990493"/>
          </a:xfrm>
          <a:prstGeom prst="rect">
            <a:avLst/>
          </a:prstGeom>
          <a:solidFill>
            <a:srgbClr val="0F6034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9B2FACD-69E1-4270-B4B0-3EC418937C61}"/>
              </a:ext>
            </a:extLst>
          </p:cNvPr>
          <p:cNvSpPr txBox="1">
            <a:spLocks/>
          </p:cNvSpPr>
          <p:nvPr/>
        </p:nvSpPr>
        <p:spPr>
          <a:xfrm>
            <a:off x="190500" y="323850"/>
            <a:ext cx="6819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Única alternativa?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15CE42-F501-4C00-941C-2504E74812CD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                           				p.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A0C5C91-BF48-435F-8683-408C8CF8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230" y="6492875"/>
            <a:ext cx="2302007" cy="365125"/>
          </a:xfrm>
        </p:spPr>
        <p:txBody>
          <a:bodyPr/>
          <a:lstStyle/>
          <a:p>
            <a:fld id="{B5BC91DC-8326-4A7F-8371-D1B8953F3561}" type="slidenum">
              <a:rPr lang="pt-BR" smtClean="0">
                <a:solidFill>
                  <a:schemeClr val="bg1"/>
                </a:solidFill>
              </a:rPr>
              <a:t>18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9A618E1-6305-49EF-A3AF-0D1D173E1F4F}"/>
              </a:ext>
            </a:extLst>
          </p:cNvPr>
          <p:cNvSpPr txBox="1"/>
          <p:nvPr/>
        </p:nvSpPr>
        <p:spPr>
          <a:xfrm>
            <a:off x="4821379" y="1372043"/>
            <a:ext cx="7325722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Consequências como “a </a:t>
            </a:r>
            <a:r>
              <a:rPr lang="pt-BR" sz="23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generalização</a:t>
            </a:r>
            <a:r>
              <a:rPr lang="pt-BR" sz="23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da educação a distância, como se fosse equivalente ao ensino presencial em função de interesses econômicos privados envolvidos (...).”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3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“Tendência do processo de conversão da educação em mercadoria (redução de custos e aumento de lucros)” com a </a:t>
            </a:r>
            <a:r>
              <a:rPr lang="pt-BR" sz="2300" b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uberização</a:t>
            </a:r>
            <a:r>
              <a:rPr lang="pt-BR" sz="23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docente via “tecnologias que se convertem em instrumento de submissão da força de trabalho a um tempo sem limite.” (SAVIANI; GALVÃO, 2021, p.39)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B79EA48-B65E-4FDE-A8FC-243C7110B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1261478"/>
            <a:ext cx="4798175" cy="4702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3F365FC-9A88-4C17-B767-F67409420061}"/>
              </a:ext>
            </a:extLst>
          </p:cNvPr>
          <p:cNvSpPr txBox="1"/>
          <p:nvPr/>
        </p:nvSpPr>
        <p:spPr>
          <a:xfrm>
            <a:off x="44899" y="5964191"/>
            <a:ext cx="4776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https://blog.betway.com/pt/cassino/mas-afinal-o-que-significa-o-novo-normal/</a:t>
            </a:r>
          </a:p>
        </p:txBody>
      </p:sp>
    </p:spTree>
    <p:extLst>
      <p:ext uri="{BB962C8B-B14F-4D97-AF65-F5344CB8AC3E}">
        <p14:creationId xmlns:p14="http://schemas.microsoft.com/office/powerpoint/2010/main" val="185446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FCD22C8D-A595-4257-88E8-50FF1F8EEB8F}"/>
              </a:ext>
            </a:extLst>
          </p:cNvPr>
          <p:cNvSpPr/>
          <p:nvPr/>
        </p:nvSpPr>
        <p:spPr>
          <a:xfrm>
            <a:off x="4821379" y="1348708"/>
            <a:ext cx="7214414" cy="4990493"/>
          </a:xfrm>
          <a:prstGeom prst="rect">
            <a:avLst/>
          </a:prstGeom>
          <a:solidFill>
            <a:srgbClr val="0F6034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9B2FACD-69E1-4270-B4B0-3EC418937C61}"/>
              </a:ext>
            </a:extLst>
          </p:cNvPr>
          <p:cNvSpPr txBox="1">
            <a:spLocks/>
          </p:cNvSpPr>
          <p:nvPr/>
        </p:nvSpPr>
        <p:spPr>
          <a:xfrm>
            <a:off x="190500" y="323850"/>
            <a:ext cx="6819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Única alternativa?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15CE42-F501-4C00-941C-2504E74812CD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                           				p.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A0C5C91-BF48-435F-8683-408C8CF8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230" y="6492875"/>
            <a:ext cx="2302007" cy="365125"/>
          </a:xfrm>
        </p:spPr>
        <p:txBody>
          <a:bodyPr/>
          <a:lstStyle/>
          <a:p>
            <a:fld id="{B5BC91DC-8326-4A7F-8371-D1B8953F3561}" type="slidenum">
              <a:rPr lang="pt-BR" smtClean="0">
                <a:solidFill>
                  <a:schemeClr val="bg1"/>
                </a:solidFill>
              </a:rPr>
              <a:t>19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9A618E1-6305-49EF-A3AF-0D1D173E1F4F}"/>
              </a:ext>
            </a:extLst>
          </p:cNvPr>
          <p:cNvSpPr txBox="1"/>
          <p:nvPr/>
        </p:nvSpPr>
        <p:spPr>
          <a:xfrm>
            <a:off x="4821379" y="1372043"/>
            <a:ext cx="7325722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Frieza entre os participantes;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3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Impossibilidade de aprofundamento dos conteúdos por não comportar diferentes formas de abordagem pedagógica;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3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“(...) pouco ensino, pouca aprendizagem, pouco conteúdo, pouca carga horária, pouco diálogo.”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3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Os alunos passam a ser supostamente autônomos em busca do próprio conhecimento. (SAVIANI; GALVÃO, 2021, p.42)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3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3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Imagem 4" descr="Uma imagem contendo água, barco, janela, edifício&#10;&#10;Descrição gerada automaticamente">
            <a:extLst>
              <a:ext uri="{FF2B5EF4-FFF2-40B4-BE49-F238E27FC236}">
                <a16:creationId xmlns:a16="http://schemas.microsoft.com/office/drawing/2014/main" id="{C0BAC036-1433-42ED-A5C5-C0E02C8B1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7" y="1415151"/>
            <a:ext cx="4553863" cy="492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227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FCD22C8D-A595-4257-88E8-50FF1F8EEB8F}"/>
              </a:ext>
            </a:extLst>
          </p:cNvPr>
          <p:cNvSpPr/>
          <p:nvPr/>
        </p:nvSpPr>
        <p:spPr>
          <a:xfrm>
            <a:off x="5386646" y="1710491"/>
            <a:ext cx="6614855" cy="2502344"/>
          </a:xfrm>
          <a:prstGeom prst="rect">
            <a:avLst/>
          </a:prstGeom>
          <a:solidFill>
            <a:srgbClr val="0F6034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9B2FACD-69E1-4270-B4B0-3EC418937C61}"/>
              </a:ext>
            </a:extLst>
          </p:cNvPr>
          <p:cNvSpPr txBox="1">
            <a:spLocks/>
          </p:cNvSpPr>
          <p:nvPr/>
        </p:nvSpPr>
        <p:spPr>
          <a:xfrm>
            <a:off x="190500" y="323850"/>
            <a:ext cx="70748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Ensino Remoto Emergencial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15CE42-F501-4C00-941C-2504E74812CD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                           				p.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A0C5C91-BF48-435F-8683-408C8CF8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230" y="6492875"/>
            <a:ext cx="2302007" cy="365125"/>
          </a:xfrm>
        </p:spPr>
        <p:txBody>
          <a:bodyPr/>
          <a:lstStyle/>
          <a:p>
            <a:fld id="{B5BC91DC-8326-4A7F-8371-D1B8953F3561}" type="slidenum">
              <a:rPr lang="pt-BR" smtClean="0">
                <a:solidFill>
                  <a:schemeClr val="bg1"/>
                </a:solidFill>
              </a:rPr>
              <a:t>2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9A618E1-6305-49EF-A3AF-0D1D173E1F4F}"/>
              </a:ext>
            </a:extLst>
          </p:cNvPr>
          <p:cNvSpPr txBox="1"/>
          <p:nvPr/>
        </p:nvSpPr>
        <p:spPr>
          <a:xfrm>
            <a:off x="5292910" y="1792543"/>
            <a:ext cx="68198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“Atividades realizadas fora do espaço escolar ou acadêmico durante o distanciamento social. (...) alguma atividade educacional no espaço da residência do aluno e do professor (...).” (SALDANHA, 2020, p.126-127)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2C111C6-1ECA-4CCD-A429-D7FA1C546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99" y="1315037"/>
            <a:ext cx="5177838" cy="5177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40DF45A-98E6-489D-8DE1-A41B7C2A86DD}"/>
              </a:ext>
            </a:extLst>
          </p:cNvPr>
          <p:cNvSpPr/>
          <p:nvPr/>
        </p:nvSpPr>
        <p:spPr>
          <a:xfrm>
            <a:off x="5386646" y="4454503"/>
            <a:ext cx="6614855" cy="1476841"/>
          </a:xfrm>
          <a:prstGeom prst="rect">
            <a:avLst/>
          </a:prstGeom>
          <a:solidFill>
            <a:srgbClr val="0F6034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9FCE938-C8FB-4496-88E3-0038268DA038}"/>
              </a:ext>
            </a:extLst>
          </p:cNvPr>
          <p:cNvSpPr txBox="1"/>
          <p:nvPr/>
        </p:nvSpPr>
        <p:spPr>
          <a:xfrm>
            <a:off x="5292910" y="4536555"/>
            <a:ext cx="68198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“(...) conjunto de atividades pedagógicas realizadas </a:t>
            </a:r>
            <a:r>
              <a:rPr lang="pt-BR" sz="2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 mediação tecnológica ou não </a:t>
            </a:r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(...)” (CNE, 2020)</a:t>
            </a:r>
          </a:p>
        </p:txBody>
      </p:sp>
    </p:spTree>
    <p:extLst>
      <p:ext uri="{BB962C8B-B14F-4D97-AF65-F5344CB8AC3E}">
        <p14:creationId xmlns:p14="http://schemas.microsoft.com/office/powerpoint/2010/main" val="337901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8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FCD22C8D-A595-4257-88E8-50FF1F8EEB8F}"/>
              </a:ext>
            </a:extLst>
          </p:cNvPr>
          <p:cNvSpPr/>
          <p:nvPr/>
        </p:nvSpPr>
        <p:spPr>
          <a:xfrm>
            <a:off x="774251" y="1388886"/>
            <a:ext cx="10910801" cy="4990493"/>
          </a:xfrm>
          <a:prstGeom prst="rect">
            <a:avLst/>
          </a:prstGeom>
          <a:solidFill>
            <a:srgbClr val="0F6034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9B2FACD-69E1-4270-B4B0-3EC418937C61}"/>
              </a:ext>
            </a:extLst>
          </p:cNvPr>
          <p:cNvSpPr txBox="1">
            <a:spLocks/>
          </p:cNvSpPr>
          <p:nvPr/>
        </p:nvSpPr>
        <p:spPr>
          <a:xfrm>
            <a:off x="190500" y="323850"/>
            <a:ext cx="6819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As soluções: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15CE42-F501-4C00-941C-2504E74812CD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                           				p.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A0C5C91-BF48-435F-8683-408C8CF8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230" y="6492875"/>
            <a:ext cx="2302007" cy="365125"/>
          </a:xfrm>
        </p:spPr>
        <p:txBody>
          <a:bodyPr/>
          <a:lstStyle/>
          <a:p>
            <a:fld id="{B5BC91DC-8326-4A7F-8371-D1B8953F3561}" type="slidenum">
              <a:rPr lang="pt-BR" smtClean="0">
                <a:solidFill>
                  <a:schemeClr val="bg1"/>
                </a:solidFill>
              </a:rPr>
              <a:t>20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9A618E1-6305-49EF-A3AF-0D1D173E1F4F}"/>
              </a:ext>
            </a:extLst>
          </p:cNvPr>
          <p:cNvSpPr txBox="1"/>
          <p:nvPr/>
        </p:nvSpPr>
        <p:spPr>
          <a:xfrm>
            <a:off x="831401" y="1348708"/>
            <a:ext cx="1091080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Possibilidade de diálogo e debate;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Planejamento e investimento em plataformas virtuais públicas;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Diagnóstico sobre a realidade da comunidade escolar;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Disponibilização de acesso à internet e equipamentos para todos;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Espaços de encontros virtuais com debates sobre as crises em cursos, atividades culturais, seminários, redações sobre leitura de livros distribuídos, etc.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Cancelamento do calendário acadêmico;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Reorganizar o calendário de 2020 com em conjunto com o de 2021.</a:t>
            </a:r>
          </a:p>
          <a:p>
            <a:pPr>
              <a:lnSpc>
                <a:spcPts val="2400"/>
              </a:lnSpc>
            </a:pPr>
            <a:r>
              <a:rPr lang="pt-BR" sz="2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(SAVIANI; GALVÃO, 2021)</a:t>
            </a:r>
            <a:endParaRPr lang="pt-BR" sz="23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29B2FACD-69E1-4270-B4B0-3EC418937C61}"/>
              </a:ext>
            </a:extLst>
          </p:cNvPr>
          <p:cNvSpPr txBox="1">
            <a:spLocks/>
          </p:cNvSpPr>
          <p:nvPr/>
        </p:nvSpPr>
        <p:spPr>
          <a:xfrm>
            <a:off x="190500" y="323850"/>
            <a:ext cx="6819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REFERÊNCIAS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15CE42-F501-4C00-941C-2504E74812CD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                           				p.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A0C5C91-BF48-435F-8683-408C8CF8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230" y="6492875"/>
            <a:ext cx="2302007" cy="365125"/>
          </a:xfrm>
        </p:spPr>
        <p:txBody>
          <a:bodyPr/>
          <a:lstStyle/>
          <a:p>
            <a:fld id="{B5BC91DC-8326-4A7F-8371-D1B8953F3561}" type="slidenum">
              <a:rPr lang="pt-BR" smtClean="0">
                <a:solidFill>
                  <a:schemeClr val="bg1"/>
                </a:solidFill>
              </a:rPr>
              <a:t>21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9A618E1-6305-49EF-A3AF-0D1D173E1F4F}"/>
              </a:ext>
            </a:extLst>
          </p:cNvPr>
          <p:cNvSpPr txBox="1"/>
          <p:nvPr/>
        </p:nvSpPr>
        <p:spPr>
          <a:xfrm>
            <a:off x="190500" y="1442309"/>
            <a:ext cx="1169522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BRITO, Jorge Maurício da Silva. A Singularidade Pedagógica do Ensino Híbrido. </a:t>
            </a:r>
            <a:r>
              <a:rPr lang="pt-BR" sz="2400" b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EaD</a:t>
            </a:r>
            <a:r>
              <a:rPr lang="pt-BR" sz="24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em Foco</a:t>
            </a:r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23 jun. 2020. v. 10 , n. 1. Disponível em: &lt;http://dx.doi.org/10.18264/eadf.v10i1.948&gt;.</a:t>
            </a:r>
          </a:p>
          <a:p>
            <a:endParaRPr lang="pt-BR" sz="20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pt-BR" sz="2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SALDANHA, </a:t>
            </a:r>
            <a:r>
              <a:rPr lang="pt-BR" sz="2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Luis</a:t>
            </a:r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Cláudio </a:t>
            </a:r>
            <a:r>
              <a:rPr lang="pt-BR" sz="2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Dallier</a:t>
            </a:r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O DISCURSO DO ENSINO REMOTO DURANTE A PANDEMIA DE COVID-19. In: </a:t>
            </a:r>
            <a:r>
              <a:rPr lang="pt-BR" sz="24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REVISTA EDUCAÇÃO E CULTURA CONTEMPORÂNEA</a:t>
            </a:r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v. 17, n.50, p.124-144, 2020.</a:t>
            </a:r>
          </a:p>
          <a:p>
            <a:endParaRPr lang="pt-BR" sz="2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SAVIANI, </a:t>
            </a:r>
            <a:r>
              <a:rPr lang="pt-BR" sz="2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Dermeval</a:t>
            </a:r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; GALVÃO, Ana Carolina. Educação na pandemia: a falácia do “ensino” remoto. In: </a:t>
            </a:r>
            <a:r>
              <a:rPr lang="pt-BR" sz="24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UNIVERSIDADE E SOCIEDADE</a:t>
            </a:r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Ano XXXI, n.67, Brasília: ANDES-SN, p.36-49, 2021.</a:t>
            </a:r>
          </a:p>
          <a:p>
            <a:endParaRPr lang="pt-BR" sz="2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05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299E1E0-B4EC-4B09-B64A-9C9947606F02}"/>
              </a:ext>
            </a:extLst>
          </p:cNvPr>
          <p:cNvSpPr txBox="1">
            <a:spLocks/>
          </p:cNvSpPr>
          <p:nvPr/>
        </p:nvSpPr>
        <p:spPr>
          <a:xfrm>
            <a:off x="2565400" y="15922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/>
          </a:p>
        </p:txBody>
      </p:sp>
      <p:sp>
        <p:nvSpPr>
          <p:cNvPr id="7" name="Título 30">
            <a:extLst>
              <a:ext uri="{FF2B5EF4-FFF2-40B4-BE49-F238E27FC236}">
                <a16:creationId xmlns:a16="http://schemas.microsoft.com/office/drawing/2014/main" id="{3ED49ED8-79BB-4C0E-9930-F7A213E9E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906" y="1842707"/>
            <a:ext cx="9653855" cy="30046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MÍDIAS EDUCACIONAIS</a:t>
            </a:r>
            <a:br>
              <a:rPr lang="pt-BR" sz="4400" dirty="0">
                <a:solidFill>
                  <a:schemeClr val="bg1"/>
                </a:solidFill>
                <a:latin typeface="Modern Love" panose="04090805081005020601" pitchFamily="82" charset="0"/>
              </a:rPr>
            </a:br>
            <a:r>
              <a:rPr lang="pt-BR" sz="6600" dirty="0">
                <a:solidFill>
                  <a:schemeClr val="bg1"/>
                </a:solidFill>
                <a:latin typeface="Modern Love" panose="04090805081005020601" pitchFamily="82" charset="0"/>
              </a:rPr>
              <a:t> aula 4: </a:t>
            </a:r>
            <a:br>
              <a:rPr lang="pt-BR" sz="6600" dirty="0">
                <a:solidFill>
                  <a:schemeClr val="bg1"/>
                </a:solidFill>
                <a:latin typeface="Modern Love" panose="04090805081005020601" pitchFamily="82" charset="0"/>
              </a:rPr>
            </a:br>
            <a:r>
              <a:rPr lang="pt-BR" sz="4000" dirty="0">
                <a:solidFill>
                  <a:schemeClr val="bg1"/>
                </a:solidFill>
                <a:latin typeface="Modern Love" panose="04090805081005020601" pitchFamily="82" charset="0"/>
              </a:rPr>
              <a:t>ensino híbrido, remoto, misto, </a:t>
            </a:r>
            <a:r>
              <a:rPr lang="pt-BR" sz="4000" dirty="0" err="1">
                <a:solidFill>
                  <a:schemeClr val="bg1"/>
                </a:solidFill>
                <a:latin typeface="Modern Love" panose="04090805081005020601" pitchFamily="82" charset="0"/>
              </a:rPr>
              <a:t>EaD</a:t>
            </a:r>
            <a:r>
              <a:rPr lang="pt-BR" sz="4000" dirty="0">
                <a:solidFill>
                  <a:schemeClr val="bg1"/>
                </a:solidFill>
                <a:latin typeface="Modern Love" panose="04090805081005020601" pitchFamily="82" charset="0"/>
              </a:rPr>
              <a:t>?</a:t>
            </a:r>
            <a:endParaRPr lang="pt-BR" sz="6600" dirty="0">
              <a:solidFill>
                <a:schemeClr val="bg1"/>
              </a:solidFill>
              <a:latin typeface="Modern Love" panose="04090805081005020601" pitchFamily="82" charset="0"/>
            </a:endParaRPr>
          </a:p>
        </p:txBody>
      </p:sp>
      <p:sp>
        <p:nvSpPr>
          <p:cNvPr id="18" name="Subtítulo 31">
            <a:extLst>
              <a:ext uri="{FF2B5EF4-FFF2-40B4-BE49-F238E27FC236}">
                <a16:creationId xmlns:a16="http://schemas.microsoft.com/office/drawing/2014/main" id="{DA8DDDF6-603C-47C8-A467-ADE542DF4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00" y="5714902"/>
            <a:ext cx="7037737" cy="794386"/>
          </a:xfrm>
        </p:spPr>
        <p:txBody>
          <a:bodyPr>
            <a:normAutofit/>
          </a:bodyPr>
          <a:lstStyle/>
          <a:p>
            <a:pPr algn="r"/>
            <a:r>
              <a:rPr lang="pt-BR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18A84EB4-F687-4FA3-B6E2-1A9C255CE277}"/>
              </a:ext>
            </a:extLst>
          </p:cNvPr>
          <p:cNvCxnSpPr/>
          <p:nvPr/>
        </p:nvCxnSpPr>
        <p:spPr>
          <a:xfrm>
            <a:off x="1307782" y="3148591"/>
            <a:ext cx="82141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29B2FACD-69E1-4270-B4B0-3EC418937C61}"/>
              </a:ext>
            </a:extLst>
          </p:cNvPr>
          <p:cNvSpPr txBox="1">
            <a:spLocks/>
          </p:cNvSpPr>
          <p:nvPr/>
        </p:nvSpPr>
        <p:spPr>
          <a:xfrm>
            <a:off x="190500" y="323850"/>
            <a:ext cx="70748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Ensino Remoto Emergencial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15CE42-F501-4C00-941C-2504E74812CD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                           				p.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A0C5C91-BF48-435F-8683-408C8CF8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230" y="6492875"/>
            <a:ext cx="2302007" cy="365125"/>
          </a:xfrm>
        </p:spPr>
        <p:txBody>
          <a:bodyPr/>
          <a:lstStyle/>
          <a:p>
            <a:fld id="{B5BC91DC-8326-4A7F-8371-D1B8953F3561}" type="slidenum">
              <a:rPr lang="pt-BR" smtClean="0">
                <a:solidFill>
                  <a:schemeClr val="bg1"/>
                </a:solidFill>
              </a:rPr>
              <a:t>3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575862D-AC72-4484-82B4-8C83B474A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99" y="1382127"/>
            <a:ext cx="11355737" cy="508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0983F1D6-89F2-41FC-A88A-2D2047C43764}"/>
                  </a:ext>
                </a:extLst>
              </p14:cNvPr>
              <p14:cNvContentPartPr/>
              <p14:nvPr/>
            </p14:nvContentPartPr>
            <p14:xfrm>
              <a:off x="4202738" y="3023869"/>
              <a:ext cx="2175480" cy="40248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0983F1D6-89F2-41FC-A88A-2D2047C4376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12738" y="2844229"/>
                <a:ext cx="2355120" cy="76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274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29B2FACD-69E1-4270-B4B0-3EC418937C61}"/>
              </a:ext>
            </a:extLst>
          </p:cNvPr>
          <p:cNvSpPr txBox="1">
            <a:spLocks/>
          </p:cNvSpPr>
          <p:nvPr/>
        </p:nvSpPr>
        <p:spPr>
          <a:xfrm>
            <a:off x="190500" y="323850"/>
            <a:ext cx="70748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Ensino Remoto Emergencial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15CE42-F501-4C00-941C-2504E74812CD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                           				p.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A0C5C91-BF48-435F-8683-408C8CF8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230" y="6492875"/>
            <a:ext cx="2302007" cy="365125"/>
          </a:xfrm>
        </p:spPr>
        <p:txBody>
          <a:bodyPr/>
          <a:lstStyle/>
          <a:p>
            <a:fld id="{B5BC91DC-8326-4A7F-8371-D1B8953F3561}" type="slidenum">
              <a:rPr lang="pt-BR" smtClean="0">
                <a:solidFill>
                  <a:schemeClr val="bg1"/>
                </a:solidFill>
              </a:rPr>
              <a:t>4</a:t>
            </a:fld>
            <a:endParaRPr lang="pt-B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0983F1D6-89F2-41FC-A88A-2D2047C43764}"/>
                  </a:ext>
                </a:extLst>
              </p14:cNvPr>
              <p14:cNvContentPartPr/>
              <p14:nvPr/>
            </p14:nvContentPartPr>
            <p14:xfrm>
              <a:off x="4202738" y="3023869"/>
              <a:ext cx="2175480" cy="40248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0983F1D6-89F2-41FC-A88A-2D2047C437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2738" y="2843708"/>
                <a:ext cx="2355120" cy="762442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Google Shape;2813;p31">
            <a:extLst>
              <a:ext uri="{FF2B5EF4-FFF2-40B4-BE49-F238E27FC236}">
                <a16:creationId xmlns:a16="http://schemas.microsoft.com/office/drawing/2014/main" id="{1507246B-6917-4A4A-8DA6-6512ED5B06E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3408" y="1447510"/>
            <a:ext cx="9729949" cy="485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6">
            <a:extLst>
              <a:ext uri="{FF2B5EF4-FFF2-40B4-BE49-F238E27FC236}">
                <a16:creationId xmlns:a16="http://schemas.microsoft.com/office/drawing/2014/main" id="{8DDCCBD8-576E-49BF-ADBC-34ED4C65DD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7215" y="1447510"/>
            <a:ext cx="3978925" cy="484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29B2FACD-69E1-4270-B4B0-3EC418937C61}"/>
              </a:ext>
            </a:extLst>
          </p:cNvPr>
          <p:cNvSpPr txBox="1">
            <a:spLocks/>
          </p:cNvSpPr>
          <p:nvPr/>
        </p:nvSpPr>
        <p:spPr>
          <a:xfrm>
            <a:off x="190500" y="323850"/>
            <a:ext cx="70748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Ensino Remoto Emergencial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15CE42-F501-4C00-941C-2504E74812CD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                           				p.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A0C5C91-BF48-435F-8683-408C8CF8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230" y="6492875"/>
            <a:ext cx="2302007" cy="365125"/>
          </a:xfrm>
        </p:spPr>
        <p:txBody>
          <a:bodyPr/>
          <a:lstStyle/>
          <a:p>
            <a:fld id="{B5BC91DC-8326-4A7F-8371-D1B8953F3561}" type="slidenum">
              <a:rPr lang="pt-BR" smtClean="0">
                <a:solidFill>
                  <a:schemeClr val="bg1"/>
                </a:solidFill>
              </a:rPr>
              <a:t>5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5289DC2-4B6B-4D32-869A-26786ED56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1320800"/>
            <a:ext cx="12001500" cy="517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F75D4DD1-BD16-436B-9ABF-B05641728D12}"/>
                  </a:ext>
                </a:extLst>
              </p14:cNvPr>
              <p14:cNvContentPartPr/>
              <p14:nvPr/>
            </p14:nvContentPartPr>
            <p14:xfrm>
              <a:off x="1495898" y="5269909"/>
              <a:ext cx="3057840" cy="5148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F75D4DD1-BD16-436B-9ABF-B05641728D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5898" y="5089909"/>
                <a:ext cx="323748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E7BE793D-FEE6-483F-807F-448D41EA91DB}"/>
                  </a:ext>
                </a:extLst>
              </p14:cNvPr>
              <p14:cNvContentPartPr/>
              <p14:nvPr/>
            </p14:nvContentPartPr>
            <p14:xfrm>
              <a:off x="5402978" y="4953829"/>
              <a:ext cx="879840" cy="525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E7BE793D-FEE6-483F-807F-448D41EA91D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12978" y="4773829"/>
                <a:ext cx="1059480" cy="41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954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29B2FACD-69E1-4270-B4B0-3EC418937C61}"/>
              </a:ext>
            </a:extLst>
          </p:cNvPr>
          <p:cNvSpPr txBox="1">
            <a:spLocks/>
          </p:cNvSpPr>
          <p:nvPr/>
        </p:nvSpPr>
        <p:spPr>
          <a:xfrm>
            <a:off x="190500" y="323850"/>
            <a:ext cx="70748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Ensino Remoto Emergencial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15CE42-F501-4C00-941C-2504E74812CD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                           				p.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A0C5C91-BF48-435F-8683-408C8CF8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230" y="6492875"/>
            <a:ext cx="2302007" cy="365125"/>
          </a:xfrm>
        </p:spPr>
        <p:txBody>
          <a:bodyPr/>
          <a:lstStyle/>
          <a:p>
            <a:fld id="{B5BC91DC-8326-4A7F-8371-D1B8953F3561}" type="slidenum">
              <a:rPr lang="pt-BR" smtClean="0">
                <a:solidFill>
                  <a:schemeClr val="bg1"/>
                </a:solidFill>
              </a:rPr>
              <a:t>6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41275E0-84EF-43F9-B58F-3A80A1A6D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1330037"/>
            <a:ext cx="11680075" cy="5066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CC3D930C-8FFC-4C38-966A-444363C7D3BC}"/>
                  </a:ext>
                </a:extLst>
              </p14:cNvPr>
              <p14:cNvContentPartPr/>
              <p14:nvPr/>
            </p14:nvContentPartPr>
            <p14:xfrm>
              <a:off x="5402978" y="4920349"/>
              <a:ext cx="2409480" cy="10152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CC3D930C-8FFC-4C38-966A-444363C7D3B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12978" y="4740709"/>
                <a:ext cx="2589120" cy="46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071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FCD22C8D-A595-4257-88E8-50FF1F8EEB8F}"/>
              </a:ext>
            </a:extLst>
          </p:cNvPr>
          <p:cNvSpPr/>
          <p:nvPr/>
        </p:nvSpPr>
        <p:spPr>
          <a:xfrm>
            <a:off x="5423653" y="1388025"/>
            <a:ext cx="6614855" cy="5048702"/>
          </a:xfrm>
          <a:prstGeom prst="rect">
            <a:avLst/>
          </a:prstGeom>
          <a:solidFill>
            <a:srgbClr val="0F6034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9B2FACD-69E1-4270-B4B0-3EC418937C61}"/>
              </a:ext>
            </a:extLst>
          </p:cNvPr>
          <p:cNvSpPr txBox="1">
            <a:spLocks/>
          </p:cNvSpPr>
          <p:nvPr/>
        </p:nvSpPr>
        <p:spPr>
          <a:xfrm>
            <a:off x="190500" y="323850"/>
            <a:ext cx="6819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Educação a Distância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15CE42-F501-4C00-941C-2504E74812CD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                           				p.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A0C5C91-BF48-435F-8683-408C8CF8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230" y="6492875"/>
            <a:ext cx="2302007" cy="365125"/>
          </a:xfrm>
        </p:spPr>
        <p:txBody>
          <a:bodyPr/>
          <a:lstStyle/>
          <a:p>
            <a:fld id="{B5BC91DC-8326-4A7F-8371-D1B8953F3561}" type="slidenum">
              <a:rPr lang="pt-BR" smtClean="0">
                <a:solidFill>
                  <a:schemeClr val="bg1"/>
                </a:solidFill>
              </a:rPr>
              <a:t>7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9A618E1-6305-49EF-A3AF-0D1D173E1F4F}"/>
              </a:ext>
            </a:extLst>
          </p:cNvPr>
          <p:cNvSpPr txBox="1"/>
          <p:nvPr/>
        </p:nvSpPr>
        <p:spPr>
          <a:xfrm>
            <a:off x="5386646" y="1472680"/>
            <a:ext cx="672616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Funcionamento próprio;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Comunidade virtual que promove </a:t>
            </a:r>
            <a:r>
              <a:rPr lang="pt-BR" sz="2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compartilhamento</a:t>
            </a:r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 experiências;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Professores experientes </a:t>
            </a:r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 formação específica;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Acompanhamento</a:t>
            </a:r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cognitivo e emocional por </a:t>
            </a:r>
            <a:r>
              <a:rPr lang="pt-BR" sz="2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tutores</a:t>
            </a:r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Aluno autônomo</a:t>
            </a:r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Conteúdo e material didático específico</a:t>
            </a:r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com designer adequado, voltado para o aluno a distância.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(PERELLÓ, 2020; BEHAR, 2020 apud SALDANHA, 2020)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06ECAB-DF76-4C52-96C7-85662B5B3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64012">
            <a:off x="656879" y="1148799"/>
            <a:ext cx="3829050" cy="51720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587A09F-5695-4EF3-A53E-D5F0DCFA2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32438">
            <a:off x="817769" y="1296230"/>
            <a:ext cx="3857625" cy="512445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C7196C4-E606-4956-9E19-D816C03674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673" y="1311275"/>
            <a:ext cx="380047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3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29B2FACD-69E1-4270-B4B0-3EC418937C61}"/>
              </a:ext>
            </a:extLst>
          </p:cNvPr>
          <p:cNvSpPr txBox="1">
            <a:spLocks/>
          </p:cNvSpPr>
          <p:nvPr/>
        </p:nvSpPr>
        <p:spPr>
          <a:xfrm>
            <a:off x="190500" y="323850"/>
            <a:ext cx="6819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Educação a Distância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15CE42-F501-4C00-941C-2504E74812CD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                           				p.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A0C5C91-BF48-435F-8683-408C8CF8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230" y="6492875"/>
            <a:ext cx="2302007" cy="365125"/>
          </a:xfrm>
        </p:spPr>
        <p:txBody>
          <a:bodyPr/>
          <a:lstStyle/>
          <a:p>
            <a:fld id="{B5BC91DC-8326-4A7F-8371-D1B8953F3561}" type="slidenum">
              <a:rPr lang="pt-BR" smtClean="0">
                <a:solidFill>
                  <a:schemeClr val="bg1"/>
                </a:solidFill>
              </a:rPr>
              <a:t>8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F391FAD-1130-4DB6-9AB9-8439DDAE6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74" y="1410207"/>
            <a:ext cx="9892145" cy="508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31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29B2FACD-69E1-4270-B4B0-3EC418937C61}"/>
              </a:ext>
            </a:extLst>
          </p:cNvPr>
          <p:cNvSpPr txBox="1">
            <a:spLocks/>
          </p:cNvSpPr>
          <p:nvPr/>
        </p:nvSpPr>
        <p:spPr>
          <a:xfrm>
            <a:off x="190500" y="323850"/>
            <a:ext cx="6819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Educação a Distância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15CE42-F501-4C00-941C-2504E74812CD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                           				p.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A0C5C91-BF48-435F-8683-408C8CF8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230" y="6492875"/>
            <a:ext cx="2302007" cy="365125"/>
          </a:xfrm>
        </p:spPr>
        <p:txBody>
          <a:bodyPr/>
          <a:lstStyle/>
          <a:p>
            <a:fld id="{B5BC91DC-8326-4A7F-8371-D1B8953F3561}" type="slidenum">
              <a:rPr lang="pt-BR" smtClean="0">
                <a:solidFill>
                  <a:schemeClr val="bg1"/>
                </a:solidFill>
              </a:rPr>
              <a:t>9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1F5ABD0-ABE8-442A-AB8E-71EC04C1D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1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4611</TotalTime>
  <Words>1317</Words>
  <Application>Microsoft Office PowerPoint</Application>
  <PresentationFormat>Widescreen</PresentationFormat>
  <Paragraphs>186</Paragraphs>
  <Slides>22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1" baseType="lpstr">
      <vt:lpstr>Arial</vt:lpstr>
      <vt:lpstr>Arial</vt:lpstr>
      <vt:lpstr>Calibri</vt:lpstr>
      <vt:lpstr>Calibri Light</vt:lpstr>
      <vt:lpstr>Cavolini</vt:lpstr>
      <vt:lpstr>Modern Love</vt:lpstr>
      <vt:lpstr>Roboto</vt:lpstr>
      <vt:lpstr>Vrinda</vt:lpstr>
      <vt:lpstr>Tema do Office</vt:lpstr>
      <vt:lpstr>MÍDIAS EDUCACIONAIS  aula 4:  ensino híbrido, remoto, misto, EaD?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MÍDIAS  EDUCACIONAIS  aula 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MÍDIAS EDUCACIONAIS  aula 4:  ensino híbrido, remoto, misto, EaD?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Juliana Maria Schivani Alves</dc:creator>
  <cp:lastModifiedBy>Juliana Maria Schivani Alves</cp:lastModifiedBy>
  <cp:revision>298</cp:revision>
  <dcterms:created xsi:type="dcterms:W3CDTF">2021-05-12T15:30:04Z</dcterms:created>
  <dcterms:modified xsi:type="dcterms:W3CDTF">2022-02-17T00:47:36Z</dcterms:modified>
</cp:coreProperties>
</file>