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345" r:id="rId2"/>
    <p:sldId id="256" r:id="rId3"/>
    <p:sldId id="349" r:id="rId4"/>
    <p:sldId id="350" r:id="rId5"/>
    <p:sldId id="351" r:id="rId6"/>
    <p:sldId id="352" r:id="rId7"/>
    <p:sldId id="353" r:id="rId8"/>
    <p:sldId id="354" r:id="rId9"/>
    <p:sldId id="355" r:id="rId10"/>
    <p:sldId id="356" r:id="rId11"/>
    <p:sldId id="357" r:id="rId12"/>
    <p:sldId id="358" r:id="rId13"/>
    <p:sldId id="359" r:id="rId14"/>
    <p:sldId id="360" r:id="rId15"/>
    <p:sldId id="361" r:id="rId16"/>
    <p:sldId id="362" r:id="rId17"/>
    <p:sldId id="363" r:id="rId18"/>
    <p:sldId id="364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B3"/>
    <a:srgbClr val="004900"/>
    <a:srgbClr val="0F6034"/>
    <a:srgbClr val="7CCDA1"/>
    <a:srgbClr val="8CC4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71" autoAdjust="0"/>
    <p:restoredTop sz="86271" autoAdjust="0"/>
  </p:normalViewPr>
  <p:slideViewPr>
    <p:cSldViewPr snapToGrid="0">
      <p:cViewPr varScale="1">
        <p:scale>
          <a:sx n="58" d="100"/>
          <a:sy n="58" d="100"/>
        </p:scale>
        <p:origin x="10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083C8-2DD5-4F89-A51F-036A5D465BA3}" type="datetimeFigureOut">
              <a:rPr lang="pt-BR" smtClean="0"/>
              <a:t>20/02/2022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94BBA-B309-4F94-AC7F-CB2E256C19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407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3026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7402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67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1061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1082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O </a:t>
            </a:r>
            <a:r>
              <a:rPr lang="pt-BR" sz="12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assistencialismo</a:t>
            </a:r>
            <a:r>
              <a:rPr lang="pt-BR" sz="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deve ser </a:t>
            </a:r>
            <a:r>
              <a:rPr lang="pt-BR" sz="12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visto</a:t>
            </a:r>
            <a:r>
              <a:rPr lang="pt-BR" sz="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como um problema, pois faz um trabalho paliativo, ou seja, o problema é resolvido de forma temporária.</a:t>
            </a:r>
            <a:endParaRPr lang="pt-BR" sz="1200" b="0" strike="noStrike" dirty="0">
              <a:latin typeface="Arial"/>
              <a:ea typeface="Arial"/>
              <a:cs typeface="Arial"/>
              <a:sym typeface="Arial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8108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973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3318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strike="noStrike" dirty="0">
                <a:latin typeface="Arial"/>
                <a:ea typeface="Arial"/>
                <a:cs typeface="Arial"/>
                <a:sym typeface="Arial"/>
              </a:rPr>
              <a:t>Em Portugal, gambiarra significa extensão de luz.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strike="noStrike" dirty="0">
                <a:latin typeface="Arial"/>
                <a:ea typeface="Arial"/>
                <a:cs typeface="Arial"/>
                <a:sym typeface="Arial"/>
              </a:rPr>
              <a:t>Negativo </a:t>
            </a:r>
            <a:r>
              <a:rPr lang="pt-BR" sz="1200" b="0" strike="noStrike" dirty="0" err="1">
                <a:latin typeface="Arial"/>
                <a:ea typeface="Arial"/>
                <a:cs typeface="Arial"/>
                <a:sym typeface="Arial"/>
              </a:rPr>
              <a:t>qdo</a:t>
            </a:r>
            <a:r>
              <a:rPr lang="pt-BR" sz="1200" b="0" strike="noStrike" dirty="0">
                <a:latin typeface="Arial"/>
                <a:ea typeface="Arial"/>
                <a:cs typeface="Arial"/>
                <a:sym typeface="Arial"/>
              </a:rPr>
              <a:t> usado como um meio de tirar vantagem ou quando é algo visto como feio, desleixado, precário.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strike="noStrike" dirty="0">
                <a:latin typeface="Arial"/>
                <a:ea typeface="Arial"/>
                <a:cs typeface="Arial"/>
                <a:sym typeface="Arial"/>
              </a:rPr>
              <a:t>Positivo porque recicla, reduz o lixo, economiza, reutiliza, desperta criatividade, inteligência.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strike="noStrike" dirty="0">
                <a:latin typeface="Arial"/>
                <a:ea typeface="Arial"/>
                <a:cs typeface="Arial"/>
                <a:sym typeface="Arial"/>
              </a:rPr>
              <a:t>Redução de custos, </a:t>
            </a:r>
            <a:r>
              <a:rPr lang="pt-BR" sz="1200" b="0" strike="noStrike" dirty="0" err="1">
                <a:latin typeface="Arial"/>
                <a:ea typeface="Arial"/>
                <a:cs typeface="Arial"/>
                <a:sym typeface="Arial"/>
              </a:rPr>
              <a:t>ex</a:t>
            </a:r>
            <a:r>
              <a:rPr lang="pt-BR" sz="1200" b="0" strike="noStrike" dirty="0">
                <a:latin typeface="Arial"/>
                <a:ea typeface="Arial"/>
                <a:cs typeface="Arial"/>
                <a:sym typeface="Arial"/>
              </a:rPr>
              <a:t>: cartuchos recarregados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5351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5252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strike="noStrike" dirty="0">
                <a:latin typeface="Arial"/>
                <a:ea typeface="Arial"/>
                <a:cs typeface="Arial"/>
                <a:sym typeface="Arial"/>
              </a:rPr>
              <a:t>https://www.youtube.com/watch?v=y3Q2Y1UxYtc</a:t>
            </a:r>
            <a:br>
              <a:rPr lang="pt-BR" sz="1200" b="0" strike="noStrike" dirty="0">
                <a:latin typeface="Arial"/>
                <a:ea typeface="Arial"/>
                <a:cs typeface="Arial"/>
                <a:sym typeface="Arial"/>
              </a:rPr>
            </a:br>
            <a:r>
              <a:rPr lang="pt-BR" sz="1200" b="0" strike="noStrike" dirty="0">
                <a:latin typeface="Arial"/>
                <a:ea typeface="Arial"/>
                <a:cs typeface="Arial"/>
                <a:sym typeface="Arial"/>
              </a:rPr>
              <a:t>https://www.youtube.com/watch?v=u-oq85_8844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strike="noStrike" dirty="0">
                <a:latin typeface="Arial"/>
                <a:ea typeface="Arial"/>
                <a:cs typeface="Arial"/>
                <a:sym typeface="Arial"/>
              </a:rPr>
              <a:t>https://www.youtube.com/watch?v=mAAIWnzlR4M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4121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strike="noStrike" dirty="0">
                <a:latin typeface="Arial"/>
                <a:ea typeface="Arial"/>
                <a:cs typeface="Arial"/>
                <a:sym typeface="Arial"/>
              </a:rPr>
              <a:t>https://www.nied.unicamp.br/projeto/jovem-hacker-pesquisa-e-acao-para-autonomia-tecnologica/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strike="noStrike" dirty="0">
                <a:latin typeface="Arial"/>
                <a:ea typeface="Arial"/>
                <a:cs typeface="Arial"/>
                <a:sym typeface="Arial"/>
              </a:rPr>
              <a:t>https://jovemhacker.org/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2035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strike="noStrike" dirty="0">
                <a:latin typeface="Arial"/>
                <a:ea typeface="Arial"/>
                <a:cs typeface="Arial"/>
                <a:sym typeface="Arial"/>
              </a:rPr>
              <a:t>http://www.portaldaeducacao.recife.pe.gov.br/groups/rob-tica-na-escola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3254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6908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2278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1102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EBC34B-0F99-4B30-AA24-8A071C607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8B3A3FC-82B6-41DA-8DD5-AE95CBB6A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0F563F-8701-4B3B-BAD0-BBF53FBF1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EA86D-2ABF-43DE-B688-A5F163A03EB8}" type="datetime1">
              <a:rPr lang="pt-BR" smtClean="0"/>
              <a:t>20/02/2022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C70434-A66C-4F30-AAFA-ABDA45392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32D540-1412-42C7-AE47-347F6C1E5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86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DDCE3-A97F-4AF4-96F6-E6D81299A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9702F24-9981-4567-AC92-804EFD1284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48A88E-EEE3-4ABE-BB2C-9510BEDC4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819A-E64B-41E2-95F0-D7F29223F2C2}" type="datetime1">
              <a:rPr lang="pt-BR" smtClean="0"/>
              <a:t>20/02/2022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FAF07E-2881-4E1D-AE48-C7657FA5F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2BEB81-4489-43AB-93A5-56215FAB5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471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8943553-8627-4295-96F8-9594E340B1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AD63A0C-25C1-45BC-A76D-E0219B26E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0D7A9B-812D-46ED-AF79-458BDE63A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8CC3-328B-4143-B506-167F71CEF827}" type="datetime1">
              <a:rPr lang="pt-BR" smtClean="0"/>
              <a:t>20/02/2022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487EDC-F75F-4939-9D38-73728A5BC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974C0C-3222-4585-B06D-DA4A57D48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328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FDA7-0C55-452C-9CBD-F776AB975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6A5B2A-0D06-4BD4-BA0B-B1C544184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5FF8E9-47E0-4A91-8ED2-FB6F0696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C1FA-28A8-41D1-BE09-99E88B09106C}" type="datetime1">
              <a:rPr lang="pt-BR" smtClean="0"/>
              <a:t>20/02/2022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FFB6E0-9DF0-4639-A5F6-1B4EBAD09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B0DC7B-C091-4C89-AF4C-DE036A707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84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7F73C8-F402-4688-AEE7-38290F56A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3DA9057-2186-4C1C-AE9D-27E466B72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0E8183-D7ED-4FA0-903E-826AB9DFD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34788-0FF1-4CAB-BA50-58A9ADB06881}" type="datetime1">
              <a:rPr lang="pt-BR" smtClean="0"/>
              <a:t>20/02/2022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C6FBA4E-4B89-4417-90C8-6F3E6EFA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F8AEE95-7D46-43EE-AA9C-5F6B3F9E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23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8051C1-3475-4428-886F-74397D95B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809336-2FD0-4BBD-9787-A356FC87E7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F7FE22A-E3E0-4416-9D7B-559DAD28E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4AE4B62-6B8D-49F9-B88A-2AEBBFA2F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B37E7-C762-4229-9A49-8FF50F78BFAF}" type="datetime1">
              <a:rPr lang="pt-BR" smtClean="0"/>
              <a:t>20/02/2022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88BEC10-1EC0-4184-AE8F-0C2799181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117AE19-4562-4D6E-82E6-1C9858B8A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006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DD964A-3991-4BEF-ACC8-D67ED759A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B4A559-6312-4A8B-BFBB-0C96436F9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455002-29D4-411B-801E-80C063AF7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A3AC913-3518-499C-82F1-CDF1439930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F8803A0-93F4-4B0C-BFDE-969F19F84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4FEF1D5-2542-433D-8E99-F0F27279E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C35CF-EDFA-4DD6-8E4D-7FAF81353D24}" type="datetime1">
              <a:rPr lang="pt-BR" smtClean="0"/>
              <a:t>20/02/2022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E6987C4-5B66-41B7-8B3D-B37476ACA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051CB40-6C20-48DD-8EEB-C50A21AA1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950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B798F6-DBD6-48AE-A4F9-8FCBD3E95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2215480-6042-4CC7-8BC0-95BBF93B7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E180F-AD63-494A-8BFE-EBCF78E9049F}" type="datetime1">
              <a:rPr lang="pt-BR" smtClean="0"/>
              <a:t>20/02/2022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434198F-9D98-462B-83A4-430A4235E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2795CB4-654F-4D10-89FB-5E640E9BF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570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DEC2864-E8D2-4651-8ED1-248F1FE47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187C-15D6-4C4F-AB6F-FED1C65348EF}" type="datetime1">
              <a:rPr lang="pt-BR" smtClean="0"/>
              <a:t>20/02/2022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5ACCC3F-39A1-436D-8117-15F44264A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4BDDA19-1F54-47E8-852A-DF2E7844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060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26D69A-9C23-4FED-ABFE-6FD76F8E4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409AA7-DD8A-4D65-8DE8-0780348FD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B34703-8EF5-4BEB-AF45-13F98871F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E40A141-D5D8-4DFF-AB92-90483DDB5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F9BB4-CAB6-4DEC-9425-90AD5DC5CF59}" type="datetime1">
              <a:rPr lang="pt-BR" smtClean="0"/>
              <a:t>20/02/2022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6C6E922-8B6F-4911-B800-91E7374F5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C297EA9-B5AA-406B-8458-0BA8B05ED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127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81639-65BA-474F-A65C-62BDFB742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574306A-3C7F-48B0-B3D0-CD0D8B82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CB883E8-7A24-4476-84FD-672F50663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14E54B2-C0C1-4D76-8C8F-1C05B8C12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27A86-F1B6-4261-B83B-97335E615A5C}" type="datetime1">
              <a:rPr lang="pt-BR" smtClean="0"/>
              <a:t>20/02/2022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3B41684-2E72-4DF2-8249-D5037B832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84206F6-85C1-47B1-8099-6F00DA80D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59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61B185C-A780-4109-8951-C5997DD9F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02A0A55-F43A-4822-A38B-725711E63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7A8E56-704F-41C5-9BCF-F11DD3D01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D7005-90C6-443C-A20B-8501113C7337}" type="datetime1">
              <a:rPr lang="pt-BR" smtClean="0"/>
              <a:t>20/02/2022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E11A86-1014-4067-A257-FEED6A41C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3CADC6-1605-4347-BA8F-2700D74612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961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299E1E0-B4EC-4B09-B64A-9C9947606F02}"/>
              </a:ext>
            </a:extLst>
          </p:cNvPr>
          <p:cNvSpPr txBox="1">
            <a:spLocks/>
          </p:cNvSpPr>
          <p:nvPr/>
        </p:nvSpPr>
        <p:spPr>
          <a:xfrm>
            <a:off x="2565400" y="15922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/>
          </a:p>
        </p:txBody>
      </p:sp>
      <p:sp>
        <p:nvSpPr>
          <p:cNvPr id="7" name="Título 30">
            <a:extLst>
              <a:ext uri="{FF2B5EF4-FFF2-40B4-BE49-F238E27FC236}">
                <a16:creationId xmlns:a16="http://schemas.microsoft.com/office/drawing/2014/main" id="{3ED49ED8-79BB-4C0E-9930-F7A213E9E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0058" y="968735"/>
            <a:ext cx="8428925" cy="429700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t-BR" sz="6600" dirty="0">
                <a:solidFill>
                  <a:schemeClr val="bg1"/>
                </a:solidFill>
                <a:latin typeface="Modern Love" panose="04090805081005020601" pitchFamily="82" charset="0"/>
              </a:rPr>
              <a:t>MÍDIAS </a:t>
            </a:r>
            <a:br>
              <a:rPr lang="pt-BR" sz="6600" dirty="0">
                <a:solidFill>
                  <a:schemeClr val="bg1"/>
                </a:solidFill>
                <a:latin typeface="Modern Love" panose="04090805081005020601" pitchFamily="82" charset="0"/>
              </a:rPr>
            </a:br>
            <a:r>
              <a:rPr lang="pt-BR" sz="6600" dirty="0">
                <a:solidFill>
                  <a:schemeClr val="bg1"/>
                </a:solidFill>
                <a:latin typeface="Modern Love" panose="04090805081005020601" pitchFamily="82" charset="0"/>
              </a:rPr>
              <a:t>EDUCACIONAIS</a:t>
            </a:r>
            <a:br>
              <a:rPr lang="pt-BR" sz="6600" dirty="0">
                <a:solidFill>
                  <a:schemeClr val="bg1"/>
                </a:solidFill>
                <a:latin typeface="Modern Love" panose="04090805081005020601" pitchFamily="82" charset="0"/>
              </a:rPr>
            </a:br>
            <a:r>
              <a:rPr lang="pt-BR" sz="6600" dirty="0">
                <a:solidFill>
                  <a:schemeClr val="bg1"/>
                </a:solidFill>
                <a:latin typeface="Modern Love" panose="04090805081005020601" pitchFamily="82" charset="0"/>
              </a:rPr>
              <a:t> aula 3</a:t>
            </a:r>
          </a:p>
        </p:txBody>
      </p:sp>
      <p:sp>
        <p:nvSpPr>
          <p:cNvPr id="18" name="Subtítulo 31">
            <a:extLst>
              <a:ext uri="{FF2B5EF4-FFF2-40B4-BE49-F238E27FC236}">
                <a16:creationId xmlns:a16="http://schemas.microsoft.com/office/drawing/2014/main" id="{DA8DDDF6-603C-47C8-A467-ADE542DF46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00" y="5714902"/>
            <a:ext cx="7037737" cy="794386"/>
          </a:xfrm>
        </p:spPr>
        <p:txBody>
          <a:bodyPr>
            <a:normAutofit/>
          </a:bodyPr>
          <a:lstStyle/>
          <a:p>
            <a:pPr algn="r"/>
            <a:r>
              <a:rPr lang="pt-BR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18A84EB4-F687-4FA3-B6E2-1A9C255CE277}"/>
              </a:ext>
            </a:extLst>
          </p:cNvPr>
          <p:cNvCxnSpPr/>
          <p:nvPr/>
        </p:nvCxnSpPr>
        <p:spPr>
          <a:xfrm>
            <a:off x="1341034" y="3979863"/>
            <a:ext cx="82141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Agrupar 7">
            <a:extLst>
              <a:ext uri="{FF2B5EF4-FFF2-40B4-BE49-F238E27FC236}">
                <a16:creationId xmlns:a16="http://schemas.microsoft.com/office/drawing/2014/main" id="{5E104253-EE40-4FCB-A345-FE4DE3AE7811}"/>
              </a:ext>
            </a:extLst>
          </p:cNvPr>
          <p:cNvGrpSpPr/>
          <p:nvPr/>
        </p:nvGrpSpPr>
        <p:grpSpPr>
          <a:xfrm>
            <a:off x="-1" y="0"/>
            <a:ext cx="12552219" cy="6990991"/>
            <a:chOff x="-1" y="0"/>
            <a:chExt cx="12552219" cy="6990991"/>
          </a:xfrm>
        </p:grpSpPr>
        <p:pic>
          <p:nvPicPr>
            <p:cNvPr id="5" name="Imagem 4" descr="Logotipo&#10;&#10;Descrição gerada automaticamente">
              <a:extLst>
                <a:ext uri="{FF2B5EF4-FFF2-40B4-BE49-F238E27FC236}">
                  <a16:creationId xmlns:a16="http://schemas.microsoft.com/office/drawing/2014/main" id="{AF2E710A-34C6-4D84-886A-FC7D58D11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903306"/>
            </a:xfrm>
            <a:prstGeom prst="rect">
              <a:avLst/>
            </a:prstGeom>
          </p:spPr>
        </p:pic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987DDD41-770A-471E-A03B-890AE7B31021}"/>
                </a:ext>
              </a:extLst>
            </p:cNvPr>
            <p:cNvSpPr/>
            <p:nvPr/>
          </p:nvSpPr>
          <p:spPr>
            <a:xfrm>
              <a:off x="9298983" y="6267796"/>
              <a:ext cx="3253235" cy="72319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08613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78801" y="330985"/>
            <a:ext cx="660708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Gambiarras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10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C46A4D7-CF72-4A5B-A139-6D8A2A4A2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744" y="1367485"/>
            <a:ext cx="8969433" cy="512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42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78801" y="330985"/>
            <a:ext cx="660708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Gambiarras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11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11A2109-A7F3-4453-88C4-77BDC937DD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8189" y="1463072"/>
            <a:ext cx="7218561" cy="5006746"/>
          </a:xfrm>
          <a:prstGeom prst="rect">
            <a:avLst/>
          </a:prstGeom>
        </p:spPr>
      </p:pic>
      <p:pic>
        <p:nvPicPr>
          <p:cNvPr id="7" name="WhatsApp Video 2022-02-03 at 17.24.00">
            <a:hlinkClick r:id="" action="ppaction://media"/>
            <a:extLst>
              <a:ext uri="{FF2B5EF4-FFF2-40B4-BE49-F238E27FC236}">
                <a16:creationId xmlns:a16="http://schemas.microsoft.com/office/drawing/2014/main" id="{33F9EC17-C060-4792-8754-C50A8EBC6C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56148"/>
            <a:ext cx="6607080" cy="686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35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78801" y="330985"/>
            <a:ext cx="660708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Gambiarras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12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F49F7C0-D7D4-43D8-96AF-CA67D75F7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661" y="1337039"/>
            <a:ext cx="9199158" cy="5099687"/>
          </a:xfrm>
          <a:prstGeom prst="rect">
            <a:avLst/>
          </a:prstGeom>
          <a:ln>
            <a:solidFill>
              <a:srgbClr val="800000"/>
            </a:solidFill>
          </a:ln>
        </p:spPr>
      </p:pic>
    </p:spTree>
    <p:extLst>
      <p:ext uri="{BB962C8B-B14F-4D97-AF65-F5344CB8AC3E}">
        <p14:creationId xmlns:p14="http://schemas.microsoft.com/office/powerpoint/2010/main" val="1574958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78801" y="330985"/>
            <a:ext cx="660708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Gambiarras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13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D662EDB-535B-4098-BC09-BEA84133D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520" y="1399354"/>
            <a:ext cx="6655712" cy="486844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29BFB3E-EEA5-47BD-BF66-4969108EC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387" y="1493689"/>
            <a:ext cx="45624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87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78801" y="330985"/>
            <a:ext cx="660708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Gambiarras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14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C353F54-991C-4820-A5E3-F93239799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506" y="1342388"/>
            <a:ext cx="8300333" cy="4668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DFF1901-C444-4C88-9755-C7AF020AD461}"/>
              </a:ext>
            </a:extLst>
          </p:cNvPr>
          <p:cNvSpPr txBox="1"/>
          <p:nvPr/>
        </p:nvSpPr>
        <p:spPr>
          <a:xfrm>
            <a:off x="1672506" y="6058024"/>
            <a:ext cx="776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Fonte: Portal da Prefeitura de Parnamirim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3292567-5014-40AD-BD61-DD4BBED95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4241" y="5151813"/>
            <a:ext cx="1019978" cy="59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97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A44B31E0-FEE7-4C2E-B37C-1E2286CAC1E9}"/>
              </a:ext>
            </a:extLst>
          </p:cNvPr>
          <p:cNvSpPr/>
          <p:nvPr/>
        </p:nvSpPr>
        <p:spPr>
          <a:xfrm>
            <a:off x="178802" y="1452029"/>
            <a:ext cx="7119774" cy="4710230"/>
          </a:xfrm>
          <a:prstGeom prst="rect">
            <a:avLst/>
          </a:prstGeom>
          <a:solidFill>
            <a:srgbClr val="0F603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78801" y="330985"/>
            <a:ext cx="660708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Impactos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15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" name="Google Shape;305;p67">
            <a:extLst>
              <a:ext uri="{FF2B5EF4-FFF2-40B4-BE49-F238E27FC236}">
                <a16:creationId xmlns:a16="http://schemas.microsoft.com/office/drawing/2014/main" id="{BA33E142-FF64-4845-AAF2-37EDADEEE0B5}"/>
              </a:ext>
            </a:extLst>
          </p:cNvPr>
          <p:cNvSpPr txBox="1"/>
          <p:nvPr/>
        </p:nvSpPr>
        <p:spPr>
          <a:xfrm>
            <a:off x="312470" y="1623763"/>
            <a:ext cx="6986105" cy="4538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20000"/>
          </a:bodyPr>
          <a:lstStyle/>
          <a:p>
            <a:r>
              <a:rPr lang="pt-BR" sz="30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Na perspectiva </a:t>
            </a:r>
            <a:r>
              <a:rPr lang="pt-BR" sz="3000" b="1" i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hacker</a:t>
            </a:r>
            <a:r>
              <a:rPr lang="pt-BR" sz="30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:</a:t>
            </a:r>
          </a:p>
          <a:p>
            <a:endParaRPr lang="pt-BR" sz="3000" b="1" dirty="0">
              <a:solidFill>
                <a:srgbClr val="FFC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Incentivo à postura e pensamento críticos;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Descentralização da aprendizagem;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Valorização do erro;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Conhecimento compartilhado;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Estímulo à criatividade (</a:t>
            </a:r>
            <a:r>
              <a:rPr lang="pt-BR" sz="2800" i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Remix</a:t>
            </a:r>
            <a:r>
              <a:rPr lang="pt-BR" sz="2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Compreensão das tecnologias além da visão instrumental;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Professor como curador/orientador/filtro;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Novas formas de avaliação.</a:t>
            </a:r>
          </a:p>
          <a:p>
            <a:r>
              <a:rPr lang="pt-BR" sz="2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(AGUADO; CANOVAS, 2021)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sz="32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87B7543-4B8A-4D4B-A9E7-7754662682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39" r="14958"/>
          <a:stretch/>
        </p:blipFill>
        <p:spPr>
          <a:xfrm>
            <a:off x="7432243" y="1452028"/>
            <a:ext cx="4580956" cy="4710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4161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A44B31E0-FEE7-4C2E-B37C-1E2286CAC1E9}"/>
              </a:ext>
            </a:extLst>
          </p:cNvPr>
          <p:cNvSpPr/>
          <p:nvPr/>
        </p:nvSpPr>
        <p:spPr>
          <a:xfrm>
            <a:off x="178802" y="1452029"/>
            <a:ext cx="5573605" cy="4710230"/>
          </a:xfrm>
          <a:prstGeom prst="rect">
            <a:avLst/>
          </a:prstGeom>
          <a:solidFill>
            <a:srgbClr val="0F603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78801" y="330985"/>
            <a:ext cx="660708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Impactos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16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" name="Google Shape;305;p67">
            <a:extLst>
              <a:ext uri="{FF2B5EF4-FFF2-40B4-BE49-F238E27FC236}">
                <a16:creationId xmlns:a16="http://schemas.microsoft.com/office/drawing/2014/main" id="{BA33E142-FF64-4845-AAF2-37EDADEEE0B5}"/>
              </a:ext>
            </a:extLst>
          </p:cNvPr>
          <p:cNvSpPr txBox="1"/>
          <p:nvPr/>
        </p:nvSpPr>
        <p:spPr>
          <a:xfrm>
            <a:off x="312470" y="1623763"/>
            <a:ext cx="5439937" cy="4538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10000"/>
          </a:bodyPr>
          <a:lstStyle/>
          <a:p>
            <a:r>
              <a:rPr lang="pt-BR" sz="30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Na perspectiva </a:t>
            </a:r>
            <a:r>
              <a:rPr lang="pt-BR" sz="3000" b="1" i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da gambiarra</a:t>
            </a:r>
            <a:r>
              <a:rPr lang="pt-BR" sz="30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:</a:t>
            </a:r>
          </a:p>
          <a:p>
            <a:endParaRPr lang="pt-BR" sz="3000" b="1" dirty="0">
              <a:solidFill>
                <a:srgbClr val="FFC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Ensino improvisado e aprendizagem precarizada?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6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Desmonte da educação?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6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Docência </a:t>
            </a:r>
            <a:r>
              <a:rPr lang="pt-BR" sz="26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uberizada</a:t>
            </a:r>
            <a:r>
              <a:rPr lang="pt-BR" sz="26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6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Assistencialismo</a:t>
            </a:r>
            <a:r>
              <a:rPr lang="pt-BR" sz="26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em detrimento de políticas públicas. (BOUFLEUR, 2006)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sz="3200" dirty="0"/>
          </a:p>
        </p:txBody>
      </p:sp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CA476C55-E53E-4022-A1CA-D819CA65E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785" y="1446472"/>
            <a:ext cx="5974745" cy="470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41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A44B31E0-FEE7-4C2E-B37C-1E2286CAC1E9}"/>
              </a:ext>
            </a:extLst>
          </p:cNvPr>
          <p:cNvSpPr/>
          <p:nvPr/>
        </p:nvSpPr>
        <p:spPr>
          <a:xfrm>
            <a:off x="178802" y="1452029"/>
            <a:ext cx="3794683" cy="4710230"/>
          </a:xfrm>
          <a:prstGeom prst="rect">
            <a:avLst/>
          </a:prstGeom>
          <a:solidFill>
            <a:srgbClr val="0F603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78801" y="330985"/>
            <a:ext cx="660708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Gambiarra × </a:t>
            </a:r>
            <a:r>
              <a:rPr lang="pt-BR" dirty="0" err="1">
                <a:solidFill>
                  <a:schemeClr val="bg1"/>
                </a:solidFill>
                <a:latin typeface="Modern Love" panose="04090805081005020601" pitchFamily="82" charset="0"/>
              </a:rPr>
              <a:t>Hackeamento</a:t>
            </a:r>
            <a:endParaRPr lang="pt-BR" dirty="0">
              <a:solidFill>
                <a:schemeClr val="bg1"/>
              </a:solidFill>
              <a:latin typeface="Modern Love" panose="04090805081005020601" pitchFamily="82" charset="0"/>
            </a:endParaRP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17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" name="Google Shape;305;p67">
            <a:extLst>
              <a:ext uri="{FF2B5EF4-FFF2-40B4-BE49-F238E27FC236}">
                <a16:creationId xmlns:a16="http://schemas.microsoft.com/office/drawing/2014/main" id="{BA33E142-FF64-4845-AAF2-37EDADEEE0B5}"/>
              </a:ext>
            </a:extLst>
          </p:cNvPr>
          <p:cNvSpPr txBox="1"/>
          <p:nvPr/>
        </p:nvSpPr>
        <p:spPr>
          <a:xfrm>
            <a:off x="312471" y="1623763"/>
            <a:ext cx="3661014" cy="4538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“A </a:t>
            </a:r>
            <a:r>
              <a:rPr lang="pt-BR" sz="24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prática</a:t>
            </a:r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da gambiarra acrescida de </a:t>
            </a:r>
            <a:r>
              <a:rPr lang="pt-BR" sz="24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investimento</a:t>
            </a:r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em educação e tecnologia é o que nos proporcionará um nível realmente inovador em produtos e serviços.” (PEREIRA, T. G. et al., 2014 apud CORREA, 2019, p.48)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sz="32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A13D474-7823-47BA-A5D1-51DBF0557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737" y="1406747"/>
            <a:ext cx="7795461" cy="4755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0733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A44B31E0-FEE7-4C2E-B37C-1E2286CAC1E9}"/>
              </a:ext>
            </a:extLst>
          </p:cNvPr>
          <p:cNvSpPr/>
          <p:nvPr/>
        </p:nvSpPr>
        <p:spPr>
          <a:xfrm>
            <a:off x="178802" y="1452029"/>
            <a:ext cx="11774900" cy="4371036"/>
          </a:xfrm>
          <a:prstGeom prst="rect">
            <a:avLst/>
          </a:prstGeom>
          <a:solidFill>
            <a:srgbClr val="0F603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78801" y="330985"/>
            <a:ext cx="660708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REFERÊNCIAS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18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" name="Google Shape;305;p67">
            <a:extLst>
              <a:ext uri="{FF2B5EF4-FFF2-40B4-BE49-F238E27FC236}">
                <a16:creationId xmlns:a16="http://schemas.microsoft.com/office/drawing/2014/main" id="{BA33E142-FF64-4845-AAF2-37EDADEEE0B5}"/>
              </a:ext>
            </a:extLst>
          </p:cNvPr>
          <p:cNvSpPr txBox="1"/>
          <p:nvPr/>
        </p:nvSpPr>
        <p:spPr>
          <a:xfrm>
            <a:off x="312948" y="1611495"/>
            <a:ext cx="11640754" cy="41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20000"/>
          </a:bodyPr>
          <a:lstStyle/>
          <a:p>
            <a:r>
              <a:rPr lang="pt-BR" sz="2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AGUADO, Alexandre Garcia; CANOVAS, Isabel Alvarez. Cultura hacker e educação: percepções dos hackers sobre a vivência de elementos de sua cultura nas escolas. PERSPECTIVA, Florianópolis, v.39, n.3, p.01-08, </a:t>
            </a:r>
            <a:r>
              <a:rPr lang="pt-BR" sz="22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jul</a:t>
            </a:r>
            <a:r>
              <a:rPr lang="pt-BR" sz="2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/set. 2021.</a:t>
            </a:r>
          </a:p>
          <a:p>
            <a:endParaRPr lang="pt-BR" sz="22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pt-BR" sz="2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AZEVEDO, </a:t>
            </a:r>
            <a:r>
              <a:rPr lang="pt-BR" sz="22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Greiton</a:t>
            </a:r>
            <a:r>
              <a:rPr lang="pt-BR" sz="2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Toledo de; MALTEMPI, Marcus Vinicius. Invenções robóticas para o Tratamento de Parkinson: pensamento computacional e formação matemática. </a:t>
            </a:r>
            <a:r>
              <a:rPr lang="pt-BR" sz="22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Bolema</a:t>
            </a:r>
            <a:r>
              <a:rPr lang="pt-BR" sz="2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 Rio Claro (SP), v. 35, n. 69, p. 63-88, abr. 2021. Disponível em: &lt;https://www.scielo.br/j/</a:t>
            </a:r>
            <a:r>
              <a:rPr lang="pt-BR" sz="22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bolema</a:t>
            </a:r>
            <a:r>
              <a:rPr lang="pt-BR" sz="2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/a/rDvkXJ9ctxXm7tcyLFkBRMj/?</a:t>
            </a:r>
            <a:r>
              <a:rPr lang="pt-BR" sz="22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lang</a:t>
            </a:r>
            <a:r>
              <a:rPr lang="pt-BR" sz="2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  <a:r>
              <a:rPr lang="pt-BR" sz="22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pt&amp;format</a:t>
            </a:r>
            <a:r>
              <a:rPr lang="pt-BR" sz="2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  <a:r>
              <a:rPr lang="pt-BR" sz="22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pdf</a:t>
            </a:r>
            <a:r>
              <a:rPr lang="pt-BR" sz="2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&gt; Acesso em 10 out. 2021</a:t>
            </a:r>
          </a:p>
          <a:p>
            <a:endParaRPr lang="pt-BR" sz="22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pt-BR" sz="2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BOUFLEUR, Rodrigo. A questão da Gambiarra: Formas alternativas de desenvolver artefatos e suas relações com o design de produtos. São Paulo: FAU-USP, 2006.</a:t>
            </a:r>
          </a:p>
          <a:p>
            <a:endParaRPr lang="pt-BR" sz="22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pt-BR" sz="2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CORREA, Pâmela Cordeiro Marques. Desobediência tecnológica e gambiarra: o design espontâneo periférico como caminho para outros futuros. Dissertação de Mestrado, Universidade de Brasília, Brasília, 2019.</a:t>
            </a:r>
          </a:p>
          <a:p>
            <a:endParaRPr lang="pt-BR" sz="22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425038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299E1E0-B4EC-4B09-B64A-9C9947606F02}"/>
              </a:ext>
            </a:extLst>
          </p:cNvPr>
          <p:cNvSpPr txBox="1">
            <a:spLocks/>
          </p:cNvSpPr>
          <p:nvPr/>
        </p:nvSpPr>
        <p:spPr>
          <a:xfrm>
            <a:off x="2565400" y="15922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/>
          </a:p>
        </p:txBody>
      </p:sp>
      <p:sp>
        <p:nvSpPr>
          <p:cNvPr id="7" name="Título 30">
            <a:extLst>
              <a:ext uri="{FF2B5EF4-FFF2-40B4-BE49-F238E27FC236}">
                <a16:creationId xmlns:a16="http://schemas.microsoft.com/office/drawing/2014/main" id="{3ED49ED8-79BB-4C0E-9930-F7A213E9E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906" y="1842707"/>
            <a:ext cx="9653855" cy="30046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MÍDIAS EDUCACIONAIS</a:t>
            </a:r>
            <a:br>
              <a:rPr lang="pt-BR" sz="4400" dirty="0">
                <a:solidFill>
                  <a:schemeClr val="bg1"/>
                </a:solidFill>
                <a:latin typeface="Modern Love" panose="04090805081005020601" pitchFamily="82" charset="0"/>
              </a:rPr>
            </a:br>
            <a:r>
              <a:rPr lang="pt-BR" sz="6600" dirty="0">
                <a:solidFill>
                  <a:schemeClr val="bg1"/>
                </a:solidFill>
                <a:latin typeface="Modern Love" panose="04090805081005020601" pitchFamily="82" charset="0"/>
              </a:rPr>
              <a:t> aula 6: </a:t>
            </a:r>
            <a:br>
              <a:rPr lang="pt-BR" sz="6600" dirty="0">
                <a:solidFill>
                  <a:schemeClr val="bg1"/>
                </a:solidFill>
                <a:latin typeface="Modern Love" panose="04090805081005020601" pitchFamily="82" charset="0"/>
              </a:rPr>
            </a:br>
            <a:r>
              <a:rPr lang="pt-BR" sz="4000" dirty="0">
                <a:solidFill>
                  <a:schemeClr val="bg1"/>
                </a:solidFill>
                <a:latin typeface="Modern Love" panose="04090805081005020601" pitchFamily="82" charset="0"/>
              </a:rPr>
              <a:t>gambiarra ou </a:t>
            </a:r>
            <a:r>
              <a:rPr lang="pt-BR" sz="4000" dirty="0" err="1">
                <a:solidFill>
                  <a:schemeClr val="bg1"/>
                </a:solidFill>
                <a:latin typeface="Modern Love" panose="04090805081005020601" pitchFamily="82" charset="0"/>
              </a:rPr>
              <a:t>hackeamento</a:t>
            </a:r>
            <a:r>
              <a:rPr lang="pt-BR" sz="4000" dirty="0">
                <a:solidFill>
                  <a:schemeClr val="bg1"/>
                </a:solidFill>
                <a:latin typeface="Modern Love" panose="04090805081005020601" pitchFamily="82" charset="0"/>
              </a:rPr>
              <a:t>?</a:t>
            </a:r>
            <a:endParaRPr lang="pt-BR" sz="6600" dirty="0">
              <a:solidFill>
                <a:schemeClr val="bg1"/>
              </a:solidFill>
              <a:latin typeface="Modern Love" panose="04090805081005020601" pitchFamily="82" charset="0"/>
            </a:endParaRPr>
          </a:p>
        </p:txBody>
      </p:sp>
      <p:sp>
        <p:nvSpPr>
          <p:cNvPr id="18" name="Subtítulo 31">
            <a:extLst>
              <a:ext uri="{FF2B5EF4-FFF2-40B4-BE49-F238E27FC236}">
                <a16:creationId xmlns:a16="http://schemas.microsoft.com/office/drawing/2014/main" id="{DA8DDDF6-603C-47C8-A467-ADE542DF46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00" y="5714902"/>
            <a:ext cx="7037737" cy="794386"/>
          </a:xfrm>
        </p:spPr>
        <p:txBody>
          <a:bodyPr>
            <a:normAutofit/>
          </a:bodyPr>
          <a:lstStyle/>
          <a:p>
            <a:pPr algn="r"/>
            <a:r>
              <a:rPr lang="pt-BR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18A84EB4-F687-4FA3-B6E2-1A9C255CE277}"/>
              </a:ext>
            </a:extLst>
          </p:cNvPr>
          <p:cNvCxnSpPr/>
          <p:nvPr/>
        </p:nvCxnSpPr>
        <p:spPr>
          <a:xfrm>
            <a:off x="1307782" y="3148591"/>
            <a:ext cx="82141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50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FCD22C8D-A595-4257-88E8-50FF1F8EEB8F}"/>
              </a:ext>
            </a:extLst>
          </p:cNvPr>
          <p:cNvSpPr/>
          <p:nvPr/>
        </p:nvSpPr>
        <p:spPr>
          <a:xfrm>
            <a:off x="3175886" y="1419883"/>
            <a:ext cx="4876800" cy="4893647"/>
          </a:xfrm>
          <a:prstGeom prst="rect">
            <a:avLst/>
          </a:prstGeom>
          <a:solidFill>
            <a:srgbClr val="0F603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658243" y="376845"/>
            <a:ext cx="660708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err="1">
                <a:solidFill>
                  <a:schemeClr val="bg1"/>
                </a:solidFill>
                <a:latin typeface="Modern Love" panose="04090805081005020601" pitchFamily="82" charset="0"/>
              </a:rPr>
              <a:t>ambiarra</a:t>
            </a:r>
            <a:endParaRPr lang="pt-BR" dirty="0">
              <a:solidFill>
                <a:schemeClr val="bg1"/>
              </a:solidFill>
              <a:latin typeface="Modern Love" panose="04090805081005020601" pitchFamily="82" charset="0"/>
            </a:endParaRP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3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9A618E1-6305-49EF-A3AF-0D1D173E1F4F}"/>
              </a:ext>
            </a:extLst>
          </p:cNvPr>
          <p:cNvSpPr txBox="1"/>
          <p:nvPr/>
        </p:nvSpPr>
        <p:spPr>
          <a:xfrm>
            <a:off x="3342140" y="1447957"/>
            <a:ext cx="471054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“(...) desenvolver uma </a:t>
            </a:r>
            <a:r>
              <a:rPr lang="pt-BR" sz="24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solução</a:t>
            </a:r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; um processo baseado no raciocínio projetivo </a:t>
            </a:r>
            <a:r>
              <a:rPr lang="pt-BR" sz="24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imediato</a:t>
            </a:r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 elaborado a partir de uma </a:t>
            </a:r>
            <a:r>
              <a:rPr lang="pt-BR" sz="24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necessidade particular </a:t>
            </a:r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ou algum recurso material disponível, os quais proporcionam a constituição de um artefato de maneira</a:t>
            </a:r>
          </a:p>
          <a:p>
            <a:pPr algn="ctr"/>
            <a:r>
              <a:rPr lang="pt-BR" sz="24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improvisada</a:t>
            </a:r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...” (BOUFLEUR, 2006, p.5)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E17FBFA-B817-4AEB-A778-9EAF4BAD78EA}"/>
              </a:ext>
            </a:extLst>
          </p:cNvPr>
          <p:cNvSpPr/>
          <p:nvPr/>
        </p:nvSpPr>
        <p:spPr>
          <a:xfrm>
            <a:off x="170037" y="398421"/>
            <a:ext cx="678391" cy="61863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G</a:t>
            </a:r>
          </a:p>
          <a:p>
            <a:pPr algn="ctr"/>
            <a:r>
              <a:rPr lang="pt-B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A</a:t>
            </a:r>
          </a:p>
          <a:p>
            <a:pPr algn="ctr"/>
            <a:r>
              <a:rPr lang="pt-BR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M</a:t>
            </a:r>
          </a:p>
          <a:p>
            <a:pPr algn="ctr"/>
            <a:r>
              <a:rPr lang="pt-B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B</a:t>
            </a:r>
          </a:p>
          <a:p>
            <a:pPr algn="ctr"/>
            <a:r>
              <a:rPr lang="pt-BR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I</a:t>
            </a:r>
          </a:p>
          <a:p>
            <a:pPr algn="ctr"/>
            <a:r>
              <a:rPr lang="pt-B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A</a:t>
            </a:r>
          </a:p>
          <a:p>
            <a:pPr algn="ctr"/>
            <a:r>
              <a:rPr lang="pt-BR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R</a:t>
            </a:r>
          </a:p>
          <a:p>
            <a:pPr algn="ctr"/>
            <a:r>
              <a:rPr lang="pt-B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R</a:t>
            </a:r>
          </a:p>
          <a:p>
            <a:pPr algn="ctr"/>
            <a:r>
              <a:rPr lang="pt-BR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A</a:t>
            </a:r>
            <a:endParaRPr lang="pt-B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12" name="Google Shape;305;p67">
            <a:extLst>
              <a:ext uri="{FF2B5EF4-FFF2-40B4-BE49-F238E27FC236}">
                <a16:creationId xmlns:a16="http://schemas.microsoft.com/office/drawing/2014/main" id="{859FCC29-F7C0-4EB6-9267-0DA921592677}"/>
              </a:ext>
            </a:extLst>
          </p:cNvPr>
          <p:cNvSpPr txBox="1"/>
          <p:nvPr/>
        </p:nvSpPr>
        <p:spPr>
          <a:xfrm>
            <a:off x="774537" y="1213137"/>
            <a:ext cx="2113557" cy="542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r>
              <a:rPr lang="pt-BR" sz="3200" b="1" dirty="0" err="1">
                <a:solidFill>
                  <a:schemeClr val="bg1"/>
                </a:solidFill>
              </a:rPr>
              <a:t>rtifício</a:t>
            </a:r>
            <a:r>
              <a:rPr lang="pt-BR" sz="3200" b="1" dirty="0">
                <a:solidFill>
                  <a:schemeClr val="bg1"/>
                </a:solidFill>
              </a:rPr>
              <a:t> 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sz="3200" b="1" dirty="0">
              <a:solidFill>
                <a:schemeClr val="bg1"/>
              </a:solidFill>
            </a:endParaRPr>
          </a:p>
        </p:txBody>
      </p:sp>
      <p:sp>
        <p:nvSpPr>
          <p:cNvPr id="14" name="Google Shape;305;p67">
            <a:extLst>
              <a:ext uri="{FF2B5EF4-FFF2-40B4-BE49-F238E27FC236}">
                <a16:creationId xmlns:a16="http://schemas.microsoft.com/office/drawing/2014/main" id="{A6E60C4D-7AF0-424B-B7BC-F263ECDDF9F8}"/>
              </a:ext>
            </a:extLst>
          </p:cNvPr>
          <p:cNvSpPr txBox="1"/>
          <p:nvPr/>
        </p:nvSpPr>
        <p:spPr>
          <a:xfrm>
            <a:off x="792388" y="1896670"/>
            <a:ext cx="2113557" cy="542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r>
              <a:rPr lang="pt-BR" sz="3200" b="1" dirty="0" err="1">
                <a:solidFill>
                  <a:schemeClr val="bg1"/>
                </a:solidFill>
              </a:rPr>
              <a:t>ecânica</a:t>
            </a:r>
            <a:endParaRPr lang="pt-BR" sz="32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sz="3200" b="1" dirty="0">
              <a:solidFill>
                <a:schemeClr val="bg1"/>
              </a:solidFill>
            </a:endParaRPr>
          </a:p>
        </p:txBody>
      </p:sp>
      <p:sp>
        <p:nvSpPr>
          <p:cNvPr id="15" name="Google Shape;305;p67">
            <a:extLst>
              <a:ext uri="{FF2B5EF4-FFF2-40B4-BE49-F238E27FC236}">
                <a16:creationId xmlns:a16="http://schemas.microsoft.com/office/drawing/2014/main" id="{9B5E7D59-2E9A-4C41-816B-67A240871C7F}"/>
              </a:ext>
            </a:extLst>
          </p:cNvPr>
          <p:cNvSpPr txBox="1"/>
          <p:nvPr/>
        </p:nvSpPr>
        <p:spPr>
          <a:xfrm>
            <a:off x="749184" y="2509724"/>
            <a:ext cx="2113557" cy="542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r>
              <a:rPr lang="pt-BR" sz="3200" b="1" dirty="0" err="1">
                <a:solidFill>
                  <a:schemeClr val="bg1"/>
                </a:solidFill>
              </a:rPr>
              <a:t>rasileira</a:t>
            </a:r>
            <a:endParaRPr lang="pt-BR" sz="32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sz="3200" b="1" dirty="0">
              <a:solidFill>
                <a:schemeClr val="bg1"/>
              </a:solidFill>
            </a:endParaRPr>
          </a:p>
        </p:txBody>
      </p:sp>
      <p:sp>
        <p:nvSpPr>
          <p:cNvPr id="16" name="Google Shape;305;p67">
            <a:extLst>
              <a:ext uri="{FF2B5EF4-FFF2-40B4-BE49-F238E27FC236}">
                <a16:creationId xmlns:a16="http://schemas.microsoft.com/office/drawing/2014/main" id="{2B44D3BD-DC59-4467-B190-D34AF848E5A4}"/>
              </a:ext>
            </a:extLst>
          </p:cNvPr>
          <p:cNvSpPr txBox="1"/>
          <p:nvPr/>
        </p:nvSpPr>
        <p:spPr>
          <a:xfrm>
            <a:off x="658243" y="3230264"/>
            <a:ext cx="3116332" cy="542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r>
              <a:rPr lang="pt-BR" sz="3200" b="1" dirty="0" err="1">
                <a:solidFill>
                  <a:schemeClr val="bg1"/>
                </a:solidFill>
              </a:rPr>
              <a:t>nventada</a:t>
            </a:r>
            <a:r>
              <a:rPr lang="pt-BR" sz="3200" b="1" dirty="0">
                <a:solidFill>
                  <a:schemeClr val="bg1"/>
                </a:solidFill>
              </a:rPr>
              <a:t> para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sz="3200" b="1" dirty="0">
              <a:solidFill>
                <a:schemeClr val="bg1"/>
              </a:solidFill>
            </a:endParaRPr>
          </a:p>
        </p:txBody>
      </p:sp>
      <p:sp>
        <p:nvSpPr>
          <p:cNvPr id="17" name="Google Shape;305;p67">
            <a:extLst>
              <a:ext uri="{FF2B5EF4-FFF2-40B4-BE49-F238E27FC236}">
                <a16:creationId xmlns:a16="http://schemas.microsoft.com/office/drawing/2014/main" id="{3E72EF2F-CACB-41FF-9109-F2C416382ED4}"/>
              </a:ext>
            </a:extLst>
          </p:cNvPr>
          <p:cNvSpPr txBox="1"/>
          <p:nvPr/>
        </p:nvSpPr>
        <p:spPr>
          <a:xfrm>
            <a:off x="749184" y="3866707"/>
            <a:ext cx="3116332" cy="542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r>
              <a:rPr lang="pt-BR" sz="3200" b="1" dirty="0" err="1">
                <a:solidFill>
                  <a:schemeClr val="bg1"/>
                </a:solidFill>
              </a:rPr>
              <a:t>rrumar</a:t>
            </a:r>
            <a:endParaRPr lang="pt-BR" sz="32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sz="3200" b="1" dirty="0">
              <a:solidFill>
                <a:schemeClr val="bg1"/>
              </a:solidFill>
            </a:endParaRPr>
          </a:p>
        </p:txBody>
      </p:sp>
      <p:sp>
        <p:nvSpPr>
          <p:cNvPr id="18" name="Google Shape;305;p67">
            <a:extLst>
              <a:ext uri="{FF2B5EF4-FFF2-40B4-BE49-F238E27FC236}">
                <a16:creationId xmlns:a16="http://schemas.microsoft.com/office/drawing/2014/main" id="{3E651CA1-6361-481C-BF5A-04896ADF8EE7}"/>
              </a:ext>
            </a:extLst>
          </p:cNvPr>
          <p:cNvSpPr txBox="1"/>
          <p:nvPr/>
        </p:nvSpPr>
        <p:spPr>
          <a:xfrm>
            <a:off x="749184" y="4548754"/>
            <a:ext cx="3116332" cy="542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r>
              <a:rPr lang="pt-BR" sz="3200" b="1" dirty="0" err="1">
                <a:solidFill>
                  <a:schemeClr val="bg1"/>
                </a:solidFill>
              </a:rPr>
              <a:t>ecuperar</a:t>
            </a:r>
            <a:r>
              <a:rPr lang="pt-BR" sz="3200" b="1" dirty="0">
                <a:solidFill>
                  <a:schemeClr val="bg1"/>
                </a:solidFill>
              </a:rPr>
              <a:t> ou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sz="3200" b="1" dirty="0">
              <a:solidFill>
                <a:schemeClr val="bg1"/>
              </a:solidFill>
            </a:endParaRPr>
          </a:p>
        </p:txBody>
      </p:sp>
      <p:sp>
        <p:nvSpPr>
          <p:cNvPr id="19" name="Google Shape;305;p67">
            <a:extLst>
              <a:ext uri="{FF2B5EF4-FFF2-40B4-BE49-F238E27FC236}">
                <a16:creationId xmlns:a16="http://schemas.microsoft.com/office/drawing/2014/main" id="{33181B90-D66F-44BB-A486-328586063B58}"/>
              </a:ext>
            </a:extLst>
          </p:cNvPr>
          <p:cNvSpPr txBox="1"/>
          <p:nvPr/>
        </p:nvSpPr>
        <p:spPr>
          <a:xfrm>
            <a:off x="749184" y="5239658"/>
            <a:ext cx="3116332" cy="542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r>
              <a:rPr lang="pt-BR" sz="3200" b="1" dirty="0" err="1">
                <a:solidFill>
                  <a:schemeClr val="bg1"/>
                </a:solidFill>
              </a:rPr>
              <a:t>ealizar</a:t>
            </a:r>
            <a:endParaRPr lang="pt-BR" sz="32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sz="3200" b="1" dirty="0">
              <a:solidFill>
                <a:schemeClr val="bg1"/>
              </a:solidFill>
            </a:endParaRPr>
          </a:p>
        </p:txBody>
      </p:sp>
      <p:sp>
        <p:nvSpPr>
          <p:cNvPr id="20" name="Google Shape;305;p67">
            <a:extLst>
              <a:ext uri="{FF2B5EF4-FFF2-40B4-BE49-F238E27FC236}">
                <a16:creationId xmlns:a16="http://schemas.microsoft.com/office/drawing/2014/main" id="{32AD4C3D-4018-40C0-A843-A568B7F031C9}"/>
              </a:ext>
            </a:extLst>
          </p:cNvPr>
          <p:cNvSpPr txBox="1"/>
          <p:nvPr/>
        </p:nvSpPr>
        <p:spPr>
          <a:xfrm>
            <a:off x="749184" y="5917214"/>
            <a:ext cx="3116332" cy="542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r>
              <a:rPr lang="pt-BR" sz="3200" b="1" dirty="0" err="1">
                <a:solidFill>
                  <a:schemeClr val="bg1"/>
                </a:solidFill>
              </a:rPr>
              <a:t>lgo</a:t>
            </a:r>
            <a:endParaRPr lang="pt-BR" sz="32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sz="3200" b="1" dirty="0">
              <a:solidFill>
                <a:schemeClr val="bg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417A3C5-A549-4F06-AA58-603A490EBF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05" r="20105"/>
          <a:stretch/>
        </p:blipFill>
        <p:spPr>
          <a:xfrm>
            <a:off x="8052686" y="1317220"/>
            <a:ext cx="4044065" cy="5107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707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  <p:bldP spid="10" grpId="0"/>
      <p:bldP spid="7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FCD22C8D-A595-4257-88E8-50FF1F8EEB8F}"/>
              </a:ext>
            </a:extLst>
          </p:cNvPr>
          <p:cNvSpPr/>
          <p:nvPr/>
        </p:nvSpPr>
        <p:spPr>
          <a:xfrm>
            <a:off x="178801" y="1419883"/>
            <a:ext cx="11834398" cy="4893647"/>
          </a:xfrm>
          <a:prstGeom prst="rect">
            <a:avLst/>
          </a:prstGeom>
          <a:solidFill>
            <a:srgbClr val="0F603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78801" y="330985"/>
            <a:ext cx="660708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Gambiarra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4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9A618E1-6305-49EF-A3AF-0D1D173E1F4F}"/>
              </a:ext>
            </a:extLst>
          </p:cNvPr>
          <p:cNvSpPr txBox="1"/>
          <p:nvPr/>
        </p:nvSpPr>
        <p:spPr>
          <a:xfrm>
            <a:off x="178801" y="1447957"/>
            <a:ext cx="1183439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Gambiarra é um termo popular, </a:t>
            </a:r>
            <a:r>
              <a:rPr lang="pt-BR" sz="24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brasileiro</a:t>
            </a:r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 com conotações </a:t>
            </a:r>
            <a:r>
              <a:rPr lang="pt-BR" sz="24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negativas e positivas</a:t>
            </a:r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 Segundo </a:t>
            </a:r>
            <a:r>
              <a:rPr lang="pt-BR" sz="2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Bloufeur</a:t>
            </a:r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(2006) a gambiarra seria o processo de transformação investido sobre um ou mais recursos materiais disponíveis, conduzido pela existência de uma necessidade, a partir de uma ideia definida, onde a qualidade e o resultado deste processo dependeriam da habilidade ou capacidade criativa de adequar tais recursos à determinada necessidade.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Existe a necessidade, tem o material e se define a ideia para efetivar a gambiarra.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É realizada por um único indivíduo com um único objetivo.</a:t>
            </a:r>
          </a:p>
        </p:txBody>
      </p:sp>
    </p:spTree>
    <p:extLst>
      <p:ext uri="{BB962C8B-B14F-4D97-AF65-F5344CB8AC3E}">
        <p14:creationId xmlns:p14="http://schemas.microsoft.com/office/powerpoint/2010/main" val="187547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FCD22C8D-A595-4257-88E8-50FF1F8EEB8F}"/>
              </a:ext>
            </a:extLst>
          </p:cNvPr>
          <p:cNvSpPr/>
          <p:nvPr/>
        </p:nvSpPr>
        <p:spPr>
          <a:xfrm>
            <a:off x="262352" y="1419883"/>
            <a:ext cx="7534986" cy="4893647"/>
          </a:xfrm>
          <a:prstGeom prst="rect">
            <a:avLst/>
          </a:prstGeom>
          <a:solidFill>
            <a:srgbClr val="0F603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78801" y="330985"/>
            <a:ext cx="660708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Hacker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5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9A618E1-6305-49EF-A3AF-0D1D173E1F4F}"/>
              </a:ext>
            </a:extLst>
          </p:cNvPr>
          <p:cNvSpPr txBox="1"/>
          <p:nvPr/>
        </p:nvSpPr>
        <p:spPr>
          <a:xfrm>
            <a:off x="262352" y="1363735"/>
            <a:ext cx="738578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Hacker são especialistas ou entusiastas de qualquer tipo que gostam de superar desafios e limitações com criatividade e ética.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Tecnologias livres </a:t>
            </a:r>
            <a:r>
              <a:rPr lang="pt-BR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são essenciais na educação para que conheçam como funcionam e conhecer a maneira como os algoritmos manipulam seus dados. Deixam de ser usuários dependentes e consumidores para serem fazedores de tecnologia, que dominam seus dispositivos. (AGUADO; CANOVAS, 2021)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C186731-1A92-431B-9025-9AB2C26841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8" b="88293" l="7724" r="91870">
                        <a14:foregroundMark x1="8130" y1="61951" x2="8130" y2="61951"/>
                        <a14:foregroundMark x1="17886" y1="39024" x2="17886" y2="39024"/>
                        <a14:foregroundMark x1="18293" y1="33659" x2="17886" y2="52195"/>
                        <a14:foregroundMark x1="17886" y1="52195" x2="17480" y2="52195"/>
                        <a14:foregroundMark x1="35772" y1="35610" x2="37398" y2="60976"/>
                        <a14:foregroundMark x1="58537" y1="36098" x2="58130" y2="56585"/>
                        <a14:foregroundMark x1="77642" y1="37561" x2="80894" y2="59512"/>
                        <a14:foregroundMark x1="86585" y1="35610" x2="88211" y2="62439"/>
                        <a14:foregroundMark x1="91870" y1="45854" x2="91870" y2="45854"/>
                        <a14:foregroundMark x1="21951" y1="4390" x2="21951" y2="4390"/>
                        <a14:foregroundMark x1="20732" y1="976" x2="20732" y2="12683"/>
                        <a14:foregroundMark x1="20732" y1="12683" x2="20732" y2="12683"/>
                        <a14:foregroundMark x1="21545" y1="3415" x2="21545" y2="12683"/>
                        <a14:foregroundMark x1="38618" y1="1951" x2="39431" y2="11707"/>
                        <a14:foregroundMark x1="38211" y1="1951" x2="39024" y2="12683"/>
                        <a14:foregroundMark x1="63008" y1="1951" x2="63415" y2="15610"/>
                        <a14:foregroundMark x1="64634" y1="1463" x2="64634" y2="6341"/>
                        <a14:foregroundMark x1="78049" y1="1951" x2="78049" y2="13659"/>
                        <a14:foregroundMark x1="79268" y1="488" x2="80081" y2="14634"/>
                        <a14:foregroundMark x1="43902" y1="38537" x2="43902" y2="385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5571" y="1188235"/>
            <a:ext cx="5176057" cy="634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90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78801" y="330985"/>
            <a:ext cx="660708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Hacker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6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8" name="Imagem 7" descr="Uma imagem contendo Ícone&#10;&#10;Descrição gerada automaticamente">
            <a:extLst>
              <a:ext uri="{FF2B5EF4-FFF2-40B4-BE49-F238E27FC236}">
                <a16:creationId xmlns:a16="http://schemas.microsoft.com/office/drawing/2014/main" id="{FF3AFB8F-E87F-43AD-B317-E0B06E7EA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66" y="1870650"/>
            <a:ext cx="5245503" cy="4020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9B85155-ED47-4516-94D9-D0C794946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438" y="1270218"/>
            <a:ext cx="5700328" cy="5081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5D20A8BD-D4F6-4949-B182-BE01B9F8BF52}"/>
              </a:ext>
            </a:extLst>
          </p:cNvPr>
          <p:cNvSpPr txBox="1"/>
          <p:nvPr/>
        </p:nvSpPr>
        <p:spPr>
          <a:xfrm>
            <a:off x="6369751" y="6275928"/>
            <a:ext cx="6202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AZEVEDO; MALTEMPI (2021)</a:t>
            </a:r>
          </a:p>
        </p:txBody>
      </p:sp>
    </p:spTree>
    <p:extLst>
      <p:ext uri="{BB962C8B-B14F-4D97-AF65-F5344CB8AC3E}">
        <p14:creationId xmlns:p14="http://schemas.microsoft.com/office/powerpoint/2010/main" val="1084064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78801" y="330985"/>
            <a:ext cx="660708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Hacker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7</a:t>
            </a:fld>
            <a:endParaRPr lang="pt-BR" dirty="0">
              <a:solidFill>
                <a:schemeClr val="bg1"/>
              </a:solidFill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C0CDF241-A9DC-4FAB-9660-0148BF2CD360}"/>
              </a:ext>
            </a:extLst>
          </p:cNvPr>
          <p:cNvGrpSpPr/>
          <p:nvPr/>
        </p:nvGrpSpPr>
        <p:grpSpPr>
          <a:xfrm>
            <a:off x="3192913" y="1349657"/>
            <a:ext cx="4847743" cy="5006025"/>
            <a:chOff x="3192913" y="1349657"/>
            <a:chExt cx="4847743" cy="5006025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274FC2EE-8836-4780-AC27-CDB51206F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08465" y="1405805"/>
              <a:ext cx="4682316" cy="4949877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D56C2B92-633C-482C-B1C0-0CACC7A4B0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7381"/>
            <a:stretch/>
          </p:blipFill>
          <p:spPr>
            <a:xfrm>
              <a:off x="3192913" y="1349657"/>
              <a:ext cx="4847743" cy="42340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9707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78801" y="330985"/>
            <a:ext cx="660708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Hacker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8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CA8054E-98A8-4DCA-9FBC-AF58867D3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999" y="1318837"/>
            <a:ext cx="8285685" cy="4780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BFAF76-B286-452B-9B5D-F10D58B79731}"/>
              </a:ext>
            </a:extLst>
          </p:cNvPr>
          <p:cNvSpPr txBox="1"/>
          <p:nvPr/>
        </p:nvSpPr>
        <p:spPr>
          <a:xfrm>
            <a:off x="1985457" y="6045345"/>
            <a:ext cx="9079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Fonte: PORTAL DA EDUCAÇÃO, Prefeitura de Recife.</a:t>
            </a:r>
          </a:p>
        </p:txBody>
      </p:sp>
    </p:spTree>
    <p:extLst>
      <p:ext uri="{BB962C8B-B14F-4D97-AF65-F5344CB8AC3E}">
        <p14:creationId xmlns:p14="http://schemas.microsoft.com/office/powerpoint/2010/main" val="2586643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78801" y="330985"/>
            <a:ext cx="660708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Gambiarras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               				p.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0C5C91-BF48-435F-8683-408C8CF8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30" y="6492875"/>
            <a:ext cx="2302007" cy="365125"/>
          </a:xfrm>
        </p:spPr>
        <p:txBody>
          <a:bodyPr/>
          <a:lstStyle/>
          <a:p>
            <a:fld id="{B5BC91DC-8326-4A7F-8371-D1B8953F3561}" type="slidenum">
              <a:rPr lang="pt-BR" smtClean="0">
                <a:solidFill>
                  <a:schemeClr val="bg1"/>
                </a:solidFill>
              </a:rPr>
              <a:t>9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7" name="Imagem 6" descr="Pessoa posando para foto em frente a computador&#10;&#10;Descrição gerada automaticamente com confiança baixa">
            <a:extLst>
              <a:ext uri="{FF2B5EF4-FFF2-40B4-BE49-F238E27FC236}">
                <a16:creationId xmlns:a16="http://schemas.microsoft.com/office/drawing/2014/main" id="{FC90BD18-01DC-4897-BA1C-E824C8A1E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836" y="1333987"/>
            <a:ext cx="9072574" cy="509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48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4886</TotalTime>
  <Words>997</Words>
  <Application>Microsoft Office PowerPoint</Application>
  <PresentationFormat>Widescreen</PresentationFormat>
  <Paragraphs>137</Paragraphs>
  <Slides>18</Slides>
  <Notes>16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5" baseType="lpstr">
      <vt:lpstr>Arial</vt:lpstr>
      <vt:lpstr>Arial</vt:lpstr>
      <vt:lpstr>Calibri</vt:lpstr>
      <vt:lpstr>Calibri Light</vt:lpstr>
      <vt:lpstr>Cavolini</vt:lpstr>
      <vt:lpstr>Modern Love</vt:lpstr>
      <vt:lpstr>Tema do Office</vt:lpstr>
      <vt:lpstr>MÍDIAS  EDUCACIONAIS  aula 3</vt:lpstr>
      <vt:lpstr>MÍDIAS EDUCACIONAIS  aula 6:  gambiarra ou hackeamento?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Juliana Maria Schivani Alves</dc:creator>
  <cp:lastModifiedBy>Juliana Maria Schivani Alves</cp:lastModifiedBy>
  <cp:revision>309</cp:revision>
  <dcterms:created xsi:type="dcterms:W3CDTF">2021-05-12T15:30:04Z</dcterms:created>
  <dcterms:modified xsi:type="dcterms:W3CDTF">2022-02-20T23:04:10Z</dcterms:modified>
</cp:coreProperties>
</file>