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97" r:id="rId3"/>
    <p:sldId id="308" r:id="rId4"/>
    <p:sldId id="309" r:id="rId5"/>
    <p:sldId id="310" r:id="rId6"/>
    <p:sldId id="312" r:id="rId7"/>
    <p:sldId id="313" r:id="rId8"/>
    <p:sldId id="311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4" r:id="rId18"/>
    <p:sldId id="326" r:id="rId19"/>
    <p:sldId id="325" r:id="rId20"/>
    <p:sldId id="328" r:id="rId21"/>
    <p:sldId id="339" r:id="rId22"/>
    <p:sldId id="340" r:id="rId23"/>
    <p:sldId id="329" r:id="rId24"/>
    <p:sldId id="330" r:id="rId25"/>
    <p:sldId id="331" r:id="rId26"/>
    <p:sldId id="334" r:id="rId27"/>
    <p:sldId id="337" r:id="rId28"/>
    <p:sldId id="335" r:id="rId29"/>
    <p:sldId id="336" r:id="rId30"/>
    <p:sldId id="338" r:id="rId31"/>
    <p:sldId id="323" r:id="rId32"/>
    <p:sldId id="322" r:id="rId3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27/05/2017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27/05/2017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27/05/2017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27/05/2017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27/05/2017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27/05/2017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27/05/2017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27/05/2017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27/05/2017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27/05/2017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27/05/2017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27/05/2017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27/05/2017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7.wdp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file:///D:\Documents\MATEM&#193;TICA\8-CONCURSOS\2016\IFCE\Modelagem%20Matem&#225;tica\A%20AULA\3744433-web360-1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INTRODUÇÃO AO ESTUDO DE FUNÇÕES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314450"/>
          </a:xfrm>
        </p:spPr>
        <p:txBody>
          <a:bodyPr>
            <a:normAutofit fontScale="92500" lnSpcReduction="1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juliana.schivani@ifrn.edu.br</a:t>
            </a:r>
          </a:p>
        </p:txBody>
      </p:sp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dizia?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9622"/>
            <a:ext cx="678250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fez?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5544617" cy="365265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5606"/>
            <a:ext cx="2736303" cy="3652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70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fez?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3380"/>
            <a:ext cx="5247857" cy="266429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Retângulo 5"/>
          <p:cNvSpPr/>
          <p:nvPr/>
        </p:nvSpPr>
        <p:spPr>
          <a:xfrm>
            <a:off x="82552" y="1203598"/>
            <a:ext cx="888193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Altura,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Peso,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Capacidade respiratória,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Força de impulsão e compressão,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Rapidez de sopro,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Audição,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Visão,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Percepção cromática,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Série de pesos ordenados (medir a sensibilidade muscular),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Pêndulo calibrado (medir a velocidade da reação à luz e ao som),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Fotômetro (medir a precisão para encontrar dois pontos da mesma cor),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Barra com várias medidas de distância (testar a estimativa de extensão visual), </a:t>
            </a:r>
          </a:p>
          <a:p>
            <a:pPr algn="just">
              <a:buFont typeface="Wingdings" pitchFamily="2" charset="2"/>
              <a:buChar char="ü"/>
              <a:tabLst>
                <a:tab pos="265113" algn="l"/>
              </a:tabLst>
            </a:pPr>
            <a:r>
              <a:rPr lang="pt-BR" sz="1700" dirty="0"/>
              <a:t>Conjuntos de recipientes com diversas substâncias (testar a distinção olfativa),</a:t>
            </a:r>
          </a:p>
          <a:p>
            <a:pPr algn="just"/>
            <a:r>
              <a:rPr lang="fr-FR" sz="1700" dirty="0"/>
              <a:t>(SOUSA; ALVES,  2017, p.23-24</a:t>
            </a:r>
            <a:r>
              <a:rPr lang="pt-BR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8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fez?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496" y="1419622"/>
            <a:ext cx="8928992" cy="3312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0" algn="just">
              <a:spcBef>
                <a:spcPts val="0"/>
              </a:spcBef>
              <a:buFont typeface="Arial" pitchFamily="34" charset="0"/>
              <a:buNone/>
              <a:tabLst>
                <a:tab pos="6283325" algn="l"/>
              </a:tabLst>
              <a:defRPr/>
            </a:pPr>
            <a:r>
              <a:rPr lang="pt-BR" sz="2400" dirty="0"/>
              <a:t>Para determinar a frequência sonora mais alta,  caminhava pelo zoológico com uma bengala que tinha o apito afixado em uma ponta e na outra uma espécie de bexiga de borracha que ele apertava para tocar o apito, enquanto observava as reações dos animais. Sua invenção se tornou peça-padrão entre os equipamentos do laboratório de psicologia. [...] Os testes de </a:t>
            </a:r>
            <a:r>
              <a:rPr lang="pt-BR" sz="2400" dirty="0" err="1"/>
              <a:t>Galton</a:t>
            </a:r>
            <a:r>
              <a:rPr lang="pt-BR" sz="2400" dirty="0"/>
              <a:t> serviram como protótipos para equipamentos que se tornaram padrão de laboratório. </a:t>
            </a:r>
          </a:p>
          <a:p>
            <a:pPr marL="176213" indent="0" algn="just">
              <a:spcBef>
                <a:spcPts val="0"/>
              </a:spcBef>
              <a:buFont typeface="Arial" pitchFamily="34" charset="0"/>
              <a:buNone/>
              <a:tabLst>
                <a:tab pos="6283325" algn="l"/>
              </a:tabLst>
              <a:defRPr/>
            </a:pPr>
            <a:r>
              <a:rPr lang="pt-BR" sz="2400" dirty="0"/>
              <a:t>(SOUSA; ALVES, 2017, p.22)</a:t>
            </a:r>
          </a:p>
        </p:txBody>
      </p:sp>
    </p:spTree>
    <p:extLst>
      <p:ext uri="{BB962C8B-B14F-4D97-AF65-F5344CB8AC3E}">
        <p14:creationId xmlns:p14="http://schemas.microsoft.com/office/powerpoint/2010/main" val="42369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descobriu?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3043" y="1371650"/>
            <a:ext cx="5616624" cy="35498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0675" y="1371650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BR" sz="2000" dirty="0"/>
              <a:t>9000 registros familiares;</a:t>
            </a:r>
          </a:p>
          <a:p>
            <a:pPr marL="176213" indent="-176213">
              <a:buFont typeface="Arial" pitchFamily="34" charset="0"/>
              <a:buChar char="•"/>
            </a:pPr>
            <a:endParaRPr lang="pt-BR" sz="2000" dirty="0"/>
          </a:p>
          <a:p>
            <a:pPr marL="176213" indent="-176213">
              <a:buFont typeface="Arial" pitchFamily="34" charset="0"/>
              <a:buChar char="•"/>
            </a:pPr>
            <a:r>
              <a:rPr lang="pt-BR" sz="2000" dirty="0"/>
              <a:t>6 anos de análise;</a:t>
            </a:r>
          </a:p>
          <a:p>
            <a:pPr marL="176213" indent="-176213">
              <a:buFont typeface="Arial" pitchFamily="34" charset="0"/>
              <a:buChar char="•"/>
            </a:pPr>
            <a:endParaRPr lang="pt-BR" sz="2000" dirty="0"/>
          </a:p>
          <a:p>
            <a:pPr marL="176213" indent="-176213">
              <a:buFont typeface="Arial" pitchFamily="34" charset="0"/>
              <a:buChar char="•"/>
            </a:pPr>
            <a:r>
              <a:rPr lang="pt-BR" sz="2000" dirty="0"/>
              <a:t>Estimativa da altura do filho, dado a altura dos pais;</a:t>
            </a:r>
          </a:p>
          <a:p>
            <a:pPr marL="176213" indent="-176213">
              <a:buFont typeface="Arial" pitchFamily="34" charset="0"/>
              <a:buChar char="•"/>
            </a:pPr>
            <a:endParaRPr lang="pt-BR" sz="2000" dirty="0"/>
          </a:p>
          <a:p>
            <a:pPr marL="176213" indent="-176213">
              <a:buFont typeface="Arial" pitchFamily="34" charset="0"/>
              <a:buChar char="•"/>
            </a:pPr>
            <a:r>
              <a:rPr lang="pt-BR" sz="2000" dirty="0"/>
              <a:t>Coeficiente de correlação linear;</a:t>
            </a:r>
          </a:p>
          <a:p>
            <a:pPr marL="176213" indent="-176213">
              <a:buFont typeface="Arial" pitchFamily="34" charset="0"/>
              <a:buChar char="•"/>
            </a:pPr>
            <a:endParaRPr lang="pt-BR" sz="2000" dirty="0"/>
          </a:p>
          <a:p>
            <a:pPr marL="176213" indent="-176213">
              <a:buFont typeface="Arial" pitchFamily="34" charset="0"/>
              <a:buChar char="•"/>
            </a:pPr>
            <a:r>
              <a:rPr lang="pt-BR" sz="2000" dirty="0"/>
              <a:t>Regressão linear (1885).</a:t>
            </a:r>
          </a:p>
        </p:txBody>
      </p:sp>
    </p:spTree>
    <p:extLst>
      <p:ext uri="{BB962C8B-B14F-4D97-AF65-F5344CB8AC3E}">
        <p14:creationId xmlns:p14="http://schemas.microsoft.com/office/powerpoint/2010/main" val="10141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Regressão?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7504" y="1491631"/>
            <a:ext cx="3960440" cy="3312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200" dirty="0"/>
              <a:t>É uma ferramenta estatística que a partir de um conjunto finito de pontos </a:t>
            </a:r>
            <a:r>
              <a:rPr lang="pt-BR" sz="2200" i="1" dirty="0"/>
              <a:t>(x, y) </a:t>
            </a:r>
            <a:r>
              <a:rPr lang="pt-BR" sz="2200" dirty="0"/>
              <a:t>conhecidos e dispersos no plano cartesiano, encontra-se a função </a:t>
            </a:r>
            <a:r>
              <a:rPr lang="pt-BR" sz="2200" i="1" dirty="0"/>
              <a:t>f(x)</a:t>
            </a:r>
            <a:r>
              <a:rPr lang="pt-BR" sz="2200" dirty="0"/>
              <a:t> que melhor se ajusta a tais pontos. Tal método é usado para fazer estimativas.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2200" dirty="0"/>
              <a:t>(SOUSA; ALVES, 2017, p.9)</a:t>
            </a:r>
          </a:p>
        </p:txBody>
      </p:sp>
      <p:pic>
        <p:nvPicPr>
          <p:cNvPr id="8" name="Imagem 7" descr="http://economics-files.pomona.edu/GarySmith/StatsRegress/StatsRegressPic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03" y="1753821"/>
            <a:ext cx="453650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1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Correlação?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1419622"/>
            <a:ext cx="4761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Número entre -1 e 1. </a:t>
            </a:r>
          </a:p>
          <a:p>
            <a:endParaRPr lang="pt-BR" sz="2200" dirty="0"/>
          </a:p>
          <a:p>
            <a:r>
              <a:rPr lang="pt-BR" sz="2200" dirty="0"/>
              <a:t>Quanto mais perto de 1 ou -1, mais linear está a distribuição dos pontos no gráfico, indicando uma correlação forte. </a:t>
            </a:r>
          </a:p>
          <a:p>
            <a:endParaRPr lang="pt-BR" sz="2200" dirty="0"/>
          </a:p>
          <a:p>
            <a:r>
              <a:rPr lang="pt-BR" sz="2200" dirty="0"/>
              <a:t>Se o coeficiente de correlação for nulo, não há nenhuma relação entre as variáveis.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6835"/>
            <a:ext cx="223224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45" y="3075806"/>
            <a:ext cx="22383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plano cartesiano?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3779952" cy="3384376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>
            <a:off x="4283968" y="3219822"/>
            <a:ext cx="41764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8388424" y="2974181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974181"/>
                <a:ext cx="3600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/>
          <p:cNvCxnSpPr/>
          <p:nvPr/>
        </p:nvCxnSpPr>
        <p:spPr>
          <a:xfrm flipV="1">
            <a:off x="6372200" y="1584832"/>
            <a:ext cx="0" cy="29099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796136" y="1123167"/>
                <a:ext cx="1548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latin typeface="Cambria Math"/>
                        </a:rPr>
                        <m:t>𝒚</m:t>
                      </m:r>
                      <m:r>
                        <a:rPr lang="pt-BR" sz="2400" b="1" i="1" dirty="0" smtClean="0">
                          <a:latin typeface="Cambria Math"/>
                        </a:rPr>
                        <m:t>=</m:t>
                      </m:r>
                      <m:r>
                        <a:rPr lang="pt-BR" sz="2400" b="1" i="1" dirty="0" smtClean="0">
                          <a:latin typeface="Cambria Math"/>
                        </a:rPr>
                        <m:t>𝒇</m:t>
                      </m:r>
                      <m:r>
                        <a:rPr lang="pt-BR" sz="2400" b="1" i="1" dirty="0" smtClean="0">
                          <a:latin typeface="Cambria Math"/>
                        </a:rPr>
                        <m:t>(</m:t>
                      </m:r>
                      <m:r>
                        <a:rPr lang="pt-BR" sz="2400" b="1" i="1" dirty="0" smtClean="0">
                          <a:latin typeface="Cambria Math"/>
                        </a:rPr>
                        <m:t>𝒙</m:t>
                      </m:r>
                      <m:r>
                        <a:rPr lang="pt-BR" sz="24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123167"/>
                <a:ext cx="154817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em curva para baixo 11"/>
          <p:cNvSpPr/>
          <p:nvPr/>
        </p:nvSpPr>
        <p:spPr>
          <a:xfrm rot="3223458">
            <a:off x="7201549" y="1310589"/>
            <a:ext cx="2166086" cy="108012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04248" y="323364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FF0000"/>
                </a:solidFill>
              </a:rPr>
              <a:t>variável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</a:rPr>
              <a:t>independente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95936" y="101965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FF0000"/>
                </a:solidFill>
              </a:rPr>
              <a:t>variável</a:t>
            </a:r>
          </a:p>
          <a:p>
            <a:pPr algn="r"/>
            <a:r>
              <a:rPr lang="pt-BR" sz="2400" dirty="0">
                <a:solidFill>
                  <a:srgbClr val="FF0000"/>
                </a:solidFill>
              </a:rPr>
              <a:t>dependente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7092280" y="2427734"/>
            <a:ext cx="0" cy="80590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16200000" flipV="1">
            <a:off x="6689326" y="2024780"/>
            <a:ext cx="0" cy="80590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7034219" y="2355725"/>
            <a:ext cx="116121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372200" y="1966068"/>
                <a:ext cx="1548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dirty="0" smtClean="0">
                          <a:latin typeface="Cambria Math"/>
                        </a:rPr>
                        <m:t>(</m:t>
                      </m:r>
                      <m:r>
                        <a:rPr lang="pt-BR" sz="2400" b="1" i="1" dirty="0" smtClean="0">
                          <a:latin typeface="Cambria Math"/>
                        </a:rPr>
                        <m:t>𝒙</m:t>
                      </m:r>
                      <m:r>
                        <a:rPr lang="pt-BR" sz="2400" b="1" i="1" dirty="0" smtClean="0">
                          <a:latin typeface="Cambria Math"/>
                        </a:rPr>
                        <m:t>,</m:t>
                      </m:r>
                      <m:r>
                        <a:rPr lang="pt-BR" sz="2400" b="1" i="1" dirty="0" smtClean="0">
                          <a:latin typeface="Cambria Math"/>
                        </a:rPr>
                        <m:t>𝒚</m:t>
                      </m:r>
                      <m:r>
                        <a:rPr lang="pt-BR" sz="2400" b="1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966068"/>
                <a:ext cx="154817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3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2" grpId="0" animBg="1"/>
      <p:bldP spid="14" grpId="0"/>
      <p:bldP spid="18" grpId="0"/>
      <p:bldP spid="19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132982" cy="857250"/>
          </a:xfrm>
        </p:spPr>
        <p:txBody>
          <a:bodyPr>
            <a:noAutofit/>
          </a:bodyPr>
          <a:lstStyle/>
          <a:p>
            <a:pPr algn="l"/>
            <a:r>
              <a:rPr lang="pt-BR" sz="3300" b="1" dirty="0">
                <a:solidFill>
                  <a:schemeClr val="bg1"/>
                </a:solidFill>
              </a:rPr>
              <a:t>Variável dependente e independente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pic>
        <p:nvPicPr>
          <p:cNvPr id="16" name="Imagem 15" descr="http://economics-files.pomona.edu/GarySmith/StatsRegress/StatsRegressPic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63638"/>
            <a:ext cx="49445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ta em curva para baixo 4"/>
          <p:cNvSpPr/>
          <p:nvPr/>
        </p:nvSpPr>
        <p:spPr>
          <a:xfrm rot="672818">
            <a:off x="2592536" y="1202688"/>
            <a:ext cx="3557754" cy="673274"/>
          </a:xfrm>
          <a:prstGeom prst="curvedDownArrow">
            <a:avLst>
              <a:gd name="adj1" fmla="val 31100"/>
              <a:gd name="adj2" fmla="val 77460"/>
              <a:gd name="adj3" fmla="val 52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baixo 16"/>
          <p:cNvSpPr/>
          <p:nvPr/>
        </p:nvSpPr>
        <p:spPr>
          <a:xfrm rot="17134411" flipV="1">
            <a:off x="5821590" y="2770670"/>
            <a:ext cx="2721325" cy="1041373"/>
          </a:xfrm>
          <a:prstGeom prst="curvedDownArrow">
            <a:avLst>
              <a:gd name="adj1" fmla="val 31100"/>
              <a:gd name="adj2" fmla="val 77460"/>
              <a:gd name="adj3" fmla="val 52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257" y="2067693"/>
            <a:ext cx="2120023" cy="31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4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função?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35496" y="1275606"/>
                <a:ext cx="8784976" cy="3312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indent="0" algn="just">
                  <a:spcBef>
                    <a:spcPts val="0"/>
                  </a:spcBef>
                  <a:buNone/>
                  <a:tabLst>
                    <a:tab pos="6283325" algn="l"/>
                  </a:tabLst>
                  <a:defRPr/>
                </a:pPr>
                <a:r>
                  <a:rPr lang="pt-BR" sz="2200" dirty="0"/>
                  <a:t>Dados dois conjuntos de variáveis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200" dirty="0"/>
                  <a:t> e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BR" sz="2200" dirty="0"/>
                  <a:t>, uma relação saindo de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200" dirty="0"/>
                  <a:t> e chegando em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BR" sz="2200" dirty="0"/>
                  <a:t> é função se, e somente se, para cada variável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𝑥</m:t>
                    </m:r>
                    <m:r>
                      <a:rPr lang="pt-BR" sz="2200" b="0" i="1" smtClean="0">
                        <a:latin typeface="Cambria Math"/>
                      </a:rPr>
                      <m:t> ∈</m:t>
                    </m:r>
                    <m:r>
                      <a:rPr lang="pt-BR" sz="22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pt-BR" sz="2200" dirty="0"/>
                  <a:t> existe um só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𝑦</m:t>
                    </m:r>
                    <m:r>
                      <a:rPr lang="pt-BR" sz="2200" b="0" i="1" smtClean="0">
                        <a:latin typeface="Cambria Math"/>
                      </a:rPr>
                      <m:t> ∈</m:t>
                    </m:r>
                    <m:r>
                      <a:rPr lang="pt-BR" sz="22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pt-BR" sz="2200" dirty="0"/>
                  <a:t>.</a:t>
                </a:r>
              </a:p>
              <a:p>
                <a:pPr marL="519113" algn="just">
                  <a:spcBef>
                    <a:spcPts val="0"/>
                  </a:spcBef>
                  <a:buFontTx/>
                  <a:buChar char="-"/>
                  <a:tabLst>
                    <a:tab pos="6283325" algn="l"/>
                  </a:tabLst>
                  <a:defRPr/>
                </a:pPr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275606"/>
                <a:ext cx="8784976" cy="3312367"/>
              </a:xfrm>
              <a:prstGeom prst="rect">
                <a:avLst/>
              </a:prstGeom>
              <a:blipFill rotWithShape="1">
                <a:blip r:embed="rId4"/>
                <a:stretch>
                  <a:fillRect t="-1103" r="-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1750"/>
            <a:ext cx="263057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39009"/>
            <a:ext cx="2659541" cy="187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8079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Quem foi Francis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63638"/>
            <a:ext cx="2174003" cy="2494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tângulo 6"/>
          <p:cNvSpPr/>
          <p:nvPr/>
        </p:nvSpPr>
        <p:spPr>
          <a:xfrm>
            <a:off x="1403648" y="4155926"/>
            <a:ext cx="2483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Francis Galton  </a:t>
            </a:r>
          </a:p>
          <a:p>
            <a:pPr algn="ctr"/>
            <a:r>
              <a:rPr lang="pt-BR" sz="2400" dirty="0"/>
              <a:t>(1822-1911)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 r="21416"/>
          <a:stretch/>
        </p:blipFill>
        <p:spPr bwMode="auto">
          <a:xfrm>
            <a:off x="4427984" y="1468300"/>
            <a:ext cx="4608512" cy="362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4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função?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35496" y="1275606"/>
                <a:ext cx="8784976" cy="3312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indent="0" algn="just">
                  <a:spcBef>
                    <a:spcPts val="0"/>
                  </a:spcBef>
                  <a:buNone/>
                  <a:tabLst>
                    <a:tab pos="6283325" algn="l"/>
                  </a:tabLst>
                  <a:defRPr/>
                </a:pPr>
                <a:r>
                  <a:rPr lang="pt-BR" sz="2200" dirty="0"/>
                  <a:t>Dados dois conjuntos de variáveis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200" dirty="0"/>
                  <a:t> e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BR" sz="2200" dirty="0"/>
                  <a:t>, uma relação saindo de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sz="2200" dirty="0"/>
                  <a:t> e chegando em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BR" sz="2200" dirty="0"/>
                  <a:t> é função se, e somente se, para cada variável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𝑥</m:t>
                    </m:r>
                    <m:r>
                      <a:rPr lang="pt-BR" sz="2200" b="0" i="1" smtClean="0">
                        <a:latin typeface="Cambria Math"/>
                      </a:rPr>
                      <m:t> ∈</m:t>
                    </m:r>
                    <m:r>
                      <a:rPr lang="pt-BR" sz="22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pt-BR" sz="2200" dirty="0"/>
                  <a:t> existe um só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𝑦</m:t>
                    </m:r>
                    <m:r>
                      <a:rPr lang="pt-BR" sz="2200" b="0" i="1" smtClean="0">
                        <a:latin typeface="Cambria Math"/>
                      </a:rPr>
                      <m:t> ∈</m:t>
                    </m:r>
                    <m:r>
                      <a:rPr lang="pt-BR" sz="22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pt-BR" sz="2200" dirty="0"/>
                  <a:t>.</a:t>
                </a:r>
              </a:p>
              <a:p>
                <a:pPr marL="519113" algn="just">
                  <a:spcBef>
                    <a:spcPts val="0"/>
                  </a:spcBef>
                  <a:buFontTx/>
                  <a:buChar char="-"/>
                  <a:tabLst>
                    <a:tab pos="6283325" algn="l"/>
                  </a:tabLst>
                  <a:defRPr/>
                </a:pPr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275606"/>
                <a:ext cx="8784976" cy="3312367"/>
              </a:xfrm>
              <a:prstGeom prst="rect">
                <a:avLst/>
              </a:prstGeom>
              <a:blipFill rotWithShape="1">
                <a:blip r:embed="rId4"/>
                <a:stretch>
                  <a:fillRect t="-1103" r="-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7774"/>
            <a:ext cx="30377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ultiplicar 5"/>
          <p:cNvSpPr/>
          <p:nvPr/>
        </p:nvSpPr>
        <p:spPr>
          <a:xfrm>
            <a:off x="2274464" y="2355726"/>
            <a:ext cx="4176464" cy="2880320"/>
          </a:xfrm>
          <a:prstGeom prst="mathMultiply">
            <a:avLst>
              <a:gd name="adj1" fmla="val 13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7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função?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583" y="1419622"/>
            <a:ext cx="4015409" cy="3200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2012" y="1419622"/>
            <a:ext cx="3762375" cy="3200400"/>
          </a:xfrm>
          <a:prstGeom prst="rect">
            <a:avLst/>
          </a:prstGeom>
        </p:spPr>
      </p:pic>
      <p:sp>
        <p:nvSpPr>
          <p:cNvPr id="10" name="Multiplicar 5"/>
          <p:cNvSpPr/>
          <p:nvPr/>
        </p:nvSpPr>
        <p:spPr>
          <a:xfrm>
            <a:off x="4297434" y="1070620"/>
            <a:ext cx="4176464" cy="3988371"/>
          </a:xfrm>
          <a:prstGeom prst="mathMultiply">
            <a:avLst>
              <a:gd name="adj1" fmla="val 13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3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é função?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41" y="1181212"/>
            <a:ext cx="4285147" cy="36947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406" y="1181212"/>
            <a:ext cx="3769587" cy="3694794"/>
          </a:xfrm>
          <a:prstGeom prst="rect">
            <a:avLst/>
          </a:prstGeom>
        </p:spPr>
      </p:pic>
      <p:sp>
        <p:nvSpPr>
          <p:cNvPr id="9" name="Multiplicar 5"/>
          <p:cNvSpPr/>
          <p:nvPr/>
        </p:nvSpPr>
        <p:spPr>
          <a:xfrm>
            <a:off x="-324544" y="699542"/>
            <a:ext cx="5688632" cy="4180818"/>
          </a:xfrm>
          <a:prstGeom prst="mathMultiply">
            <a:avLst>
              <a:gd name="adj1" fmla="val 13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ultiplicar 5"/>
          <p:cNvSpPr/>
          <p:nvPr/>
        </p:nvSpPr>
        <p:spPr>
          <a:xfrm>
            <a:off x="4228692" y="1239602"/>
            <a:ext cx="4176464" cy="3578014"/>
          </a:xfrm>
          <a:prstGeom prst="mathMultiply">
            <a:avLst>
              <a:gd name="adj1" fmla="val 13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6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89"/>
            <a:ext cx="5256584" cy="39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pic>
        <p:nvPicPr>
          <p:cNvPr id="6" name="Picture 2" descr="http://jornaldehojecdn.s3.amazonaws.com/media/vendas-de-produtos-da-copa-Camelo-do-Alecrim-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90"/>
            <a:ext cx="5295346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amisariademoro.com.br/dicas/wp-content/uploads/2012/05/Captura-de-tela-2012-05-29-a%CC%80s-19.10.3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5"/>
          <a:stretch/>
        </p:blipFill>
        <p:spPr bwMode="auto">
          <a:xfrm>
            <a:off x="1619672" y="1057644"/>
            <a:ext cx="5295346" cy="40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46521"/>
            <a:ext cx="4936774" cy="36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s3.amazonaws.com/static.kanlo.com.br/product/4319/25035_Numera%25C3%25A7%25C3%25A3o_MelhordoSap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8" y="1246521"/>
            <a:ext cx="2588049" cy="36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777807" y="1246521"/>
                <a:ext cx="2379754" cy="7913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/>
                            </a:rPr>
                            <m:t>𝟓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𝒄</m:t>
                          </m:r>
                          <m:r>
                            <a:rPr lang="pt-BR" sz="2400" b="1" i="1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𝟐𝟖</m:t>
                          </m:r>
                        </m:num>
                        <m:den>
                          <m:r>
                            <a:rPr lang="pt-BR" sz="2400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07" y="1246521"/>
                <a:ext cx="2379754" cy="7913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3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1185"/>
            <a:ext cx="603302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3518"/>
            <a:ext cx="1656184" cy="2033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218293" y="1635646"/>
                <a:ext cx="339913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𝒇</m:t>
                      </m:r>
                      <m:r>
                        <a:rPr lang="en-US" sz="2400" b="1" i="1" dirty="0" smtClean="0"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𝒄</m:t>
                      </m:r>
                      <m:r>
                        <a:rPr lang="en-US" sz="2400" b="1" i="1" dirty="0" smtClean="0">
                          <a:latin typeface="Cambria Math"/>
                        </a:rPr>
                        <m:t>) =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𝒂</m:t>
                      </m:r>
                      <m:r>
                        <a:rPr lang="en-US" sz="2400" b="1" i="1" dirty="0" smtClean="0">
                          <a:latin typeface="Cambria Math"/>
                        </a:rPr>
                        <m:t> =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𝟏𝟎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𝒄</m:t>
                      </m:r>
                      <m:r>
                        <a:rPr lang="en-US" sz="2400" b="1" i="1" dirty="0" smtClean="0">
                          <a:latin typeface="Cambria Math"/>
                        </a:rPr>
                        <m:t> –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𝟒𝟎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93" y="1635646"/>
                <a:ext cx="339913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p:pic>
        <p:nvPicPr>
          <p:cNvPr id="10" name="Picture 3">
            <a:hlinkClick r:id="rId4" action="ppaction://hlinkfil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19872" y="1275536"/>
            <a:ext cx="5554521" cy="86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0" y="1707654"/>
            <a:ext cx="3430458" cy="27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34" y="2283718"/>
            <a:ext cx="5049195" cy="249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4908176" cy="384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9582"/>
            <a:ext cx="2748384" cy="39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271292" y="1362769"/>
            <a:ext cx="5616624" cy="3384376"/>
            <a:chOff x="323528" y="1131590"/>
            <a:chExt cx="5616624" cy="338437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139702"/>
              <a:ext cx="5512153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31590"/>
              <a:ext cx="5616624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34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Quem foi Francis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pic>
        <p:nvPicPr>
          <p:cNvPr id="9" name="Picture 2" descr="http://www.macroevolution.net/images/darwin-as-an-old-man-337-450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72" y="1563638"/>
            <a:ext cx="2161624" cy="2484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63638"/>
            <a:ext cx="2174003" cy="2494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tângulo 10"/>
          <p:cNvSpPr/>
          <p:nvPr/>
        </p:nvSpPr>
        <p:spPr>
          <a:xfrm>
            <a:off x="1403648" y="4155926"/>
            <a:ext cx="2483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Francis Galton  </a:t>
            </a:r>
          </a:p>
          <a:p>
            <a:pPr algn="ctr"/>
            <a:r>
              <a:rPr lang="pt-BR" sz="2400" dirty="0"/>
              <a:t>(1822-1911)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932040" y="4155926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Charles Darwin </a:t>
            </a:r>
          </a:p>
          <a:p>
            <a:pPr algn="ctr"/>
            <a:r>
              <a:rPr lang="pt-BR" sz="2400" dirty="0"/>
              <a:t>(1809-1882)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609110" y="2067693"/>
            <a:ext cx="923330" cy="16937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NATURAL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2067694"/>
            <a:ext cx="923330" cy="16937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ARTIFICIAL</a:t>
            </a:r>
          </a:p>
        </p:txBody>
      </p:sp>
    </p:spTree>
    <p:extLst>
      <p:ext uri="{BB962C8B-B14F-4D97-AF65-F5344CB8AC3E}">
        <p14:creationId xmlns:p14="http://schemas.microsoft.com/office/powerpoint/2010/main" val="16550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Outros exemplos de funções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0" y="1465448"/>
            <a:ext cx="8280920" cy="14479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54" y="3284736"/>
            <a:ext cx="7267771" cy="16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Referência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141962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SOUSA, Giselle Costa de; ALVES, Juliana Maria </a:t>
            </a:r>
            <a:r>
              <a:rPr lang="pt-BR" sz="2200" dirty="0" err="1"/>
              <a:t>Schivani</a:t>
            </a:r>
            <a:r>
              <a:rPr lang="pt-BR" sz="2200" dirty="0"/>
              <a:t>. </a:t>
            </a:r>
            <a:r>
              <a:rPr lang="pt-BR" sz="2200" b="1" dirty="0"/>
              <a:t>A Regressão Linear de Francis </a:t>
            </a:r>
            <a:r>
              <a:rPr lang="pt-BR" sz="2200" b="1" dirty="0" err="1"/>
              <a:t>Galton</a:t>
            </a:r>
            <a:r>
              <a:rPr lang="pt-BR" sz="2200" b="1" dirty="0"/>
              <a:t> (1822-1911) sendo reconstruída por meio das TIC para estudar Função Afim de padrões de medidas</a:t>
            </a:r>
            <a:r>
              <a:rPr lang="pt-BR" sz="2200" dirty="0"/>
              <a:t>. Cidade?: Livraria Física, 2017. </a:t>
            </a:r>
          </a:p>
        </p:txBody>
      </p:sp>
    </p:spTree>
    <p:extLst>
      <p:ext uri="{BB962C8B-B14F-4D97-AF65-F5344CB8AC3E}">
        <p14:creationId xmlns:p14="http://schemas.microsoft.com/office/powerpoint/2010/main" val="17513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INTRODUÇÃO AO ESTUDO DE FUNÇÕES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314450"/>
          </a:xfrm>
        </p:spPr>
        <p:txBody>
          <a:bodyPr>
            <a:normAutofit fontScale="92500" lnSpcReduction="10000"/>
          </a:bodyPr>
          <a:lstStyle/>
          <a:p>
            <a:pPr algn="r"/>
            <a:endParaRPr lang="pt-BR" sz="2000" b="1" dirty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</a:t>
            </a:r>
          </a:p>
          <a:p>
            <a:pPr algn="r"/>
            <a:r>
              <a:rPr lang="pt-BR" sz="2000" b="1" dirty="0"/>
              <a:t>juliana.schivani@ifrn.edu.br</a:t>
            </a:r>
          </a:p>
        </p:txBody>
      </p:sp>
    </p:spTree>
    <p:extLst>
      <p:ext uri="{BB962C8B-B14F-4D97-AF65-F5344CB8AC3E}">
        <p14:creationId xmlns:p14="http://schemas.microsoft.com/office/powerpoint/2010/main" val="34055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Quem foi Francis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3638"/>
            <a:ext cx="59127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34" y="1955340"/>
            <a:ext cx="2746826" cy="29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Quem foi Francis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93934"/>
            <a:ext cx="6987752" cy="338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7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Quem foi Francis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0432" y="171816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8" y="1719332"/>
            <a:ext cx="4154998" cy="279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Quem foi Francis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9622"/>
            <a:ext cx="36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29691"/>
            <a:ext cx="3098818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dizia?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99594" y="1419622"/>
            <a:ext cx="318457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88966" cy="85725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O que </a:t>
            </a:r>
            <a:r>
              <a:rPr lang="pt-BR" b="1" dirty="0" err="1">
                <a:solidFill>
                  <a:schemeClr val="bg1"/>
                </a:solidFill>
              </a:rPr>
              <a:t>Galton</a:t>
            </a:r>
            <a:r>
              <a:rPr lang="pt-BR" b="1" dirty="0">
                <a:solidFill>
                  <a:schemeClr val="bg1"/>
                </a:solidFill>
              </a:rPr>
              <a:t> dizia?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/>
          <a:stretch/>
        </p:blipFill>
        <p:spPr>
          <a:xfrm>
            <a:off x="-36512" y="1563637"/>
            <a:ext cx="3888432" cy="34297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9742"/>
            <a:ext cx="2119530" cy="25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95" y="1995686"/>
            <a:ext cx="2095500" cy="26955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40" l="0" r="100000"/>
                    </a14:imgEffect>
                    <a14:imgEffect>
                      <a14:artisticGlass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1" b="5138"/>
          <a:stretch/>
        </p:blipFill>
        <p:spPr>
          <a:xfrm>
            <a:off x="5580112" y="1491630"/>
            <a:ext cx="3386934" cy="335127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203848" y="1563638"/>
            <a:ext cx="252028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EUGENIA</a:t>
            </a:r>
          </a:p>
        </p:txBody>
      </p:sp>
    </p:spTree>
    <p:extLst>
      <p:ext uri="{BB962C8B-B14F-4D97-AF65-F5344CB8AC3E}">
        <p14:creationId xmlns:p14="http://schemas.microsoft.com/office/powerpoint/2010/main" val="7584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695</Words>
  <Application>Microsoft Office PowerPoint</Application>
  <PresentationFormat>Apresentação na tela (16:9)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Wingdings</vt:lpstr>
      <vt:lpstr>Tema do Office</vt:lpstr>
      <vt:lpstr>INTRODUÇÃO AO ESTUDO DE FUNÇÕES</vt:lpstr>
      <vt:lpstr>Quem foi Francis Galton?</vt:lpstr>
      <vt:lpstr>Quem foi Francis Galton?</vt:lpstr>
      <vt:lpstr>Quem foi Francis Galton?</vt:lpstr>
      <vt:lpstr>Quem foi Francis Galton?</vt:lpstr>
      <vt:lpstr>Quem foi Francis Galton?</vt:lpstr>
      <vt:lpstr>Quem foi Francis Galton?</vt:lpstr>
      <vt:lpstr>O que Galton dizia?</vt:lpstr>
      <vt:lpstr>O que Galton dizia?</vt:lpstr>
      <vt:lpstr>O que Galton dizia?</vt:lpstr>
      <vt:lpstr>O que Galton fez?</vt:lpstr>
      <vt:lpstr>O que Galton fez?</vt:lpstr>
      <vt:lpstr>O que Galton fez?</vt:lpstr>
      <vt:lpstr>O que Galton descobriu?</vt:lpstr>
      <vt:lpstr>O que é Regressão?</vt:lpstr>
      <vt:lpstr>O que é Correlação?</vt:lpstr>
      <vt:lpstr>O que é plano cartesiano?</vt:lpstr>
      <vt:lpstr>Variável dependente e independente</vt:lpstr>
      <vt:lpstr>O que é função?</vt:lpstr>
      <vt:lpstr>O que é função?</vt:lpstr>
      <vt:lpstr>O que é função?</vt:lpstr>
      <vt:lpstr>O que é função?</vt:lpstr>
      <vt:lpstr>Outros exemplos de funções</vt:lpstr>
      <vt:lpstr>Outros exemplos de funções</vt:lpstr>
      <vt:lpstr>Outros exemplos de funções</vt:lpstr>
      <vt:lpstr>Outros exemplos de funções</vt:lpstr>
      <vt:lpstr>Outros exemplos de funções</vt:lpstr>
      <vt:lpstr>Outros exemplos de funções</vt:lpstr>
      <vt:lpstr>Outros exemplos de funções</vt:lpstr>
      <vt:lpstr>Outros exemplos de funções</vt:lpstr>
      <vt:lpstr>Referência</vt:lpstr>
      <vt:lpstr>INTRODUÇÃO AO ESTUDO DE FUNÇÕES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Schivani</cp:lastModifiedBy>
  <cp:revision>54</cp:revision>
  <dcterms:created xsi:type="dcterms:W3CDTF">2017-01-08T19:00:04Z</dcterms:created>
  <dcterms:modified xsi:type="dcterms:W3CDTF">2017-05-28T02:40:05Z</dcterms:modified>
</cp:coreProperties>
</file>