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77" r:id="rId2"/>
    <p:sldId id="29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52" r:id="rId17"/>
    <p:sldId id="343" r:id="rId18"/>
    <p:sldId id="346" r:id="rId19"/>
    <p:sldId id="345" r:id="rId20"/>
    <p:sldId id="347" r:id="rId21"/>
    <p:sldId id="349" r:id="rId22"/>
    <p:sldId id="350" r:id="rId23"/>
    <p:sldId id="351" r:id="rId24"/>
    <p:sldId id="302" r:id="rId25"/>
    <p:sldId id="300" r:id="rId2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6" autoAdjust="0"/>
    <p:restoredTop sz="94660"/>
  </p:normalViewPr>
  <p:slideViewPr>
    <p:cSldViewPr>
      <p:cViewPr>
        <p:scale>
          <a:sx n="90" d="100"/>
          <a:sy n="90" d="100"/>
        </p:scale>
        <p:origin x="-60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6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F5A-1780-4491-8C35-61AE5654C920}" type="datetime1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EA05-5757-4FB1-930D-75DCCB8CAC81}" type="datetime1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2915-DFFF-41B9-A7E6-20412C027230}" type="datetime1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F2F9-5C0B-47B6-BC65-F4D430E673E9}" type="datetime1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E019-AB46-4A07-B0C9-B8B1DE912022}" type="datetime1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26-EF61-4B5D-87C0-220F45E44713}" type="datetime1">
              <a:rPr lang="pt-BR" smtClean="0"/>
              <a:t>17/04/2017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0955-4485-4D91-929B-0F9087DB718D}" type="datetime1">
              <a:rPr lang="pt-BR" smtClean="0"/>
              <a:t>17/04/2017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6231-F4CD-4A2C-A67A-45B4F4C53CA1}" type="datetime1">
              <a:rPr lang="pt-BR" smtClean="0"/>
              <a:t>17/04/2017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675F-77A6-48A4-BBC5-72A30DBF463C}" type="datetime1">
              <a:rPr lang="pt-BR" smtClean="0"/>
              <a:t>17/04/2017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D3C2-F33E-4C29-BF04-E2E0E8C937A7}" type="datetime1">
              <a:rPr lang="pt-BR" smtClean="0"/>
              <a:t>17/04/2017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AC5B-E0D4-4EA6-849C-B115E6EDBF7D}" type="datetime1">
              <a:rPr lang="pt-BR" smtClean="0"/>
              <a:t>17/04/2017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5A84-CED9-4C32-9691-A9B79674B768}" type="datetime1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Profª Juliana Schivani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.jp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44.png"/><Relationship Id="rId5" Type="http://schemas.microsoft.com/office/2007/relationships/hdphoto" Target="../media/hdphoto14.wdp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440.png"/><Relationship Id="rId5" Type="http://schemas.microsoft.com/office/2007/relationships/hdphoto" Target="../media/hdphoto14.wdp"/><Relationship Id="rId10" Type="http://schemas.openxmlformats.org/officeDocument/2006/relationships/image" Target="../media/image430.png"/><Relationship Id="rId4" Type="http://schemas.openxmlformats.org/officeDocument/2006/relationships/image" Target="../media/image38.png"/><Relationship Id="rId9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.jp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4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0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0.png"/><Relationship Id="rId4" Type="http://schemas.openxmlformats.org/officeDocument/2006/relationships/image" Target="../media/image3.jp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40.png"/><Relationship Id="rId10" Type="http://schemas.openxmlformats.org/officeDocument/2006/relationships/image" Target="../media/image64.png"/><Relationship Id="rId4" Type="http://schemas.openxmlformats.org/officeDocument/2006/relationships/image" Target="../media/image3.jp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0.png"/><Relationship Id="rId4" Type="http://schemas.openxmlformats.org/officeDocument/2006/relationships/image" Target="../media/image3.jp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9.wdp"/><Relationship Id="rId3" Type="http://schemas.openxmlformats.org/officeDocument/2006/relationships/image" Target="../media/image4.png"/><Relationship Id="rId7" Type="http://schemas.openxmlformats.org/officeDocument/2006/relationships/image" Target="../media/image21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openxmlformats.org/officeDocument/2006/relationships/image" Target="../media/image3.jpg"/><Relationship Id="rId15" Type="http://schemas.microsoft.com/office/2007/relationships/hdphoto" Target="../media/hdphoto10.wdp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microsoft.com/office/2007/relationships/hdphoto" Target="../media/hdphoto7.wdp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3.wdp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microsoft.com/office/2007/relationships/hdphoto" Target="../media/hdphoto12.wdp"/><Relationship Id="rId4" Type="http://schemas.openxmlformats.org/officeDocument/2006/relationships/image" Target="../media/image3.jp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1419622"/>
            <a:ext cx="813690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PRÉ-CÁLCULO</a:t>
            </a:r>
            <a:br>
              <a:rPr lang="pt-BR" b="1" dirty="0" smtClean="0"/>
            </a:br>
            <a:r>
              <a:rPr lang="pt-BR" sz="3600" b="1" dirty="0" smtClean="0"/>
              <a:t>Conjuntos numéricos – Irracionais e Reais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docente.ifrn.edu.br/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profjuliana.matematica@gmail.com</a:t>
            </a:r>
          </a:p>
        </p:txBody>
      </p:sp>
    </p:spTree>
    <p:extLst>
      <p:ext uri="{BB962C8B-B14F-4D97-AF65-F5344CB8AC3E}">
        <p14:creationId xmlns:p14="http://schemas.microsoft.com/office/powerpoint/2010/main" val="31641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9694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600" dirty="0" smtClean="0">
              <a:solidFill>
                <a:schemeClr val="tx1"/>
              </a:solidFill>
              <a:latin typeface="Cambria Math"/>
              <a:ea typeface="Cambria Math"/>
            </a:endParaRPr>
          </a:p>
          <a:p>
            <a:pPr marL="0" lvl="1" indent="0" algn="ctr">
              <a:buNone/>
            </a:pPr>
            <a:endParaRPr lang="pt-BR" sz="2600" dirty="0">
              <a:latin typeface="Cambria Math"/>
              <a:ea typeface="Cambria Math"/>
            </a:endParaRPr>
          </a:p>
          <a:p>
            <a:pPr marL="0" lvl="1" indent="0" algn="ctr">
              <a:buNone/>
            </a:pPr>
            <a:r>
              <a:rPr lang="pt-BR" sz="2600" dirty="0" smtClean="0">
                <a:solidFill>
                  <a:schemeClr val="tx1"/>
                </a:solidFill>
                <a:latin typeface="Cambria Math"/>
                <a:ea typeface="Cambria Math"/>
              </a:rPr>
              <a:t>ℝ = {x; x é racional ou x é irracional}</a:t>
            </a:r>
            <a:endParaRPr lang="pt-BR" sz="3100" dirty="0"/>
          </a:p>
          <a:p>
            <a:pPr marL="0" lvl="1" indent="0" algn="ctr">
              <a:buNone/>
            </a:pPr>
            <a:endParaRPr lang="pt-BR" sz="3100" dirty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55576" y="915566"/>
            <a:ext cx="7272808" cy="4176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907704" y="1095586"/>
            <a:ext cx="5752734" cy="381642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lipse 10"/>
              <p:cNvSpPr/>
              <p:nvPr/>
            </p:nvSpPr>
            <p:spPr>
              <a:xfrm>
                <a:off x="2915817" y="1419622"/>
                <a:ext cx="4464496" cy="317401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600" i="1" dirty="0" smtClean="0"/>
              </a:p>
              <a:p>
                <a:pPr algn="ctr"/>
                <a:endParaRPr lang="pt-BR" sz="360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latin typeface="Cambria Math"/>
                        </a:rPr>
                        <m:t>ℚ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1" name="Elips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7" y="1419622"/>
                <a:ext cx="4464496" cy="3174012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lipse 11"/>
              <p:cNvSpPr/>
              <p:nvPr/>
            </p:nvSpPr>
            <p:spPr>
              <a:xfrm>
                <a:off x="4860032" y="1923678"/>
                <a:ext cx="2347492" cy="21602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2" name="Elips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23678"/>
                <a:ext cx="2347492" cy="216024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ipse 12"/>
              <p:cNvSpPr/>
              <p:nvPr/>
            </p:nvSpPr>
            <p:spPr>
              <a:xfrm>
                <a:off x="5868144" y="2609926"/>
                <a:ext cx="1080120" cy="93610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/>
                        </a:rPr>
                        <m:t>ℕ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E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09926"/>
                <a:ext cx="1080120" cy="936104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lipse 13"/>
              <p:cNvSpPr/>
              <p:nvPr/>
            </p:nvSpPr>
            <p:spPr>
              <a:xfrm>
                <a:off x="3563888" y="1923678"/>
                <a:ext cx="1296144" cy="100811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</a:rPr>
                        <m:t>𝕀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Elips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923678"/>
                <a:ext cx="1296144" cy="1008112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083982" y="2672780"/>
                <a:ext cx="6815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i="1">
                          <a:solidFill>
                            <a:prstClr val="white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BR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82" y="2672780"/>
                <a:ext cx="681597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043608" y="2691495"/>
                <a:ext cx="6094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b="0" i="1">
                          <a:latin typeface="Cambria Math"/>
                        </a:rPr>
                        <m:t>ℂ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91495"/>
                <a:ext cx="609462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1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9694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pt-BR" sz="2600" dirty="0">
              <a:latin typeface="Cambria Math"/>
              <a:ea typeface="Cambria Math"/>
            </a:endParaRPr>
          </a:p>
          <a:p>
            <a:pPr marL="0" lvl="1" indent="0">
              <a:buNone/>
            </a:pPr>
            <a:r>
              <a:rPr lang="pt-BR" sz="2600" dirty="0" smtClean="0">
                <a:solidFill>
                  <a:schemeClr val="tx1"/>
                </a:solidFill>
                <a:latin typeface="Cambria Math"/>
                <a:ea typeface="Cambria Math"/>
              </a:rPr>
              <a:t>Quantos números há entre 1 e 2?</a:t>
            </a:r>
          </a:p>
          <a:p>
            <a:pPr marL="0" lvl="1" indent="0">
              <a:buNone/>
            </a:pPr>
            <a:endParaRPr lang="pt-BR" sz="2600" b="1" dirty="0">
              <a:latin typeface="Cambria Math"/>
              <a:ea typeface="Cambria Math"/>
            </a:endParaRPr>
          </a:p>
          <a:p>
            <a:pPr marL="0" lvl="1" indent="0">
              <a:buNone/>
            </a:pPr>
            <a:r>
              <a:rPr lang="pt-BR" sz="2600" dirty="0" smtClean="0">
                <a:latin typeface="Cambria Math"/>
                <a:ea typeface="Cambria Math"/>
              </a:rPr>
              <a:t>ℝ é um conjunto </a:t>
            </a:r>
            <a:r>
              <a:rPr lang="pt-BR" sz="2600" b="1" dirty="0" smtClean="0">
                <a:latin typeface="Cambria Math"/>
                <a:ea typeface="Cambria Math"/>
              </a:rPr>
              <a:t>denso</a:t>
            </a:r>
            <a:r>
              <a:rPr lang="pt-BR" sz="2600" dirty="0" smtClean="0">
                <a:latin typeface="Cambria Math"/>
                <a:ea typeface="Cambria Math"/>
              </a:rPr>
              <a:t>.</a:t>
            </a:r>
            <a:endParaRPr lang="pt-BR" sz="2600" dirty="0" smtClean="0">
              <a:solidFill>
                <a:schemeClr val="tx1"/>
              </a:solidFill>
              <a:latin typeface="Cambria Math"/>
              <a:ea typeface="Cambria Math"/>
            </a:endParaRPr>
          </a:p>
          <a:p>
            <a:pPr marL="0" lvl="1" indent="0">
              <a:buNone/>
            </a:pPr>
            <a:endParaRPr lang="pt-BR" sz="2600" b="1" dirty="0">
              <a:latin typeface="Cambria Math"/>
              <a:ea typeface="Cambria Math"/>
            </a:endParaRPr>
          </a:p>
          <a:p>
            <a:pPr marL="0" lvl="1" indent="0">
              <a:buNone/>
            </a:pPr>
            <a:endParaRPr lang="pt-BR" sz="3100" b="1" dirty="0"/>
          </a:p>
          <a:p>
            <a:pPr marL="0" lvl="1" indent="0" algn="ctr">
              <a:buNone/>
            </a:pPr>
            <a:endParaRPr lang="pt-BR" sz="3100" dirty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3670"/>
            <a:ext cx="2267744" cy="36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pt-BR" sz="26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pt-BR" sz="2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6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</m:t>
                    </m:r>
                    <m:r>
                      <a:rPr lang="pt-BR" sz="2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pt-BR" sz="26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são conjuntos densos?</a:t>
                </a:r>
              </a:p>
              <a:p>
                <a:pPr marL="0" lvl="1" indent="0">
                  <a:buNone/>
                </a:pPr>
                <a:endParaRPr lang="pt-BR" sz="2600" b="1" dirty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3670"/>
            <a:ext cx="2267744" cy="36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96944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pt-BR" sz="2600" dirty="0" smtClean="0">
              <a:latin typeface="Cambria Math"/>
              <a:ea typeface="Cambria Math"/>
            </a:endParaRPr>
          </a:p>
          <a:p>
            <a:pPr marL="457200" lvl="1" indent="-457200">
              <a:buFontTx/>
              <a:buChar char="-"/>
            </a:pPr>
            <a:r>
              <a:rPr lang="pt-BR" sz="2600" dirty="0" smtClean="0">
                <a:latin typeface="Cambria Math"/>
                <a:ea typeface="Cambria Math"/>
              </a:rPr>
              <a:t>Elemento neutro aditivo e multiplicativo;</a:t>
            </a:r>
          </a:p>
          <a:p>
            <a:pPr marL="457200" lvl="1" indent="-457200">
              <a:buFontTx/>
              <a:buChar char="-"/>
            </a:pPr>
            <a:r>
              <a:rPr lang="pt-BR" sz="2600" dirty="0" smtClean="0">
                <a:latin typeface="Cambria Math"/>
                <a:ea typeface="Cambria Math"/>
              </a:rPr>
              <a:t>Elemento simétrico aditivo e multiplicativo;</a:t>
            </a:r>
          </a:p>
          <a:p>
            <a:pPr marL="457200" lvl="1" indent="-457200">
              <a:buFontTx/>
              <a:buChar char="-"/>
            </a:pPr>
            <a:r>
              <a:rPr lang="pt-BR" sz="2600" dirty="0" smtClean="0">
                <a:latin typeface="Cambria Math"/>
                <a:ea typeface="Cambria Math"/>
              </a:rPr>
              <a:t>Comutativo na adição;</a:t>
            </a:r>
          </a:p>
          <a:p>
            <a:pPr marL="457200" lvl="1" indent="-457200">
              <a:buFontTx/>
              <a:buChar char="-"/>
            </a:pPr>
            <a:r>
              <a:rPr lang="pt-BR" sz="2600" dirty="0" smtClean="0">
                <a:latin typeface="Cambria Math"/>
                <a:ea typeface="Cambria Math"/>
              </a:rPr>
              <a:t>Associativo na multiplicação;</a:t>
            </a:r>
          </a:p>
          <a:p>
            <a:pPr marL="457200" lvl="1" indent="-457200">
              <a:buFontTx/>
              <a:buChar char="-"/>
            </a:pPr>
            <a:r>
              <a:rPr lang="pt-BR" sz="2600" dirty="0" smtClean="0">
                <a:latin typeface="Cambria Math"/>
                <a:ea typeface="Cambria Math"/>
              </a:rPr>
              <a:t>Distributivo.</a:t>
            </a:r>
            <a:endParaRPr lang="pt-BR" sz="2600" dirty="0">
              <a:latin typeface="Cambria Math"/>
              <a:ea typeface="Cambria Math"/>
            </a:endParaRPr>
          </a:p>
          <a:p>
            <a:pPr marL="0" lvl="1" indent="0">
              <a:buNone/>
            </a:pPr>
            <a:endParaRPr lang="pt-BR" sz="3100" b="1" dirty="0"/>
          </a:p>
          <a:p>
            <a:pPr marL="0" lvl="1" indent="0" algn="ctr">
              <a:buNone/>
            </a:pPr>
            <a:endParaRPr lang="pt-BR" sz="3100" dirty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5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3670"/>
            <a:ext cx="2267744" cy="36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7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1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1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3100" b="1" i="1" smtClean="0">
                            <a:latin typeface="Cambria Math"/>
                          </a:rPr>
                          <m:t>𝟗</m:t>
                        </m:r>
                      </m:e>
                    </m:rad>
                    <m:r>
                      <a:rPr lang="pt-BR" sz="31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1"/>
                <a:ext cx="2736304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899592" y="1340719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pt-BR" sz="3100" dirty="0" smtClean="0"/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19"/>
                <a:ext cx="1440160" cy="13750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/>
              <p:cNvSpPr txBox="1">
                <a:spLocks/>
              </p:cNvSpPr>
              <p:nvPr/>
            </p:nvSpPr>
            <p:spPr>
              <a:xfrm>
                <a:off x="251520" y="2715766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1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3100" b="1" i="1" dirty="0" smtClean="0">
                            <a:latin typeface="Cambria Math"/>
                          </a:rPr>
                          <m:t>𝟎</m:t>
                        </m:r>
                        <m:r>
                          <a:rPr lang="pt-BR" sz="3100" b="1" i="1" dirty="0" smtClean="0">
                            <a:latin typeface="Cambria Math"/>
                          </a:rPr>
                          <m:t>,</m:t>
                        </m:r>
                        <m:r>
                          <a:rPr lang="pt-BR" sz="3100" b="1" i="1" dirty="0" smtClean="0">
                            <a:latin typeface="Cambria Math"/>
                          </a:rPr>
                          <m:t>𝟗</m:t>
                        </m:r>
                      </m:e>
                    </m:rad>
                    <m:r>
                      <a:rPr lang="pt-BR" sz="31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2736304" cy="1371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1403648" y="2852887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52887"/>
                <a:ext cx="1440160" cy="13750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3670"/>
            <a:ext cx="2267744" cy="36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7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1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BR" sz="3100" b="1" i="1" smtClean="0">
                            <a:latin typeface="Cambria Math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pt-BR" sz="31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1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pt-BR" sz="31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pt-BR" sz="3100" b="1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BR" sz="31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31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31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pt-BR" sz="3100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sup>
                        </m:sSup>
                      </m:e>
                    </m:rad>
                    <m:r>
                      <a:rPr lang="pt-BR" sz="31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1"/>
                <a:ext cx="2736304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2483768" y="1340719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b="1" i="1" smtClean="0">
                          <a:latin typeface="Cambria Math"/>
                        </a:rPr>
                        <m:t>𝒂</m:t>
                      </m:r>
                      <m:r>
                        <a:rPr lang="pt-BR" sz="3100" b="1" i="1" smtClean="0">
                          <a:latin typeface="Cambria Math"/>
                        </a:rPr>
                        <m:t> ×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340719"/>
                <a:ext cx="1440160" cy="13750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/>
              <p:cNvSpPr txBox="1">
                <a:spLocks/>
              </p:cNvSpPr>
              <p:nvPr/>
            </p:nvSpPr>
            <p:spPr>
              <a:xfrm>
                <a:off x="251520" y="2715766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BR" sz="3100" b="1" i="1" smtClean="0">
                            <a:latin typeface="Cambria Math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pt-BR" sz="31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1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pt-BR" sz="31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pt-BR" sz="3100" b="1" i="1" smtClean="0">
                            <a:latin typeface="Cambria Math"/>
                            <a:ea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pt-BR" sz="31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31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pt-BR" sz="3100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sup>
                        </m:sSup>
                      </m:e>
                    </m:rad>
                    <m:r>
                      <a:rPr lang="pt-BR" sz="31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2736304" cy="1371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2483768" y="2852886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b="1" i="1" smtClean="0">
                          <a:latin typeface="Cambria Math"/>
                        </a:rPr>
                        <m:t>𝒂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2886"/>
                <a:ext cx="1440160" cy="13750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icar 11"/>
          <p:cNvSpPr/>
          <p:nvPr/>
        </p:nvSpPr>
        <p:spPr>
          <a:xfrm>
            <a:off x="-396552" y="2859781"/>
            <a:ext cx="4608512" cy="1368152"/>
          </a:xfrm>
          <a:prstGeom prst="mathMultiply">
            <a:avLst>
              <a:gd name="adj1" fmla="val 95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1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pt-BR" sz="2600" dirty="0" smtClean="0">
                    <a:latin typeface="Cambria Math"/>
                    <a:ea typeface="Cambria Math"/>
                  </a:rPr>
                  <a:t>Por definição,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1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pt-BR" sz="3100" b="1" i="1" smtClean="0">
                          <a:latin typeface="Cambria Math"/>
                        </a:rPr>
                        <m:t>=</m:t>
                      </m:r>
                      <m:r>
                        <a:rPr lang="pt-BR" sz="3100" b="1" i="1" smtClean="0">
                          <a:latin typeface="Cambria Math"/>
                        </a:rPr>
                        <m:t>𝒚</m:t>
                      </m:r>
                      <m:r>
                        <a:rPr lang="pt-BR" sz="3100" b="1" i="1" smtClean="0">
                          <a:latin typeface="Cambria Math"/>
                        </a:rPr>
                        <m:t> ⟺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²=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pt-BR" sz="3100" b="1" dirty="0" smtClean="0"/>
              </a:p>
              <a:p>
                <a:pPr marL="0" lvl="1" indent="0">
                  <a:buNone/>
                </a:pPr>
                <a:endParaRPr lang="pt-BR" sz="3100" b="1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1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pt-BR" sz="3100" b="1" i="1">
                          <a:latin typeface="Cambria Math"/>
                        </a:rPr>
                        <m:t>=</m:t>
                      </m:r>
                      <m:r>
                        <a:rPr lang="pt-BR" sz="3100" b="1" i="1" smtClean="0">
                          <a:latin typeface="Cambria Math"/>
                        </a:rPr>
                        <m:t>𝒂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pt-BR" sz="3100" b="1" i="1">
                          <a:latin typeface="Cambria Math"/>
                        </a:rPr>
                        <m:t> ⟺</m:t>
                      </m:r>
                      <m:r>
                        <a:rPr lang="pt-BR" sz="3100" b="1" i="1" smtClean="0">
                          <a:latin typeface="Cambria Math"/>
                        </a:rPr>
                        <m:t>(</m:t>
                      </m:r>
                      <m:r>
                        <a:rPr lang="pt-BR" sz="3100" b="1" i="1">
                          <a:latin typeface="Cambria Math"/>
                        </a:rPr>
                        <m:t>𝒂</m:t>
                      </m:r>
                      <m:r>
                        <a:rPr lang="pt-BR" sz="31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1" i="1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)²</m:t>
                      </m:r>
                      <m:r>
                        <a:rPr lang="pt-BR" sz="31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3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0" lvl="1" indent="0">
                  <a:buNone/>
                </a:pPr>
                <a:endParaRPr lang="pt-BR" sz="3100" b="1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1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pt-BR" sz="3100" b="1" i="1">
                          <a:latin typeface="Cambria Math"/>
                        </a:rPr>
                        <m:t>=</m:t>
                      </m:r>
                      <m:r>
                        <a:rPr lang="pt-BR" sz="3100" b="1" i="1">
                          <a:latin typeface="Cambria Math"/>
                        </a:rPr>
                        <m:t>𝒂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pt-BR" sz="3100" b="1" i="1">
                          <a:latin typeface="Cambria Math"/>
                        </a:rPr>
                        <m:t> ⟺</m:t>
                      </m:r>
                      <m:sSup>
                        <m:sSupPr>
                          <m:ctrlPr>
                            <a:rPr lang="pt-BR" sz="31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1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31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pt-BR" sz="31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31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pt-BR" sz="3100" b="1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31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4667250" lvl="1" indent="0">
                  <a:buNone/>
                  <a:tabLst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b="1" i="1">
                          <a:latin typeface="Cambria Math"/>
                        </a:rPr>
                        <m:t>𝒂</m:t>
                      </m:r>
                      <m:r>
                        <a:rPr lang="pt-BR" sz="3100" b="1" i="1" smtClean="0">
                          <a:latin typeface="Cambria Math"/>
                        </a:rPr>
                        <m:t>²</m:t>
                      </m:r>
                      <m:r>
                        <a:rPr lang="pt-BR" sz="31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²</m:t>
                      </m:r>
                    </m:oMath>
                  </m:oMathPara>
                </a14:m>
                <a:endParaRPr lang="pt-BR" sz="3100" b="1" dirty="0" smtClean="0"/>
              </a:p>
              <a:p>
                <a:pPr marL="0" lvl="1" indent="0">
                  <a:buNone/>
                </a:pP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l="-1076" t="-13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Multiplicar 7"/>
          <p:cNvSpPr/>
          <p:nvPr/>
        </p:nvSpPr>
        <p:spPr>
          <a:xfrm>
            <a:off x="6300192" y="3723878"/>
            <a:ext cx="1728192" cy="515704"/>
          </a:xfrm>
          <a:prstGeom prst="mathMultiply">
            <a:avLst>
              <a:gd name="adj1" fmla="val 95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e para cima 6"/>
          <p:cNvSpPr/>
          <p:nvPr/>
        </p:nvSpPr>
        <p:spPr>
          <a:xfrm flipH="1">
            <a:off x="1835696" y="4227934"/>
            <a:ext cx="3024336" cy="432048"/>
          </a:xfrm>
          <a:prstGeom prst="lef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0" y="1200150"/>
                <a:ext cx="914400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3100" b="1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1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pt-BR" sz="3100" b="1" i="1">
                          <a:latin typeface="Cambria Math"/>
                        </a:rPr>
                        <m:t>=</m:t>
                      </m:r>
                      <m:r>
                        <a:rPr lang="pt-BR" sz="3100" b="1" i="1" smtClean="0">
                          <a:latin typeface="Cambria Math"/>
                        </a:rPr>
                        <m:t>𝟐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3100" b="1" i="1">
                          <a:latin typeface="Cambria Math"/>
                        </a:rPr>
                        <m:t> ⟺</m:t>
                      </m:r>
                      <m:r>
                        <a:rPr lang="pt-BR" sz="3100" b="1" i="1" smtClean="0">
                          <a:latin typeface="Cambria Math"/>
                        </a:rPr>
                        <m:t>(</m:t>
                      </m:r>
                      <m:r>
                        <a:rPr lang="pt-BR" sz="3100" b="1" i="1" smtClean="0">
                          <a:latin typeface="Cambria Math"/>
                        </a:rPr>
                        <m:t>𝟐</m:t>
                      </m:r>
                      <m:r>
                        <a:rPr lang="pt-BR" sz="31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)²=</m:t>
                      </m:r>
                      <m:sSup>
                        <m:sSupPr>
                          <m:ctrlP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3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0" lvl="1" indent="0">
                  <a:buNone/>
                </a:pPr>
                <a:endParaRPr lang="pt-BR" sz="3100" b="1" dirty="0" smtClean="0"/>
              </a:p>
              <a:p>
                <a:pPr marL="0" lvl="1" indent="0">
                  <a:buNone/>
                </a:pPr>
                <a:endParaRPr lang="pt-BR" sz="3100" b="1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1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pt-BR" sz="31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sz="3100" b="1" i="1" smtClean="0">
                          <a:latin typeface="Cambria Math"/>
                        </a:rPr>
                        <m:t>𝟐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;  </m:t>
                      </m:r>
                      <m:sSup>
                        <m:sSupPr>
                          <m:ctrlPr>
                            <a:rPr lang="pt-BR" sz="31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1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31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pt-BR" sz="31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31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pt-BR" sz="3100" b="1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31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pt-BR" sz="3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3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²</m:t>
                      </m:r>
                    </m:oMath>
                  </m:oMathPara>
                </a14:m>
                <a:endParaRPr lang="pt-BR" sz="3100" b="1" dirty="0"/>
              </a:p>
              <a:p>
                <a:pPr marL="0" lvl="1" indent="0">
                  <a:buNone/>
                </a:pP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0150"/>
                <a:ext cx="9144000" cy="36038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3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67544" y="2355726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deg>
                      <m:e>
                        <m:rad>
                          <m:rad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e>
                    </m:rad>
                    <m:r>
                      <a:rPr lang="pt-BR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b="1" dirty="0" smtClean="0"/>
                  <a:t> </a:t>
                </a:r>
                <a:endParaRPr lang="pt-BR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55726"/>
                <a:ext cx="2736304" cy="1371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1463256" y="2503189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g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56" y="2503189"/>
                <a:ext cx="1440160" cy="13750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409478" y="1563638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𝑚</m:t>
                                </m:r>
                              </m:deg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8" y="1563638"/>
                <a:ext cx="2736304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ço Reservado para Conteúdo 2"/>
              <p:cNvSpPr txBox="1">
                <a:spLocks/>
              </p:cNvSpPr>
              <p:nvPr/>
            </p:nvSpPr>
            <p:spPr>
              <a:xfrm>
                <a:off x="1475656" y="1707654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1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707654"/>
                <a:ext cx="1440160" cy="13750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/>
              <p:cNvSpPr txBox="1">
                <a:spLocks/>
              </p:cNvSpPr>
              <p:nvPr/>
            </p:nvSpPr>
            <p:spPr>
              <a:xfrm>
                <a:off x="498125" y="771550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deg>
                      <m:e>
                        <m:sSup>
                          <m:sSup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 lang="pt-BR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b="1" dirty="0" smtClean="0"/>
                  <a:t> </a:t>
                </a:r>
                <a:endParaRPr lang="pt-BR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5" y="771550"/>
                <a:ext cx="2736304" cy="1371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 txBox="1">
                <a:spLocks/>
              </p:cNvSpPr>
              <p:nvPr/>
            </p:nvSpPr>
            <p:spPr>
              <a:xfrm>
                <a:off x="1331640" y="771550"/>
                <a:ext cx="1440160" cy="12344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71550"/>
                <a:ext cx="1440160" cy="123447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/>
              <p:cNvSpPr txBox="1">
                <a:spLocks/>
              </p:cNvSpPr>
              <p:nvPr/>
            </p:nvSpPr>
            <p:spPr>
              <a:xfrm>
                <a:off x="467544" y="3363838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63838"/>
                <a:ext cx="2736304" cy="13716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ço Reservado para Conteúdo 2"/>
              <p:cNvSpPr txBox="1">
                <a:spLocks/>
              </p:cNvSpPr>
              <p:nvPr/>
            </p:nvSpPr>
            <p:spPr>
              <a:xfrm>
                <a:off x="1979712" y="3360390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pt-BR" sz="31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pt-BR" sz="31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1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1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9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60390"/>
                <a:ext cx="2736304" cy="13716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5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  <p:bldP spid="16" grpId="0"/>
      <p:bldP spid="17" grpId="0"/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:endParaRPr lang="pt-BR" sz="3100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1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𝕀</m:t>
                    </m:r>
                    <m:r>
                      <a:rPr lang="pt-BR" sz="3100" i="1">
                        <a:latin typeface="Cambria Math"/>
                      </a:rPr>
                      <m:t>=</m:t>
                    </m:r>
                  </m:oMath>
                </a14:m>
                <a:r>
                  <a:rPr lang="pt-BR" sz="3100" dirty="0"/>
                  <a:t> todo número cuja representação decimal tem infinitas casas decimais e não </a:t>
                </a:r>
                <a:r>
                  <a:rPr lang="pt-BR" sz="3100" dirty="0" smtClean="0"/>
                  <a:t>constitui </a:t>
                </a:r>
                <a:r>
                  <a:rPr lang="pt-BR" sz="3100" dirty="0"/>
                  <a:t>uma dízima </a:t>
                </a:r>
                <a:r>
                  <a:rPr lang="pt-BR" sz="3100" dirty="0" smtClean="0"/>
                  <a:t>periódica.</a:t>
                </a:r>
              </a:p>
              <a:p>
                <a:pPr marL="457200" lvl="1" indent="0" algn="ctr">
                  <a:buNone/>
                </a:pPr>
                <a:endParaRPr lang="pt-BR" sz="31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BR" sz="310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31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t-BR" sz="3100" i="1" dirty="0" smtClean="0">
                  <a:latin typeface="Cambria Math"/>
                </a:endParaRPr>
              </a:p>
              <a:p>
                <a:pPr marL="0" lvl="1" indent="0" algn="ctr">
                  <a:buNone/>
                  <a:tabLst>
                    <a:tab pos="36195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31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2500" dirty="0" smtClean="0"/>
                  <a:t>	</a:t>
                </a:r>
              </a:p>
              <a:p>
                <a:pPr marL="457200" lvl="1" indent="0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r="-7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452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Espaço Reservado para Conteúdo 2"/>
              <p:cNvSpPr txBox="1">
                <a:spLocks/>
              </p:cNvSpPr>
              <p:nvPr/>
            </p:nvSpPr>
            <p:spPr>
              <a:xfrm>
                <a:off x="498124" y="679004"/>
                <a:ext cx="7962307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sz="3100" b="0" i="1" smtClean="0">
                              <a:latin typeface="Cambria Math"/>
                            </a:rPr>
                            <m:t>𝑚</m:t>
                          </m:r>
                        </m:deg>
                        <m:e>
                          <m:sSup>
                            <m:sSup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pt-BR" sz="31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sz="31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pt-BR" sz="31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pt-BR" sz="3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BR" sz="3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31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pt-BR" sz="3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3100" b="0" i="1" smtClean="0">
                          <a:latin typeface="Cambria Math"/>
                        </a:rPr>
                        <m:t>…</m:t>
                      </m:r>
                      <m:r>
                        <a:rPr lang="pt-BR" sz="3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pt-BR" sz="3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BR" sz="3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31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>
          <p:sp>
            <p:nvSpPr>
              <p:cNvPr id="1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4" y="679004"/>
                <a:ext cx="7962307" cy="1371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 esquerda 6"/>
          <p:cNvSpPr/>
          <p:nvPr/>
        </p:nvSpPr>
        <p:spPr>
          <a:xfrm rot="16200000">
            <a:off x="3006267" y="537083"/>
            <a:ext cx="374449" cy="25715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747677" y="188360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 vezes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ço Reservado para Conteúdo 2"/>
              <p:cNvSpPr txBox="1">
                <a:spLocks/>
              </p:cNvSpPr>
              <p:nvPr/>
            </p:nvSpPr>
            <p:spPr>
              <a:xfrm>
                <a:off x="642141" y="2136254"/>
                <a:ext cx="7962307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sz="3100" b="0" i="1" smtClean="0">
                              <a:latin typeface="Cambria Math"/>
                            </a:rPr>
                            <m:t>𝑚</m:t>
                          </m:r>
                        </m:deg>
                        <m:e>
                          <m:sSup>
                            <m:sSup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pt-BR" sz="31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sz="31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sz="31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3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sz="3100" i="1">
                              <a:latin typeface="Cambria Math"/>
                            </a:rPr>
                            <m:t>+…+</m:t>
                          </m:r>
                          <m:f>
                            <m:fPr>
                              <m:ctrlPr>
                                <a:rPr lang="pt-BR" sz="3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31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1" y="2136254"/>
                <a:ext cx="7962307" cy="1371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have esquerda 18"/>
          <p:cNvSpPr/>
          <p:nvPr/>
        </p:nvSpPr>
        <p:spPr>
          <a:xfrm rot="16200000">
            <a:off x="2945125" y="2398425"/>
            <a:ext cx="301423" cy="15121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627784" y="31797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 vezes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ço Reservado para Conteúdo 2"/>
              <p:cNvSpPr txBox="1">
                <a:spLocks/>
              </p:cNvSpPr>
              <p:nvPr/>
            </p:nvSpPr>
            <p:spPr>
              <a:xfrm>
                <a:off x="611560" y="3144366"/>
                <a:ext cx="7962307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sz="3100" b="0" i="1" smtClean="0">
                              <a:latin typeface="Cambria Math"/>
                            </a:rPr>
                            <m:t>𝑚</m:t>
                          </m:r>
                        </m:deg>
                        <m:e>
                          <m:sSup>
                            <m:sSup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pt-BR" sz="31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sz="31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1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2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4366"/>
                <a:ext cx="7962307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7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0" grpId="0"/>
      <p:bldP spid="18" grpId="0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/>
              <p:cNvSpPr txBox="1">
                <a:spLocks/>
              </p:cNvSpPr>
              <p:nvPr/>
            </p:nvSpPr>
            <p:spPr>
              <a:xfrm>
                <a:off x="401780" y="1169318"/>
                <a:ext cx="2736304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1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10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sz="3100" i="1" smtClean="0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pt-BR" sz="3100" b="0" i="1" smtClean="0">
                                    <a:latin typeface="Cambria Math"/>
                                  </a:rPr>
                                  <m:t>𝑚</m:t>
                                </m:r>
                              </m:deg>
                              <m:e>
                                <m:r>
                                  <a:rPr lang="pt-BR" sz="3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31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pt-BR" sz="3100" b="1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0" y="1169318"/>
                <a:ext cx="2736304" cy="685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/>
              <p:cNvSpPr txBox="1">
                <a:spLocks/>
              </p:cNvSpPr>
              <p:nvPr/>
            </p:nvSpPr>
            <p:spPr>
              <a:xfrm>
                <a:off x="434266" y="2247096"/>
                <a:ext cx="8602229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BR" sz="3100" b="0" i="1" smtClean="0">
                            <a:latin typeface="Cambria Math"/>
                          </a:rPr>
                          <m:t>𝑚</m:t>
                        </m:r>
                      </m:deg>
                      <m:e>
                        <m:r>
                          <a:rPr lang="pt-BR" sz="3100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pt-BR" sz="3100" b="0" i="1" smtClean="0">
                        <a:latin typeface="Cambria Math"/>
                      </a:rPr>
                      <m:t>=</m:t>
                    </m:r>
                    <m:r>
                      <a:rPr lang="pt-BR" sz="3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</a:rPr>
                      <m:t> 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∙… ∙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1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sz="31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3100" i="1" dirty="0" smtClean="0"/>
                  <a:t> </a:t>
                </a:r>
                <a:endParaRPr lang="pt-BR" sz="3100" i="1" dirty="0"/>
              </a:p>
              <a:p>
                <a:pPr marL="0" lvl="1" indent="0" algn="ctr">
                  <a:buNone/>
                </a:pPr>
                <a:endParaRPr lang="pt-BR" sz="3100" i="1" dirty="0" smtClean="0"/>
              </a:p>
            </p:txBody>
          </p:sp>
        </mc:Choice>
        <mc:Fallback xmlns="">
          <p:sp>
            <p:nvSpPr>
              <p:cNvPr id="1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" y="2247096"/>
                <a:ext cx="8602229" cy="685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 esquerda 17"/>
          <p:cNvSpPr/>
          <p:nvPr/>
        </p:nvSpPr>
        <p:spPr>
          <a:xfrm rot="16200000">
            <a:off x="3368728" y="1836727"/>
            <a:ext cx="432049" cy="197449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203848" y="28917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 vezes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ço Reservado para Conteúdo 2"/>
              <p:cNvSpPr txBox="1">
                <a:spLocks/>
              </p:cNvSpPr>
              <p:nvPr/>
            </p:nvSpPr>
            <p:spPr>
              <a:xfrm>
                <a:off x="434266" y="3507854"/>
                <a:ext cx="8602229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sz="31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pt-BR" sz="3100" b="0" i="1" smtClean="0">
                        <a:latin typeface="Cambria Math"/>
                      </a:rPr>
                      <m:t>=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∙… ∙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3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1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sz="3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3100" i="1" dirty="0" smtClean="0"/>
                  <a:t> </a:t>
                </a:r>
                <a:endParaRPr lang="pt-BR" sz="3100" i="1" dirty="0"/>
              </a:p>
              <a:p>
                <a:pPr marL="0" lvl="1" indent="0" algn="ctr">
                  <a:buNone/>
                </a:pPr>
                <a:endParaRPr lang="pt-BR" sz="3100" i="1" dirty="0" smtClean="0"/>
              </a:p>
            </p:txBody>
          </p:sp>
        </mc:Choice>
        <mc:Fallback xmlns="">
          <p:sp>
            <p:nvSpPr>
              <p:cNvPr id="2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" y="3507854"/>
                <a:ext cx="8602229" cy="685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ave esquerda 20"/>
          <p:cNvSpPr/>
          <p:nvPr/>
        </p:nvSpPr>
        <p:spPr>
          <a:xfrm rot="16200000">
            <a:off x="2246879" y="3052306"/>
            <a:ext cx="432049" cy="197449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081999" y="410729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 vezes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ço Reservado para Conteúdo 2"/>
              <p:cNvSpPr txBox="1">
                <a:spLocks/>
              </p:cNvSpPr>
              <p:nvPr/>
            </p:nvSpPr>
            <p:spPr>
              <a:xfrm>
                <a:off x="1691680" y="764655"/>
                <a:ext cx="1440160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t-BR" sz="3100" dirty="0" smtClean="0"/>
              </a:p>
            </p:txBody>
          </p:sp>
        </mc:Choice>
        <mc:Fallback xmlns="">
          <p:sp>
            <p:nvSpPr>
              <p:cNvPr id="2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764655"/>
                <a:ext cx="1440160" cy="13750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5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55776" y="483518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pt-BR" sz="3100" b="0" i="1" smtClean="0">
                            <a:latin typeface="Cambria Math"/>
                          </a:rPr>
                          <m:t>𝑚</m:t>
                        </m:r>
                      </m:deg>
                      <m:e>
                        <m:rad>
                          <m:radPr>
                            <m:ctrlPr>
                              <a:rPr lang="pt-BR" sz="310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BR" sz="3100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pt-BR" sz="31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e>
                    </m:rad>
                    <m:r>
                      <a:rPr lang="pt-BR" sz="31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83518"/>
                <a:ext cx="2736304" cy="1371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3923928" y="630981"/>
                <a:ext cx="814219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sz="3100" dirty="0" smtClean="0"/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30981"/>
                <a:ext cx="814219" cy="13750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/>
              <p:cNvSpPr txBox="1">
                <a:spLocks/>
              </p:cNvSpPr>
              <p:nvPr/>
            </p:nvSpPr>
            <p:spPr>
              <a:xfrm>
                <a:off x="1979712" y="1200150"/>
                <a:ext cx="3694539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1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ad>
                        <m:radPr>
                          <m:ctrlPr>
                            <a:rPr lang="pt-BR" sz="31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sz="3100" b="0" i="1" smtClean="0">
                              <a:latin typeface="Cambria Math"/>
                            </a:rPr>
                            <m:t>𝑚</m:t>
                          </m:r>
                        </m:deg>
                        <m:e>
                          <m:rad>
                            <m:radPr>
                              <m:ctrlPr>
                                <a:rPr lang="pt-BR" sz="31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pt-BR" sz="31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pt-BR" sz="31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</m:e>
                      </m:rad>
                      <m:sSup>
                        <m:sSupPr>
                          <m:ctrlPr>
                            <a:rPr lang="pt-BR" sz="3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3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pt-BR" sz="31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1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sz="31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200150"/>
                <a:ext cx="3694539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ço Reservado para Conteúdo 2"/>
              <p:cNvSpPr txBox="1">
                <a:spLocks/>
              </p:cNvSpPr>
              <p:nvPr/>
            </p:nvSpPr>
            <p:spPr>
              <a:xfrm>
                <a:off x="3153971" y="2067694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BR" sz="31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pt-BR" sz="3100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pt-BR" sz="31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pt-BR" sz="3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1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31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71" y="2067694"/>
                <a:ext cx="2736304" cy="13716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ço Reservado para Conteúdo 2"/>
              <p:cNvSpPr txBox="1">
                <a:spLocks/>
              </p:cNvSpPr>
              <p:nvPr/>
            </p:nvSpPr>
            <p:spPr>
              <a:xfrm>
                <a:off x="3009955" y="2568302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pt-BR" sz="31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BR" sz="31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pt-BR" sz="3100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sSup>
                      <m:sSupPr>
                        <m:ctrlPr>
                          <a:rPr lang="pt-BR" sz="31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BR" sz="3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pt-BR" sz="31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pt-BR" sz="3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1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3100" b="0" i="1" smtClean="0">
                            <a:latin typeface="Cambria Math"/>
                          </a:rPr>
                          <m:t>𝑚</m:t>
                        </m:r>
                        <m:r>
                          <a:rPr lang="pt-BR" sz="3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9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55" y="2568302"/>
                <a:ext cx="2736304" cy="1371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ço Reservado para Conteúdo 2"/>
              <p:cNvSpPr txBox="1">
                <a:spLocks/>
              </p:cNvSpPr>
              <p:nvPr/>
            </p:nvSpPr>
            <p:spPr>
              <a:xfrm>
                <a:off x="3491880" y="3075806"/>
                <a:ext cx="216024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pt-BR" sz="31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pt-BR" sz="31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pt-BR" sz="3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pt-BR" sz="3100" b="1" dirty="0" smtClean="0">
                    <a:solidFill>
                      <a:schemeClr val="tx1"/>
                    </a:solidFill>
                  </a:rPr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2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75806"/>
                <a:ext cx="2160240" cy="13716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ço Reservado para Conteúdo 2"/>
              <p:cNvSpPr txBox="1">
                <a:spLocks/>
              </p:cNvSpPr>
              <p:nvPr/>
            </p:nvSpPr>
            <p:spPr>
              <a:xfrm>
                <a:off x="2483768" y="3648422"/>
                <a:ext cx="345638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31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sz="31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pt-BR" sz="31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pt-BR" sz="31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pt-BR" sz="31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pt-BR" sz="3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sz="3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pt-BR" sz="3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pt-BR" sz="3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3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𝑚𝑛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2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48422"/>
                <a:ext cx="3456384" cy="13716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ço Reservado para Conteúdo 2"/>
              <p:cNvSpPr txBox="1">
                <a:spLocks/>
              </p:cNvSpPr>
              <p:nvPr/>
            </p:nvSpPr>
            <p:spPr>
              <a:xfrm>
                <a:off x="4477861" y="555526"/>
                <a:ext cx="2326387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:r>
                  <a:rPr lang="pt-BR" sz="31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BR" sz="3100" b="0" i="1" smtClean="0">
                            <a:latin typeface="Cambria Math"/>
                          </a:rPr>
                          <m:t>𝑚</m:t>
                        </m:r>
                        <m:r>
                          <a:rPr lang="pt-BR" sz="31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pt-BR" sz="3100" b="0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endParaRPr lang="pt-BR" sz="3100" dirty="0" smtClean="0"/>
              </a:p>
            </p:txBody>
          </p:sp>
        </mc:Choice>
        <mc:Fallback xmlns="">
          <p:sp>
            <p:nvSpPr>
              <p:cNvPr id="22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861" y="555526"/>
                <a:ext cx="2326387" cy="1375047"/>
              </a:xfrm>
              <a:prstGeom prst="rect">
                <a:avLst/>
              </a:prstGeom>
              <a:blipFill rotWithShape="1">
                <a:blip r:embed="rId13"/>
                <a:stretch>
                  <a:fillRect l="-65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RAÍZES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ço Reservado para Conteúdo 2"/>
              <p:cNvSpPr txBox="1">
                <a:spLocks/>
              </p:cNvSpPr>
              <p:nvPr/>
            </p:nvSpPr>
            <p:spPr>
              <a:xfrm>
                <a:off x="2699792" y="558974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58974"/>
                <a:ext cx="2736304" cy="1371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/>
              <p:cNvSpPr txBox="1">
                <a:spLocks/>
              </p:cNvSpPr>
              <p:nvPr/>
            </p:nvSpPr>
            <p:spPr>
              <a:xfrm>
                <a:off x="4211960" y="555526"/>
                <a:ext cx="2736304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pt-BR" sz="31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pt-BR" sz="31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pt-BR" sz="31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1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1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sz="3100" b="1" dirty="0" smtClean="0"/>
                  <a:t> </a:t>
                </a:r>
                <a:endParaRPr lang="pt-BR" sz="3100" b="1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1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5526"/>
                <a:ext cx="2736304" cy="1371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/>
          <p:cNvSpPr/>
          <p:nvPr/>
        </p:nvSpPr>
        <p:spPr>
          <a:xfrm>
            <a:off x="2915816" y="1059582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7" idx="4"/>
          </p:cNvCxnSpPr>
          <p:nvPr/>
        </p:nvCxnSpPr>
        <p:spPr>
          <a:xfrm>
            <a:off x="3203848" y="1635646"/>
            <a:ext cx="0" cy="291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ço Reservado para Conteúdo 2"/>
              <p:cNvSpPr txBox="1">
                <a:spLocks/>
              </p:cNvSpPr>
              <p:nvPr/>
            </p:nvSpPr>
            <p:spPr>
              <a:xfrm>
                <a:off x="2796738" y="1340719"/>
                <a:ext cx="814219" cy="1375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sz="2600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10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sz="3100" dirty="0" smtClean="0"/>
              </a:p>
            </p:txBody>
          </p:sp>
        </mc:Choice>
        <mc:Fallback xmlns="">
          <p:sp>
            <p:nvSpPr>
              <p:cNvPr id="2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738" y="1340719"/>
                <a:ext cx="814219" cy="13750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Espaço Reservado para Conteúdo 2"/>
              <p:cNvSpPr txBox="1">
                <a:spLocks/>
              </p:cNvSpPr>
              <p:nvPr/>
            </p:nvSpPr>
            <p:spPr>
              <a:xfrm>
                <a:off x="323528" y="1930574"/>
                <a:ext cx="7056784" cy="2729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ad>
                        <m:radPr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</m:rad>
                      <m:sSup>
                        <m:sSup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t-BR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pt-BR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𝑛𝑝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𝑝𝑛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rad>
                        <m:radPr>
                          <m:ctrlPr>
                            <a:rPr lang="pt-BR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</m:rad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i="1">
                              <a:latin typeface="Cambria Math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b="0" dirty="0" smtClean="0"/>
              </a:p>
              <a:p>
                <a:pPr marL="0" lvl="1" indent="0">
                  <a:buNone/>
                </a:pPr>
                <a:endParaRPr lang="pt-BR" sz="3100" dirty="0" smtClean="0"/>
              </a:p>
            </p:txBody>
          </p:sp>
        </mc:Choice>
        <mc:Fallback>
          <p:sp>
            <p:nvSpPr>
              <p:cNvPr id="2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30574"/>
                <a:ext cx="7056784" cy="2729408"/>
              </a:xfrm>
              <a:prstGeom prst="rect">
                <a:avLst/>
              </a:prstGeom>
              <a:blipFill rotWithShape="1">
                <a:blip r:embed="rId9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EXERCÍCIOS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3598"/>
            <a:ext cx="3837806" cy="3837806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9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1419622"/>
            <a:ext cx="813690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PRÉ-CÁLCULO</a:t>
            </a:r>
            <a:br>
              <a:rPr lang="pt-BR" b="1" dirty="0" smtClean="0"/>
            </a:br>
            <a:r>
              <a:rPr lang="pt-BR" sz="3600" b="1" dirty="0" smtClean="0"/>
              <a:t>Conjuntos numéricos – Racionais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docente.ifrn.edu.br/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profjuliana.matematica@gmail.com</a:t>
            </a:r>
          </a:p>
        </p:txBody>
      </p:sp>
    </p:spTree>
    <p:extLst>
      <p:ext uri="{BB962C8B-B14F-4D97-AF65-F5344CB8AC3E}">
        <p14:creationId xmlns:p14="http://schemas.microsoft.com/office/powerpoint/2010/main" val="1915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Se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26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pt-BR" sz="2600" b="0" i="1" smtClean="0">
                            <a:latin typeface="Cambria Math"/>
                          </a:rPr>
                          <m:t>𝑚</m:t>
                        </m:r>
                      </m:deg>
                      <m:e>
                        <m:r>
                          <a:rPr lang="pt-BR" sz="26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pt-BR" sz="2600" b="1" i="1" smtClean="0">
                        <a:latin typeface="Cambria Math"/>
                      </a:rPr>
                      <m:t> </m:t>
                    </m:r>
                    <m:r>
                      <a:rPr lang="pt-BR" sz="26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𝕀</m:t>
                    </m:r>
                    <m:r>
                      <a:rPr lang="pt-BR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⟹</m:t>
                    </m:r>
                  </m:oMath>
                </a14:m>
                <a:endParaRPr lang="pt-BR" sz="2600" dirty="0" smtClean="0"/>
              </a:p>
              <a:p>
                <a:pPr marL="457200" lvl="1" indent="0" algn="ctr">
                  <a:buNone/>
                </a:pPr>
                <a:endParaRPr lang="pt-BR" sz="3100" dirty="0" smtClean="0"/>
              </a:p>
              <a:p>
                <a:pPr marL="0" lvl="1" indent="0" algn="ctr">
                  <a:buNone/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2600" i="1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sz="2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g>
                        <m:e>
                          <m:r>
                            <a:rPr lang="pt-BR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pt-BR" sz="2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=</m:t>
                      </m:r>
                      <m:r>
                        <a:rPr lang="pt-BR" sz="2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sz="26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pt-B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pt-B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pt-B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pt-BR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600" b="0" i="1" smtClean="0">
                          <a:latin typeface="Cambria Math"/>
                          <a:ea typeface="Cambria Math"/>
                        </a:rPr>
                        <m:t>…</m:t>
                      </m:r>
                      <m:sSub>
                        <m:sSubPr>
                          <m:ctrlPr>
                            <a:rPr lang="pt-B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6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pt-BR" sz="2500" dirty="0" smtClean="0"/>
              </a:p>
              <a:p>
                <a:pPr marL="0" lvl="1" indent="0" algn="ctr">
                  <a:buNone/>
                  <a:tabLst>
                    <a:tab pos="361950" algn="l"/>
                  </a:tabLst>
                </a:pPr>
                <a:endParaRPr lang="pt-BR" sz="2500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2400" i="1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deg>
                        <m:e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2500" dirty="0" smtClean="0"/>
              </a:p>
              <a:p>
                <a:pPr marL="0" lvl="1" indent="0" algn="ctr">
                  <a:buNone/>
                </a:pPr>
                <a:r>
                  <a:rPr lang="pt-BR" sz="2500" dirty="0" smtClean="0"/>
                  <a:t>	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pt-BR" sz="2400" i="1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deg>
                        <m:e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/>
                          <a:ea typeface="Cambria Math"/>
                        </a:rPr>
                        <m:t>+…+ 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Qual a representação decimal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6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/>
                  <a:t>?</a:t>
                </a:r>
              </a:p>
              <a:p>
                <a:pPr marL="0" lvl="1" indent="0" algn="ctr">
                  <a:buNone/>
                </a:pPr>
                <a:endParaRPr lang="pt-BR" sz="3100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87" y="1995686"/>
            <a:ext cx="1861609" cy="70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26" y="2931790"/>
            <a:ext cx="1979678" cy="6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Qual a representação decimal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6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/>
                  <a:t>?</a:t>
                </a:r>
              </a:p>
              <a:p>
                <a:pPr marL="0" lvl="1" indent="0">
                  <a:buNone/>
                </a:pPr>
                <a:r>
                  <a:rPr lang="pt-BR" sz="2600" b="1" dirty="0" smtClean="0">
                    <a:solidFill>
                      <a:srgbClr val="FF0000"/>
                    </a:solidFill>
                  </a:rPr>
                  <a:t>1ª casa decimal:</a:t>
                </a:r>
              </a:p>
              <a:p>
                <a:pPr marL="0" lvl="1" indent="0" algn="ctr">
                  <a:buNone/>
                </a:pPr>
                <a:endParaRPr lang="pt-BR" sz="3100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l="-1220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4875"/>
            <a:ext cx="1080120" cy="8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029"/>
            <a:ext cx="697348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9822"/>
            <a:ext cx="2207533" cy="42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1870"/>
            <a:ext cx="222424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012160" y="3219822"/>
            <a:ext cx="21602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Qual a representação decimal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6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/>
                  <a:t>?</a:t>
                </a:r>
              </a:p>
              <a:p>
                <a:pPr marL="0" lvl="1" indent="0">
                  <a:buNone/>
                </a:pPr>
                <a:r>
                  <a:rPr lang="pt-BR" sz="2600" b="1" dirty="0" smtClean="0">
                    <a:solidFill>
                      <a:srgbClr val="FF0000"/>
                    </a:solidFill>
                  </a:rPr>
                  <a:t>2ª casa decimal:</a:t>
                </a:r>
              </a:p>
              <a:p>
                <a:pPr marL="0" lvl="1" indent="0" algn="ctr">
                  <a:buNone/>
                </a:pPr>
                <a:endParaRPr lang="pt-BR" sz="3100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l="-1220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27584" y="3723878"/>
            <a:ext cx="21602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5254"/>
            <a:ext cx="1512168" cy="72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8383"/>
            <a:ext cx="8420819" cy="11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7" y="3658146"/>
            <a:ext cx="2747817" cy="4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11878"/>
            <a:ext cx="286087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" y="3808834"/>
            <a:ext cx="3314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6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Qual a representação decimal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6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/>
                  <a:t>?</a:t>
                </a:r>
              </a:p>
              <a:p>
                <a:pPr marL="0" lvl="1" indent="0">
                  <a:buNone/>
                </a:pPr>
                <a:r>
                  <a:rPr lang="pt-BR" sz="2600" b="1" dirty="0" smtClean="0">
                    <a:solidFill>
                      <a:srgbClr val="FF0000"/>
                    </a:solidFill>
                  </a:rPr>
                  <a:t>3ª casa decimal:</a:t>
                </a:r>
              </a:p>
              <a:p>
                <a:pPr marL="0" lvl="1" indent="0" algn="ctr">
                  <a:buNone/>
                </a:pPr>
                <a:endParaRPr lang="pt-BR" sz="3100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7"/>
                <a:stretch>
                  <a:fillRect l="-1220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1600" y="3841573"/>
            <a:ext cx="21602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7654"/>
            <a:ext cx="2160241" cy="6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377" b="37553"/>
          <a:stretch/>
        </p:blipFill>
        <p:spPr bwMode="auto">
          <a:xfrm>
            <a:off x="251520" y="2499743"/>
            <a:ext cx="6340666" cy="81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3" y="4299942"/>
            <a:ext cx="3138669" cy="38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14" y="2660901"/>
            <a:ext cx="21145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Qual a representação decimal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6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/>
                  <a:t>?</a:t>
                </a:r>
              </a:p>
              <a:p>
                <a:pPr marL="0" lvl="1" indent="0">
                  <a:buNone/>
                </a:pPr>
                <a:r>
                  <a:rPr lang="pt-BR" sz="2600" b="1" dirty="0" smtClean="0">
                    <a:solidFill>
                      <a:srgbClr val="FF0000"/>
                    </a:solidFill>
                  </a:rPr>
                  <a:t>4ª casa decimal:</a:t>
                </a:r>
              </a:p>
              <a:p>
                <a:pPr marL="0" lvl="1" indent="0" algn="ctr">
                  <a:buNone/>
                </a:pPr>
                <a:endParaRPr lang="pt-BR" sz="3100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l="-1220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79912" y="4036992"/>
            <a:ext cx="21602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7654"/>
            <a:ext cx="2887351" cy="63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2040" y="2432510"/>
            <a:ext cx="8363152" cy="64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0546"/>
            <a:ext cx="3888432" cy="4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07904" y="40221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0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6" y="3150276"/>
            <a:ext cx="2533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CONJUNTO </a:t>
                </a:r>
                <a14:m>
                  <m:oMath xmlns:m="http://schemas.openxmlformats.org/officeDocument/2006/math">
                    <m:r>
                      <a:rPr lang="pt-BR" sz="40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𝕀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pt-BR" sz="2600" dirty="0" smtClean="0">
                    <a:solidFill>
                      <a:schemeClr val="tx1"/>
                    </a:solidFill>
                    <a:ea typeface="Cambria Math"/>
                  </a:rPr>
                  <a:t>Qual a representação decimal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6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/>
                  <a:t>?</a:t>
                </a:r>
              </a:p>
              <a:p>
                <a:pPr marL="0" lvl="1" indent="0" algn="ctr">
                  <a:buNone/>
                </a:pPr>
                <a:endParaRPr lang="pt-BR" sz="2600" b="1" dirty="0" smtClean="0">
                  <a:solidFill>
                    <a:srgbClr val="FF0000"/>
                  </a:solidFill>
                </a:endParaRPr>
              </a:p>
              <a:p>
                <a:pPr marL="0" lvl="1" indent="0" algn="ctr">
                  <a:buNone/>
                </a:pPr>
                <a:r>
                  <a:rPr lang="pt-BR" sz="2600" b="1" dirty="0" smtClean="0">
                    <a:solidFill>
                      <a:srgbClr val="FF0000"/>
                    </a:solidFill>
                  </a:rPr>
                  <a:t>1,7320</a:t>
                </a:r>
              </a:p>
              <a:p>
                <a:pPr marL="0" lvl="1" indent="0" algn="ctr">
                  <a:buNone/>
                </a:pPr>
                <a:endParaRPr lang="pt-BR" sz="3100" dirty="0"/>
              </a:p>
              <a:p>
                <a:pPr marL="0" lvl="1" indent="0" algn="ctr">
                  <a:buNone/>
                </a:pPr>
                <a:endParaRPr lang="pt-BR" sz="31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4232" y="4803997"/>
            <a:ext cx="2895600" cy="273844"/>
          </a:xfrm>
        </p:spPr>
        <p:txBody>
          <a:bodyPr/>
          <a:lstStyle/>
          <a:p>
            <a:pPr algn="l"/>
            <a:r>
              <a:rPr lang="pt-BR" dirty="0" err="1" smtClean="0"/>
              <a:t>Profª</a:t>
            </a:r>
            <a:r>
              <a:rPr lang="pt-BR" dirty="0" smtClean="0"/>
              <a:t> Juliana </a:t>
            </a:r>
            <a:r>
              <a:rPr lang="pt-BR" dirty="0" err="1" smtClean="0"/>
              <a:t>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6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916</Words>
  <Application>Microsoft Office PowerPoint</Application>
  <PresentationFormat>Apresentação na tela (16:9)</PresentationFormat>
  <Paragraphs>242</Paragraphs>
  <Slides>25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PRÉ-CÁLCULO Conjuntos numéricos – Irracionais e Reais</vt:lpstr>
      <vt:lpstr>CONJUNTO  I</vt:lpstr>
      <vt:lpstr>CONJUNTO  I</vt:lpstr>
      <vt:lpstr>CONJUNTO  I</vt:lpstr>
      <vt:lpstr>CONJUNTO  I</vt:lpstr>
      <vt:lpstr>CONJUNTO  I</vt:lpstr>
      <vt:lpstr>CONJUNTO  I</vt:lpstr>
      <vt:lpstr>CONJUNTO  I</vt:lpstr>
      <vt:lpstr>CONJUNTO  I</vt:lpstr>
      <vt:lpstr>CONJUNTO  R</vt:lpstr>
      <vt:lpstr>CONJUNTO  R</vt:lpstr>
      <vt:lpstr>CONJUNTO  R</vt:lpstr>
      <vt:lpstr>CONJUNTO  R</vt:lpstr>
      <vt:lpstr>CONJUNTO  R</vt:lpstr>
      <vt:lpstr>RAÍZES  R</vt:lpstr>
      <vt:lpstr>RAÍZES  R</vt:lpstr>
      <vt:lpstr>RAÍZES  R</vt:lpstr>
      <vt:lpstr>RAÍZES  R</vt:lpstr>
      <vt:lpstr>RAÍZES  R</vt:lpstr>
      <vt:lpstr>RAÍZES  R</vt:lpstr>
      <vt:lpstr>RAÍZES  R</vt:lpstr>
      <vt:lpstr>RAÍZES  R</vt:lpstr>
      <vt:lpstr>RAÍZES  R</vt:lpstr>
      <vt:lpstr>EXERCÍCIOS</vt:lpstr>
      <vt:lpstr>PRÉ-CÁLCULO Conjuntos numéricos – Racionais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177</cp:revision>
  <dcterms:created xsi:type="dcterms:W3CDTF">2017-01-08T19:00:04Z</dcterms:created>
  <dcterms:modified xsi:type="dcterms:W3CDTF">2017-04-18T00:28:17Z</dcterms:modified>
</cp:coreProperties>
</file>