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77" r:id="rId2"/>
    <p:sldId id="271" r:id="rId3"/>
    <p:sldId id="283" r:id="rId4"/>
    <p:sldId id="279" r:id="rId5"/>
    <p:sldId id="280" r:id="rId6"/>
    <p:sldId id="281" r:id="rId7"/>
    <p:sldId id="282" r:id="rId8"/>
    <p:sldId id="284" r:id="rId9"/>
    <p:sldId id="285" r:id="rId10"/>
    <p:sldId id="301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303" r:id="rId19"/>
    <p:sldId id="294" r:id="rId20"/>
    <p:sldId id="295" r:id="rId21"/>
    <p:sldId id="296" r:id="rId22"/>
    <p:sldId id="304" r:id="rId23"/>
    <p:sldId id="305" r:id="rId24"/>
    <p:sldId id="293" r:id="rId25"/>
    <p:sldId id="298" r:id="rId26"/>
    <p:sldId id="299" r:id="rId27"/>
    <p:sldId id="297" r:id="rId28"/>
    <p:sldId id="275" r:id="rId29"/>
    <p:sldId id="302" r:id="rId30"/>
    <p:sldId id="300" r:id="rId3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6" autoAdjust="0"/>
    <p:restoredTop sz="94660"/>
  </p:normalViewPr>
  <p:slideViewPr>
    <p:cSldViewPr>
      <p:cViewPr>
        <p:scale>
          <a:sx n="60" d="100"/>
          <a:sy n="60" d="100"/>
        </p:scale>
        <p:origin x="-1440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 que não é associativa</a:t>
            </a:r>
            <a:r>
              <a:rPr lang="pt-BR" baseline="0" dirty="0" smtClean="0"/>
              <a:t> na subtração: a = -3, b = -4, c = -2.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3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15/04/2017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15/04/2017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15/04/2017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15/04/2017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15/04/2017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0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2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3.jpg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60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3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jpg"/><Relationship Id="rId7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microsoft.com/office/2007/relationships/hdphoto" Target="../media/hdphoto4.wdp"/><Relationship Id="rId4" Type="http://schemas.openxmlformats.org/officeDocument/2006/relationships/image" Target="../media/image44.png"/><Relationship Id="rId9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.jpg"/><Relationship Id="rId7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gif"/><Relationship Id="rId5" Type="http://schemas.microsoft.com/office/2007/relationships/hdphoto" Target="../media/hdphoto6.wdp"/><Relationship Id="rId4" Type="http://schemas.openxmlformats.org/officeDocument/2006/relationships/image" Target="../media/image48.png"/><Relationship Id="rId9" Type="http://schemas.openxmlformats.org/officeDocument/2006/relationships/image" Target="../media/image5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2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2.png"/><Relationship Id="rId7" Type="http://schemas.openxmlformats.org/officeDocument/2006/relationships/image" Target="../media/image3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53.png"/><Relationship Id="rId4" Type="http://schemas.openxmlformats.org/officeDocument/2006/relationships/image" Target="../media/image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87624" y="1419622"/>
            <a:ext cx="813690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PRÉ-CÁLCULO</a:t>
            </a:r>
            <a:br>
              <a:rPr lang="pt-BR" b="1" dirty="0" smtClean="0"/>
            </a:br>
            <a:r>
              <a:rPr lang="pt-BR" sz="3600" b="1" dirty="0" smtClean="0"/>
              <a:t>Conjuntos numéricos – Naturais e Inteiros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docente.ifrn.edu.br/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profjuliana.matematica@gmail.com</a:t>
            </a:r>
          </a:p>
        </p:txBody>
      </p:sp>
    </p:spTree>
    <p:extLst>
      <p:ext uri="{BB962C8B-B14F-4D97-AF65-F5344CB8AC3E}">
        <p14:creationId xmlns:p14="http://schemas.microsoft.com/office/powerpoint/2010/main" val="31641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>
                    <a:solidFill>
                      <a:schemeClr val="bg1"/>
                    </a:solidFill>
                    <a:ea typeface="Cambria Math"/>
                  </a:rPr>
                  <a:t>R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aízes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dirty="0" smtClean="0"/>
              </a:p>
              <a:p>
                <a:pPr marL="0" lvl="1" indent="0">
                  <a:buNone/>
                </a:pPr>
                <a:endParaRPr lang="pt-BR" dirty="0" smtClean="0"/>
              </a:p>
              <a:p>
                <a:pPr marL="0" lvl="1" indent="0">
                  <a:buNone/>
                </a:pPr>
                <a:endParaRPr lang="pt-BR" dirty="0"/>
              </a:p>
              <a:p>
                <a:pPr marL="0" lvl="1" indent="0">
                  <a:buNone/>
                </a:pPr>
                <a:r>
                  <a:rPr lang="pt-BR" dirty="0" smtClean="0"/>
                  <a:t>	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, </m:t>
                    </m:r>
                    <m:r>
                      <a:rPr lang="pt-BR" b="0" i="1" smtClean="0">
                        <a:latin typeface="Cambria Math"/>
                      </a:rPr>
                      <m:t>𝑛</m:t>
                    </m:r>
                    <m:r>
                      <a:rPr lang="pt-BR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pt-BR" dirty="0" smtClean="0"/>
                  <a:t> |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</a:rPr>
                      <m:t> ⇒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5160674" y="2643758"/>
                <a:ext cx="3371766" cy="582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latin typeface="Cambria Math"/>
                        </a:rPr>
                        <m:t>𝑎</m:t>
                      </m:r>
                      <m:r>
                        <a:rPr lang="pt-BR" sz="2800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ctrlPr>
                            <a:rPr lang="pt-BR" sz="2800" i="1" smtClean="0">
                              <a:latin typeface="Cambria Math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pt-BR" sz="2800" b="0" i="1" smtClean="0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𝑏</m:t>
                          </m:r>
                        </m:e>
                      </m:rad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674" y="2643758"/>
                <a:ext cx="3371766" cy="5825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9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Potências e raízes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3200" b="0" i="1" smtClean="0">
                          <a:latin typeface="Cambria Math"/>
                        </a:rPr>
                        <m:t> = 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r>
                        <a:rPr lang="pt-BR" sz="3200" b="0" i="1" smtClean="0">
                          <a:latin typeface="Cambria Math"/>
                        </a:rPr>
                        <m:t>𝑜𝑢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t-BR" sz="3200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1523670"/>
            <a:ext cx="2267744" cy="364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7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297871" y="1200150"/>
            <a:ext cx="4490153" cy="3952578"/>
            <a:chOff x="2339752" y="1052736"/>
            <a:chExt cx="5677777" cy="4926858"/>
          </a:xfrm>
        </p:grpSpPr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1052736"/>
              <a:ext cx="5677777" cy="4252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446"/>
            <a:stretch/>
          </p:blipFill>
          <p:spPr bwMode="auto">
            <a:xfrm>
              <a:off x="2339752" y="4221088"/>
              <a:ext cx="5645650" cy="1758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…, −4, −3, −2, −1, </m:t>
                          </m:r>
                          <m:r>
                            <a:rPr lang="pt-BR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, 1, 2, 3, 4, …</m:t>
                          </m:r>
                        </m:e>
                      </m:d>
                    </m:oMath>
                  </m:oMathPara>
                </a14:m>
                <a:endParaRPr lang="pt-BR" sz="2500" b="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1715"/>
            <a:ext cx="2563620" cy="320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…, −4, −3, −2, −1, </m:t>
                          </m:r>
                          <m:r>
                            <a:rPr lang="pt-BR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, 1, 2, 3, 4, …</m:t>
                          </m:r>
                        </m:e>
                      </m:d>
                    </m:oMath>
                  </m:oMathPara>
                </a14:m>
                <a:endParaRPr lang="pt-BR" sz="2500" b="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pic>
        <p:nvPicPr>
          <p:cNvPr id="3074" name="Picture 2" descr="Resultado de imagem para ar condicion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7806"/>
            <a:ext cx="4710310" cy="31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5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3600" b="1" dirty="0" smtClean="0">
                    <a:solidFill>
                      <a:schemeClr val="bg1"/>
                    </a:solidFill>
                    <a:ea typeface="Cambria Math"/>
                  </a:rPr>
                  <a:t>REPRESENTAÇÃO GEOMÉTRICA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296" b="-16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…, −4, −3, −2, −1, </m:t>
                          </m:r>
                          <m:r>
                            <a:rPr lang="pt-BR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, 1, 2, 3, 4, …</m:t>
                          </m:r>
                        </m:e>
                      </m:d>
                    </m:oMath>
                  </m:oMathPara>
                </a14:m>
                <a:endParaRPr lang="pt-BR" sz="2500" b="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0" y="2355726"/>
            <a:ext cx="8838158" cy="79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43608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475656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7092280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24328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 em curva para cima 8"/>
          <p:cNvSpPr/>
          <p:nvPr/>
        </p:nvSpPr>
        <p:spPr>
          <a:xfrm>
            <a:off x="1259632" y="3153426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cima 14"/>
          <p:cNvSpPr/>
          <p:nvPr/>
        </p:nvSpPr>
        <p:spPr>
          <a:xfrm>
            <a:off x="2051720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cima 15"/>
          <p:cNvSpPr/>
          <p:nvPr/>
        </p:nvSpPr>
        <p:spPr>
          <a:xfrm>
            <a:off x="2843808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cima 16"/>
          <p:cNvSpPr/>
          <p:nvPr/>
        </p:nvSpPr>
        <p:spPr>
          <a:xfrm>
            <a:off x="3635896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cima 17"/>
          <p:cNvSpPr/>
          <p:nvPr/>
        </p:nvSpPr>
        <p:spPr>
          <a:xfrm flipH="1">
            <a:off x="6732240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em curva para cima 18"/>
          <p:cNvSpPr/>
          <p:nvPr/>
        </p:nvSpPr>
        <p:spPr>
          <a:xfrm flipH="1">
            <a:off x="5940152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em curva para cima 19"/>
          <p:cNvSpPr/>
          <p:nvPr/>
        </p:nvSpPr>
        <p:spPr>
          <a:xfrm flipH="1">
            <a:off x="5148064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em curva para cima 20"/>
          <p:cNvSpPr/>
          <p:nvPr/>
        </p:nvSpPr>
        <p:spPr>
          <a:xfrm flipH="1">
            <a:off x="4427984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4139952" y="1923678"/>
            <a:ext cx="33344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61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3600" b="1" dirty="0" smtClean="0">
                    <a:solidFill>
                      <a:schemeClr val="bg1"/>
                    </a:solidFill>
                    <a:ea typeface="Cambria Math"/>
                  </a:rPr>
                  <a:t>MÓDULO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296" b="-16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…, −4, −3, −2, −1, </m:t>
                          </m:r>
                          <m:r>
                            <a:rPr lang="pt-BR" sz="25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, 1, 2, 3, 4, …</m:t>
                          </m:r>
                        </m:e>
                      </m:d>
                    </m:oMath>
                  </m:oMathPara>
                </a14:m>
                <a:endParaRPr lang="pt-BR" sz="2500" b="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0" y="2355726"/>
            <a:ext cx="8838158" cy="79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043608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475656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7092280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524328" y="2715766"/>
            <a:ext cx="0" cy="3988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eta em curva para cima 8"/>
          <p:cNvSpPr/>
          <p:nvPr/>
        </p:nvSpPr>
        <p:spPr>
          <a:xfrm>
            <a:off x="1259632" y="3153426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eta em curva para cima 14"/>
          <p:cNvSpPr/>
          <p:nvPr/>
        </p:nvSpPr>
        <p:spPr>
          <a:xfrm>
            <a:off x="2051720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em curva para cima 15"/>
          <p:cNvSpPr/>
          <p:nvPr/>
        </p:nvSpPr>
        <p:spPr>
          <a:xfrm>
            <a:off x="2843808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Seta em curva para cima 16"/>
          <p:cNvSpPr/>
          <p:nvPr/>
        </p:nvSpPr>
        <p:spPr>
          <a:xfrm>
            <a:off x="3635896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Seta em curva para cima 17"/>
          <p:cNvSpPr/>
          <p:nvPr/>
        </p:nvSpPr>
        <p:spPr>
          <a:xfrm flipH="1">
            <a:off x="6732240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em curva para cima 18"/>
          <p:cNvSpPr/>
          <p:nvPr/>
        </p:nvSpPr>
        <p:spPr>
          <a:xfrm flipH="1">
            <a:off x="5940152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em curva para cima 19"/>
          <p:cNvSpPr/>
          <p:nvPr/>
        </p:nvSpPr>
        <p:spPr>
          <a:xfrm flipH="1">
            <a:off x="5148064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em curva para cima 20"/>
          <p:cNvSpPr/>
          <p:nvPr/>
        </p:nvSpPr>
        <p:spPr>
          <a:xfrm flipH="1">
            <a:off x="4427984" y="3147814"/>
            <a:ext cx="792088" cy="282420"/>
          </a:xfrm>
          <a:prstGeom prst="curved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4139952" y="1923678"/>
            <a:ext cx="333449" cy="5040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447764" y="4098132"/>
                <a:ext cx="439248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500" b="1" dirty="0" smtClean="0">
                    <a:solidFill>
                      <a:srgbClr val="FF0000"/>
                    </a:solidFill>
                  </a:rPr>
                  <a:t>ELEMENTOS SIMÉTRICOS DE </a:t>
                </a:r>
                <a14:m>
                  <m:oMath xmlns:m="http://schemas.openxmlformats.org/officeDocument/2006/math">
                    <m:r>
                      <a:rPr lang="pt-BR" sz="25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764" y="4098132"/>
                <a:ext cx="4392488" cy="477054"/>
              </a:xfrm>
              <a:prstGeom prst="rect">
                <a:avLst/>
              </a:prstGeom>
              <a:blipFill rotWithShape="1">
                <a:blip r:embed="rId7"/>
                <a:stretch>
                  <a:fillRect l="-2361" t="-8861" b="-291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3600" b="1" dirty="0" smtClean="0">
                    <a:solidFill>
                      <a:schemeClr val="bg1"/>
                    </a:solidFill>
                    <a:ea typeface="Cambria Math"/>
                  </a:rPr>
                  <a:t>MÓDULO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296" b="-16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74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tângulo 22"/>
          <p:cNvSpPr/>
          <p:nvPr/>
        </p:nvSpPr>
        <p:spPr>
          <a:xfrm>
            <a:off x="4502118" y="0"/>
            <a:ext cx="216024" cy="51435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3337441" y="2821749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6372200" y="1497729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7099" flipH="1">
            <a:off x="2716169" y="2028051"/>
            <a:ext cx="1781175" cy="838200"/>
          </a:xfrm>
          <a:prstGeom prst="rect">
            <a:avLst/>
          </a:prstGeom>
        </p:spPr>
      </p:pic>
      <p:sp>
        <p:nvSpPr>
          <p:cNvPr id="27" name="Elipse 26"/>
          <p:cNvSpPr/>
          <p:nvPr/>
        </p:nvSpPr>
        <p:spPr>
          <a:xfrm>
            <a:off x="3851920" y="4803998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/>
          <p:nvPr/>
        </p:nvSpPr>
        <p:spPr>
          <a:xfrm>
            <a:off x="5508104" y="4803998"/>
            <a:ext cx="28803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179512" y="431254"/>
            <a:ext cx="4176463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|-3| = 3 e |5| = 5</a:t>
            </a:r>
          </a:p>
          <a:p>
            <a:pPr algn="ctr"/>
            <a:r>
              <a:rPr lang="pt-BR" sz="2500" b="1" dirty="0" smtClean="0">
                <a:solidFill>
                  <a:srgbClr val="FF0000"/>
                </a:solidFill>
              </a:rPr>
              <a:t>3 + 5 = 8 horas para o leste (acréscimo)</a:t>
            </a:r>
            <a:endParaRPr lang="pt-B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208 L 0.05417 -0.12292 C 0.06546 -0.14931 0.08784 -0.17199 0.11459 -0.18542 C 0.1441 -0.20278 0.17049 -0.21134 0.19254 -0.20463 L 0.29705 -0.17847 " pathEditMode="relative" rAng="-1429368" ptsTypes="FffFF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3600" b="1" dirty="0" smtClean="0">
                    <a:solidFill>
                      <a:schemeClr val="bg1"/>
                    </a:solidFill>
                    <a:ea typeface="Cambria Math"/>
                  </a:rPr>
                  <a:t>MÓDULO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40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296" b="-1631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eqArrPr>
                            <m:e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𝑠𝑒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𝑠𝑒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pt-BR" sz="3200" b="0" i="1" smtClean="0">
                                  <a:latin typeface="Cambria Math"/>
                                  <a:ea typeface="Cambria Math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pt-BR" sz="3200" dirty="0" smtClean="0"/>
              </a:p>
              <a:p>
                <a:pPr marL="457200" lvl="1" indent="0" algn="ctr">
                  <a:buNone/>
                </a:pPr>
                <a:endParaRPr lang="pt-BR" sz="3200" dirty="0" smtClean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3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sz="32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sz="32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pt-BR" sz="3200" i="1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  <m:r>
                      <a:rPr lang="pt-BR" sz="320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0, ∀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3200" b="0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pt-BR" sz="3200" dirty="0" smtClean="0"/>
                  <a:t> </a:t>
                </a:r>
              </a:p>
              <a:p>
                <a:pPr marL="457200" lvl="1" indent="0" algn="ctr">
                  <a:buNone/>
                </a:pPr>
                <a:endParaRPr lang="pt-BR" sz="3200" dirty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3200" b="0" i="1" smtClean="0">
                          <a:latin typeface="Cambria Math"/>
                        </a:rPr>
                        <m:t>=| </m:t>
                      </m:r>
                      <m:r>
                        <a:rPr lang="pt-BR" sz="3200" b="0" i="1" smtClean="0">
                          <a:latin typeface="Cambria Math"/>
                        </a:rPr>
                        <m:t>𝑥</m:t>
                      </m:r>
                      <m:r>
                        <a:rPr lang="pt-BR" sz="3200" b="0" i="1" smtClean="0">
                          <a:latin typeface="Cambria Math"/>
                        </a:rPr>
                        <m:t> |</m:t>
                      </m:r>
                    </m:oMath>
                  </m:oMathPara>
                </a14:m>
                <a:endParaRPr lang="pt-BR" sz="32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1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Potências e raízes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BR" sz="32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BR" sz="32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3200" b="0" i="1" smtClean="0">
                                  <a:latin typeface="Cambria Math"/>
                                </a:rPr>
                                <m:t>(−2)</m:t>
                              </m:r>
                            </m:e>
                            <m:sup>
                              <m:r>
                                <a:rPr lang="pt-BR" sz="3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3200" b="0" i="1" smtClean="0">
                          <a:latin typeface="Cambria Math"/>
                        </a:rPr>
                        <m:t> 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d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t-BR" sz="3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5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  <a:ea typeface="Cambria Math"/>
              </a:rPr>
              <a:t>EQUAÇÃO MODULAR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pt-BR" sz="3200" dirty="0" smtClean="0"/>
              </a:p>
              <a:p>
                <a:pPr marL="457200" lvl="1" indent="0" algn="ctr">
                  <a:buNone/>
                </a:pPr>
                <a:endParaRPr lang="pt-BR" sz="32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44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ℕ</m:t>
                      </m:r>
                    </m:oMath>
                  </m:oMathPara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ℕ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, 1, 2, 3, 4, …</m:t>
                          </m:r>
                        </m:e>
                      </m:d>
                    </m:oMath>
                  </m:oMathPara>
                </a14:m>
                <a:endParaRPr lang="pt-BR" sz="2500" b="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  <a:p>
                <a:pPr marL="457200" lvl="1" indent="0" algn="ctr">
                  <a:buNone/>
                </a:pPr>
                <a:r>
                  <a:rPr lang="pt-BR" sz="2500" dirty="0" smtClean="0"/>
                  <a:t>O zero surgiu de uma necessidade de representar espaços vazios entre dois números naturais.</a:t>
                </a:r>
              </a:p>
              <a:p>
                <a:pPr marL="457200" lvl="1" indent="0" algn="ctr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43" b="10919"/>
          <a:stretch/>
        </p:blipFill>
        <p:spPr bwMode="auto">
          <a:xfrm>
            <a:off x="3131840" y="3045566"/>
            <a:ext cx="2678844" cy="9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971600" y="4083918"/>
                <a:ext cx="7488832" cy="89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14:m>
                  <m:oMath xmlns:m="http://schemas.openxmlformats.org/officeDocument/2006/math">
                    <m:sSup>
                      <m:sSupPr>
                        <m:ctrlPr>
                          <a:rPr lang="pt-BR" sz="25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500" i="1">
                            <a:latin typeface="Cambria Math"/>
                            <a:ea typeface="Cambria Math"/>
                          </a:rPr>
                          <m:t>ℕ</m:t>
                        </m:r>
                      </m:e>
                      <m:sup>
                        <m:r>
                          <a:rPr lang="pt-BR" sz="25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pt-BR" sz="2500" dirty="0" smtClean="0"/>
                  <a:t> é o conjunto dos números naturais sem o zero.</a:t>
                </a:r>
                <a:endParaRPr lang="pt-BR" sz="2500" dirty="0"/>
              </a:p>
              <a:p>
                <a:endParaRPr lang="pt-BR" sz="25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083918"/>
                <a:ext cx="7488832" cy="894669"/>
              </a:xfrm>
              <a:prstGeom prst="rect">
                <a:avLst/>
              </a:prstGeom>
              <a:blipFill rotWithShape="1">
                <a:blip r:embed="rId7"/>
                <a:stretch>
                  <a:fillRect t="-47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  <a:ea typeface="Cambria Math"/>
              </a:rPr>
              <a:t>INEQUAÇÃO MODULAR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&lt;4</m:t>
                      </m:r>
                    </m:oMath>
                  </m:oMathPara>
                </a14:m>
                <a:endParaRPr lang="pt-BR" sz="3200" dirty="0" smtClean="0"/>
              </a:p>
              <a:p>
                <a:pPr marL="457200" lvl="1" indent="0" algn="ctr">
                  <a:buNone/>
                </a:pPr>
                <a:endParaRPr lang="pt-BR" sz="32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20</a:t>
            </a:fld>
            <a:endParaRPr lang="pt-B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063860"/>
            <a:ext cx="57531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Figura3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480185"/>
            <a:ext cx="3312368" cy="5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93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  <a:ea typeface="Cambria Math"/>
              </a:rPr>
              <a:t>INEQUAÇÃO MODULAR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3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pt-BR" sz="32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d>
                      <m:r>
                        <a:rPr lang="pt-BR" sz="3200" b="0" i="1" smtClean="0">
                          <a:latin typeface="Cambria Math"/>
                          <a:ea typeface="Cambria Math"/>
                        </a:rPr>
                        <m:t>&gt;4</m:t>
                      </m:r>
                    </m:oMath>
                  </m:oMathPara>
                </a14:m>
                <a:endParaRPr lang="pt-BR" sz="3200" dirty="0" smtClean="0"/>
              </a:p>
              <a:p>
                <a:pPr marL="457200" lvl="1" indent="0" algn="ctr">
                  <a:buNone/>
                </a:pPr>
                <a:endParaRPr lang="pt-BR" sz="32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21</a:t>
            </a:fld>
            <a:endParaRPr lang="pt-BR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978135"/>
            <a:ext cx="671512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Figura3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371950"/>
            <a:ext cx="3600400" cy="59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43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  <a:ea typeface="Cambria Math"/>
              </a:rPr>
              <a:t>INEQUAÇÃO MODULAR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22</a:t>
            </a:fld>
            <a:endParaRPr lang="pt-BR"/>
          </a:p>
        </p:txBody>
      </p:sp>
      <p:pic>
        <p:nvPicPr>
          <p:cNvPr id="9" name="Imagem 8" descr="Figura40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101" y="1844823"/>
            <a:ext cx="33123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Figura3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7509" y="2132855"/>
            <a:ext cx="3744416" cy="41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Figura41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5101" y="3487482"/>
            <a:ext cx="33123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Figura3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46801" y="3802563"/>
            <a:ext cx="3744416" cy="47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57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  <a:ea typeface="Cambria Math"/>
              </a:rPr>
              <a:t>INEQUAÇÃO MODULAR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23</a:t>
            </a:fld>
            <a:endParaRPr lang="pt-BR"/>
          </a:p>
        </p:txBody>
      </p:sp>
      <p:pic>
        <p:nvPicPr>
          <p:cNvPr id="13" name="Imagem 12" descr="Figura38"/>
          <p:cNvPicPr/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9298" y="1590564"/>
            <a:ext cx="35176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m 13" descr="Figura3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7372" y="1893086"/>
            <a:ext cx="3718750" cy="5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Figura39"/>
          <p:cNvPicPr/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1827" y="3151559"/>
            <a:ext cx="347515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15" descr="Figura3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7372" y="3496901"/>
            <a:ext cx="3708042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14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4000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:endParaRPr lang="pt-BR" i="1" dirty="0" smtClean="0">
                  <a:latin typeface="Cambria Math"/>
                  <a:ea typeface="Cambria Math"/>
                </a:endParaRPr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…, −4, −3, −2, −1, 1, 2, 3, 4, …</m:t>
                          </m:r>
                        </m:e>
                      </m:d>
                    </m:oMath>
                  </m:oMathPara>
                </a14:m>
                <a:endParaRPr lang="pt-BR" b="0" dirty="0" smtClean="0"/>
              </a:p>
              <a:p>
                <a:pPr marL="457200" lvl="1" indent="0" algn="ctr">
                  <a:buNone/>
                </a:pPr>
                <a:endParaRPr lang="pt-BR" b="0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0</m:t>
                          </m:r>
                          <m:r>
                            <a:rPr lang="pt-BR" i="1">
                              <a:latin typeface="Cambria Math"/>
                            </a:rPr>
                            <m:t>, 1, 2, 3, 4, …</m:t>
                          </m:r>
                        </m:e>
                      </m:d>
                    </m:oMath>
                  </m:oMathPara>
                </a14:m>
                <a:endParaRPr lang="pt-BR" b="0" dirty="0" smtClean="0"/>
              </a:p>
              <a:p>
                <a:pPr marL="457200" lvl="1" indent="0" algn="ctr">
                  <a:buNone/>
                </a:pPr>
                <a:endParaRPr lang="pt-BR" b="0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pt-B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ℤ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pt-BR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/>
                            </a:rPr>
                            <m:t>…, −4, −3, −2, −1, </m:t>
                          </m:r>
                          <m:r>
                            <a:rPr lang="pt-BR" i="1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pt-BR" sz="2500" dirty="0" smtClean="0"/>
              </a:p>
              <a:p>
                <a:pPr marL="457200" lvl="1" indent="0" algn="ctr">
                  <a:buNone/>
                </a:pPr>
                <a:endParaRPr lang="pt-BR" sz="2500" dirty="0"/>
              </a:p>
              <a:p>
                <a:pPr marL="457200" lvl="1" indent="0" algn="ctr">
                  <a:buNone/>
                </a:pPr>
                <a:endParaRPr lang="pt-BR" sz="2500" b="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95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ELEMENTO NEUTRO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500" i="1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pt-BR" sz="25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i="1">
                              <a:latin typeface="Cambria Math"/>
                            </a:rPr>
                            <m:t>…, −4, −3, −2, −1, 0, 1, 2, 3, 4, …</m:t>
                          </m:r>
                        </m:e>
                      </m:d>
                    </m:oMath>
                  </m:oMathPara>
                </a14:m>
                <a:endParaRPr lang="pt-BR" sz="2500" dirty="0" smtClean="0"/>
              </a:p>
              <a:p>
                <a:pPr marL="457200" lvl="1" indent="0" algn="ctr">
                  <a:buNone/>
                </a:pPr>
                <a:endParaRPr lang="pt-BR" sz="2500" dirty="0"/>
              </a:p>
              <a:p>
                <a:pPr marL="0" lvl="1" indent="0">
                  <a:buNone/>
                </a:pPr>
                <a:endParaRPr lang="pt-BR" sz="2500" dirty="0"/>
              </a:p>
              <a:p>
                <a:pPr marL="0" lvl="1" indent="0">
                  <a:buNone/>
                </a:pPr>
                <a:endParaRPr lang="pt-BR" sz="2500" dirty="0" smtClean="0"/>
              </a:p>
              <a:p>
                <a:pPr marL="0" lvl="1" indent="0">
                  <a:buNone/>
                </a:pPr>
                <a:r>
                  <a:rPr lang="pt-BR" sz="2500" dirty="0" smtClean="0"/>
                  <a:t>Elemento neutro</a:t>
                </a:r>
              </a:p>
              <a:p>
                <a:pPr marL="457200" lvl="1" indent="0" algn="ctr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25</a:t>
            </a:fld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55776" y="2499742"/>
            <a:ext cx="100811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2211710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da adição</a:t>
            </a:r>
            <a:endParaRPr lang="pt-BR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160674" y="2238712"/>
                <a:ext cx="337176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pt-BR" sz="2500" dirty="0" smtClean="0"/>
                  <a:t>a + 0 = 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dirty="0"/>
              </a:p>
              <a:p>
                <a:endParaRPr lang="pt-BR" sz="25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674" y="2238712"/>
                <a:ext cx="3371766" cy="861774"/>
              </a:xfrm>
              <a:prstGeom prst="rect">
                <a:avLst/>
              </a:prstGeom>
              <a:blipFill rotWithShape="1">
                <a:blip r:embed="rId6"/>
                <a:stretch>
                  <a:fillRect l="-3074" t="-49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2555776" y="3208853"/>
            <a:ext cx="1008112" cy="731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563888" y="3678872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da multiplicação</a:t>
            </a:r>
            <a:endParaRPr lang="pt-BR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952762" y="3651870"/>
                <a:ext cx="337176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pt-BR" sz="2500" dirty="0" smtClean="0"/>
                  <a:t>a </a:t>
                </a:r>
                <a14:m>
                  <m:oMath xmlns:m="http://schemas.openxmlformats.org/officeDocument/2006/math">
                    <m:r>
                      <a:rPr lang="pt-BR" sz="2500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 smtClean="0"/>
                  <a:t> 1 = 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 smtClean="0"/>
                  <a:t>a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dirty="0"/>
              </a:p>
              <a:p>
                <a:endParaRPr lang="pt-BR" sz="25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762" y="3651870"/>
                <a:ext cx="3371766" cy="861774"/>
              </a:xfrm>
              <a:prstGeom prst="rect">
                <a:avLst/>
              </a:prstGeom>
              <a:blipFill rotWithShape="1">
                <a:blip r:embed="rId7"/>
                <a:stretch>
                  <a:fillRect l="-3074" t="-4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54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>
                    <a:solidFill>
                      <a:schemeClr val="bg1"/>
                    </a:solidFill>
                    <a:ea typeface="Cambria Math"/>
                  </a:rPr>
                  <a:t>P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ropriedades Fundamentais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500" i="1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pt-BR" sz="25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i="1">
                              <a:latin typeface="Cambria Math"/>
                            </a:rPr>
                            <m:t>…, −4, −3, −2, −1, 0, 1, 2, 3, 4, …</m:t>
                          </m:r>
                        </m:e>
                      </m:d>
                    </m:oMath>
                  </m:oMathPara>
                </a14:m>
                <a:endParaRPr lang="pt-BR" sz="2500" dirty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r>
                  <a:rPr lang="pt-BR" sz="2500" b="1" dirty="0" smtClean="0"/>
                  <a:t>Associatividade:</a:t>
                </a:r>
              </a:p>
              <a:p>
                <a:pPr marL="457200" lvl="1" indent="0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r>
                  <a:rPr lang="pt-BR" sz="2500" dirty="0" smtClean="0"/>
                  <a:t>(a + b) + c = a + (b + c),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b, c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dirty="0"/>
              </a:p>
              <a:p>
                <a:pPr marL="457200" lvl="1" indent="0">
                  <a:buNone/>
                </a:pPr>
                <a:r>
                  <a:rPr lang="pt-BR" sz="2500" dirty="0" smtClean="0"/>
                  <a:t>(a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b)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c =  a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(</a:t>
                </a:r>
                <a:r>
                  <a:rPr lang="pt-BR" sz="2500" dirty="0" smtClean="0"/>
                  <a:t>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c),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b, c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dirty="0" smtClean="0"/>
              </a:p>
              <a:p>
                <a:pPr marL="457200" lvl="1" indent="0">
                  <a:buNone/>
                </a:pPr>
                <a:r>
                  <a:rPr lang="pt-BR" sz="2500" b="1" dirty="0" smtClean="0">
                    <a:solidFill>
                      <a:srgbClr val="FF0000"/>
                    </a:solidFill>
                  </a:rPr>
                  <a:t>(a </a:t>
                </a:r>
                <a14:m>
                  <m:oMath xmlns:m="http://schemas.openxmlformats.org/officeDocument/2006/math"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b) </a:t>
                </a:r>
                <a14:m>
                  <m:oMath xmlns:m="http://schemas.openxmlformats.org/officeDocument/2006/math"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c </a:t>
                </a:r>
                <a14:m>
                  <m:oMath xmlns:m="http://schemas.openxmlformats.org/officeDocument/2006/math"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a </a:t>
                </a:r>
                <a14:m>
                  <m:oMath xmlns:m="http://schemas.openxmlformats.org/officeDocument/2006/math"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pt-BR" sz="2500" b="1" dirty="0">
                    <a:solidFill>
                      <a:srgbClr val="FF0000"/>
                    </a:solidFill>
                  </a:rPr>
                  <a:t>(b </a:t>
                </a:r>
                <a14:m>
                  <m:oMath xmlns:m="http://schemas.openxmlformats.org/officeDocument/2006/math"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c), </a:t>
                </a:r>
                <a14:m>
                  <m:oMath xmlns:m="http://schemas.openxmlformats.org/officeDocument/2006/math">
                    <m:r>
                      <a:rPr lang="pt-BR" sz="25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a, b, c </a:t>
                </a:r>
                <a14:m>
                  <m:oMath xmlns:m="http://schemas.openxmlformats.org/officeDocument/2006/math">
                    <m:r>
                      <a:rPr lang="pt-BR" sz="25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b="1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endParaRPr lang="pt-BR" sz="2500" dirty="0"/>
              </a:p>
              <a:p>
                <a:pPr marL="457200" lvl="1" indent="0"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21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>
                    <a:solidFill>
                      <a:schemeClr val="bg1"/>
                    </a:solidFill>
                    <a:ea typeface="Cambria Math"/>
                  </a:rPr>
                  <a:t>P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ropriedades Fundamentais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i="1" smtClean="0">
                          <a:latin typeface="Cambria Math"/>
                          <a:ea typeface="Cambria Math"/>
                        </a:rPr>
                        <m:t>ℤ</m:t>
                      </m:r>
                      <m:r>
                        <a:rPr lang="pt-BR" sz="25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i="1">
                              <a:latin typeface="Cambria Math"/>
                            </a:rPr>
                            <m:t>…, −4, −3, −2, −1, 0, 1, 2, 3, 4, …</m:t>
                          </m:r>
                        </m:e>
                      </m:d>
                    </m:oMath>
                  </m:oMathPara>
                </a14:m>
                <a:endParaRPr lang="pt-BR" sz="2500" dirty="0"/>
              </a:p>
              <a:p>
                <a:pPr marL="457200" lvl="1" indent="0">
                  <a:buNone/>
                </a:pPr>
                <a:endParaRPr lang="pt-BR" sz="2500" b="1" dirty="0" smtClean="0"/>
              </a:p>
              <a:p>
                <a:pPr marL="457200" lvl="1" indent="0">
                  <a:buNone/>
                </a:pPr>
                <a:r>
                  <a:rPr lang="pt-BR" sz="2500" b="1" dirty="0" smtClean="0"/>
                  <a:t>Comutatividade:</a:t>
                </a:r>
              </a:p>
              <a:p>
                <a:pPr marL="457200" lvl="1" indent="0">
                  <a:buNone/>
                </a:pPr>
                <a:endParaRPr lang="pt-BR" sz="2500" b="1" dirty="0" smtClean="0"/>
              </a:p>
              <a:p>
                <a:pPr marL="457200" lvl="1" indent="0">
                  <a:buNone/>
                </a:pPr>
                <a:r>
                  <a:rPr lang="pt-BR" sz="2500" dirty="0" smtClean="0"/>
                  <a:t>a + b = b + 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</a:t>
                </a:r>
                <a:r>
                  <a:rPr lang="pt-BR" sz="2500" dirty="0" smtClean="0"/>
                  <a:t>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dirty="0"/>
              </a:p>
              <a:p>
                <a:pPr marL="457200" lvl="1" indent="0">
                  <a:buNone/>
                </a:pPr>
                <a:r>
                  <a:rPr lang="pt-BR" sz="2500" dirty="0" smtClean="0"/>
                  <a:t>a </a:t>
                </a:r>
                <a14:m>
                  <m:oMath xmlns:m="http://schemas.openxmlformats.org/officeDocument/2006/math">
                    <m:r>
                      <a:rPr lang="pt-BR" sz="25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 smtClean="0"/>
                  <a:t> b = 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</a:t>
                </a:r>
                <a:r>
                  <a:rPr lang="pt-BR" sz="2500" dirty="0" smtClean="0"/>
                  <a:t>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dirty="0"/>
              </a:p>
              <a:p>
                <a:pPr marL="457200" lvl="1" indent="0">
                  <a:buNone/>
                </a:pPr>
                <a:r>
                  <a:rPr lang="pt-BR" sz="2500" b="1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pt-BR" sz="25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pt-BR" sz="25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b </a:t>
                </a:r>
                <a14:m>
                  <m:oMath xmlns:m="http://schemas.openxmlformats.org/officeDocument/2006/math"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a, </a:t>
                </a:r>
                <a14:m>
                  <m:oMath xmlns:m="http://schemas.openxmlformats.org/officeDocument/2006/math">
                    <m:r>
                      <a:rPr lang="pt-BR" sz="25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a, b </a:t>
                </a:r>
                <a14:m>
                  <m:oMath xmlns:m="http://schemas.openxmlformats.org/officeDocument/2006/math">
                    <m:r>
                      <a:rPr lang="pt-BR" sz="25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5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pt-BR" sz="25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4050029" y="3939902"/>
                <a:ext cx="2538195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73038" lvl="1"/>
                <a:r>
                  <a:rPr lang="pt-BR" sz="2500" b="1" dirty="0" smtClean="0">
                    <a:solidFill>
                      <a:srgbClr val="FF0000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b = a +</a:t>
                </a:r>
                <a14:m>
                  <m:oMath xmlns:m="http://schemas.openxmlformats.org/officeDocument/2006/math">
                    <m:r>
                      <a:rPr lang="pt-BR" sz="25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pt-BR" sz="25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t-BR" sz="2500" b="1" dirty="0">
                    <a:solidFill>
                      <a:srgbClr val="FF0000"/>
                    </a:solidFill>
                  </a:rPr>
                  <a:t> b) </a:t>
                </a: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29" y="3939902"/>
                <a:ext cx="2538195" cy="477054"/>
              </a:xfrm>
              <a:prstGeom prst="rect">
                <a:avLst/>
              </a:prstGeom>
              <a:blipFill rotWithShape="1">
                <a:blip r:embed="rId6"/>
                <a:stretch>
                  <a:fillRect t="-8861" r="-3597" b="-291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7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/>
          <p:cNvGrpSpPr/>
          <p:nvPr/>
        </p:nvGrpSpPr>
        <p:grpSpPr>
          <a:xfrm>
            <a:off x="114597" y="1141859"/>
            <a:ext cx="1939153" cy="3003798"/>
            <a:chOff x="112567" y="1743041"/>
            <a:chExt cx="1939153" cy="300379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97" y="1743041"/>
              <a:ext cx="1937123" cy="30037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tângulo 13"/>
            <p:cNvSpPr/>
            <p:nvPr/>
          </p:nvSpPr>
          <p:spPr>
            <a:xfrm>
              <a:off x="112567" y="3285440"/>
              <a:ext cx="183896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pt-BR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de </a:t>
              </a:r>
            </a:p>
            <a:p>
              <a:pPr algn="ctr"/>
              <a:r>
                <a:rPr lang="pt-BR" sz="40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dúvidas</a:t>
              </a:r>
              <a:endParaRPr lang="pt-BR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AVISOS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16"/>
          <a:stretch/>
        </p:blipFill>
        <p:spPr bwMode="auto">
          <a:xfrm>
            <a:off x="3563888" y="1201865"/>
            <a:ext cx="5301010" cy="317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e 4"/>
          <p:cNvSpPr/>
          <p:nvPr/>
        </p:nvSpPr>
        <p:spPr>
          <a:xfrm>
            <a:off x="3419872" y="2787774"/>
            <a:ext cx="1512168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5" idx="2"/>
          </p:cNvCxnSpPr>
          <p:nvPr/>
        </p:nvCxnSpPr>
        <p:spPr>
          <a:xfrm flipH="1" flipV="1">
            <a:off x="3133469" y="1779662"/>
            <a:ext cx="286403" cy="129614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7099" flipH="1">
            <a:off x="2242882" y="1049843"/>
            <a:ext cx="1781175" cy="838200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3491880" y="3867894"/>
            <a:ext cx="625707" cy="576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>
            <a:stCxn id="11" idx="2"/>
          </p:cNvCxnSpPr>
          <p:nvPr/>
        </p:nvCxnSpPr>
        <p:spPr>
          <a:xfrm flipH="1" flipV="1">
            <a:off x="1259633" y="3244940"/>
            <a:ext cx="2232247" cy="91098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sto feliz 18"/>
          <p:cNvSpPr/>
          <p:nvPr/>
        </p:nvSpPr>
        <p:spPr>
          <a:xfrm>
            <a:off x="5868144" y="2859782"/>
            <a:ext cx="576064" cy="52917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osto feliz 22"/>
          <p:cNvSpPr/>
          <p:nvPr/>
        </p:nvSpPr>
        <p:spPr>
          <a:xfrm>
            <a:off x="6588224" y="2859782"/>
            <a:ext cx="576064" cy="52917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 descr="Resultado de imagem para caveir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501" y="3855891"/>
            <a:ext cx="847555" cy="80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ector de seta reta 27"/>
          <p:cNvCxnSpPr/>
          <p:nvPr/>
        </p:nvCxnSpPr>
        <p:spPr>
          <a:xfrm flipH="1">
            <a:off x="2390619" y="4371950"/>
            <a:ext cx="2209114" cy="216024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/>
          <p:cNvGrpSpPr/>
          <p:nvPr/>
        </p:nvGrpSpPr>
        <p:grpSpPr>
          <a:xfrm>
            <a:off x="116627" y="4245285"/>
            <a:ext cx="3016842" cy="834551"/>
            <a:chOff x="116627" y="4245285"/>
            <a:chExt cx="3016842" cy="834551"/>
          </a:xfrm>
        </p:grpSpPr>
        <p:sp>
          <p:nvSpPr>
            <p:cNvPr id="22" name="CaixaDeTexto 21"/>
            <p:cNvSpPr txBox="1"/>
            <p:nvPr/>
          </p:nvSpPr>
          <p:spPr>
            <a:xfrm>
              <a:off x="116627" y="4371950"/>
              <a:ext cx="30168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000" b="1" dirty="0" smtClean="0"/>
                <a:t>PR     VA</a:t>
              </a:r>
              <a:endParaRPr lang="pt-BR" b="1" dirty="0"/>
            </a:p>
          </p:txBody>
        </p:sp>
        <p:pic>
          <p:nvPicPr>
            <p:cNvPr id="31" name="Picture 5" descr="Resultado de imagem para caveira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245285"/>
              <a:ext cx="847555" cy="804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Rosto feliz 35"/>
          <p:cNvSpPr/>
          <p:nvPr/>
        </p:nvSpPr>
        <p:spPr>
          <a:xfrm>
            <a:off x="6588224" y="3435846"/>
            <a:ext cx="576064" cy="52917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EXERCÍCIOS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29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03598"/>
            <a:ext cx="3837806" cy="38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ELEMENTO NEUTRO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ℕ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0, 1, 2, 3, 4, …</m:t>
                          </m:r>
                        </m:e>
                      </m:d>
                    </m:oMath>
                  </m:oMathPara>
                </a14:m>
                <a:endParaRPr lang="pt-BR" sz="2500" b="0" dirty="0" smtClean="0"/>
              </a:p>
              <a:p>
                <a:pPr marL="0" lvl="1" indent="0" algn="ctr">
                  <a:buNone/>
                </a:pPr>
                <a:endParaRPr lang="pt-BR" sz="2500" dirty="0"/>
              </a:p>
              <a:p>
                <a:pPr marL="0" lvl="1" indent="0">
                  <a:buNone/>
                </a:pPr>
                <a:endParaRPr lang="pt-BR" sz="2500" dirty="0"/>
              </a:p>
              <a:p>
                <a:pPr marL="0" lvl="1" indent="0">
                  <a:buNone/>
                </a:pPr>
                <a:endParaRPr lang="pt-BR" sz="2500" dirty="0" smtClean="0"/>
              </a:p>
              <a:p>
                <a:pPr marL="0" lvl="1" indent="0">
                  <a:buNone/>
                </a:pPr>
                <a:r>
                  <a:rPr lang="pt-BR" sz="2500" dirty="0" smtClean="0"/>
                  <a:t>Elemento neutro</a:t>
                </a:r>
              </a:p>
              <a:p>
                <a:pPr marL="457200" lvl="1" indent="0" algn="ctr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2555776" y="2499742"/>
            <a:ext cx="100811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563888" y="2211710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da adição</a:t>
            </a:r>
            <a:endParaRPr lang="pt-BR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5160674" y="2238712"/>
                <a:ext cx="337176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pt-BR" sz="2500" dirty="0" smtClean="0"/>
                  <a:t>a + 0 = 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2500" dirty="0"/>
              </a:p>
              <a:p>
                <a:endParaRPr lang="pt-BR" sz="25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0674" y="2238712"/>
                <a:ext cx="3371766" cy="861774"/>
              </a:xfrm>
              <a:prstGeom prst="rect">
                <a:avLst/>
              </a:prstGeom>
              <a:blipFill rotWithShape="1">
                <a:blip r:embed="rId6"/>
                <a:stretch>
                  <a:fillRect l="-3074" t="-49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ector de seta reta 10"/>
          <p:cNvCxnSpPr/>
          <p:nvPr/>
        </p:nvCxnSpPr>
        <p:spPr>
          <a:xfrm>
            <a:off x="2555776" y="3208853"/>
            <a:ext cx="1008112" cy="731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563888" y="3678872"/>
            <a:ext cx="2592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/>
              <a:t>da multiplicação</a:t>
            </a:r>
            <a:endParaRPr lang="pt-BR" sz="2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952762" y="3651870"/>
                <a:ext cx="337176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pt-BR" sz="2500" dirty="0" smtClean="0"/>
                  <a:t>a </a:t>
                </a:r>
                <a14:m>
                  <m:oMath xmlns:m="http://schemas.openxmlformats.org/officeDocument/2006/math">
                    <m:r>
                      <a:rPr lang="pt-BR" sz="2500" i="1" dirty="0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 smtClean="0"/>
                  <a:t> 1 = 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 smtClean="0"/>
                  <a:t>a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2500" dirty="0"/>
              </a:p>
              <a:p>
                <a:endParaRPr lang="pt-BR" sz="2500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762" y="3651870"/>
                <a:ext cx="3371766" cy="861774"/>
              </a:xfrm>
              <a:prstGeom prst="rect">
                <a:avLst/>
              </a:prstGeom>
              <a:blipFill rotWithShape="1">
                <a:blip r:embed="rId7"/>
                <a:stretch>
                  <a:fillRect l="-3074" t="-49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25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87624" y="1419622"/>
            <a:ext cx="813690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PRÉ-CÁLCULO</a:t>
            </a:r>
            <a:br>
              <a:rPr lang="pt-BR" b="1" dirty="0" smtClean="0"/>
            </a:br>
            <a:r>
              <a:rPr lang="pt-BR" sz="3600" b="1" dirty="0" smtClean="0"/>
              <a:t>Conjuntos numéricos – Naturais e Inteiros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docente.ifrn.edu.br/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profjuliana.matematica@gmail.com</a:t>
            </a:r>
          </a:p>
        </p:txBody>
      </p:sp>
    </p:spTree>
    <p:extLst>
      <p:ext uri="{BB962C8B-B14F-4D97-AF65-F5344CB8AC3E}">
        <p14:creationId xmlns:p14="http://schemas.microsoft.com/office/powerpoint/2010/main" val="19153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>
                    <a:solidFill>
                      <a:schemeClr val="bg1"/>
                    </a:solidFill>
                    <a:ea typeface="Cambria Math"/>
                  </a:rPr>
                  <a:t>P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ropriedades Fundamentais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ℕ</m:t>
                      </m:r>
                      <m:r>
                        <a:rPr lang="pt-BR" sz="2500" b="0" i="1" smtClean="0">
                          <a:latin typeface="Cambria Math"/>
                        </a:rPr>
                        <m:t>={0, 1, 2, 3, 4, …}</m:t>
                      </m:r>
                    </m:oMath>
                  </m:oMathPara>
                </a14:m>
                <a:endParaRPr lang="pt-BR" sz="250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r>
                  <a:rPr lang="pt-BR" sz="2500" b="1" dirty="0" smtClean="0"/>
                  <a:t>Comutatividade:</a:t>
                </a:r>
              </a:p>
              <a:p>
                <a:pPr marL="457200" lvl="1" indent="0">
                  <a:buNone/>
                </a:pPr>
                <a:endParaRPr lang="pt-BR" sz="2500" b="1" dirty="0" smtClean="0"/>
              </a:p>
              <a:p>
                <a:pPr marL="457200" lvl="1" indent="0">
                  <a:buNone/>
                </a:pPr>
                <a:r>
                  <a:rPr lang="pt-BR" sz="2500" dirty="0" smtClean="0"/>
                  <a:t>A ordem das parcelas não altera a soma.</a:t>
                </a:r>
              </a:p>
              <a:p>
                <a:pPr marL="457200" lvl="1" indent="0">
                  <a:buNone/>
                </a:pPr>
                <a:r>
                  <a:rPr lang="pt-BR" sz="2500" dirty="0" smtClean="0"/>
                  <a:t>a + b = b + 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</a:t>
                </a:r>
                <a:r>
                  <a:rPr lang="pt-BR" sz="2500" dirty="0" smtClean="0"/>
                  <a:t>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2500" dirty="0"/>
              </a:p>
              <a:p>
                <a:pPr marL="457200" lvl="1" indent="0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r>
                  <a:rPr lang="pt-BR" sz="2500" dirty="0" smtClean="0"/>
                  <a:t>A ordem dos fatores não altera o produto.</a:t>
                </a:r>
              </a:p>
              <a:p>
                <a:pPr marL="457200" lvl="1" indent="0">
                  <a:buNone/>
                </a:pPr>
                <a:r>
                  <a:rPr lang="pt-BR" sz="2500" dirty="0" smtClean="0"/>
                  <a:t>a </a:t>
                </a:r>
                <a14:m>
                  <m:oMath xmlns:m="http://schemas.openxmlformats.org/officeDocument/2006/math">
                    <m:r>
                      <a:rPr lang="pt-BR" sz="25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 smtClean="0"/>
                  <a:t> b = 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a,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</a:t>
                </a:r>
                <a:r>
                  <a:rPr lang="pt-BR" sz="2500" dirty="0" smtClean="0"/>
                  <a:t>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2500" dirty="0"/>
              </a:p>
              <a:p>
                <a:pPr marL="457200" lvl="1" indent="0">
                  <a:buNone/>
                </a:pPr>
                <a:endParaRPr lang="pt-BR" sz="25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 b="-1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1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>
                    <a:solidFill>
                      <a:schemeClr val="bg1"/>
                    </a:solidFill>
                    <a:ea typeface="Cambria Math"/>
                  </a:rPr>
                  <a:t>P</a:t>
                </a:r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ropriedades Fundamentais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ℕ</m:t>
                      </m:r>
                      <m:r>
                        <a:rPr lang="pt-BR" sz="2500" b="0" i="1" smtClean="0">
                          <a:latin typeface="Cambria Math"/>
                        </a:rPr>
                        <m:t>={0, 1, 2, 3, 4, …}</m:t>
                      </m:r>
                    </m:oMath>
                  </m:oMathPara>
                </a14:m>
                <a:endParaRPr lang="pt-BR" sz="2500" dirty="0" smtClean="0"/>
              </a:p>
              <a:p>
                <a:pPr marL="457200" lvl="1" indent="0" algn="ctr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r>
                  <a:rPr lang="pt-BR" sz="2500" b="1" dirty="0" smtClean="0"/>
                  <a:t>Associatividade:</a:t>
                </a:r>
              </a:p>
              <a:p>
                <a:pPr marL="457200" lvl="1" indent="0">
                  <a:buNone/>
                </a:pPr>
                <a:endParaRPr lang="pt-BR" sz="2500" dirty="0" smtClean="0"/>
              </a:p>
              <a:p>
                <a:pPr marL="457200" lvl="1" indent="0">
                  <a:buNone/>
                </a:pPr>
                <a:r>
                  <a:rPr lang="pt-BR" sz="2500" dirty="0" smtClean="0"/>
                  <a:t>O resultado da soma ou produto de três números independe da forma como estão associados.</a:t>
                </a:r>
              </a:p>
              <a:p>
                <a:pPr marL="457200" lvl="1" indent="0">
                  <a:buNone/>
                </a:pPr>
                <a:r>
                  <a:rPr lang="pt-BR" sz="2500" dirty="0" smtClean="0"/>
                  <a:t>(a + b) + c = a + (b + c),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b, c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2500" dirty="0"/>
              </a:p>
              <a:p>
                <a:pPr marL="457200" lvl="1" indent="0">
                  <a:buNone/>
                </a:pPr>
                <a:r>
                  <a:rPr lang="pt-BR" sz="2500" dirty="0" smtClean="0"/>
                  <a:t>(a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b)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c =  a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(</a:t>
                </a:r>
                <a:r>
                  <a:rPr lang="pt-BR" sz="2500" dirty="0" smtClean="0"/>
                  <a:t>b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pt-BR" sz="2500" dirty="0"/>
                  <a:t> </a:t>
                </a:r>
                <a:r>
                  <a:rPr lang="pt-BR" sz="2500" dirty="0" smtClean="0"/>
                  <a:t>c),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∀</m:t>
                    </m:r>
                  </m:oMath>
                </a14:m>
                <a:r>
                  <a:rPr lang="pt-BR" sz="2500" dirty="0"/>
                  <a:t>a, b, c </a:t>
                </a: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  <a:ea typeface="Cambria Math"/>
                      </a:rPr>
                      <m:t>∈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2500" dirty="0"/>
              </a:p>
              <a:p>
                <a:pPr marL="457200" lvl="1" indent="0"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 r="-1506" b="-38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3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Relações de ordem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828" b="51828" l="1778" r="5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32" r="47037" b="48176"/>
          <a:stretch/>
        </p:blipFill>
        <p:spPr bwMode="auto">
          <a:xfrm>
            <a:off x="4654933" y="1588217"/>
            <a:ext cx="2981945" cy="232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957" b="95914" l="49556" r="8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96" t="47850" r="11179" b="3920"/>
          <a:stretch/>
        </p:blipFill>
        <p:spPr bwMode="auto">
          <a:xfrm>
            <a:off x="1747036" y="1378810"/>
            <a:ext cx="2320908" cy="290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upo 19"/>
          <p:cNvGrpSpPr/>
          <p:nvPr/>
        </p:nvGrpSpPr>
        <p:grpSpPr>
          <a:xfrm>
            <a:off x="3347864" y="3435846"/>
            <a:ext cx="648072" cy="791164"/>
            <a:chOff x="3347864" y="3435846"/>
            <a:chExt cx="648072" cy="791164"/>
          </a:xfrm>
        </p:grpSpPr>
        <p:cxnSp>
          <p:nvCxnSpPr>
            <p:cNvPr id="17" name="Conector reto 16"/>
            <p:cNvCxnSpPr/>
            <p:nvPr/>
          </p:nvCxnSpPr>
          <p:spPr>
            <a:xfrm flipH="1">
              <a:off x="3347864" y="3435846"/>
              <a:ext cx="648072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 flipV="1">
              <a:off x="3347864" y="3801814"/>
              <a:ext cx="648072" cy="4251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ector reto 8"/>
          <p:cNvCxnSpPr/>
          <p:nvPr/>
        </p:nvCxnSpPr>
        <p:spPr>
          <a:xfrm flipH="1">
            <a:off x="3707904" y="3909125"/>
            <a:ext cx="109102" cy="3178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 flipH="1">
            <a:off x="4860032" y="1707654"/>
            <a:ext cx="648072" cy="791164"/>
            <a:chOff x="3347864" y="3435846"/>
            <a:chExt cx="648072" cy="791164"/>
          </a:xfrm>
        </p:grpSpPr>
        <p:cxnSp>
          <p:nvCxnSpPr>
            <p:cNvPr id="22" name="Conector reto 21"/>
            <p:cNvCxnSpPr/>
            <p:nvPr/>
          </p:nvCxnSpPr>
          <p:spPr>
            <a:xfrm flipH="1">
              <a:off x="3347864" y="3435846"/>
              <a:ext cx="648072" cy="36004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 flipV="1">
              <a:off x="3347864" y="3801814"/>
              <a:ext cx="648072" cy="42519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ector reto 7"/>
          <p:cNvCxnSpPr/>
          <p:nvPr/>
        </p:nvCxnSpPr>
        <p:spPr>
          <a:xfrm>
            <a:off x="5011923" y="2067694"/>
            <a:ext cx="250294" cy="3178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5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Relações de ordem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dirty="0" smtClean="0"/>
              </a:p>
              <a:p>
                <a:pPr marL="0" lvl="1" indent="0">
                  <a:buNone/>
                </a:pPr>
                <a:endParaRPr lang="pt-BR" dirty="0"/>
              </a:p>
              <a:p>
                <a:pPr marL="0" lvl="1" indent="0">
                  <a:buNone/>
                </a:pPr>
                <a:r>
                  <a:rPr lang="pt-BR" dirty="0" smtClean="0"/>
                  <a:t>Sejam a, b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pt-BR" dirty="0" smtClean="0"/>
                  <a:t> e se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ℕ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|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⇒ </m:t>
                    </m:r>
                  </m:oMath>
                </a14:m>
                <a:endParaRPr lang="pt-BR" b="0" dirty="0" smtClean="0">
                  <a:ea typeface="Cambria Math"/>
                </a:endParaRPr>
              </a:p>
              <a:p>
                <a:pPr marL="457200" lvl="1" indent="0" algn="r">
                  <a:buNone/>
                </a:pPr>
                <a:r>
                  <a:rPr lang="pt-BR" dirty="0" smtClean="0"/>
                  <a:t>						a &lt; b ou b &gt; a.</a:t>
                </a:r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 l="-1435" r="-15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4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Potências e raízes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:endParaRPr lang="pt-BR" i="1" dirty="0" smtClean="0">
                  <a:latin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r>
                        <a:rPr lang="pt-BR" b="0" i="1" smtClean="0">
                          <a:latin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</a:rPr>
                        <m:t> ∙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∙ … ∙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2699792" y="1995686"/>
            <a:ext cx="1008112" cy="86409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2339752" y="1851670"/>
            <a:ext cx="432048" cy="36004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55576" y="1518632"/>
            <a:ext cx="15841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rgbClr val="00B050"/>
                </a:solidFill>
              </a:rPr>
              <a:t>potência</a:t>
            </a:r>
            <a:endParaRPr lang="pt-BR" sz="2500" b="1" dirty="0">
              <a:solidFill>
                <a:srgbClr val="00B05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987823" y="2283717"/>
            <a:ext cx="337539" cy="3559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>
            <a:off x="3203848" y="2643758"/>
            <a:ext cx="0" cy="5801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843808" y="3102808"/>
            <a:ext cx="8393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500" b="1" dirty="0" smtClean="0">
                <a:solidFill>
                  <a:srgbClr val="FF0000"/>
                </a:solidFill>
              </a:rPr>
              <a:t>base</a:t>
            </a:r>
            <a:endParaRPr lang="pt-BR" sz="2500" b="1" dirty="0">
              <a:solidFill>
                <a:srgbClr val="FF0000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03848" y="2143785"/>
            <a:ext cx="337539" cy="35595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de seta reta 16"/>
          <p:cNvCxnSpPr/>
          <p:nvPr/>
        </p:nvCxnSpPr>
        <p:spPr>
          <a:xfrm flipV="1">
            <a:off x="3479504" y="1815666"/>
            <a:ext cx="372416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660648" y="1419622"/>
            <a:ext cx="18474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0070C0"/>
                </a:solidFill>
              </a:rPr>
              <a:t>expoente</a:t>
            </a:r>
            <a:endParaRPr lang="pt-BR" sz="2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23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10" grpId="0"/>
      <p:bldP spid="11" grpId="0" animBg="1"/>
      <p:bldP spid="15" grpId="0"/>
      <p:bldP spid="16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  <a:ea typeface="Cambria Math"/>
                  </a:rPr>
                  <a:t>Potências 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4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+ 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pt-BR" dirty="0" smtClean="0"/>
              </a:p>
              <a:p>
                <a:pPr marL="0" lvl="1" indent="0">
                  <a:buNone/>
                </a:pPr>
                <a:endParaRPr lang="pt-BR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i="1" smtClean="0">
                          <a:latin typeface="Cambria Math"/>
                          <a:ea typeface="Cambria Math"/>
                        </a:rPr>
                        <m:t>÷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pt-B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− </m:t>
                          </m:r>
                          <m:r>
                            <a:rPr lang="pt-BR" i="1">
                              <a:latin typeface="Cambria Math"/>
                            </a:rPr>
                            <m:t>𝑚</m:t>
                          </m:r>
                        </m:sup>
                      </m:sSup>
                    </m:oMath>
                  </m:oMathPara>
                </a14:m>
                <a:endParaRPr lang="pt-BR" dirty="0" smtClean="0"/>
              </a:p>
              <a:p>
                <a:pPr marL="0" lvl="1" indent="0">
                  <a:buNone/>
                </a:pPr>
                <a:endParaRPr lang="pt-BR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sSup>
                            <m:sSupPr>
                              <m:ctrlPr>
                                <a:rPr lang="pt-BR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i="1">
                              <a:latin typeface="Cambria Math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/>
                            </a:rPr>
                            <m:t> </m:t>
                          </m:r>
                          <m:r>
                            <a:rPr lang="pt-BR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BR" dirty="0" smtClean="0"/>
              </a:p>
              <a:p>
                <a:pPr marL="0" lvl="1" indent="0">
                  <a:buNone/>
                </a:pPr>
                <a:endParaRPr lang="pt-BR" dirty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pt-B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pt-BR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BR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84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942</Words>
  <Application>Microsoft Office PowerPoint</Application>
  <PresentationFormat>Apresentação na tela (16:9)</PresentationFormat>
  <Paragraphs>177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PRÉ-CÁLCULO Conjuntos numéricos – Naturais e Inteiros</vt:lpstr>
      <vt:lpstr>N</vt:lpstr>
      <vt:lpstr>ELEMENTO NEUTRO N</vt:lpstr>
      <vt:lpstr>Propriedades Fundamentais N</vt:lpstr>
      <vt:lpstr>Propriedades Fundamentais N</vt:lpstr>
      <vt:lpstr>Relações de ordem N</vt:lpstr>
      <vt:lpstr>Relações de ordem N</vt:lpstr>
      <vt:lpstr>Potências e raízes N</vt:lpstr>
      <vt:lpstr>Potências N</vt:lpstr>
      <vt:lpstr>Raízes N</vt:lpstr>
      <vt:lpstr>Potências e raízes N</vt:lpstr>
      <vt:lpstr>Z</vt:lpstr>
      <vt:lpstr>Z</vt:lpstr>
      <vt:lpstr>REPRESENTAÇÃO GEOMÉTRICA Z</vt:lpstr>
      <vt:lpstr>MÓDULO Z</vt:lpstr>
      <vt:lpstr>MÓDULO Z</vt:lpstr>
      <vt:lpstr>MÓDULO Z</vt:lpstr>
      <vt:lpstr>Potências e raízes N</vt:lpstr>
      <vt:lpstr>EQUAÇÃO MODULAR</vt:lpstr>
      <vt:lpstr>INEQUAÇÃO MODULAR</vt:lpstr>
      <vt:lpstr>INEQUAÇÃO MODULAR</vt:lpstr>
      <vt:lpstr>INEQUAÇÃO MODULAR</vt:lpstr>
      <vt:lpstr>INEQUAÇÃO MODULAR</vt:lpstr>
      <vt:lpstr>Z</vt:lpstr>
      <vt:lpstr>ELEMENTO NEUTRO N</vt:lpstr>
      <vt:lpstr>Propriedades Fundamentais N</vt:lpstr>
      <vt:lpstr>Propriedades Fundamentais N</vt:lpstr>
      <vt:lpstr>AVISOS</vt:lpstr>
      <vt:lpstr>EXERCÍCIOS</vt:lpstr>
      <vt:lpstr>PRÉ-CÁLCULO Conjuntos numéricos – Naturais e Inteiros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79</cp:revision>
  <dcterms:created xsi:type="dcterms:W3CDTF">2017-01-08T19:00:04Z</dcterms:created>
  <dcterms:modified xsi:type="dcterms:W3CDTF">2017-04-15T22:13:49Z</dcterms:modified>
</cp:coreProperties>
</file>