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77" r:id="rId2"/>
    <p:sldId id="298" r:id="rId3"/>
    <p:sldId id="303" r:id="rId4"/>
    <p:sldId id="299" r:id="rId5"/>
    <p:sldId id="310" r:id="rId6"/>
    <p:sldId id="311" r:id="rId7"/>
    <p:sldId id="313" r:id="rId8"/>
    <p:sldId id="327" r:id="rId9"/>
    <p:sldId id="309" r:id="rId10"/>
    <p:sldId id="304" r:id="rId11"/>
    <p:sldId id="314" r:id="rId12"/>
    <p:sldId id="315" r:id="rId13"/>
    <p:sldId id="306" r:id="rId14"/>
    <p:sldId id="307" r:id="rId15"/>
    <p:sldId id="305" r:id="rId16"/>
    <p:sldId id="308" r:id="rId17"/>
    <p:sldId id="324" r:id="rId18"/>
    <p:sldId id="328" r:id="rId19"/>
    <p:sldId id="325" r:id="rId20"/>
    <p:sldId id="329" r:id="rId21"/>
    <p:sldId id="326" r:id="rId22"/>
    <p:sldId id="312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02" r:id="rId32"/>
    <p:sldId id="300" r:id="rId33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6" autoAdjust="0"/>
    <p:restoredTop sz="94660"/>
  </p:normalViewPr>
  <p:slideViewPr>
    <p:cSldViewPr>
      <p:cViewPr>
        <p:scale>
          <a:sx n="60" d="100"/>
          <a:sy n="60" d="100"/>
        </p:scale>
        <p:origin x="-1440" y="-5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EE10D-715A-453B-AA40-FE6FB7C92390}" type="datetimeFigureOut">
              <a:rPr lang="pt-BR" smtClean="0"/>
              <a:t>15/04/2017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C6F15-EF50-4FA6-807B-7D8EA1573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195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7686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Mas no caso de denominadores 16 e 28, o </a:t>
            </a:r>
            <a:r>
              <a:rPr lang="pt-BR" dirty="0" err="1" smtClean="0"/>
              <a:t>mmc</a:t>
            </a:r>
            <a:r>
              <a:rPr lang="pt-BR" baseline="0" dirty="0" smtClean="0"/>
              <a:t> é 112 e o produto é 448. Daria mais trabalho nas contas e na simplificação final (um procedimento a mais para ser realizado).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Multiplicação = soma de parcelas iguais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Ao dividir 10/2 = 10</a:t>
            </a:r>
            <a:r>
              <a:rPr lang="pt-BR" baseline="0" dirty="0" smtClean="0"/>
              <a:t> x ½ e ½ é o inverso de 2.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Ao dividir 10/2 = 10</a:t>
            </a:r>
            <a:r>
              <a:rPr lang="pt-BR" baseline="0" dirty="0" smtClean="0"/>
              <a:t> x ½ e ½ é o inverso de 2.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Ao dividir 10/2 = 10</a:t>
            </a:r>
            <a:r>
              <a:rPr lang="pt-BR" baseline="0" dirty="0" smtClean="0"/>
              <a:t> x ½ e ½ é o inverso de 2.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Ao dividir 10/2 = 10</a:t>
            </a:r>
            <a:r>
              <a:rPr lang="pt-BR" baseline="0" dirty="0" smtClean="0"/>
              <a:t> x ½ e ½ é o inverso de 2.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Ao dividir 10/2 = 10</a:t>
            </a:r>
            <a:r>
              <a:rPr lang="pt-BR" baseline="0" dirty="0" smtClean="0"/>
              <a:t> x ½ e ½ é o inverso de 2.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Se não tive</a:t>
            </a:r>
            <a:r>
              <a:rPr lang="pt-BR" baseline="0" dirty="0" smtClean="0"/>
              <a:t>r dizima, então o número é irracional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C6F15-EF50-4FA6-807B-7D8EA157375D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363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BBF5A-1780-4491-8C35-61AE5654C920}" type="datetime1">
              <a:rPr lang="pt-BR" smtClean="0"/>
              <a:t>15/04/2017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48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EA05-5757-4FB1-930D-75DCCB8CAC81}" type="datetime1">
              <a:rPr lang="pt-BR" smtClean="0"/>
              <a:t>15/04/2017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17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2915-DFFF-41B9-A7E6-20412C027230}" type="datetime1">
              <a:rPr lang="pt-BR" smtClean="0"/>
              <a:t>15/04/2017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81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CF2F9-5C0B-47B6-BC65-F4D430E673E9}" type="datetime1">
              <a:rPr lang="pt-BR" smtClean="0"/>
              <a:t>15/04/2017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616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E019-AB46-4A07-B0C9-B8B1DE912022}" type="datetime1">
              <a:rPr lang="pt-BR" smtClean="0"/>
              <a:t>15/04/2017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48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ED26-EF61-4B5D-87C0-220F45E44713}" type="datetime1">
              <a:rPr lang="pt-BR" smtClean="0"/>
              <a:t>15/04/2017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67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E0955-4485-4D91-929B-0F9087DB718D}" type="datetime1">
              <a:rPr lang="pt-BR" smtClean="0"/>
              <a:t>15/04/2017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21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6231-F4CD-4A2C-A67A-45B4F4C53CA1}" type="datetime1">
              <a:rPr lang="pt-BR" smtClean="0"/>
              <a:t>15/04/2017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7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675F-77A6-48A4-BBC5-72A30DBF463C}" type="datetime1">
              <a:rPr lang="pt-BR" smtClean="0"/>
              <a:t>15/04/2017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5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D3C2-F33E-4C29-BF04-E2E0E8C937A7}" type="datetime1">
              <a:rPr lang="pt-BR" smtClean="0"/>
              <a:t>15/04/2017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5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C5B-E0D4-4EA6-849C-B115E6EDBF7D}" type="datetime1">
              <a:rPr lang="pt-BR" smtClean="0"/>
              <a:t>15/04/2017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09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35A84-CED9-4C32-9691-A9B79674B768}" type="datetime1">
              <a:rPr lang="pt-BR" smtClean="0"/>
              <a:t>15/04/2017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Profª Juliana Schivani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023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4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13.png"/><Relationship Id="rId10" Type="http://schemas.openxmlformats.org/officeDocument/2006/relationships/image" Target="../media/image30.png"/><Relationship Id="rId4" Type="http://schemas.openxmlformats.org/officeDocument/2006/relationships/image" Target="../media/image3.jpg"/><Relationship Id="rId9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4.png"/><Relationship Id="rId10" Type="http://schemas.openxmlformats.org/officeDocument/2006/relationships/image" Target="../media/image33.png"/><Relationship Id="rId4" Type="http://schemas.openxmlformats.org/officeDocument/2006/relationships/image" Target="../media/image3.jpg"/><Relationship Id="rId9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4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13.png"/><Relationship Id="rId10" Type="http://schemas.openxmlformats.org/officeDocument/2006/relationships/image" Target="../media/image42.png"/><Relationship Id="rId4" Type="http://schemas.openxmlformats.org/officeDocument/2006/relationships/image" Target="../media/image3.jpg"/><Relationship Id="rId9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13.png"/><Relationship Id="rId10" Type="http://schemas.openxmlformats.org/officeDocument/2006/relationships/image" Target="../media/image48.png"/><Relationship Id="rId4" Type="http://schemas.openxmlformats.org/officeDocument/2006/relationships/image" Target="../media/image3.jpg"/><Relationship Id="rId9" Type="http://schemas.openxmlformats.org/officeDocument/2006/relationships/image" Target="../media/image4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0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0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3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png"/><Relationship Id="rId4" Type="http://schemas.openxmlformats.org/officeDocument/2006/relationships/image" Target="../media/image3.jp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4.png"/><Relationship Id="rId7" Type="http://schemas.openxmlformats.org/officeDocument/2006/relationships/image" Target="../media/image6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3.jpg"/><Relationship Id="rId9" Type="http://schemas.openxmlformats.org/officeDocument/2006/relationships/image" Target="../media/image6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4.png"/><Relationship Id="rId7" Type="http://schemas.openxmlformats.org/officeDocument/2006/relationships/image" Target="../media/image6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11" Type="http://schemas.openxmlformats.org/officeDocument/2006/relationships/image" Target="../media/image73.png"/><Relationship Id="rId5" Type="http://schemas.openxmlformats.org/officeDocument/2006/relationships/image" Target="../media/image61.png"/><Relationship Id="rId10" Type="http://schemas.openxmlformats.org/officeDocument/2006/relationships/image" Target="../media/image72.png"/><Relationship Id="rId4" Type="http://schemas.openxmlformats.org/officeDocument/2006/relationships/image" Target="../media/image3.jpg"/><Relationship Id="rId9" Type="http://schemas.openxmlformats.org/officeDocument/2006/relationships/image" Target="../media/image7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.png"/><Relationship Id="rId7" Type="http://schemas.microsoft.com/office/2007/relationships/hdphoto" Target="../media/hdphoto1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microsoft.com/office/2007/relationships/hdphoto" Target="../media/hdphoto2.wdp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4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3.png"/><Relationship Id="rId10" Type="http://schemas.openxmlformats.org/officeDocument/2006/relationships/image" Target="../media/image24.png"/><Relationship Id="rId4" Type="http://schemas.openxmlformats.org/officeDocument/2006/relationships/image" Target="../media/image3.jpg"/><Relationship Id="rId9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3" Type="http://schemas.openxmlformats.org/officeDocument/2006/relationships/image" Target="../media/image4.png"/><Relationship Id="rId7" Type="http://schemas.openxmlformats.org/officeDocument/2006/relationships/image" Target="../media/image2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png"/><Relationship Id="rId5" Type="http://schemas.openxmlformats.org/officeDocument/2006/relationships/image" Target="../media/image13.png"/><Relationship Id="rId4" Type="http://schemas.openxmlformats.org/officeDocument/2006/relationships/image" Target="../media/image3.jpg"/><Relationship Id="rId9" Type="http://schemas.openxmlformats.org/officeDocument/2006/relationships/image" Target="../media/image2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1187624" y="1419622"/>
            <a:ext cx="8136904" cy="172819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BR" b="1" dirty="0" smtClean="0"/>
              <a:t>PRÉ-CÁLCULO</a:t>
            </a:r>
            <a:br>
              <a:rPr lang="pt-BR" b="1" dirty="0" smtClean="0"/>
            </a:br>
            <a:r>
              <a:rPr lang="pt-BR" sz="3600" b="1" dirty="0" smtClean="0"/>
              <a:t>Conjuntos numéricos – Racionais</a:t>
            </a:r>
            <a:endParaRPr lang="pt-BR" sz="3600" b="1" dirty="0"/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2483768" y="3363838"/>
            <a:ext cx="6400800" cy="1584176"/>
          </a:xfrm>
        </p:spPr>
        <p:txBody>
          <a:bodyPr>
            <a:normAutofit fontScale="92500" lnSpcReduction="20000"/>
          </a:bodyPr>
          <a:lstStyle/>
          <a:p>
            <a:pPr algn="r"/>
            <a:endParaRPr lang="pt-BR" sz="2000" b="1" dirty="0" smtClean="0"/>
          </a:p>
          <a:p>
            <a:pPr algn="r"/>
            <a:endParaRPr lang="pt-BR" sz="2000" b="1" dirty="0"/>
          </a:p>
          <a:p>
            <a:pPr algn="r"/>
            <a:r>
              <a:rPr lang="pt-BR" sz="2000" b="1" dirty="0" err="1" smtClean="0"/>
              <a:t>Profª</a:t>
            </a:r>
            <a:r>
              <a:rPr lang="pt-BR" sz="2000" b="1" dirty="0" smtClean="0"/>
              <a:t> Juliana </a:t>
            </a:r>
            <a:r>
              <a:rPr lang="pt-BR" sz="2000" b="1" dirty="0" err="1" smtClean="0"/>
              <a:t>Schivani</a:t>
            </a:r>
            <a:endParaRPr lang="pt-BR" sz="2000" b="1" dirty="0" smtClean="0"/>
          </a:p>
          <a:p>
            <a:pPr algn="r"/>
            <a:r>
              <a:rPr lang="pt-BR" sz="2000" b="1" dirty="0" smtClean="0"/>
              <a:t>docente.ifrn.edu.br/</a:t>
            </a:r>
            <a:r>
              <a:rPr lang="pt-BR" sz="2000" b="1" dirty="0" err="1" smtClean="0"/>
              <a:t>julianaschivani</a:t>
            </a:r>
            <a:endParaRPr lang="pt-BR" sz="2000" b="1" dirty="0" smtClean="0"/>
          </a:p>
          <a:p>
            <a:pPr algn="r"/>
            <a:r>
              <a:rPr lang="pt-BR" sz="2000" b="1" dirty="0" smtClean="0"/>
              <a:t>profjuliana.matematica@gmail.com</a:t>
            </a:r>
          </a:p>
        </p:txBody>
      </p:sp>
    </p:spTree>
    <p:extLst>
      <p:ext uri="{BB962C8B-B14F-4D97-AF65-F5344CB8AC3E}">
        <p14:creationId xmlns:p14="http://schemas.microsoft.com/office/powerpoint/2010/main" val="31641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Adição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blipFill rotWithShape="1">
                <a:blip r:embed="rId6"/>
                <a:stretch>
                  <a:fillRect l="-1560" t="-324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5031899" y="2211710"/>
                <a:ext cx="1484317" cy="9103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dirty="0" smtClean="0">
                              <a:latin typeface="Cambria Math"/>
                            </a:rPr>
                            <m:t>𝑎𝑑</m:t>
                          </m:r>
                          <m:r>
                            <a:rPr lang="pt-BR" sz="2800" b="0" i="1" dirty="0" smtClean="0">
                              <a:latin typeface="Cambria Math"/>
                            </a:rPr>
                            <m:t>+</m:t>
                          </m:r>
                          <m:r>
                            <a:rPr lang="pt-BR" sz="2800" b="0" i="1" dirty="0" smtClean="0">
                              <a:latin typeface="Cambria Math"/>
                            </a:rPr>
                            <m:t>𝑏𝑐</m:t>
                          </m:r>
                        </m:num>
                        <m:den>
                          <m:r>
                            <a:rPr lang="pt-BR" sz="2800" b="0" i="1" dirty="0" smtClean="0"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899" y="2211710"/>
                <a:ext cx="1484317" cy="9103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10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25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7380" y="1419622"/>
            <a:ext cx="78130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Adição</a:t>
            </a:r>
          </a:p>
          <a:p>
            <a:endParaRPr lang="pt-BR" sz="2800" i="1" dirty="0">
              <a:latin typeface="Cambria Math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11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p:grpSp>
        <p:nvGrpSpPr>
          <p:cNvPr id="11" name="Grupo 10"/>
          <p:cNvGrpSpPr/>
          <p:nvPr/>
        </p:nvGrpSpPr>
        <p:grpSpPr>
          <a:xfrm>
            <a:off x="392218" y="2231707"/>
            <a:ext cx="2691765" cy="680085"/>
            <a:chOff x="0" y="0"/>
            <a:chExt cx="2691994" cy="680314"/>
          </a:xfrm>
        </p:grpSpPr>
        <p:sp>
          <p:nvSpPr>
            <p:cNvPr id="12" name="Retângulo 11"/>
            <p:cNvSpPr/>
            <p:nvPr/>
          </p:nvSpPr>
          <p:spPr>
            <a:xfrm>
              <a:off x="0" y="0"/>
              <a:ext cx="1338682" cy="680314"/>
            </a:xfrm>
            <a:prstGeom prst="rect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1353312" y="0"/>
              <a:ext cx="1338682" cy="680314"/>
            </a:xfrm>
            <a:prstGeom prst="rect">
              <a:avLst/>
            </a:prstGeom>
            <a:noFill/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399532" y="3651870"/>
            <a:ext cx="2691765" cy="680085"/>
            <a:chOff x="0" y="0"/>
            <a:chExt cx="2691892" cy="680085"/>
          </a:xfrm>
        </p:grpSpPr>
        <p:sp>
          <p:nvSpPr>
            <p:cNvPr id="15" name="Retângulo 14"/>
            <p:cNvSpPr/>
            <p:nvPr/>
          </p:nvSpPr>
          <p:spPr>
            <a:xfrm>
              <a:off x="0" y="0"/>
              <a:ext cx="1338580" cy="680085"/>
            </a:xfrm>
            <a:prstGeom prst="rect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1353312" y="0"/>
              <a:ext cx="1338580" cy="680085"/>
            </a:xfrm>
            <a:prstGeom prst="rect">
              <a:avLst/>
            </a:prstGeom>
            <a:noFill/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0" y="0"/>
              <a:ext cx="680212" cy="680085"/>
            </a:xfrm>
            <a:prstGeom prst="rect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2011680" y="0"/>
              <a:ext cx="680085" cy="680085"/>
            </a:xfrm>
            <a:prstGeom prst="rect">
              <a:avLst/>
            </a:prstGeom>
            <a:noFill/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1485719" y="3003798"/>
                <a:ext cx="5341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719" y="3003798"/>
                <a:ext cx="5341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/>
              <p:cNvSpPr txBox="1"/>
              <p:nvPr/>
            </p:nvSpPr>
            <p:spPr>
              <a:xfrm>
                <a:off x="3314720" y="2067694"/>
                <a:ext cx="465192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19" name="CaixaDe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20" y="2067694"/>
                <a:ext cx="465192" cy="8989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/>
              <p:cNvSpPr txBox="1"/>
              <p:nvPr/>
            </p:nvSpPr>
            <p:spPr>
              <a:xfrm>
                <a:off x="3347864" y="3527018"/>
                <a:ext cx="465192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20" name="CaixaDe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3527018"/>
                <a:ext cx="465192" cy="8989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Conector reto 20"/>
          <p:cNvCxnSpPr/>
          <p:nvPr/>
        </p:nvCxnSpPr>
        <p:spPr>
          <a:xfrm flipH="1" flipV="1">
            <a:off x="1108327" y="2231707"/>
            <a:ext cx="7289" cy="210024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/>
              <p:cNvSpPr txBox="1"/>
              <p:nvPr/>
            </p:nvSpPr>
            <p:spPr>
              <a:xfrm>
                <a:off x="3674760" y="2067694"/>
                <a:ext cx="911211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22" name="CaixaDe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4760" y="2067694"/>
                <a:ext cx="911211" cy="89896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Chave direita 22"/>
          <p:cNvSpPr/>
          <p:nvPr/>
        </p:nvSpPr>
        <p:spPr>
          <a:xfrm>
            <a:off x="4716016" y="1896675"/>
            <a:ext cx="720080" cy="252930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/>
              <p:cNvSpPr txBox="1"/>
              <p:nvPr/>
            </p:nvSpPr>
            <p:spPr>
              <a:xfrm>
                <a:off x="5652120" y="2640257"/>
                <a:ext cx="2880320" cy="8757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pt-BR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pt-BR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pt-BR" sz="36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pt-BR" sz="36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pt-BR" sz="36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pt-BR" sz="2800" dirty="0"/>
              </a:p>
            </p:txBody>
          </p:sp>
        </mc:Choice>
        <mc:Fallback xmlns="">
          <p:sp>
            <p:nvSpPr>
              <p:cNvPr id="24" name="CaixaDe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2640257"/>
                <a:ext cx="2880320" cy="875753"/>
              </a:xfrm>
              <a:prstGeom prst="rect">
                <a:avLst/>
              </a:prstGeom>
              <a:blipFill rotWithShape="1">
                <a:blip r:embed="rId10"/>
                <a:stretch>
                  <a:fillRect b="-131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Conector reto 24"/>
          <p:cNvCxnSpPr/>
          <p:nvPr/>
        </p:nvCxnSpPr>
        <p:spPr>
          <a:xfrm flipH="1" flipV="1">
            <a:off x="2422038" y="2231707"/>
            <a:ext cx="7289" cy="210024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36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" grpId="0"/>
      <p:bldP spid="19" grpId="0"/>
      <p:bldP spid="20" grpId="0"/>
      <p:bldP spid="22" grpId="0"/>
      <p:bldP spid="23" grpId="0" animBg="1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7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7380" y="1419622"/>
            <a:ext cx="78130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Adição</a:t>
            </a:r>
          </a:p>
          <a:p>
            <a:endParaRPr lang="pt-BR" sz="2800" i="1" dirty="0">
              <a:latin typeface="Cambria Math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12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/>
              <p:cNvSpPr txBox="1"/>
              <p:nvPr/>
            </p:nvSpPr>
            <p:spPr>
              <a:xfrm>
                <a:off x="2987824" y="2160577"/>
                <a:ext cx="465192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19" name="CaixaDe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160577"/>
                <a:ext cx="465192" cy="8989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/>
              <p:cNvSpPr txBox="1"/>
              <p:nvPr/>
            </p:nvSpPr>
            <p:spPr>
              <a:xfrm>
                <a:off x="2987824" y="3418412"/>
                <a:ext cx="465192" cy="900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20" name="CaixaDe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3418412"/>
                <a:ext cx="465192" cy="90024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/>
              <p:cNvSpPr txBox="1"/>
              <p:nvPr/>
            </p:nvSpPr>
            <p:spPr>
              <a:xfrm>
                <a:off x="3275856" y="2192107"/>
                <a:ext cx="110998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22" name="CaixaDe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2192107"/>
                <a:ext cx="1109984" cy="90178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Chave direita 22"/>
          <p:cNvSpPr/>
          <p:nvPr/>
        </p:nvSpPr>
        <p:spPr>
          <a:xfrm>
            <a:off x="4385840" y="2000822"/>
            <a:ext cx="720080" cy="252930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/>
              <p:cNvSpPr txBox="1"/>
              <p:nvPr/>
            </p:nvSpPr>
            <p:spPr>
              <a:xfrm>
                <a:off x="5236202" y="2827598"/>
                <a:ext cx="2880320" cy="8757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18</m:t>
                        </m:r>
                      </m:den>
                    </m:f>
                    <m:r>
                      <a:rPr lang="pt-BR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pt-BR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18</m:t>
                        </m:r>
                      </m:den>
                    </m:f>
                  </m:oMath>
                </a14:m>
                <a:r>
                  <a:rPr lang="pt-BR" sz="36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18</m:t>
                        </m:r>
                      </m:den>
                    </m:f>
                  </m:oMath>
                </a14:m>
                <a:endParaRPr lang="pt-BR" sz="2800" dirty="0"/>
              </a:p>
            </p:txBody>
          </p:sp>
        </mc:Choice>
        <mc:Fallback xmlns="">
          <p:sp>
            <p:nvSpPr>
              <p:cNvPr id="24" name="CaixaDe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6202" y="2827598"/>
                <a:ext cx="2880320" cy="875753"/>
              </a:xfrm>
              <a:prstGeom prst="rect">
                <a:avLst/>
              </a:prstGeom>
              <a:blipFill rotWithShape="1">
                <a:blip r:embed="rId11"/>
                <a:stretch>
                  <a:fillRect b="-131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upo 26"/>
          <p:cNvGrpSpPr/>
          <p:nvPr/>
        </p:nvGrpSpPr>
        <p:grpSpPr>
          <a:xfrm>
            <a:off x="279511" y="2160577"/>
            <a:ext cx="869950" cy="2238375"/>
            <a:chOff x="0" y="0"/>
            <a:chExt cx="869950" cy="2238375"/>
          </a:xfrm>
        </p:grpSpPr>
        <p:sp>
          <p:nvSpPr>
            <p:cNvPr id="28" name="Retângulo de cantos arredondados 27"/>
            <p:cNvSpPr/>
            <p:nvPr/>
          </p:nvSpPr>
          <p:spPr>
            <a:xfrm>
              <a:off x="0" y="0"/>
              <a:ext cx="860425" cy="112395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29" name="Retângulo de cantos arredondados 28"/>
            <p:cNvSpPr/>
            <p:nvPr/>
          </p:nvSpPr>
          <p:spPr>
            <a:xfrm>
              <a:off x="9525" y="1114425"/>
              <a:ext cx="860425" cy="112395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p:grpSp>
        <p:nvGrpSpPr>
          <p:cNvPr id="30" name="Grupo 29"/>
          <p:cNvGrpSpPr/>
          <p:nvPr/>
        </p:nvGrpSpPr>
        <p:grpSpPr>
          <a:xfrm>
            <a:off x="1839367" y="2155814"/>
            <a:ext cx="860425" cy="2238375"/>
            <a:chOff x="0" y="0"/>
            <a:chExt cx="860425" cy="2238375"/>
          </a:xfrm>
        </p:grpSpPr>
        <p:sp>
          <p:nvSpPr>
            <p:cNvPr id="31" name="Retângulo de cantos arredondados 30"/>
            <p:cNvSpPr/>
            <p:nvPr/>
          </p:nvSpPr>
          <p:spPr>
            <a:xfrm>
              <a:off x="0" y="0"/>
              <a:ext cx="860425" cy="238125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32" name="Retângulo de cantos arredondados 31"/>
            <p:cNvSpPr/>
            <p:nvPr/>
          </p:nvSpPr>
          <p:spPr>
            <a:xfrm>
              <a:off x="0" y="247650"/>
              <a:ext cx="860425" cy="238125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33" name="Retângulo de cantos arredondados 32"/>
            <p:cNvSpPr/>
            <p:nvPr/>
          </p:nvSpPr>
          <p:spPr>
            <a:xfrm>
              <a:off x="0" y="495300"/>
              <a:ext cx="860425" cy="238125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34" name="Retângulo de cantos arredondados 33"/>
            <p:cNvSpPr/>
            <p:nvPr/>
          </p:nvSpPr>
          <p:spPr>
            <a:xfrm>
              <a:off x="0" y="742950"/>
              <a:ext cx="860425" cy="238125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35" name="Retângulo de cantos arredondados 34"/>
            <p:cNvSpPr/>
            <p:nvPr/>
          </p:nvSpPr>
          <p:spPr>
            <a:xfrm>
              <a:off x="0" y="990600"/>
              <a:ext cx="860425" cy="23812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36" name="Retângulo de cantos arredondados 35"/>
            <p:cNvSpPr/>
            <p:nvPr/>
          </p:nvSpPr>
          <p:spPr>
            <a:xfrm>
              <a:off x="0" y="1247775"/>
              <a:ext cx="860425" cy="23812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37" name="Retângulo de cantos arredondados 36"/>
            <p:cNvSpPr/>
            <p:nvPr/>
          </p:nvSpPr>
          <p:spPr>
            <a:xfrm>
              <a:off x="0" y="1504950"/>
              <a:ext cx="860425" cy="23812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38" name="Retângulo de cantos arredondados 37"/>
            <p:cNvSpPr/>
            <p:nvPr/>
          </p:nvSpPr>
          <p:spPr>
            <a:xfrm>
              <a:off x="0" y="1752600"/>
              <a:ext cx="860425" cy="23812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39" name="Retângulo de cantos arredondados 38"/>
            <p:cNvSpPr/>
            <p:nvPr/>
          </p:nvSpPr>
          <p:spPr>
            <a:xfrm>
              <a:off x="0" y="2000250"/>
              <a:ext cx="860425" cy="23812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ixaDeTexto 39"/>
              <p:cNvSpPr txBox="1"/>
              <p:nvPr/>
            </p:nvSpPr>
            <p:spPr>
              <a:xfrm>
                <a:off x="1229567" y="2966658"/>
                <a:ext cx="5341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40" name="CaixaDeTexto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567" y="2966658"/>
                <a:ext cx="534121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Conector reto 40"/>
          <p:cNvCxnSpPr/>
          <p:nvPr/>
        </p:nvCxnSpPr>
        <p:spPr>
          <a:xfrm rot="16200000" flipH="1" flipV="1">
            <a:off x="1490147" y="1074073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 rot="16200000" flipH="1" flipV="1">
            <a:off x="1472679" y="1201109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/>
          <p:nvPr/>
        </p:nvCxnSpPr>
        <p:spPr>
          <a:xfrm rot="16200000" flipH="1" flipV="1">
            <a:off x="1453875" y="1297387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 rot="16200000" flipH="1" flipV="1">
            <a:off x="1472679" y="1441404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 rot="16200000" flipH="1" flipV="1">
            <a:off x="1489735" y="1560192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 rot="16200000" flipH="1" flipV="1">
            <a:off x="1492982" y="1679594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to 46"/>
          <p:cNvCxnSpPr/>
          <p:nvPr/>
        </p:nvCxnSpPr>
        <p:spPr>
          <a:xfrm rot="16200000" flipH="1" flipV="1">
            <a:off x="1472679" y="1794153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/>
          <p:nvPr/>
        </p:nvCxnSpPr>
        <p:spPr>
          <a:xfrm rot="16200000" flipH="1" flipV="1">
            <a:off x="1472679" y="1938169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/>
          <p:cNvCxnSpPr/>
          <p:nvPr/>
        </p:nvCxnSpPr>
        <p:spPr>
          <a:xfrm rot="16200000" flipH="1" flipV="1">
            <a:off x="1472679" y="2082184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/>
          <p:nvPr/>
        </p:nvCxnSpPr>
        <p:spPr>
          <a:xfrm rot="16200000" flipH="1" flipV="1">
            <a:off x="1472679" y="2178539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/>
          <p:nvPr/>
        </p:nvCxnSpPr>
        <p:spPr>
          <a:xfrm rot="16200000" flipH="1" flipV="1">
            <a:off x="1472679" y="2305499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to 51"/>
          <p:cNvCxnSpPr/>
          <p:nvPr/>
        </p:nvCxnSpPr>
        <p:spPr>
          <a:xfrm rot="16200000" flipH="1" flipV="1">
            <a:off x="1472679" y="2435714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/>
          <p:cNvCxnSpPr/>
          <p:nvPr/>
        </p:nvCxnSpPr>
        <p:spPr>
          <a:xfrm rot="16200000" flipH="1" flipV="1">
            <a:off x="1472679" y="2550812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to 53"/>
          <p:cNvCxnSpPr/>
          <p:nvPr/>
        </p:nvCxnSpPr>
        <p:spPr>
          <a:xfrm rot="16200000" flipH="1" flipV="1">
            <a:off x="1472679" y="2665539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to 54"/>
          <p:cNvCxnSpPr/>
          <p:nvPr/>
        </p:nvCxnSpPr>
        <p:spPr>
          <a:xfrm rot="16200000" flipH="1" flipV="1">
            <a:off x="1472679" y="2809555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to 55"/>
          <p:cNvCxnSpPr/>
          <p:nvPr/>
        </p:nvCxnSpPr>
        <p:spPr>
          <a:xfrm rot="16200000" flipH="1" flipV="1">
            <a:off x="1472679" y="2946280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 rot="16200000" flipH="1" flipV="1">
            <a:off x="1487347" y="3065481"/>
            <a:ext cx="7290" cy="241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aixaDeTexto 58"/>
              <p:cNvSpPr txBox="1"/>
              <p:nvPr/>
            </p:nvSpPr>
            <p:spPr>
              <a:xfrm>
                <a:off x="3318000" y="3400287"/>
                <a:ext cx="110998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59" name="CaixaDeTexto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8000" y="3400287"/>
                <a:ext cx="1109984" cy="90178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512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  <p:bldP spid="23" grpId="0" animBg="1"/>
      <p:bldP spid="24" grpId="0"/>
      <p:bldP spid="40" grpId="0"/>
      <p:bldP spid="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Subtração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blipFill rotWithShape="1">
                <a:blip r:embed="rId6"/>
                <a:stretch>
                  <a:fillRect l="-1560" t="-324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5031899" y="2211710"/>
                <a:ext cx="1484317" cy="9103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dirty="0" smtClean="0">
                              <a:latin typeface="Cambria Math"/>
                            </a:rPr>
                            <m:t>𝑎𝑑</m:t>
                          </m:r>
                          <m:r>
                            <a:rPr lang="pt-BR" sz="2800" b="0" i="1" dirty="0" smtClean="0">
                              <a:latin typeface="Cambria Math"/>
                            </a:rPr>
                            <m:t>−</m:t>
                          </m:r>
                          <m:r>
                            <a:rPr lang="pt-BR" sz="2800" b="0" i="1" dirty="0" smtClean="0">
                              <a:latin typeface="Cambria Math"/>
                            </a:rPr>
                            <m:t>𝑏𝑐</m:t>
                          </m:r>
                        </m:num>
                        <m:den>
                          <m:r>
                            <a:rPr lang="pt-BR" sz="2800" b="0" i="1" dirty="0" smtClean="0"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899" y="2211710"/>
                <a:ext cx="1484317" cy="9103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eta em curva para cima 7"/>
          <p:cNvSpPr/>
          <p:nvPr/>
        </p:nvSpPr>
        <p:spPr>
          <a:xfrm>
            <a:off x="3563888" y="3111688"/>
            <a:ext cx="2448272" cy="756206"/>
          </a:xfrm>
          <a:prstGeom prst="curved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/>
              <p:cNvSpPr txBox="1"/>
              <p:nvPr/>
            </p:nvSpPr>
            <p:spPr>
              <a:xfrm rot="1778066">
                <a:off x="3236810" y="3294107"/>
                <a:ext cx="65415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𝑑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9" name="CaixaDe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78066">
                <a:off x="3236810" y="3294107"/>
                <a:ext cx="654153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ixaDeTexto 9"/>
              <p:cNvSpPr txBox="1"/>
              <p:nvPr/>
            </p:nvSpPr>
            <p:spPr>
              <a:xfrm rot="19516329">
                <a:off x="3480743" y="1938227"/>
                <a:ext cx="65415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𝑑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10" name="CaixaDe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16329">
                <a:off x="3480743" y="1938227"/>
                <a:ext cx="654153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eta em curva para cima 10"/>
          <p:cNvSpPr/>
          <p:nvPr/>
        </p:nvSpPr>
        <p:spPr>
          <a:xfrm>
            <a:off x="4225667" y="3138524"/>
            <a:ext cx="1786493" cy="756206"/>
          </a:xfrm>
          <a:prstGeom prst="curved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/>
              <p:cNvSpPr txBox="1"/>
              <p:nvPr/>
            </p:nvSpPr>
            <p:spPr>
              <a:xfrm rot="1778066">
                <a:off x="4378185" y="3085741"/>
                <a:ext cx="65415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12" name="CaixaDe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78066">
                <a:off x="4378185" y="3085741"/>
                <a:ext cx="654153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/>
              <p:cNvSpPr txBox="1"/>
              <p:nvPr/>
            </p:nvSpPr>
            <p:spPr>
              <a:xfrm rot="19516329">
                <a:off x="4259124" y="1980810"/>
                <a:ext cx="65415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16329">
                <a:off x="4259124" y="1980810"/>
                <a:ext cx="654153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13</a:t>
            </a:fld>
            <a:endParaRPr lang="pt-BR"/>
          </a:p>
        </p:txBody>
      </p:sp>
      <p:sp>
        <p:nvSpPr>
          <p:cNvPr id="1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593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animBg="1"/>
      <p:bldP spid="9" grpId="0"/>
      <p:bldP spid="10" grpId="0"/>
      <p:bldP spid="11" grpId="0" animBg="1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Adição ou Subtração com denominadores iguais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blipFill rotWithShape="1">
                <a:blip r:embed="rId6"/>
                <a:stretch>
                  <a:fillRect l="-1560" t="-324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5031899" y="2317522"/>
                <a:ext cx="1079334" cy="8302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dirty="0" smtClean="0">
                              <a:latin typeface="Cambria Math"/>
                            </a:rPr>
                            <m:t>𝑎</m:t>
                          </m:r>
                          <m:r>
                            <a:rPr lang="pt-BR" sz="2800" b="0" i="1" dirty="0" smtClean="0">
                              <a:latin typeface="Cambria Math"/>
                            </a:rPr>
                            <m:t>−</m:t>
                          </m:r>
                          <m:r>
                            <a:rPr lang="pt-BR" sz="2800" b="0" i="1" dirty="0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dirty="0" smtClean="0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899" y="2317522"/>
                <a:ext cx="1079334" cy="8302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/>
              <p:cNvSpPr txBox="1"/>
              <p:nvPr/>
            </p:nvSpPr>
            <p:spPr>
              <a:xfrm>
                <a:off x="1404434" y="3525436"/>
                <a:ext cx="2688557" cy="703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sz="2800" b="0" i="1" dirty="0" smtClean="0">
                        <a:latin typeface="Cambria Math"/>
                      </a:rPr>
                      <m:t>𝑎</m:t>
                    </m:r>
                    <m:r>
                      <a:rPr lang="pt-BR" sz="2800" b="0" i="1" dirty="0" smtClean="0">
                        <a:latin typeface="Cambria Math"/>
                      </a:rPr>
                      <m:t> ∙</m:t>
                    </m:r>
                    <m:f>
                      <m:fPr>
                        <m:ctrlPr>
                          <a:rPr lang="pt-BR" sz="2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2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BR" sz="2800" b="0" i="1" dirty="0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pt-BR" sz="2800" b="0" i="1" dirty="0" smtClean="0">
                        <a:latin typeface="Cambria Math"/>
                      </a:rPr>
                      <m:t> −</m:t>
                    </m:r>
                    <m:r>
                      <a:rPr lang="pt-BR" sz="2800" b="0" i="1" dirty="0" smtClean="0">
                        <a:latin typeface="Cambria Math"/>
                      </a:rPr>
                      <m:t>𝑐</m:t>
                    </m:r>
                    <m:r>
                      <a:rPr lang="pt-BR" sz="2800" b="0" i="1" dirty="0" smtClean="0">
                        <a:latin typeface="Cambria Math"/>
                      </a:rPr>
                      <m:t> ∙ </m:t>
                    </m:r>
                    <m:f>
                      <m:fPr>
                        <m:ctrlPr>
                          <a:rPr lang="pt-BR" sz="2800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pt-BR" sz="2800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pt-BR" sz="2800" b="0" i="1" dirty="0" smtClean="0">
                            <a:latin typeface="Cambria Math"/>
                            <a:ea typeface="Cambria Math"/>
                          </a:rPr>
                          <m:t>𝑏</m:t>
                        </m:r>
                      </m:den>
                    </m:f>
                    <m:r>
                      <a:rPr lang="pt-BR" sz="2800" b="0" i="1" dirty="0" smtClean="0">
                        <a:latin typeface="Cambria Math"/>
                        <a:ea typeface="Cambria Math"/>
                      </a:rPr>
                      <m:t>= </m:t>
                    </m:r>
                  </m:oMath>
                </a14:m>
                <a:r>
                  <a:rPr lang="pt-BR" sz="2800" dirty="0" smtClean="0"/>
                  <a:t> </a:t>
                </a:r>
                <a:endParaRPr lang="pt-BR" sz="2800" dirty="0"/>
              </a:p>
            </p:txBody>
          </p:sp>
        </mc:Choice>
        <mc:Fallback xmlns="">
          <p:sp>
            <p:nvSpPr>
              <p:cNvPr id="8" name="CaixaDe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434" y="3525436"/>
                <a:ext cx="2688557" cy="70301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/>
              <p:cNvSpPr txBox="1"/>
              <p:nvPr/>
            </p:nvSpPr>
            <p:spPr>
              <a:xfrm>
                <a:off x="4082273" y="3398157"/>
                <a:ext cx="2351478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BR" sz="2800" b="0" i="1" dirty="0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dirty="0" smtClean="0">
                          <a:latin typeface="Cambria Math"/>
                        </a:rPr>
                        <m:t> </m:t>
                      </m:r>
                      <m:r>
                        <a:rPr lang="pt-BR" sz="2800" b="0" i="1" dirty="0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pt-BR" sz="2800" b="0" i="1" dirty="0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pt-BR" sz="2800" b="0" i="1" dirty="0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pt-BR" sz="2800" b="0" i="1" dirty="0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pt-BR" sz="2800" b="0" i="1" dirty="0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e>
                      </m:d>
                      <m:r>
                        <a:rPr lang="pt-BR" sz="2800" b="0" i="1" dirty="0" smtClean="0">
                          <a:latin typeface="Cambria Math"/>
                          <a:ea typeface="Cambria Math"/>
                        </a:rPr>
                        <m:t>= 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9" name="CaixaDe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273" y="3398157"/>
                <a:ext cx="2351478" cy="90178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ixaDeTexto 9"/>
              <p:cNvSpPr txBox="1"/>
              <p:nvPr/>
            </p:nvSpPr>
            <p:spPr>
              <a:xfrm>
                <a:off x="6589010" y="3469650"/>
                <a:ext cx="1079334" cy="8302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dirty="0" smtClean="0">
                              <a:latin typeface="Cambria Math"/>
                            </a:rPr>
                            <m:t>𝑎</m:t>
                          </m:r>
                          <m:r>
                            <a:rPr lang="pt-BR" sz="2800" b="0" i="1" dirty="0" smtClean="0">
                              <a:latin typeface="Cambria Math"/>
                            </a:rPr>
                            <m:t>−</m:t>
                          </m:r>
                          <m:r>
                            <a:rPr lang="pt-BR" sz="2800" b="0" i="1" dirty="0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dirty="0" smtClean="0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10" name="CaixaDe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010" y="3469650"/>
                <a:ext cx="1079334" cy="83029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14</a:t>
            </a:fld>
            <a:endParaRPr lang="pt-BR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733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Multiplicação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pt-BR" sz="28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blipFill rotWithShape="1">
                <a:blip r:embed="rId6"/>
                <a:stretch>
                  <a:fillRect l="-1560" t="-324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5031899" y="2211710"/>
                <a:ext cx="680186" cy="8302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dirty="0" smtClean="0">
                              <a:latin typeface="Cambria Math"/>
                            </a:rPr>
                            <m:t>𝑎𝑐</m:t>
                          </m:r>
                        </m:num>
                        <m:den>
                          <m:r>
                            <a:rPr lang="pt-BR" sz="2800" b="0" i="1" dirty="0" smtClean="0"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899" y="2211710"/>
                <a:ext cx="680186" cy="8302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15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043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2280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Divisão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÷</m:t>
                      </m:r>
                      <m:r>
                        <a:rPr lang="pt-BR" sz="28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den>
                          </m:f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 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2280689"/>
              </a:xfrm>
              <a:prstGeom prst="rect">
                <a:avLst/>
              </a:prstGeom>
              <a:blipFill rotWithShape="1">
                <a:blip r:embed="rId6"/>
                <a:stretch>
                  <a:fillRect l="-1560" t="-240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5392724" y="2461538"/>
                <a:ext cx="2707667" cy="938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dirty="0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dirty="0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dirty="0" smtClean="0">
                          <a:latin typeface="Cambria Math"/>
                        </a:rPr>
                        <m:t> </m:t>
                      </m:r>
                      <m:r>
                        <a:rPr lang="pt-BR" sz="2800" b="0" i="1" dirty="0" smtClean="0">
                          <a:latin typeface="Cambria Math"/>
                          <a:ea typeface="Cambria Math"/>
                        </a:rPr>
                        <m:t>∙ </m:t>
                      </m:r>
                      <m:f>
                        <m:fPr>
                          <m:ctrlPr>
                            <a:rPr lang="pt-BR" sz="2800" b="0" i="1" dirty="0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BR" sz="2800" b="0" i="1" dirty="0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</m:num>
                        <m:den>
                          <m:r>
                            <a:rPr lang="pt-BR" sz="2800" b="0" i="1" dirty="0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724" y="2461538"/>
                <a:ext cx="2707667" cy="9389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16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564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18098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Potência 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BR" sz="28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BR" sz="28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t-BR" sz="2800" b="0" i="1" smtClean="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pt-BR" sz="2800" b="0" i="1" smtClean="0"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BR" sz="28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pt-BR" sz="2800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1809854"/>
              </a:xfrm>
              <a:prstGeom prst="rect">
                <a:avLst/>
              </a:prstGeom>
              <a:blipFill rotWithShape="1">
                <a:blip r:embed="rId6"/>
                <a:stretch>
                  <a:fillRect l="-1560" t="-303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17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221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1905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Radiciação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pt-BR" sz="2800" i="1">
                              <a:latin typeface="Cambria Math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BR" sz="2800" i="1">
                              <a:latin typeface="Cambria Math"/>
                            </a:rPr>
                            <m:t>𝑛</m:t>
                          </m:r>
                        </m:deg>
                        <m:e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i="1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pt-BR" sz="2800" i="1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rad>
                      <m:r>
                        <a:rPr lang="pt-BR" sz="28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pt-BR" sz="2800" i="1">
                                  <a:latin typeface="Cambria Math"/>
                                </a:rPr>
                                <m:t>𝑛</m:t>
                              </m:r>
                            </m:deg>
                            <m:e>
                              <m:r>
                                <a:rPr lang="pt-BR" sz="2800" i="1">
                                  <a:latin typeface="Cambria Math"/>
                                </a:rPr>
                                <m:t>𝑎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pt-BR" sz="2800" i="1">
                                  <a:latin typeface="Cambria Math"/>
                                </a:rPr>
                                <m:t>𝑛</m:t>
                              </m:r>
                            </m:deg>
                            <m:e>
                              <m:r>
                                <a:rPr lang="pt-BR" sz="2800" i="1">
                                  <a:latin typeface="Cambria Math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1905330"/>
              </a:xfrm>
              <a:prstGeom prst="rect">
                <a:avLst/>
              </a:prstGeom>
              <a:blipFill rotWithShape="1">
                <a:blip r:embed="rId6"/>
                <a:stretch>
                  <a:fillRect l="-1560" t="-288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18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11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2341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Proporções 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4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4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BR" sz="48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pt-BR" sz="4800" b="0" i="1" smtClean="0">
                              <a:latin typeface="Cambria Math"/>
                            </a:rPr>
                            <m:t> </m:t>
                          </m:r>
                        </m:den>
                      </m:f>
                      <m:r>
                        <a:rPr lang="pt-BR" sz="4800" b="0" i="1" smtClean="0">
                          <a:latin typeface="Cambria Math"/>
                        </a:rPr>
                        <m:t>=</m:t>
                      </m:r>
                      <m:r>
                        <a:rPr lang="pt-BR" sz="48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pt-BR" sz="4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2341795"/>
              </a:xfrm>
              <a:prstGeom prst="rect">
                <a:avLst/>
              </a:prstGeom>
              <a:blipFill rotWithShape="1">
                <a:blip r:embed="rId6"/>
                <a:stretch>
                  <a:fillRect l="-1560" t="-234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19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p:sp>
        <p:nvSpPr>
          <p:cNvPr id="2" name="Seta para cima 1"/>
          <p:cNvSpPr/>
          <p:nvPr/>
        </p:nvSpPr>
        <p:spPr>
          <a:xfrm>
            <a:off x="2915816" y="3159140"/>
            <a:ext cx="432048" cy="636746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 para cima 10"/>
          <p:cNvSpPr/>
          <p:nvPr/>
        </p:nvSpPr>
        <p:spPr>
          <a:xfrm flipV="1">
            <a:off x="5076056" y="2727092"/>
            <a:ext cx="432048" cy="636746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51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SIMÉTRICO </a:t>
                </a:r>
                <a14:m>
                  <m:oMath xmlns:m="http://schemas.openxmlformats.org/officeDocument/2006/math">
                    <m:r>
                      <a:rPr lang="pt-BR" sz="4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pt-BR" sz="4000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Espaço Reservado para Conteúdo 2"/>
              <p:cNvSpPr txBox="1">
                <a:spLocks/>
              </p:cNvSpPr>
              <p:nvPr/>
            </p:nvSpPr>
            <p:spPr>
              <a:xfrm>
                <a:off x="251520" y="1200150"/>
                <a:ext cx="8496944" cy="36038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lvl="1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pt-BR" sz="2500" i="1">
                          <a:latin typeface="Cambria Math"/>
                          <a:ea typeface="Cambria Math"/>
                        </a:rPr>
                        <m:t>ℤ</m:t>
                      </m:r>
                      <m:r>
                        <a:rPr lang="pt-BR" sz="2500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BR" sz="25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BR" sz="2500" i="1">
                              <a:latin typeface="Cambria Math"/>
                            </a:rPr>
                            <m:t>…, −4, −3, −2, −1, 0, 1, 2, 3, 4, …</m:t>
                          </m:r>
                        </m:e>
                      </m:d>
                    </m:oMath>
                  </m:oMathPara>
                </a14:m>
                <a:endParaRPr lang="pt-BR" sz="2500" dirty="0" smtClean="0"/>
              </a:p>
              <a:p>
                <a:pPr marL="457200" lvl="1" indent="0" algn="ctr">
                  <a:buNone/>
                </a:pPr>
                <a:endParaRPr lang="pt-BR" sz="2500" dirty="0"/>
              </a:p>
              <a:p>
                <a:pPr marL="0" lvl="1" indent="0">
                  <a:buNone/>
                </a:pPr>
                <a:endParaRPr lang="pt-BR" sz="2500" dirty="0"/>
              </a:p>
              <a:p>
                <a:pPr marL="0" lvl="1" indent="0">
                  <a:buNone/>
                </a:pPr>
                <a:endParaRPr lang="pt-BR" sz="2500" dirty="0" smtClean="0"/>
              </a:p>
              <a:p>
                <a:pPr marL="0" lvl="1" indent="0">
                  <a:buNone/>
                </a:pPr>
                <a:r>
                  <a:rPr lang="pt-BR" sz="2500" dirty="0" smtClean="0"/>
                  <a:t>	Elemento </a:t>
                </a:r>
              </a:p>
              <a:p>
                <a:pPr marL="0" lvl="1" indent="0">
                  <a:buNone/>
                </a:pPr>
                <a:r>
                  <a:rPr lang="pt-BR" sz="2500" dirty="0" smtClean="0"/>
                  <a:t>	simétrico</a:t>
                </a:r>
              </a:p>
              <a:p>
                <a:pPr marL="457200" lvl="1" indent="0" algn="ctr">
                  <a:buNone/>
                </a:pPr>
                <a:endParaRPr lang="pt-BR" sz="2500" dirty="0" smtClean="0"/>
              </a:p>
              <a:p>
                <a:pPr marL="457200" lvl="1" indent="0">
                  <a:buNone/>
                </a:pPr>
                <a:endParaRPr lang="pt-BR" sz="2500" dirty="0"/>
              </a:p>
            </p:txBody>
          </p:sp>
        </mc:Choice>
        <mc:Fallback xmlns="">
          <p:sp>
            <p:nvSpPr>
              <p:cNvPr id="5" name="Espaço Reservado para Conteú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200150"/>
                <a:ext cx="8496944" cy="360384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ector de seta reta 6"/>
          <p:cNvCxnSpPr/>
          <p:nvPr/>
        </p:nvCxnSpPr>
        <p:spPr>
          <a:xfrm flipV="1">
            <a:off x="2555776" y="2499742"/>
            <a:ext cx="1008112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3563888" y="2211710"/>
            <a:ext cx="15841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 smtClean="0">
                <a:solidFill>
                  <a:srgbClr val="00B050"/>
                </a:solidFill>
              </a:rPr>
              <a:t>aditivo</a:t>
            </a:r>
            <a:endParaRPr lang="pt-BR" sz="25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ixaDeTexto 9"/>
              <p:cNvSpPr txBox="1"/>
              <p:nvPr/>
            </p:nvSpPr>
            <p:spPr>
              <a:xfrm>
                <a:off x="4656618" y="2139702"/>
                <a:ext cx="3371766" cy="1246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sz="25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−</m:t>
                      </m:r>
                      <m:r>
                        <a:rPr lang="pt-BR" sz="25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𝒂</m:t>
                      </m:r>
                      <m:r>
                        <a:rPr lang="pt-BR" sz="25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pt-BR" sz="2500" b="1" dirty="0" smtClean="0">
                  <a:solidFill>
                    <a:srgbClr val="00B050"/>
                  </a:solidFill>
                </a:endParaRPr>
              </a:p>
              <a:p>
                <a:pPr marL="0" lvl="1"/>
                <a14:m>
                  <m:oMath xmlns:m="http://schemas.openxmlformats.org/officeDocument/2006/math">
                    <m:r>
                      <a:rPr lang="pt-BR" sz="2500" b="0" i="1" smtClean="0">
                        <a:latin typeface="Cambria Math"/>
                      </a:rPr>
                      <m:t>𝑎</m:t>
                    </m:r>
                    <m:r>
                      <a:rPr lang="pt-BR" sz="2500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pt-BR" sz="25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pt-BR" sz="2500" b="0" i="1" smtClean="0">
                            <a:latin typeface="Cambria Math"/>
                          </a:rPr>
                          <m:t>−</m:t>
                        </m:r>
                        <m:r>
                          <a:rPr lang="pt-BR" sz="2500" b="0" i="1" smtClean="0"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pt-BR" sz="2500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pt-BR" sz="2500" dirty="0" smtClean="0"/>
                  <a:t> </a:t>
                </a:r>
                <a14:m>
                  <m:oMath xmlns:m="http://schemas.openxmlformats.org/officeDocument/2006/math">
                    <m:r>
                      <a:rPr lang="pt-BR" sz="2500" i="1">
                        <a:latin typeface="Cambria Math"/>
                        <a:ea typeface="Cambria Math"/>
                      </a:rPr>
                      <m:t>∀</m:t>
                    </m:r>
                    <m:r>
                      <a:rPr lang="pt-BR" sz="25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pt-BR" sz="2500" b="0" i="1" smtClean="0">
                        <a:latin typeface="Cambria Math"/>
                        <a:ea typeface="Cambria Math"/>
                      </a:rPr>
                      <m:t>, </m:t>
                    </m:r>
                    <m:r>
                      <a:rPr lang="pt-BR" sz="2500" b="0" i="1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pt-BR" sz="250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pt-BR" sz="2500" i="1"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endParaRPr lang="pt-BR" sz="2500" dirty="0"/>
              </a:p>
              <a:p>
                <a:endParaRPr lang="pt-BR" sz="2500" dirty="0"/>
              </a:p>
            </p:txBody>
          </p:sp>
        </mc:Choice>
        <mc:Fallback xmlns="">
          <p:sp>
            <p:nvSpPr>
              <p:cNvPr id="10" name="CaixaDe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618" y="2139702"/>
                <a:ext cx="3371766" cy="124649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Conector de seta reta 10"/>
          <p:cNvCxnSpPr/>
          <p:nvPr/>
        </p:nvCxnSpPr>
        <p:spPr>
          <a:xfrm>
            <a:off x="2555776" y="3208853"/>
            <a:ext cx="1008112" cy="73104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3563888" y="3678872"/>
            <a:ext cx="259228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 smtClean="0">
                <a:solidFill>
                  <a:srgbClr val="00B050"/>
                </a:solidFill>
              </a:rPr>
              <a:t>multiplicativo?</a:t>
            </a:r>
            <a:endParaRPr lang="pt-BR" sz="25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ixaDeTexto 13"/>
              <p:cNvSpPr txBox="1"/>
              <p:nvPr/>
            </p:nvSpPr>
            <p:spPr>
              <a:xfrm>
                <a:off x="5652120" y="3555191"/>
                <a:ext cx="3371766" cy="10327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 xmlns:m="http://schemas.openxmlformats.org/officeDocument/2006/math">
                    <m:r>
                      <a:rPr lang="pt-BR" sz="25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pt-BR" sz="2500" b="0" i="1" smtClean="0">
                        <a:latin typeface="Cambria Math"/>
                        <a:ea typeface="Cambria Math"/>
                      </a:rPr>
                      <m:t> ∙ </m:t>
                    </m:r>
                    <m:f>
                      <m:fPr>
                        <m:ctrlPr>
                          <a:rPr lang="pt-BR" sz="25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pt-BR" sz="25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pt-BR" sz="25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𝒂</m:t>
                        </m:r>
                      </m:den>
                    </m:f>
                    <m:r>
                      <a:rPr lang="pt-BR" sz="2500" b="0" i="1" smtClean="0">
                        <a:latin typeface="Cambria Math"/>
                        <a:ea typeface="Cambria Math"/>
                      </a:rPr>
                      <m:t>=1</m:t>
                    </m:r>
                  </m:oMath>
                </a14:m>
                <a:r>
                  <a:rPr lang="pt-BR" sz="2500" b="0" i="1" dirty="0" smtClean="0">
                    <a:latin typeface="Cambria Math"/>
                    <a:ea typeface="Cambria Math"/>
                  </a:rPr>
                  <a:t>, </a:t>
                </a:r>
                <a14:m>
                  <m:oMath xmlns:m="http://schemas.openxmlformats.org/officeDocument/2006/math">
                    <m:r>
                      <a:rPr lang="pt-BR" sz="2500" b="0" i="1" smtClean="0">
                        <a:latin typeface="Cambria Math"/>
                        <a:ea typeface="Cambria Math"/>
                      </a:rPr>
                      <m:t>𝑚𝑎𝑠</m:t>
                    </m:r>
                    <m:r>
                      <a:rPr lang="pt-BR" sz="2500" b="0" i="1" smtClean="0">
                        <a:latin typeface="Cambria Math"/>
                        <a:ea typeface="Cambria Math"/>
                      </a:rPr>
                      <m:t>, </m:t>
                    </m:r>
                    <m:f>
                      <m:fPr>
                        <m:ctrlPr>
                          <a:rPr lang="pt-BR" sz="25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pt-BR" sz="25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pt-BR" sz="2500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</m:den>
                    </m:f>
                    <m:r>
                      <a:rPr lang="pt-BR" sz="2500" b="0" i="1" smtClean="0">
                        <a:latin typeface="Cambria Math"/>
                        <a:ea typeface="Cambria Math"/>
                      </a:rPr>
                      <m:t> ∉</m:t>
                    </m:r>
                    <m:r>
                      <a:rPr lang="pt-BR" sz="2500" i="1"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endParaRPr lang="pt-BR" sz="2500" dirty="0"/>
              </a:p>
              <a:p>
                <a:endParaRPr lang="pt-BR" sz="2500" dirty="0"/>
              </a:p>
            </p:txBody>
          </p:sp>
        </mc:Choice>
        <mc:Fallback xmlns="">
          <p:sp>
            <p:nvSpPr>
              <p:cNvPr id="14" name="CaixaDe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555191"/>
                <a:ext cx="3371766" cy="103278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54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22191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Proporções 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800" b="0" i="1" smtClean="0">
                          <a:latin typeface="Cambria Math"/>
                        </a:rPr>
                        <m:t>𝑑</m:t>
                      </m:r>
                      <m:r>
                        <a:rPr lang="pt-BR" sz="4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4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4800" b="0" i="1" smtClean="0">
                              <a:latin typeface="Cambria Math"/>
                            </a:rPr>
                            <m:t>𝑚</m:t>
                          </m:r>
                        </m:num>
                        <m:den>
                          <m:r>
                            <a:rPr lang="pt-BR" sz="4800" b="0" i="1" smtClean="0">
                              <a:latin typeface="Cambria Math"/>
                            </a:rPr>
                            <m:t>𝑣</m:t>
                          </m:r>
                          <m:r>
                            <a:rPr lang="pt-BR" sz="4800" b="0" i="1" smtClean="0">
                              <a:latin typeface="Cambria Math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pt-BR" sz="4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2219197"/>
              </a:xfrm>
              <a:prstGeom prst="rect">
                <a:avLst/>
              </a:prstGeom>
              <a:blipFill rotWithShape="1">
                <a:blip r:embed="rId6"/>
                <a:stretch>
                  <a:fillRect l="-1560" t="-247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20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p:sp>
        <p:nvSpPr>
          <p:cNvPr id="12" name="Seta para cima 11"/>
          <p:cNvSpPr/>
          <p:nvPr/>
        </p:nvSpPr>
        <p:spPr>
          <a:xfrm>
            <a:off x="5004048" y="3042703"/>
            <a:ext cx="432048" cy="636746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para cima 12"/>
          <p:cNvSpPr/>
          <p:nvPr/>
        </p:nvSpPr>
        <p:spPr>
          <a:xfrm flipV="1">
            <a:off x="2741591" y="2701784"/>
            <a:ext cx="432048" cy="636746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249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7380" y="1419622"/>
            <a:ext cx="78130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Noção de limite</a:t>
            </a:r>
          </a:p>
          <a:p>
            <a:endParaRPr lang="pt-BR" sz="2800" i="1" dirty="0">
              <a:latin typeface="Cambria Math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21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4578230"/>
                  </p:ext>
                </p:extLst>
              </p:nvPr>
            </p:nvGraphicFramePr>
            <p:xfrm>
              <a:off x="251520" y="1906419"/>
              <a:ext cx="5591944" cy="29657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95972"/>
                    <a:gridCol w="2795972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BR" sz="2800" b="1" i="1" smtClean="0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pt-BR" sz="2800" b="1" i="1" smtClean="0">
                                    <a:latin typeface="Cambria Math"/>
                                  </a:rPr>
                                  <m:t> ⟶ +∞</m:t>
                                </m:r>
                              </m:oMath>
                            </m:oMathPara>
                          </a14:m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sz="2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sz="2800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pt-BR" sz="2800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t-B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2</a:t>
                          </a:r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0,5</a:t>
                          </a:r>
                          <a:endParaRPr lang="pt-B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5</a:t>
                          </a:r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0,2</a:t>
                          </a:r>
                          <a:endParaRPr lang="pt-B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6</a:t>
                          </a:r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0,1666...</a:t>
                          </a:r>
                          <a:endParaRPr lang="pt-B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10 000</a:t>
                          </a:r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0,0001</a:t>
                          </a:r>
                          <a:endParaRPr lang="pt-BR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4578230"/>
                  </p:ext>
                </p:extLst>
              </p:nvPr>
            </p:nvGraphicFramePr>
            <p:xfrm>
              <a:off x="251520" y="1906419"/>
              <a:ext cx="5591944" cy="29657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95972"/>
                    <a:gridCol w="2795972"/>
                  </a:tblGrid>
                  <a:tr h="893064"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t="-685" r="-100000" b="-2527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>
                        <a:blipFill rotWithShape="1">
                          <a:blip r:embed="rId6"/>
                          <a:stretch>
                            <a:fillRect l="-100000" t="-685" b="-252740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2</a:t>
                          </a:r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0,5</a:t>
                          </a:r>
                          <a:endParaRPr lang="pt-BR" sz="2800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5</a:t>
                          </a:r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0,2</a:t>
                          </a:r>
                          <a:endParaRPr lang="pt-BR" sz="2800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6</a:t>
                          </a:r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0,1666...</a:t>
                          </a:r>
                          <a:endParaRPr lang="pt-BR" sz="2800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10 000</a:t>
                          </a:r>
                          <a:endParaRPr lang="pt-B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sz="2800" dirty="0" smtClean="0"/>
                            <a:t>0,0001</a:t>
                          </a:r>
                          <a:endParaRPr lang="pt-BR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/>
              <p:cNvSpPr txBox="1"/>
              <p:nvPr/>
            </p:nvSpPr>
            <p:spPr>
              <a:xfrm>
                <a:off x="5832724" y="1073545"/>
                <a:ext cx="3175420" cy="13644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BR" sz="440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BR" sz="440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BR" sz="4400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BR" sz="4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BR" sz="4400" i="1" smtClean="0">
                                  <a:latin typeface="Cambria Math"/>
                                </a:rPr>
                                <m:t>→</m:t>
                              </m:r>
                              <m:r>
                                <a:rPr lang="pt-BR" sz="4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pt-BR" sz="4400" i="1" smtClean="0">
                                  <a:latin typeface="Cambria Math"/>
                                </a:rPr>
                                <m:t>∞</m:t>
                              </m:r>
                            </m:lim>
                          </m:limLow>
                          <m:r>
                            <a:rPr lang="pt-BR" sz="4400" b="0" i="1" smtClean="0">
                              <a:latin typeface="Cambria Math"/>
                            </a:rPr>
                            <m:t> </m:t>
                          </m:r>
                        </m:fName>
                        <m:e>
                          <m:f>
                            <m:fPr>
                              <m:ctrlPr>
                                <a:rPr lang="pt-BR" sz="44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4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pt-BR" sz="44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  <m:r>
                        <a:rPr lang="pt-BR" sz="44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pt-BR" sz="4400" dirty="0"/>
              </a:p>
            </p:txBody>
          </p:sp>
        </mc:Choice>
        <mc:Fallback xmlns="">
          <p:sp>
            <p:nvSpPr>
              <p:cNvPr id="8" name="CaixaDe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724" y="1073545"/>
                <a:ext cx="3175420" cy="136441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486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277732"/>
                <a:ext cx="7813012" cy="40693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Equivalências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⟺</m:t>
                      </m:r>
                      <m:r>
                        <a:rPr lang="pt-BR" sz="28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𝑎𝑘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𝑏𝑘</m:t>
                          </m:r>
                        </m:den>
                      </m:f>
                    </m:oMath>
                  </m:oMathPara>
                </a14:m>
                <a:endParaRPr lang="pt-BR" sz="2800" b="0" dirty="0" smtClean="0"/>
              </a:p>
              <a:p>
                <a:endParaRPr lang="pt-BR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⟺</m:t>
                      </m:r>
                      <m:r>
                        <a:rPr lang="pt-BR" sz="2800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t-BR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</a:rPr>
                                <m:t>𝑘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pt-BR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</a:rPr>
                                <m:t>𝑘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pt-BR" sz="2800" dirty="0"/>
              </a:p>
              <a:p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277732"/>
                <a:ext cx="7813012" cy="4069384"/>
              </a:xfrm>
              <a:prstGeom prst="rect">
                <a:avLst/>
              </a:prstGeom>
              <a:blipFill rotWithShape="1">
                <a:blip r:embed="rId6"/>
                <a:stretch>
                  <a:fillRect l="-1560" t="-134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22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033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277732"/>
                <a:ext cx="7813012" cy="37226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Comutatividade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pt-BR" sz="28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pt-BR" sz="2800" b="0" dirty="0" smtClean="0"/>
              </a:p>
              <a:p>
                <a:endParaRPr lang="pt-BR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pt-BR" sz="2800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pt-BR" sz="2800" b="0" dirty="0" smtClean="0"/>
              </a:p>
              <a:p>
                <a:endParaRPr lang="pt-BR" sz="2800" dirty="0" smtClean="0"/>
              </a:p>
              <a:p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277732"/>
                <a:ext cx="7813012" cy="3722686"/>
              </a:xfrm>
              <a:prstGeom prst="rect">
                <a:avLst/>
              </a:prstGeom>
              <a:blipFill rotWithShape="1">
                <a:blip r:embed="rId6"/>
                <a:stretch>
                  <a:fillRect l="-1560" t="-147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23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430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277732"/>
                <a:ext cx="7813012" cy="3752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Associatividade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  <m:r>
                            <a:rPr lang="pt-BR" sz="28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</a:rPr>
                                <m:t>𝑑</m:t>
                              </m:r>
                            </m:den>
                          </m:f>
                        </m:e>
                      </m:d>
                      <m:r>
                        <a:rPr lang="pt-BR" sz="28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𝑒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𝑓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pt-BR" sz="28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</a:rPr>
                                <m:t>𝑑</m:t>
                              </m:r>
                            </m:den>
                          </m:f>
                          <m:r>
                            <a:rPr lang="pt-BR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pt-BR" sz="2800" i="1"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</a:rPr>
                                <m:t>𝑒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</a:rPr>
                                <m:t>𝑓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BR" sz="2800" b="0" dirty="0" smtClean="0"/>
              </a:p>
              <a:p>
                <a:endParaRPr lang="pt-BR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pt-BR" sz="28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i="1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pt-BR" sz="2800" i="1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  <m:r>
                            <a:rPr lang="pt-BR" sz="28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i="1">
                                  <a:latin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pt-BR" sz="2800" i="1">
                                  <a:latin typeface="Cambria Math"/>
                                </a:rPr>
                                <m:t>𝑑</m:t>
                              </m:r>
                            </m:den>
                          </m:f>
                        </m:e>
                      </m:d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pt-BR" sz="2800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𝑒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𝑓</m:t>
                          </m:r>
                        </m:den>
                      </m:f>
                      <m:r>
                        <a:rPr lang="pt-BR" sz="28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pt-BR" sz="2800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pt-BR" sz="28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i="1">
                                  <a:latin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pt-BR" sz="2800" i="1">
                                  <a:latin typeface="Cambria Math"/>
                                </a:rPr>
                                <m:t>𝑑</m:t>
                              </m:r>
                            </m:den>
                          </m:f>
                          <m:r>
                            <a:rPr lang="pt-BR" sz="28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pt-BR" sz="2800" i="1"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i="1">
                                  <a:latin typeface="Cambria Math"/>
                                </a:rPr>
                                <m:t>𝑒</m:t>
                              </m:r>
                            </m:num>
                            <m:den>
                              <m:r>
                                <a:rPr lang="pt-BR" sz="2800" i="1">
                                  <a:latin typeface="Cambria Math"/>
                                </a:rPr>
                                <m:t>𝑓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BR" sz="2800" dirty="0" smtClean="0"/>
              </a:p>
              <a:p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277732"/>
                <a:ext cx="7813012" cy="3752181"/>
              </a:xfrm>
              <a:prstGeom prst="rect">
                <a:avLst/>
              </a:prstGeom>
              <a:blipFill rotWithShape="1">
                <a:blip r:embed="rId6"/>
                <a:stretch>
                  <a:fillRect l="-1560" t="-146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24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71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277732"/>
                <a:ext cx="7813012" cy="2784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Distributividade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</a:rPr>
                                <m:t>𝑑</m:t>
                              </m:r>
                            </m:den>
                          </m:f>
                          <m:r>
                            <a:rPr lang="pt-BR" sz="28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pt-BR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800" b="0" i="1" smtClean="0">
                                  <a:latin typeface="Cambria Math"/>
                                </a:rPr>
                                <m:t>𝑒</m:t>
                              </m:r>
                            </m:num>
                            <m:den>
                              <m:r>
                                <a:rPr lang="pt-BR" sz="2800" b="0" i="1" smtClean="0">
                                  <a:latin typeface="Cambria Math"/>
                                </a:rPr>
                                <m:t>𝑓</m:t>
                              </m:r>
                            </m:den>
                          </m:f>
                        </m:e>
                      </m:d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𝑒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pt-BR" sz="2800" b="0" dirty="0" smtClean="0"/>
              </a:p>
              <a:p>
                <a:endParaRPr lang="pt-BR" sz="2800" b="0" dirty="0" smtClean="0"/>
              </a:p>
              <a:p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277732"/>
                <a:ext cx="7813012" cy="2784032"/>
              </a:xfrm>
              <a:prstGeom prst="rect">
                <a:avLst/>
              </a:prstGeom>
              <a:blipFill rotWithShape="1">
                <a:blip r:embed="rId6"/>
                <a:stretch>
                  <a:fillRect l="-1560" t="-197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25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870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6525" y="195486"/>
            <a:ext cx="8229600" cy="857250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smtClean="0">
                <a:solidFill>
                  <a:schemeClr val="bg1"/>
                </a:solidFill>
                <a:ea typeface="Cambria Math"/>
              </a:rPr>
              <a:t>NÚMEROS DECIMAIS</a:t>
            </a:r>
            <a:endParaRPr lang="pt-BR" sz="4000" b="1" dirty="0">
              <a:solidFill>
                <a:schemeClr val="bg1"/>
              </a:solidFill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277732"/>
                <a:ext cx="8461084" cy="3327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 smtClean="0"/>
                  <a:t>Todo número racional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24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pt-BR" sz="2400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pt-BR" sz="2400" b="0" dirty="0" smtClean="0"/>
                  <a:t> pode ser representado por um número decimal, dividindo </a:t>
                </a:r>
                <a:r>
                  <a:rPr lang="pt-BR" sz="2400" b="0" i="1" dirty="0" smtClean="0"/>
                  <a:t>a</a:t>
                </a:r>
                <a:r>
                  <a:rPr lang="pt-BR" sz="2400" b="0" dirty="0" smtClean="0"/>
                  <a:t> por </a:t>
                </a:r>
                <a:r>
                  <a:rPr lang="pt-BR" sz="2400" b="0" i="1" dirty="0" smtClean="0"/>
                  <a:t>b</a:t>
                </a:r>
                <a:r>
                  <a:rPr lang="pt-BR" sz="2400" b="0" dirty="0" smtClean="0"/>
                  <a:t>.</a:t>
                </a:r>
              </a:p>
              <a:p>
                <a:endParaRPr lang="pt-BR" sz="2400" dirty="0"/>
              </a:p>
              <a:p>
                <a:r>
                  <a:rPr lang="pt-BR" sz="2400" b="0" dirty="0" smtClean="0"/>
                  <a:t>	Ou o resultado é um decimal exato, como ½ 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2400" b="0" i="1" smtClean="0">
                            <a:latin typeface="Cambria Math"/>
                          </a:rPr>
                          <m:t>27</m:t>
                        </m:r>
                      </m:num>
                      <m:den>
                        <m:r>
                          <a:rPr lang="pt-BR" sz="24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pt-BR" sz="2400" b="0" dirty="0" smtClean="0"/>
                  <a:t>;</a:t>
                </a:r>
              </a:p>
              <a:p>
                <a:endParaRPr lang="pt-BR" sz="2400" dirty="0"/>
              </a:p>
              <a:p>
                <a:pPr marL="898525"/>
                <a:r>
                  <a:rPr lang="pt-BR" sz="2400" b="0" dirty="0" smtClean="0"/>
                  <a:t>	Ou possui uma quantidade infinita de algarismos que se repetem periodicamente (dizima periódica), como 2/7 = 0,285714285714...</a:t>
                </a:r>
                <a:endParaRPr lang="pt-BR" sz="24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277732"/>
                <a:ext cx="8461084" cy="3327193"/>
              </a:xfrm>
              <a:prstGeom prst="rect">
                <a:avLst/>
              </a:prstGeom>
              <a:blipFill rotWithShape="1">
                <a:blip r:embed="rId5"/>
                <a:stretch>
                  <a:fillRect l="-1081" b="-33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26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802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DECIMAIS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 FRAÇÃO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7380" y="1277732"/>
            <a:ext cx="84610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B050"/>
                </a:solidFill>
              </a:rPr>
              <a:t>Decimal exata</a:t>
            </a:r>
          </a:p>
          <a:p>
            <a:endParaRPr lang="pt-BR" sz="2800" dirty="0" smtClean="0"/>
          </a:p>
          <a:p>
            <a:r>
              <a:rPr lang="pt-BR" sz="2800" dirty="0"/>
              <a:t>	</a:t>
            </a:r>
            <a:r>
              <a:rPr lang="pt-BR" sz="2800" b="1" dirty="0" smtClean="0">
                <a:solidFill>
                  <a:srgbClr val="00B050"/>
                </a:solidFill>
              </a:rPr>
              <a:t>Numerador:</a:t>
            </a:r>
            <a:r>
              <a:rPr lang="pt-BR" sz="2800" dirty="0" smtClean="0"/>
              <a:t> numeral decimal</a:t>
            </a:r>
          </a:p>
          <a:p>
            <a:endParaRPr lang="pt-BR" sz="2800" dirty="0"/>
          </a:p>
          <a:p>
            <a:pPr marL="898525"/>
            <a:r>
              <a:rPr lang="pt-BR" sz="2800" b="1" dirty="0" smtClean="0">
                <a:solidFill>
                  <a:srgbClr val="00B050"/>
                </a:solidFill>
              </a:rPr>
              <a:t>Denominador:</a:t>
            </a:r>
            <a:r>
              <a:rPr lang="pt-BR" sz="2800" dirty="0" smtClean="0"/>
              <a:t> algarismo 1 seguido de tantos zeros quantos forem as casas decimais do número dado.</a:t>
            </a:r>
            <a:endParaRPr lang="pt-BR" sz="2800" dirty="0"/>
          </a:p>
          <a:p>
            <a:endParaRPr lang="pt-BR" sz="2400" dirty="0" smtClean="0"/>
          </a:p>
          <a:p>
            <a:endParaRPr lang="pt-BR" sz="24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27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000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DECIMAIS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 FRAÇÃO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295492" y="1511494"/>
            <a:ext cx="1332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0,37 =</a:t>
            </a:r>
            <a:endParaRPr lang="pt-BR" sz="24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28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/>
              <p:cNvSpPr txBox="1"/>
              <p:nvPr/>
            </p:nvSpPr>
            <p:spPr>
              <a:xfrm>
                <a:off x="2411760" y="1333496"/>
                <a:ext cx="792088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37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pt-BR" sz="2800" dirty="0" smtClean="0"/>
                  <a:t> </a:t>
                </a:r>
                <a:endParaRPr lang="pt-BR" sz="2400" dirty="0"/>
              </a:p>
            </p:txBody>
          </p:sp>
        </mc:Choice>
        <mc:Fallback xmlns="">
          <p:sp>
            <p:nvSpPr>
              <p:cNvPr id="8" name="CaixaDe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1333496"/>
                <a:ext cx="792088" cy="87921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aixaDeTexto 10"/>
          <p:cNvSpPr txBox="1"/>
          <p:nvPr/>
        </p:nvSpPr>
        <p:spPr>
          <a:xfrm>
            <a:off x="1295492" y="2878645"/>
            <a:ext cx="1332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0,057 =</a:t>
            </a:r>
            <a:endParaRPr lang="pt-B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/>
              <p:cNvSpPr txBox="1"/>
              <p:nvPr/>
            </p:nvSpPr>
            <p:spPr>
              <a:xfrm>
                <a:off x="2411760" y="2700647"/>
                <a:ext cx="792088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57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1 000</m:t>
                        </m:r>
                      </m:den>
                    </m:f>
                  </m:oMath>
                </a14:m>
                <a:r>
                  <a:rPr lang="pt-BR" sz="2800" dirty="0" smtClean="0"/>
                  <a:t> </a:t>
                </a:r>
                <a:endParaRPr lang="pt-BR" sz="2400" dirty="0"/>
              </a:p>
            </p:txBody>
          </p:sp>
        </mc:Choice>
        <mc:Fallback xmlns="">
          <p:sp>
            <p:nvSpPr>
              <p:cNvPr id="12" name="CaixaDe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700647"/>
                <a:ext cx="792088" cy="879215"/>
              </a:xfrm>
              <a:prstGeom prst="rect">
                <a:avLst/>
              </a:prstGeom>
              <a:blipFill rotWithShape="1">
                <a:blip r:embed="rId7"/>
                <a:stretch>
                  <a:fillRect r="-1846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aixaDeTexto 12"/>
          <p:cNvSpPr txBox="1"/>
          <p:nvPr/>
        </p:nvSpPr>
        <p:spPr>
          <a:xfrm>
            <a:off x="1357628" y="4102780"/>
            <a:ext cx="1332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0,001 =</a:t>
            </a:r>
            <a:endParaRPr lang="pt-B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ixaDeTexto 13"/>
              <p:cNvSpPr txBox="1"/>
              <p:nvPr/>
            </p:nvSpPr>
            <p:spPr>
              <a:xfrm>
                <a:off x="2473896" y="3924782"/>
                <a:ext cx="792088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1 000</m:t>
                        </m:r>
                      </m:den>
                    </m:f>
                  </m:oMath>
                </a14:m>
                <a:r>
                  <a:rPr lang="pt-BR" sz="2800" dirty="0" smtClean="0"/>
                  <a:t> </a:t>
                </a:r>
                <a:endParaRPr lang="pt-BR" sz="2400" dirty="0"/>
              </a:p>
            </p:txBody>
          </p:sp>
        </mc:Choice>
        <mc:Fallback xmlns="">
          <p:sp>
            <p:nvSpPr>
              <p:cNvPr id="14" name="CaixaDe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896" y="3924782"/>
                <a:ext cx="792088" cy="879215"/>
              </a:xfrm>
              <a:prstGeom prst="rect">
                <a:avLst/>
              </a:prstGeom>
              <a:blipFill rotWithShape="1">
                <a:blip r:embed="rId8"/>
                <a:stretch>
                  <a:fillRect r="-1846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CaixaDeTexto 14"/>
          <p:cNvSpPr txBox="1"/>
          <p:nvPr/>
        </p:nvSpPr>
        <p:spPr>
          <a:xfrm>
            <a:off x="5004048" y="1525612"/>
            <a:ext cx="1332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2,631 =</a:t>
            </a:r>
            <a:endParaRPr lang="pt-B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/>
              <p:cNvSpPr txBox="1"/>
              <p:nvPr/>
            </p:nvSpPr>
            <p:spPr>
              <a:xfrm>
                <a:off x="6156176" y="1347614"/>
                <a:ext cx="1152128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2631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1 000</m:t>
                        </m:r>
                      </m:den>
                    </m:f>
                  </m:oMath>
                </a14:m>
                <a:r>
                  <a:rPr lang="pt-BR" sz="2800" dirty="0" smtClean="0"/>
                  <a:t> </a:t>
                </a:r>
                <a:endParaRPr lang="pt-BR" sz="2400" dirty="0"/>
              </a:p>
            </p:txBody>
          </p:sp>
        </mc:Choice>
        <mc:Fallback xmlns="">
          <p:sp>
            <p:nvSpPr>
              <p:cNvPr id="16" name="CaixaDe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347614"/>
                <a:ext cx="1152128" cy="87921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aixaDeTexto 16"/>
          <p:cNvSpPr txBox="1"/>
          <p:nvPr/>
        </p:nvSpPr>
        <p:spPr>
          <a:xfrm>
            <a:off x="4967824" y="2878644"/>
            <a:ext cx="212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53,4598 =</a:t>
            </a:r>
            <a:endParaRPr lang="pt-B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ixaDeTexto 17"/>
              <p:cNvSpPr txBox="1"/>
              <p:nvPr/>
            </p:nvSpPr>
            <p:spPr>
              <a:xfrm>
                <a:off x="6588224" y="2715766"/>
                <a:ext cx="1440160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534598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10 000</m:t>
                        </m:r>
                      </m:den>
                    </m:f>
                  </m:oMath>
                </a14:m>
                <a:r>
                  <a:rPr lang="pt-BR" sz="2800" dirty="0" smtClean="0"/>
                  <a:t> </a:t>
                </a:r>
                <a:endParaRPr lang="pt-BR" sz="2400" dirty="0"/>
              </a:p>
            </p:txBody>
          </p:sp>
        </mc:Choice>
        <mc:Fallback xmlns="">
          <p:sp>
            <p:nvSpPr>
              <p:cNvPr id="18" name="CaixaDe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2715766"/>
                <a:ext cx="1440160" cy="87921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CaixaDeTexto 18"/>
          <p:cNvSpPr txBox="1"/>
          <p:nvPr/>
        </p:nvSpPr>
        <p:spPr>
          <a:xfrm>
            <a:off x="5075912" y="3924783"/>
            <a:ext cx="1332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10,10 =</a:t>
            </a:r>
            <a:endParaRPr lang="pt-B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/>
              <p:cNvSpPr txBox="1"/>
              <p:nvPr/>
            </p:nvSpPr>
            <p:spPr>
              <a:xfrm>
                <a:off x="6228184" y="3746785"/>
                <a:ext cx="792088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t-BR" sz="3600" b="0" i="1" smtClean="0">
                            <a:latin typeface="Cambria Math"/>
                          </a:rPr>
                          <m:t>1010</m:t>
                        </m:r>
                      </m:num>
                      <m:den>
                        <m:r>
                          <a:rPr lang="pt-BR" sz="36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pt-BR" sz="2800" dirty="0" smtClean="0"/>
                  <a:t> </a:t>
                </a:r>
                <a:endParaRPr lang="pt-BR" sz="2400" dirty="0"/>
              </a:p>
            </p:txBody>
          </p:sp>
        </mc:Choice>
        <mc:Fallback xmlns="">
          <p:sp>
            <p:nvSpPr>
              <p:cNvPr id="20" name="CaixaDe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3746785"/>
                <a:ext cx="792088" cy="879215"/>
              </a:xfrm>
              <a:prstGeom prst="rect">
                <a:avLst/>
              </a:prstGeom>
              <a:blipFill rotWithShape="1">
                <a:blip r:embed="rId11"/>
                <a:stretch>
                  <a:fillRect r="-923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611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  <p:bldP spid="18" grpId="0" build="p"/>
      <p:bldP spid="19" grpId="0" build="p"/>
      <p:bldP spid="20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DECIMAIS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 FRAÇÃO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7380" y="1277732"/>
            <a:ext cx="846108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B050"/>
                </a:solidFill>
              </a:rPr>
              <a:t>Decimal dízima periódica</a:t>
            </a:r>
          </a:p>
          <a:p>
            <a:endParaRPr lang="pt-BR" sz="2800" dirty="0" smtClean="0"/>
          </a:p>
          <a:p>
            <a:pPr marL="993775"/>
            <a:r>
              <a:rPr lang="pt-BR" sz="2600" b="1" dirty="0" smtClean="0">
                <a:solidFill>
                  <a:srgbClr val="00B050"/>
                </a:solidFill>
              </a:rPr>
              <a:t>Passo 1: </a:t>
            </a:r>
            <a:r>
              <a:rPr lang="pt-BR" sz="2600" dirty="0" smtClean="0"/>
              <a:t>Chama de x a fração procurada e iguale à dízima periódica;</a:t>
            </a:r>
          </a:p>
          <a:p>
            <a:pPr marL="993775"/>
            <a:r>
              <a:rPr lang="pt-BR" sz="2600" b="1" dirty="0" smtClean="0">
                <a:solidFill>
                  <a:srgbClr val="00B050"/>
                </a:solidFill>
              </a:rPr>
              <a:t>Passo 2: </a:t>
            </a:r>
            <a:r>
              <a:rPr lang="pt-BR" sz="2600" dirty="0" smtClean="0"/>
              <a:t>Multiplique ambos os lados da equação por 10 (se o período conter apenas 1 algarismo) ou por 100 (se conter 2 algarismos) e assim por diante.</a:t>
            </a:r>
          </a:p>
          <a:p>
            <a:pPr marL="993775"/>
            <a:r>
              <a:rPr lang="pt-BR" sz="2600" b="1" dirty="0" smtClean="0">
                <a:solidFill>
                  <a:srgbClr val="00B050"/>
                </a:solidFill>
              </a:rPr>
              <a:t>Passo 3: </a:t>
            </a:r>
            <a:r>
              <a:rPr lang="pt-BR" sz="2600" dirty="0" smtClean="0"/>
              <a:t>Subtraia a nova equação da inicial e isole x.</a:t>
            </a:r>
            <a:endParaRPr lang="pt-BR" sz="24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29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015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CONJUNTO </a:t>
                </a:r>
                <a14:m>
                  <m:oMath xmlns:m="http://schemas.openxmlformats.org/officeDocument/2006/math">
                    <m:r>
                      <a:rPr lang="pt-BR" sz="4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4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Espaço Reservado para Conteúdo 2"/>
              <p:cNvSpPr txBox="1">
                <a:spLocks/>
              </p:cNvSpPr>
              <p:nvPr/>
            </p:nvSpPr>
            <p:spPr>
              <a:xfrm>
                <a:off x="251520" y="1200150"/>
                <a:ext cx="8496944" cy="36038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lvl="1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pt-BR" sz="2500" i="1" smtClean="0">
                          <a:latin typeface="Cambria Math"/>
                          <a:ea typeface="Cambria Math"/>
                        </a:rPr>
                        <m:t>ℚ</m:t>
                      </m:r>
                      <m:r>
                        <a:rPr lang="pt-BR" sz="2500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BR" sz="25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sz="25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BR" sz="2500" b="0" i="1" smtClean="0">
                                  <a:latin typeface="Cambria Math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pt-BR" sz="2500" b="0" i="1" smtClean="0">
                                  <a:latin typeface="Cambria Math"/>
                                </a:rPr>
                                <m:t>𝑞</m:t>
                              </m:r>
                            </m:den>
                          </m:f>
                          <m:r>
                            <a:rPr lang="pt-BR" sz="2500" b="0" i="1" smtClean="0">
                              <a:latin typeface="Cambria Math"/>
                            </a:rPr>
                            <m:t>; </m:t>
                          </m:r>
                          <m:r>
                            <a:rPr lang="pt-BR" sz="25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pt-BR" sz="2500" b="0" i="1" smtClean="0">
                              <a:latin typeface="Cambria Math"/>
                            </a:rPr>
                            <m:t>, </m:t>
                          </m:r>
                          <m:r>
                            <a:rPr lang="pt-BR" sz="2500" b="0" i="1" smtClean="0">
                              <a:latin typeface="Cambria Math"/>
                            </a:rPr>
                            <m:t>𝑞</m:t>
                          </m:r>
                          <m:r>
                            <a:rPr lang="pt-BR" sz="2500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sz="2500" i="1">
                              <a:latin typeface="Cambria Math"/>
                              <a:ea typeface="Cambria Math"/>
                            </a:rPr>
                            <m:t>ℤ</m:t>
                          </m:r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𝑒</m:t>
                          </m:r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𝑞</m:t>
                          </m:r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≠0</m:t>
                          </m:r>
                        </m:e>
                      </m:d>
                    </m:oMath>
                  </m:oMathPara>
                </a14:m>
                <a:endParaRPr lang="pt-BR" sz="2500" dirty="0" smtClean="0"/>
              </a:p>
              <a:p>
                <a:pPr marL="457200" lvl="1" indent="0" algn="ctr">
                  <a:buNone/>
                </a:pPr>
                <a:endParaRPr lang="pt-BR" sz="2500" dirty="0"/>
              </a:p>
              <a:p>
                <a:pPr marL="0" lvl="1" indent="0">
                  <a:buNone/>
                </a:pPr>
                <a:endParaRPr lang="pt-BR" sz="2500" dirty="0" smtClean="0"/>
              </a:p>
              <a:p>
                <a:pPr marL="0" lvl="1" indent="0">
                  <a:buNone/>
                </a:pPr>
                <a:r>
                  <a:rPr lang="pt-BR" sz="2500" dirty="0" smtClean="0"/>
                  <a:t>Elemento </a:t>
                </a:r>
              </a:p>
              <a:p>
                <a:pPr marL="0" lvl="1" indent="0">
                  <a:buNone/>
                </a:pPr>
                <a:r>
                  <a:rPr lang="pt-BR" sz="2500" dirty="0" smtClean="0"/>
                  <a:t>Simétrico</a:t>
                </a:r>
              </a:p>
              <a:p>
                <a:pPr marL="457200" lvl="1" indent="0" algn="ctr">
                  <a:buNone/>
                </a:pPr>
                <a:endParaRPr lang="pt-BR" sz="2500" dirty="0" smtClean="0"/>
              </a:p>
              <a:p>
                <a:pPr marL="457200" lvl="1" indent="0">
                  <a:buNone/>
                </a:pPr>
                <a:endParaRPr lang="pt-BR" sz="2500" dirty="0"/>
              </a:p>
            </p:txBody>
          </p:sp>
        </mc:Choice>
        <mc:Fallback xmlns="">
          <p:sp>
            <p:nvSpPr>
              <p:cNvPr id="5" name="Espaço Reservado para Conteú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200150"/>
                <a:ext cx="8496944" cy="3603847"/>
              </a:xfrm>
              <a:prstGeom prst="rect">
                <a:avLst/>
              </a:prstGeom>
              <a:blipFill rotWithShape="1">
                <a:blip r:embed="rId5"/>
                <a:stretch>
                  <a:fillRect l="-114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ector de seta reta 6"/>
          <p:cNvCxnSpPr/>
          <p:nvPr/>
        </p:nvCxnSpPr>
        <p:spPr>
          <a:xfrm flipV="1">
            <a:off x="1475656" y="2954293"/>
            <a:ext cx="1008112" cy="62556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2483768" y="2715766"/>
            <a:ext cx="15841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 smtClean="0">
                <a:solidFill>
                  <a:srgbClr val="00B050"/>
                </a:solidFill>
              </a:rPr>
              <a:t>aditivo</a:t>
            </a:r>
            <a:endParaRPr lang="pt-BR" sz="25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ixaDeTexto 9"/>
              <p:cNvSpPr txBox="1"/>
              <p:nvPr/>
            </p:nvSpPr>
            <p:spPr>
              <a:xfrm>
                <a:off x="3275856" y="2571750"/>
                <a:ext cx="5688632" cy="756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5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pt-BR" sz="25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pt-BR" sz="2500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pt-BR" sz="25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pt-BR" sz="25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/>
                                </a:rPr>
                                <m:t>𝒂</m:t>
                              </m:r>
                            </m:num>
                            <m:den>
                              <m:r>
                                <a:rPr lang="pt-BR" sz="25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den>
                          </m:f>
                        </m:e>
                      </m:d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=0 →</m:t>
                      </m:r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𝑒𝑙𝑒𝑚𝑒𝑛𝑡𝑜</m:t>
                      </m:r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𝑛𝑒𝑢𝑡𝑟𝑜</m:t>
                      </m:r>
                    </m:oMath>
                  </m:oMathPara>
                </a14:m>
                <a:endParaRPr lang="pt-BR" sz="2500" dirty="0"/>
              </a:p>
            </p:txBody>
          </p:sp>
        </mc:Choice>
        <mc:Fallback xmlns="">
          <p:sp>
            <p:nvSpPr>
              <p:cNvPr id="10" name="CaixaDe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2571750"/>
                <a:ext cx="5688632" cy="75668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Conector de seta reta 10"/>
          <p:cNvCxnSpPr/>
          <p:nvPr/>
        </p:nvCxnSpPr>
        <p:spPr>
          <a:xfrm>
            <a:off x="1475656" y="3568893"/>
            <a:ext cx="1008112" cy="73104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2483768" y="4038912"/>
            <a:ext cx="259228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 smtClean="0">
                <a:solidFill>
                  <a:srgbClr val="00B050"/>
                </a:solidFill>
              </a:rPr>
              <a:t>multiplicativo</a:t>
            </a:r>
            <a:endParaRPr lang="pt-BR" sz="2500" b="1" dirty="0">
              <a:solidFill>
                <a:srgbClr val="00B05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3</a:t>
            </a:fld>
            <a:endParaRPr lang="pt-BR"/>
          </a:p>
        </p:txBody>
      </p:sp>
      <p:sp>
        <p:nvSpPr>
          <p:cNvPr id="15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/>
              <p:cNvSpPr txBox="1"/>
              <p:nvPr/>
            </p:nvSpPr>
            <p:spPr>
              <a:xfrm>
                <a:off x="4499992" y="3869891"/>
                <a:ext cx="4644008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5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500" b="0" i="1" smtClean="0"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 ∙ </m:t>
                      </m:r>
                      <m:f>
                        <m:fPr>
                          <m:ctrlPr>
                            <a:rPr lang="pt-BR" sz="2500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BR" sz="2500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num>
                        <m:den>
                          <m:r>
                            <a:rPr lang="pt-BR" sz="2500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</m:den>
                      </m:f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=1 ⟶</m:t>
                      </m:r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𝑒𝑙𝑒𝑚𝑒𝑛𝑡𝑜</m:t>
                      </m:r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pt-BR" sz="2500" b="0" i="1" smtClean="0">
                          <a:latin typeface="Cambria Math"/>
                          <a:ea typeface="Cambria Math"/>
                        </a:rPr>
                        <m:t>𝑛𝑒𝑢𝑡𝑟𝑜</m:t>
                      </m:r>
                    </m:oMath>
                  </m:oMathPara>
                </a14:m>
                <a:endParaRPr lang="pt-BR" sz="2500" dirty="0"/>
              </a:p>
            </p:txBody>
          </p:sp>
        </mc:Choice>
        <mc:Fallback xmlns="">
          <p:sp>
            <p:nvSpPr>
              <p:cNvPr id="16" name="CaixaDe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3869891"/>
                <a:ext cx="4644008" cy="81509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018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/>
      <p:bldP spid="10" grpId="0"/>
      <p:bldP spid="13" grpId="0"/>
      <p:bldP spid="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DECIMAIS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 FRAÇÃO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395536" y="124988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0,7777...</a:t>
            </a:r>
            <a:endParaRPr lang="pt-BR" sz="2400" b="1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30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/>
              <p:cNvSpPr txBox="1"/>
              <p:nvPr/>
            </p:nvSpPr>
            <p:spPr>
              <a:xfrm>
                <a:off x="469306" y="1813828"/>
                <a:ext cx="3022574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i="1" smtClean="0">
                          <a:latin typeface="Cambria Math"/>
                        </a:rPr>
                        <m:t>𝑥</m:t>
                      </m:r>
                      <m:r>
                        <a:rPr lang="pt-BR" sz="2800" b="0" i="1" smtClean="0">
                          <a:latin typeface="Cambria Math"/>
                        </a:rPr>
                        <m:t>=0,777…</m:t>
                      </m:r>
                    </m:oMath>
                  </m:oMathPara>
                </a14:m>
                <a:endParaRPr lang="pt-BR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10</m:t>
                      </m:r>
                      <m:r>
                        <a:rPr lang="pt-BR" sz="2800" i="1">
                          <a:latin typeface="Cambria Math"/>
                        </a:rPr>
                        <m:t>𝑥</m:t>
                      </m:r>
                      <m:r>
                        <a:rPr lang="pt-BR" sz="2800" i="1">
                          <a:latin typeface="Cambria Math"/>
                        </a:rPr>
                        <m:t>=7,77…</m:t>
                      </m:r>
                    </m:oMath>
                  </m:oMathPara>
                </a14:m>
                <a:endParaRPr lang="pt-BR" sz="2800" dirty="0"/>
              </a:p>
              <a:p>
                <a:endParaRPr lang="pt-BR" sz="2400" dirty="0"/>
              </a:p>
            </p:txBody>
          </p:sp>
        </mc:Choice>
        <mc:Fallback xmlns="">
          <p:sp>
            <p:nvSpPr>
              <p:cNvPr id="8" name="CaixaDe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6" y="1813828"/>
                <a:ext cx="3022574" cy="132343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507657" y="2112579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57" y="2112579"/>
                <a:ext cx="41069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Conector reto 20"/>
          <p:cNvCxnSpPr/>
          <p:nvPr/>
        </p:nvCxnSpPr>
        <p:spPr>
          <a:xfrm>
            <a:off x="713002" y="2715766"/>
            <a:ext cx="25628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/>
              <p:cNvSpPr txBox="1"/>
              <p:nvPr/>
            </p:nvSpPr>
            <p:spPr>
              <a:xfrm>
                <a:off x="467544" y="2760479"/>
                <a:ext cx="3022574" cy="21300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9</m:t>
                      </m:r>
                      <m:r>
                        <a:rPr lang="pt-BR" sz="2800" i="1" smtClean="0">
                          <a:latin typeface="Cambria Math"/>
                        </a:rPr>
                        <m:t>𝑥</m:t>
                      </m:r>
                      <m:r>
                        <a:rPr lang="pt-BR" sz="2800" b="0" i="1" smtClean="0">
                          <a:latin typeface="Cambria Math"/>
                        </a:rPr>
                        <m:t>=7</m:t>
                      </m:r>
                    </m:oMath>
                  </m:oMathPara>
                </a14:m>
                <a:endParaRPr lang="pt-BR" sz="2800" b="0" i="1" dirty="0" smtClean="0">
                  <a:latin typeface="Cambria Math"/>
                </a:endParaRPr>
              </a:p>
              <a:p>
                <a:endParaRPr lang="pt-BR" sz="28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i="1">
                          <a:latin typeface="Cambria Math"/>
                        </a:rPr>
                        <m:t>𝑥</m:t>
                      </m:r>
                      <m:r>
                        <a:rPr lang="pt-BR" sz="28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  <a:p>
                <a:endParaRPr lang="pt-BR" sz="2400" dirty="0"/>
              </a:p>
            </p:txBody>
          </p:sp>
        </mc:Choice>
        <mc:Fallback xmlns="">
          <p:sp>
            <p:nvSpPr>
              <p:cNvPr id="22" name="CaixaDe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760479"/>
                <a:ext cx="3022574" cy="213007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CaixaDeTexto 22"/>
          <p:cNvSpPr txBox="1"/>
          <p:nvPr/>
        </p:nvSpPr>
        <p:spPr>
          <a:xfrm>
            <a:off x="4860032" y="1235341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6,4343...</a:t>
            </a:r>
            <a:endParaRPr lang="pt-BR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/>
              <p:cNvSpPr txBox="1"/>
              <p:nvPr/>
            </p:nvSpPr>
            <p:spPr>
              <a:xfrm>
                <a:off x="4933802" y="1799285"/>
                <a:ext cx="3022574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i="1" smtClean="0">
                          <a:latin typeface="Cambria Math"/>
                        </a:rPr>
                        <m:t>𝑥</m:t>
                      </m:r>
                      <m:r>
                        <a:rPr lang="pt-BR" sz="2800" b="0" i="1" smtClean="0">
                          <a:latin typeface="Cambria Math"/>
                        </a:rPr>
                        <m:t>=6,4343…</m:t>
                      </m:r>
                    </m:oMath>
                  </m:oMathPara>
                </a14:m>
                <a:endParaRPr lang="pt-BR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100</m:t>
                      </m:r>
                      <m:r>
                        <a:rPr lang="pt-BR" sz="2800" i="1">
                          <a:latin typeface="Cambria Math"/>
                        </a:rPr>
                        <m:t>𝑥</m:t>
                      </m:r>
                      <m:r>
                        <a:rPr lang="pt-BR" sz="2800" i="1">
                          <a:latin typeface="Cambria Math"/>
                        </a:rPr>
                        <m:t>=643,43…</m:t>
                      </m:r>
                    </m:oMath>
                  </m:oMathPara>
                </a14:m>
                <a:endParaRPr lang="pt-BR" sz="2800" dirty="0"/>
              </a:p>
              <a:p>
                <a:endParaRPr lang="pt-BR" sz="2400" dirty="0"/>
              </a:p>
            </p:txBody>
          </p:sp>
        </mc:Choice>
        <mc:Fallback xmlns="">
          <p:sp>
            <p:nvSpPr>
              <p:cNvPr id="24" name="CaixaDe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802" y="1799285"/>
                <a:ext cx="3022574" cy="132343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ixaDeTexto 24"/>
              <p:cNvSpPr txBox="1"/>
              <p:nvPr/>
            </p:nvSpPr>
            <p:spPr>
              <a:xfrm>
                <a:off x="4788024" y="2067694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25" name="CaixaDe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2067694"/>
                <a:ext cx="41069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ector reto 25"/>
          <p:cNvCxnSpPr/>
          <p:nvPr/>
        </p:nvCxnSpPr>
        <p:spPr>
          <a:xfrm>
            <a:off x="5177498" y="2701223"/>
            <a:ext cx="25628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4932040" y="2745936"/>
                <a:ext cx="3022574" cy="21300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99</m:t>
                      </m:r>
                      <m:r>
                        <a:rPr lang="pt-BR" sz="2800" i="1" smtClean="0">
                          <a:latin typeface="Cambria Math"/>
                        </a:rPr>
                        <m:t>𝑥</m:t>
                      </m:r>
                      <m:r>
                        <a:rPr lang="pt-BR" sz="2800" b="0" i="1" smtClean="0">
                          <a:latin typeface="Cambria Math"/>
                        </a:rPr>
                        <m:t>=637</m:t>
                      </m:r>
                    </m:oMath>
                  </m:oMathPara>
                </a14:m>
                <a:endParaRPr lang="pt-BR" sz="2800" b="0" i="1" dirty="0" smtClean="0">
                  <a:latin typeface="Cambria Math"/>
                </a:endParaRPr>
              </a:p>
              <a:p>
                <a:endParaRPr lang="pt-BR" sz="28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i="1">
                          <a:latin typeface="Cambria Math"/>
                        </a:rPr>
                        <m:t>𝑥</m:t>
                      </m:r>
                      <m:r>
                        <a:rPr lang="pt-BR" sz="28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637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99</m:t>
                          </m:r>
                        </m:den>
                      </m:f>
                    </m:oMath>
                  </m:oMathPara>
                </a14:m>
                <a:endParaRPr lang="pt-BR" sz="2800" dirty="0"/>
              </a:p>
              <a:p>
                <a:endParaRPr lang="pt-BR" sz="2400" dirty="0"/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2745936"/>
                <a:ext cx="3022574" cy="213007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388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  <p:bldP spid="2" grpId="0"/>
      <p:bldP spid="22" grpId="0" build="p"/>
      <p:bldP spid="23" grpId="0" build="p"/>
      <p:bldP spid="24" grpId="0" build="p"/>
      <p:bldP spid="25" grpId="0"/>
      <p:bldP spid="2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6525" y="195486"/>
            <a:ext cx="8229600" cy="857250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smtClean="0">
                <a:solidFill>
                  <a:schemeClr val="bg1"/>
                </a:solidFill>
              </a:rPr>
              <a:t>EXERCÍCIOS</a:t>
            </a:r>
            <a:endParaRPr lang="pt-BR" sz="4000" b="1" dirty="0">
              <a:solidFill>
                <a:schemeClr val="bg1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203598"/>
            <a:ext cx="3837806" cy="3837806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31</a:t>
            </a:fld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493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1187624" y="1419622"/>
            <a:ext cx="8136904" cy="172819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BR" b="1" dirty="0" smtClean="0"/>
              <a:t>PRÉ-CÁLCULO</a:t>
            </a:r>
            <a:br>
              <a:rPr lang="pt-BR" b="1" dirty="0" smtClean="0"/>
            </a:br>
            <a:r>
              <a:rPr lang="pt-BR" sz="3600" b="1" dirty="0" smtClean="0"/>
              <a:t>Conjuntos numéricos – Racionais</a:t>
            </a:r>
            <a:endParaRPr lang="pt-BR" sz="3600" b="1" dirty="0"/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2483768" y="3363838"/>
            <a:ext cx="6400800" cy="1584176"/>
          </a:xfrm>
        </p:spPr>
        <p:txBody>
          <a:bodyPr>
            <a:normAutofit fontScale="92500" lnSpcReduction="20000"/>
          </a:bodyPr>
          <a:lstStyle/>
          <a:p>
            <a:pPr algn="r"/>
            <a:endParaRPr lang="pt-BR" sz="2000" b="1" dirty="0" smtClean="0"/>
          </a:p>
          <a:p>
            <a:pPr algn="r"/>
            <a:endParaRPr lang="pt-BR" sz="2000" b="1" dirty="0"/>
          </a:p>
          <a:p>
            <a:pPr algn="r"/>
            <a:r>
              <a:rPr lang="pt-BR" sz="2000" b="1" dirty="0" err="1" smtClean="0"/>
              <a:t>Profª</a:t>
            </a:r>
            <a:r>
              <a:rPr lang="pt-BR" sz="2000" b="1" dirty="0" smtClean="0"/>
              <a:t> Juliana </a:t>
            </a:r>
            <a:r>
              <a:rPr lang="pt-BR" sz="2000" b="1" dirty="0" err="1" smtClean="0"/>
              <a:t>Schivani</a:t>
            </a:r>
            <a:endParaRPr lang="pt-BR" sz="2000" b="1" dirty="0" smtClean="0"/>
          </a:p>
          <a:p>
            <a:pPr algn="r"/>
            <a:r>
              <a:rPr lang="pt-BR" sz="2000" b="1" dirty="0" smtClean="0"/>
              <a:t>docente.ifrn.edu.br/</a:t>
            </a:r>
            <a:r>
              <a:rPr lang="pt-BR" sz="2000" b="1" dirty="0" err="1" smtClean="0"/>
              <a:t>julianaschivani</a:t>
            </a:r>
            <a:endParaRPr lang="pt-BR" sz="2000" b="1" dirty="0" smtClean="0"/>
          </a:p>
          <a:p>
            <a:pPr algn="r"/>
            <a:r>
              <a:rPr lang="pt-BR" sz="2000" b="1" dirty="0" smtClean="0"/>
              <a:t>profjuliana.matematica@gmail.com</a:t>
            </a:r>
          </a:p>
        </p:txBody>
      </p:sp>
    </p:spTree>
    <p:extLst>
      <p:ext uri="{BB962C8B-B14F-4D97-AF65-F5344CB8AC3E}">
        <p14:creationId xmlns:p14="http://schemas.microsoft.com/office/powerpoint/2010/main" val="19153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7380" y="1419622"/>
            <a:ext cx="86771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Uma parte do todo.</a:t>
            </a:r>
          </a:p>
          <a:p>
            <a:endParaRPr lang="pt-BR" sz="2800" dirty="0" smtClean="0"/>
          </a:p>
          <a:p>
            <a:r>
              <a:rPr lang="pt-BR" sz="2800" b="1" dirty="0" smtClean="0">
                <a:solidFill>
                  <a:srgbClr val="00B050"/>
                </a:solidFill>
              </a:rPr>
              <a:t>Numerador</a:t>
            </a:r>
            <a:r>
              <a:rPr lang="pt-BR" sz="2800" dirty="0" smtClean="0"/>
              <a:t>: conjunto de partes de um ou vários todos.</a:t>
            </a:r>
          </a:p>
          <a:p>
            <a:endParaRPr lang="pt-BR" sz="2800" b="1" dirty="0" smtClean="0">
              <a:solidFill>
                <a:srgbClr val="00B050"/>
              </a:solidFill>
            </a:endParaRPr>
          </a:p>
          <a:p>
            <a:r>
              <a:rPr lang="pt-BR" sz="2800" b="1" dirty="0" smtClean="0">
                <a:solidFill>
                  <a:srgbClr val="00B050"/>
                </a:solidFill>
              </a:rPr>
              <a:t>Denominador</a:t>
            </a:r>
            <a:r>
              <a:rPr lang="pt-BR" sz="2800" dirty="0" smtClean="0"/>
              <a:t>: total de partes que compõe um todo.</a:t>
            </a:r>
          </a:p>
          <a:p>
            <a:endParaRPr lang="pt-BR" sz="2800" i="1" dirty="0">
              <a:latin typeface="Cambria Math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4</a:t>
            </a:fld>
            <a:endParaRPr lang="pt-BR"/>
          </a:p>
        </p:txBody>
      </p:sp>
      <p:sp>
        <p:nvSpPr>
          <p:cNvPr id="11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521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9622"/>
            <a:ext cx="1440160" cy="27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8052"/>
            <a:ext cx="4482959" cy="176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5</a:t>
            </a:fld>
            <a:endParaRPr lang="pt-BR"/>
          </a:p>
        </p:txBody>
      </p:sp>
      <p:sp>
        <p:nvSpPr>
          <p:cNvPr id="11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834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51670"/>
            <a:ext cx="1440160" cy="2120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200150"/>
            <a:ext cx="3960440" cy="1443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002073"/>
            <a:ext cx="3960440" cy="1313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6</a:t>
            </a:fld>
            <a:endParaRPr lang="pt-BR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183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86" y="2067694"/>
            <a:ext cx="1935826" cy="3107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7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8677108" cy="25764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600" dirty="0" smtClean="0"/>
                  <a:t>Um número natural é uma fração?</a:t>
                </a:r>
              </a:p>
              <a:p>
                <a:pPr algn="ctr"/>
                <a:endParaRPr lang="pt-BR" sz="36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3600" b="0" i="1" smtClean="0">
                          <a:latin typeface="Cambria Math"/>
                        </a:rPr>
                        <m:t>𝑎</m:t>
                      </m:r>
                      <m:r>
                        <a:rPr lang="pt-BR" sz="36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36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36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pt-BR" sz="3600" b="0" i="1" smtClean="0">
                          <a:latin typeface="Cambria Math"/>
                        </a:rPr>
                        <m:t> </m:t>
                      </m:r>
                      <m:r>
                        <a:rPr lang="pt-BR" sz="3600" b="0" i="1" smtClean="0">
                          <a:latin typeface="Cambria Math"/>
                          <a:ea typeface="Cambria Math"/>
                        </a:rPr>
                        <m:t>∈ </m:t>
                      </m:r>
                      <m:r>
                        <a:rPr lang="pt-BR" sz="3600" b="0" i="1" smtClean="0">
                          <a:latin typeface="Cambria Math"/>
                          <a:ea typeface="Cambria Math"/>
                        </a:rPr>
                        <m:t>ℕ</m:t>
                      </m:r>
                    </m:oMath>
                  </m:oMathPara>
                </a14:m>
                <a:endParaRPr lang="pt-BR" sz="3600" dirty="0" smtClean="0"/>
              </a:p>
              <a:p>
                <a:endParaRPr lang="pt-BR" sz="28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8677108" cy="2576411"/>
              </a:xfrm>
              <a:prstGeom prst="rect">
                <a:avLst/>
              </a:prstGeom>
              <a:blipFill rotWithShape="1">
                <a:blip r:embed="rId8"/>
                <a:stretch>
                  <a:fillRect t="-35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7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339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1403648" y="2067694"/>
                <a:ext cx="900244" cy="1146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1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pt-BR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40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r>
                            <a:rPr lang="pt-BR" sz="4000" b="1" i="1" smtClean="0"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pt-BR" sz="4000" b="1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2067694"/>
                <a:ext cx="900244" cy="1146596"/>
              </a:xfrm>
              <a:prstGeom prst="rect">
                <a:avLst/>
              </a:prstGeom>
              <a:blipFill rotWithShape="1">
                <a:blip r:embed="rId6"/>
                <a:stretch>
                  <a:fillRect r="-945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8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ixaDeTexto 9"/>
              <p:cNvSpPr txBox="1"/>
              <p:nvPr/>
            </p:nvSpPr>
            <p:spPr>
              <a:xfrm>
                <a:off x="3473806" y="2067694"/>
                <a:ext cx="900244" cy="1146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1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40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pt-BR" sz="40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r>
                            <a:rPr lang="pt-BR" sz="4000" b="1" i="1" smtClean="0"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pt-BR" sz="4000" b="1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0" name="CaixaDe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806" y="2067694"/>
                <a:ext cx="900244" cy="114659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5562038" y="2067694"/>
                <a:ext cx="900244" cy="1146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1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pt-BR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40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r>
                            <a:rPr lang="pt-BR" sz="40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pt-BR" sz="4000" b="1" i="1" smtClean="0"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pt-BR" sz="4000" b="1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038" y="2067694"/>
                <a:ext cx="900244" cy="114659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/>
              <p:cNvSpPr txBox="1"/>
              <p:nvPr/>
            </p:nvSpPr>
            <p:spPr>
              <a:xfrm>
                <a:off x="2555776" y="2283718"/>
                <a:ext cx="90024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t-BR" sz="4000" b="1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2" name="CaixaDe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283718"/>
                <a:ext cx="900244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/>
              <p:cNvSpPr txBox="1"/>
              <p:nvPr/>
            </p:nvSpPr>
            <p:spPr>
              <a:xfrm>
                <a:off x="4572000" y="2283718"/>
                <a:ext cx="90024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t-BR" sz="4000" b="1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283718"/>
                <a:ext cx="900244" cy="70788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480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build="p"/>
      <p:bldP spid="11" grpId="0" build="p"/>
      <p:bldP spid="12" grpId="0" build="p"/>
      <p:bldP spid="1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5" y="106362"/>
            <a:ext cx="2170778" cy="95322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ítulo 1"/>
              <p:cNvSpPr>
                <a:spLocks noGrp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pt-BR" sz="4000" b="1" dirty="0" smtClean="0">
                    <a:solidFill>
                      <a:schemeClr val="bg1"/>
                    </a:solidFill>
                    <a:ea typeface="Cambria Math"/>
                  </a:rPr>
                  <a:t>FRAÇÕES (propriedades do </a:t>
                </a:r>
                <a14:m>
                  <m:oMath xmlns:m="http://schemas.openxmlformats.org/officeDocument/2006/math">
                    <m:r>
                      <a:rPr lang="pt-BR" sz="4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pt-BR" sz="4000" b="1" dirty="0" smtClean="0">
                    <a:solidFill>
                      <a:schemeClr val="bg1"/>
                    </a:solidFill>
                  </a:rPr>
                  <a:t>)</a:t>
                </a:r>
                <a:endParaRPr lang="pt-BR" sz="4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525" y="195486"/>
                <a:ext cx="8229600" cy="857250"/>
              </a:xfrm>
              <a:blipFill rotWithShape="1">
                <a:blip r:embed="rId5"/>
                <a:stretch>
                  <a:fillRect l="-2667" t="-3546" b="-212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1520" y="1200150"/>
            <a:ext cx="8496944" cy="3603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pt-BR" sz="2500" dirty="0" smtClean="0"/>
          </a:p>
          <a:p>
            <a:pPr marL="457200" lvl="1" indent="0">
              <a:buNone/>
            </a:pPr>
            <a:endParaRPr lang="pt-BR" sz="2500" dirty="0"/>
          </a:p>
          <a:p>
            <a:pPr marL="457200" lvl="1" indent="0">
              <a:buNone/>
            </a:pPr>
            <a:endParaRPr lang="pt-BR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/>
              <p:cNvSpPr txBox="1"/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800" dirty="0" smtClean="0"/>
                  <a:t>Igualdade</a:t>
                </a:r>
              </a:p>
              <a:p>
                <a:endParaRPr lang="pt-BR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</a:rPr>
                        <m:t> 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⟺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6" name="CaixaDe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80" y="1419622"/>
                <a:ext cx="7813012" cy="1692066"/>
              </a:xfrm>
              <a:prstGeom prst="rect">
                <a:avLst/>
              </a:prstGeom>
              <a:blipFill rotWithShape="1">
                <a:blip r:embed="rId6"/>
                <a:stretch>
                  <a:fillRect l="-1560" t="-324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5004048" y="2408570"/>
                <a:ext cx="15243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</a:rPr>
                        <m:t>𝑎𝑑</m:t>
                      </m:r>
                      <m:r>
                        <a:rPr lang="pt-BR" sz="2800" b="0" i="1" smtClean="0">
                          <a:latin typeface="Cambria Math"/>
                        </a:rPr>
                        <m:t>=</m:t>
                      </m:r>
                      <m:r>
                        <a:rPr lang="pt-BR" sz="2800" b="0" i="1" smtClean="0">
                          <a:latin typeface="Cambria Math"/>
                        </a:rPr>
                        <m:t>𝑏𝑐</m:t>
                      </m:r>
                    </m:oMath>
                  </m:oMathPara>
                </a14:m>
                <a:endParaRPr lang="pt-BR" sz="2800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2408570"/>
                <a:ext cx="1524328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9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64232" y="4803997"/>
            <a:ext cx="2895600" cy="273844"/>
          </a:xfrm>
        </p:spPr>
        <p:txBody>
          <a:bodyPr/>
          <a:lstStyle/>
          <a:p>
            <a:pPr algn="l"/>
            <a:r>
              <a:rPr lang="pt-BR" dirty="0" err="1" smtClean="0"/>
              <a:t>Profª</a:t>
            </a:r>
            <a:r>
              <a:rPr lang="pt-BR" dirty="0" smtClean="0"/>
              <a:t> Juliana </a:t>
            </a:r>
            <a:r>
              <a:rPr lang="pt-BR" dirty="0" err="1" smtClean="0"/>
              <a:t>Schivani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tângulo 10"/>
              <p:cNvSpPr/>
              <p:nvPr/>
            </p:nvSpPr>
            <p:spPr>
              <a:xfrm>
                <a:off x="467544" y="3147814"/>
                <a:ext cx="8676456" cy="9103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𝑎</m:t>
                          </m:r>
                          <m:r>
                            <a:rPr lang="pt-BR" sz="2800" b="0" i="1" smtClean="0">
                              <a:latin typeface="Cambria Math"/>
                            </a:rPr>
                            <m:t>𝑘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  <m:r>
                            <a:rPr lang="pt-BR" sz="2800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pt-BR" sz="28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</a:rPr>
                        <m:t> 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⟹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𝑎𝑘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𝑏𝑘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𝑑</m:t>
                      </m:r>
                      <m:r>
                        <a:rPr lang="pt-BR" sz="2800" i="1">
                          <a:latin typeface="Cambria Math"/>
                          <a:ea typeface="Cambria Math"/>
                        </a:rPr>
                        <m:t>⟹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pt-BR" sz="28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11" name="Re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47814"/>
                <a:ext cx="8676456" cy="9103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tângulo 11"/>
              <p:cNvSpPr/>
              <p:nvPr/>
            </p:nvSpPr>
            <p:spPr>
              <a:xfrm>
                <a:off x="467544" y="4130199"/>
                <a:ext cx="8676456" cy="9103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 ∙ </m:t>
                      </m:r>
                      <m:f>
                        <m:fPr>
                          <m:ctrlPr>
                            <a:rPr lang="pt-BR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800" i="1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pt-BR" sz="28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 ⟹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𝑎𝑑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 =</m:t>
                      </m:r>
                      <m:r>
                        <a:rPr lang="pt-BR" sz="2800" b="0" i="1" smtClean="0">
                          <a:latin typeface="Cambria Math"/>
                          <a:ea typeface="Cambria Math"/>
                        </a:rPr>
                        <m:t>𝑏𝑐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12" name="Re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130199"/>
                <a:ext cx="8676456" cy="9103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871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1" grpId="0"/>
      <p:bldP spid="12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1320</Words>
  <Application>Microsoft Office PowerPoint</Application>
  <PresentationFormat>Apresentação na tela (16:9)</PresentationFormat>
  <Paragraphs>327</Paragraphs>
  <Slides>32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Tema do Office</vt:lpstr>
      <vt:lpstr>PRÉ-CÁLCULO Conjuntos numéricos – Racionais</vt:lpstr>
      <vt:lpstr>SIMÉTRICO  Z</vt:lpstr>
      <vt:lpstr>CONJUNTO  Q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FRAÇÕES (propriedades do Q)</vt:lpstr>
      <vt:lpstr>NÚMEROS DECIMAIS</vt:lpstr>
      <vt:lpstr>DECIMAIS → FRAÇÃO</vt:lpstr>
      <vt:lpstr>DECIMAIS → FRAÇÃO</vt:lpstr>
      <vt:lpstr>DECIMAIS → FRAÇÃO</vt:lpstr>
      <vt:lpstr>DECIMAIS → FRAÇÃO</vt:lpstr>
      <vt:lpstr>EXERCÍCIOS</vt:lpstr>
      <vt:lpstr>PRÉ-CÁLCULO Conjuntos numéricos – Racionais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121</cp:revision>
  <dcterms:created xsi:type="dcterms:W3CDTF">2017-01-08T19:00:04Z</dcterms:created>
  <dcterms:modified xsi:type="dcterms:W3CDTF">2017-04-15T22:15:21Z</dcterms:modified>
</cp:coreProperties>
</file>