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77" r:id="rId2"/>
    <p:sldId id="270" r:id="rId3"/>
    <p:sldId id="271" r:id="rId4"/>
    <p:sldId id="272" r:id="rId5"/>
    <p:sldId id="257" r:id="rId6"/>
    <p:sldId id="261" r:id="rId7"/>
    <p:sldId id="262" r:id="rId8"/>
    <p:sldId id="263" r:id="rId9"/>
    <p:sldId id="258" r:id="rId10"/>
    <p:sldId id="264" r:id="rId11"/>
    <p:sldId id="268" r:id="rId12"/>
    <p:sldId id="274" r:id="rId13"/>
    <p:sldId id="267" r:id="rId14"/>
    <p:sldId id="265" r:id="rId15"/>
    <p:sldId id="273" r:id="rId16"/>
    <p:sldId id="275" r:id="rId17"/>
    <p:sldId id="276" r:id="rId18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EE10D-715A-453B-AA40-FE6FB7C92390}" type="datetimeFigureOut">
              <a:rPr lang="pt-BR" smtClean="0"/>
              <a:t>27/03/2017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C6F15-EF50-4FA6-807B-7D8EA15737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19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Ver o que é quando é o contrário.</a:t>
            </a:r>
          </a:p>
          <a:p>
            <a:r>
              <a:rPr lang="pt-BR" dirty="0" smtClean="0"/>
              <a:t>Abordagem:</a:t>
            </a:r>
            <a:r>
              <a:rPr lang="pt-BR" baseline="0" dirty="0" smtClean="0"/>
              <a:t> Quem sabe que </a:t>
            </a:r>
            <a:r>
              <a:rPr lang="pt-BR" baseline="0" dirty="0" err="1" smtClean="0"/>
              <a:t>simbolo</a:t>
            </a:r>
            <a:r>
              <a:rPr lang="pt-BR" baseline="0" dirty="0" smtClean="0"/>
              <a:t> é esse? Me dá um exemplo na física, uma situação em que aparece esse símbolo. Tipo... A força normal (n) pertence ao carro em movimento (C)? A força </a:t>
            </a:r>
            <a:r>
              <a:rPr lang="pt-BR" baseline="0" dirty="0" err="1" smtClean="0"/>
              <a:t>centripeta</a:t>
            </a:r>
            <a:r>
              <a:rPr lang="pt-BR" baseline="0" dirty="0" smtClean="0"/>
              <a:t> (c) não pertence? C = { n, c, t}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25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Os</a:t>
            </a:r>
            <a:r>
              <a:rPr lang="pt-BR" baseline="0" dirty="0" smtClean="0"/>
              <a:t> conjuntos podem ser inscritos listando todos os elementos do universo ou identificando-os por uma propriedade que lhes seja comum...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257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...porém, há conjuntos que é impossível listar todos os elementos nele contidos.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257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6257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822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822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822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C6F15-EF50-4FA6-807B-7D8EA157375D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822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778A-FC2A-4F4C-84D1-5FCD181DC607}" type="datetime1">
              <a:rPr lang="pt-BR" smtClean="0"/>
              <a:t>27/03/2017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480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FDB7-363D-462C-8B0A-0E7EA08C0F59}" type="datetime1">
              <a:rPr lang="pt-BR" smtClean="0"/>
              <a:t>27/03/2017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170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903E-DE2A-404E-97AE-45E238E2BD7D}" type="datetime1">
              <a:rPr lang="pt-BR" smtClean="0"/>
              <a:t>27/03/2017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81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2C1A-9A91-48A1-B701-50F74EB26A0B}" type="datetime1">
              <a:rPr lang="pt-BR" smtClean="0"/>
              <a:t>27/03/2017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61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8DBB-3B60-4BA2-96F5-63032532BB96}" type="datetime1">
              <a:rPr lang="pt-BR" smtClean="0"/>
              <a:t>27/03/2017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48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55B6-8058-40F0-8B40-B981E0C08112}" type="datetime1">
              <a:rPr lang="pt-BR" smtClean="0"/>
              <a:t>27/03/2017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7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EF83-D66B-45F3-8A93-CAA109D24342}" type="datetime1">
              <a:rPr lang="pt-BR" smtClean="0"/>
              <a:t>27/03/2017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21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3F69-FCE1-42C3-BAFE-FF4FED743698}" type="datetime1">
              <a:rPr lang="pt-BR" smtClean="0"/>
              <a:t>27/03/2017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67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5BB-F756-462F-969E-2B9606931E5A}" type="datetime1">
              <a:rPr lang="pt-BR" smtClean="0"/>
              <a:t>27/03/2017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55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BACD-E8A7-4336-8E91-92967370EA02}" type="datetime1">
              <a:rPr lang="pt-BR" smtClean="0"/>
              <a:t>27/03/2017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5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19CD-1819-471E-A7D5-8E740636B577}" type="datetime1">
              <a:rPr lang="pt-BR" smtClean="0"/>
              <a:t>27/03/2017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09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7FED1-2EF8-474B-9EC7-4BEB33C4B7E8}" type="datetime1">
              <a:rPr lang="pt-BR" smtClean="0"/>
              <a:t>27/03/2017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23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jp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3.jp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3.jp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5.png"/><Relationship Id="rId4" Type="http://schemas.openxmlformats.org/officeDocument/2006/relationships/image" Target="../media/image3.jp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jp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4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187624" y="1419622"/>
            <a:ext cx="8136904" cy="172819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b="1" dirty="0" smtClean="0"/>
              <a:t>PRÉ-CÁLCULO</a:t>
            </a:r>
            <a:br>
              <a:rPr lang="pt-BR" b="1" dirty="0" smtClean="0"/>
            </a:br>
            <a:r>
              <a:rPr lang="pt-BR" sz="3600" b="1" dirty="0" smtClean="0"/>
              <a:t>Teoria dos Conjuntos</a:t>
            </a:r>
            <a:endParaRPr lang="pt-BR" sz="3600" b="1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2483768" y="3363838"/>
            <a:ext cx="6400800" cy="1584176"/>
          </a:xfrm>
        </p:spPr>
        <p:txBody>
          <a:bodyPr>
            <a:normAutofit fontScale="92500" lnSpcReduction="20000"/>
          </a:bodyPr>
          <a:lstStyle/>
          <a:p>
            <a:pPr algn="r"/>
            <a:endParaRPr lang="pt-BR" sz="2000" b="1" dirty="0" smtClean="0"/>
          </a:p>
          <a:p>
            <a:pPr algn="r"/>
            <a:endParaRPr lang="pt-BR" sz="2000" b="1" dirty="0"/>
          </a:p>
          <a:p>
            <a:pPr algn="r"/>
            <a:r>
              <a:rPr lang="pt-BR" sz="2000" b="1" dirty="0" err="1" smtClean="0"/>
              <a:t>Profª</a:t>
            </a:r>
            <a:r>
              <a:rPr lang="pt-BR" sz="2000" b="1" dirty="0" smtClean="0"/>
              <a:t> Juliana </a:t>
            </a:r>
            <a:r>
              <a:rPr lang="pt-BR" sz="2000" b="1" dirty="0" err="1" smtClean="0"/>
              <a:t>Schivani</a:t>
            </a:r>
            <a:endParaRPr lang="pt-BR" sz="2000" b="1" dirty="0" smtClean="0"/>
          </a:p>
          <a:p>
            <a:pPr algn="r"/>
            <a:r>
              <a:rPr lang="pt-BR" sz="2000" b="1" dirty="0" smtClean="0"/>
              <a:t>docente.ifrn.edu.br/</a:t>
            </a:r>
            <a:r>
              <a:rPr lang="pt-BR" sz="2000" b="1" dirty="0" err="1" smtClean="0"/>
              <a:t>julianaschivani</a:t>
            </a:r>
            <a:endParaRPr lang="pt-BR" sz="2000" b="1" dirty="0" smtClean="0"/>
          </a:p>
          <a:p>
            <a:pPr algn="r"/>
            <a:r>
              <a:rPr lang="pt-BR" sz="2000" b="1" dirty="0" smtClean="0"/>
              <a:t>profjuliana.matematica@gmail.com</a:t>
            </a:r>
          </a:p>
        </p:txBody>
      </p:sp>
    </p:spTree>
    <p:extLst>
      <p:ext uri="{BB962C8B-B14F-4D97-AF65-F5344CB8AC3E}">
        <p14:creationId xmlns:p14="http://schemas.microsoft.com/office/powerpoint/2010/main" val="3164126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6525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chemeClr val="bg1"/>
                </a:solidFill>
              </a:rPr>
              <a:t>UNIÃO ( OU) </a:t>
            </a:r>
            <a:endParaRPr lang="pt-BR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064896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pt-BR" sz="3600" b="0" i="1" smtClean="0">
                        <a:latin typeface="Cambria Math"/>
                      </a:rPr>
                      <m:t>𝐴</m:t>
                    </m:r>
                    <m:r>
                      <a:rPr lang="pt-BR" sz="3600" b="0" i="1" smtClean="0">
                        <a:latin typeface="Cambria Math"/>
                      </a:rPr>
                      <m:t> ∪</m:t>
                    </m:r>
                    <m:r>
                      <a:rPr lang="pt-BR" sz="36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pt-BR" sz="3600" b="0" i="1" smtClean="0">
                        <a:latin typeface="Cambria Math"/>
                        <a:ea typeface="Cambria Math"/>
                      </a:rPr>
                      <m:t>={</m:t>
                    </m:r>
                  </m:oMath>
                </a14:m>
                <a:r>
                  <a:rPr lang="pt-BR" sz="3600" dirty="0" smtClean="0"/>
                  <a:t>-3, -2, -1, 1, 2, 3}</a:t>
                </a:r>
              </a:p>
              <a:p>
                <a:pPr marL="457200" lvl="1" indent="0" algn="ctr">
                  <a:buNone/>
                </a:pPr>
                <a:endParaRPr lang="pt-BR" sz="3600" dirty="0" smtClean="0"/>
              </a:p>
              <a:p>
                <a:pPr marL="457200" lvl="1" indent="0" algn="ctr">
                  <a:buNone/>
                </a:pPr>
                <a:r>
                  <a:rPr lang="pt-BR" sz="3600" dirty="0" smtClean="0"/>
                  <a:t>-3 </a:t>
                </a:r>
                <a14:m>
                  <m:oMath xmlns:m="http://schemas.openxmlformats.org/officeDocument/2006/math">
                    <m:r>
                      <a:rPr lang="pt-BR" sz="3600" i="1" dirty="0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pt-BR" sz="3600" dirty="0" smtClean="0"/>
                  <a:t> A?</a:t>
                </a:r>
              </a:p>
              <a:p>
                <a:pPr marL="457200" lvl="1" indent="0" algn="ctr">
                  <a:buNone/>
                </a:pPr>
                <a:endParaRPr lang="pt-BR" sz="3600" dirty="0" smtClean="0"/>
              </a:p>
              <a:p>
                <a:pPr marL="457200" lvl="1" indent="0" algn="ctr">
                  <a:buNone/>
                </a:pPr>
                <a:r>
                  <a:rPr lang="pt-BR" sz="3600" dirty="0" smtClean="0"/>
                  <a:t>-3 </a:t>
                </a:r>
                <a14:m>
                  <m:oMath xmlns:m="http://schemas.openxmlformats.org/officeDocument/2006/math">
                    <m:r>
                      <a:rPr lang="pt-BR" sz="3600" i="1" dirty="0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pt-BR" sz="3600" dirty="0" smtClean="0"/>
                  <a:t> B?</a:t>
                </a:r>
                <a:endParaRPr lang="pt-BR" sz="36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064896" cy="3603847"/>
              </a:xfrm>
              <a:prstGeom prst="rect">
                <a:avLst/>
              </a:prstGeom>
              <a:blipFill rotWithShape="1">
                <a:blip r:embed="rId5"/>
                <a:stretch>
                  <a:fillRect t="-25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10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3707904" y="1200150"/>
                <a:ext cx="4237062" cy="651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{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pt-BR" sz="3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;</m:t>
                      </m:r>
                      <m:r>
                        <a:rPr lang="pt-BR" sz="36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𝑜𝑢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∈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200150"/>
                <a:ext cx="4237062" cy="6515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tângulo 9"/>
          <p:cNvSpPr/>
          <p:nvPr/>
        </p:nvSpPr>
        <p:spPr>
          <a:xfrm>
            <a:off x="3469060" y="2427734"/>
            <a:ext cx="2039044" cy="2376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98897"/>
            <a:ext cx="28575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27447"/>
            <a:ext cx="28670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78" y="1964856"/>
            <a:ext cx="4705200" cy="297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56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23264E-7 L 0.20608 -0.0030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9.00956E-7 L -0.1882 -0.0003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pt-BR" sz="4000" b="1" dirty="0" smtClean="0">
                    <a:solidFill>
                      <a:schemeClr val="bg1"/>
                    </a:solidFill>
                  </a:rPr>
                  <a:t>INTERSEÇÃO (</a:t>
                </a:r>
                <a14:m>
                  <m:oMath xmlns:m="http://schemas.openxmlformats.org/officeDocument/2006/math">
                    <m:r>
                      <a:rPr lang="pt-BR" sz="4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∩</m:t>
                    </m:r>
                  </m:oMath>
                </a14:m>
                <a:r>
                  <a:rPr lang="pt-BR" sz="4000" b="1" dirty="0" smtClean="0">
                    <a:solidFill>
                      <a:schemeClr val="bg1"/>
                    </a:solidFill>
                  </a:rPr>
                  <a:t>)</a:t>
                </a:r>
                <a:endParaRPr lang="pt-BR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525" y="195486"/>
                <a:ext cx="8229600" cy="857250"/>
              </a:xfrm>
              <a:blipFill rotWithShape="1">
                <a:blip r:embed="rId5"/>
                <a:stretch>
                  <a:fillRect l="-2667" t="-3546" b="-212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064896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pt-BR" sz="3600" b="0" i="1" smtClean="0">
                        <a:latin typeface="Cambria Math"/>
                      </a:rPr>
                      <m:t>𝐴</m:t>
                    </m:r>
                    <m:r>
                      <a:rPr lang="pt-BR" sz="3600" b="0" i="1" smtClean="0">
                        <a:latin typeface="Cambria Math"/>
                      </a:rPr>
                      <m:t> ∩</m:t>
                    </m:r>
                    <m:r>
                      <a:rPr lang="pt-BR" sz="36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pt-BR" sz="3600" b="0" i="1" smtClean="0">
                        <a:latin typeface="Cambria Math"/>
                        <a:ea typeface="Cambria Math"/>
                      </a:rPr>
                      <m:t>={</m:t>
                    </m:r>
                  </m:oMath>
                </a14:m>
                <a:r>
                  <a:rPr lang="pt-BR" sz="3600" dirty="0" smtClean="0"/>
                  <a:t>-3, -2, -1, 1, 2, 3}</a:t>
                </a:r>
              </a:p>
              <a:p>
                <a:pPr marL="457200" lvl="1" indent="0" algn="ctr">
                  <a:buNone/>
                </a:pPr>
                <a:endParaRPr lang="pt-BR" sz="3600" dirty="0" smtClean="0"/>
              </a:p>
              <a:p>
                <a:pPr marL="457200" lvl="1" indent="0" algn="ctr">
                  <a:buNone/>
                </a:pPr>
                <a:r>
                  <a:rPr lang="pt-BR" sz="3600" dirty="0" smtClean="0"/>
                  <a:t>-3 </a:t>
                </a:r>
                <a14:m>
                  <m:oMath xmlns:m="http://schemas.openxmlformats.org/officeDocument/2006/math">
                    <m:r>
                      <a:rPr lang="pt-BR" sz="3600" i="1" dirty="0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pt-BR" sz="3600" dirty="0" smtClean="0"/>
                  <a:t> A?</a:t>
                </a:r>
              </a:p>
              <a:p>
                <a:pPr marL="457200" lvl="1" indent="0" algn="ctr">
                  <a:buNone/>
                </a:pPr>
                <a:endParaRPr lang="pt-BR" sz="3600" dirty="0" smtClean="0"/>
              </a:p>
              <a:p>
                <a:pPr marL="457200" lvl="1" indent="0" algn="ctr">
                  <a:buNone/>
                </a:pPr>
                <a:r>
                  <a:rPr lang="pt-BR" sz="3600" dirty="0" smtClean="0"/>
                  <a:t>-3 </a:t>
                </a:r>
                <a14:m>
                  <m:oMath xmlns:m="http://schemas.openxmlformats.org/officeDocument/2006/math">
                    <m:r>
                      <a:rPr lang="pt-BR" sz="3600" i="1" dirty="0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pt-BR" sz="3600" dirty="0" smtClean="0"/>
                  <a:t> B?</a:t>
                </a:r>
                <a:endParaRPr lang="pt-BR" sz="36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064896" cy="3603847"/>
              </a:xfrm>
              <a:prstGeom prst="rect">
                <a:avLst/>
              </a:prstGeom>
              <a:blipFill rotWithShape="1">
                <a:blip r:embed="rId6"/>
                <a:stretch>
                  <a:fillRect t="-25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11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469060" y="2427734"/>
            <a:ext cx="2039044" cy="2376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98897"/>
            <a:ext cx="28575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27447"/>
            <a:ext cx="28670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3707904" y="1200150"/>
                <a:ext cx="4237062" cy="651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{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pt-BR" sz="3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;</m:t>
                      </m:r>
                      <m:r>
                        <a:rPr lang="pt-BR" sz="36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∈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200150"/>
                <a:ext cx="4237062" cy="65152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78" y="1986829"/>
            <a:ext cx="4705200" cy="296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388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23264E-7 L 0.20608 -0.0030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9.00956E-7 L -0.1882 -0.0003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6525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chemeClr val="bg1"/>
                </a:solidFill>
              </a:rPr>
              <a:t>DIFERENÇA (–)</a:t>
            </a:r>
            <a:endParaRPr lang="pt-BR" sz="4000" b="1" baseline="30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064896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pt-BR" sz="3600" b="0" i="1" smtClean="0">
                        <a:latin typeface="Cambria Math"/>
                      </a:rPr>
                      <m:t>𝐴</m:t>
                    </m:r>
                    <m:r>
                      <a:rPr lang="pt-BR" sz="3600" b="0" i="1" smtClean="0">
                        <a:latin typeface="Cambria Math"/>
                      </a:rPr>
                      <m:t> −</m:t>
                    </m:r>
                    <m:r>
                      <a:rPr lang="pt-BR" sz="36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pt-BR" sz="3600" b="0" i="1" smtClean="0">
                        <a:latin typeface="Cambria Math"/>
                        <a:ea typeface="Cambria Math"/>
                      </a:rPr>
                      <m:t>={</m:t>
                    </m:r>
                  </m:oMath>
                </a14:m>
                <a:r>
                  <a:rPr lang="pt-BR" sz="3600" dirty="0" smtClean="0"/>
                  <a:t>-3, -2, -1, 1, 2, 3}</a:t>
                </a:r>
              </a:p>
              <a:p>
                <a:pPr marL="457200" lvl="1" indent="0" algn="ctr">
                  <a:buNone/>
                </a:pPr>
                <a:endParaRPr lang="pt-BR" sz="3600" dirty="0" smtClean="0"/>
              </a:p>
              <a:p>
                <a:pPr marL="457200" lvl="1" indent="0" algn="ctr">
                  <a:buNone/>
                </a:pPr>
                <a:r>
                  <a:rPr lang="pt-BR" sz="3600" dirty="0" smtClean="0"/>
                  <a:t>-3 </a:t>
                </a:r>
                <a14:m>
                  <m:oMath xmlns:m="http://schemas.openxmlformats.org/officeDocument/2006/math">
                    <m:r>
                      <a:rPr lang="pt-BR" sz="3600" i="1" dirty="0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pt-BR" sz="3600" dirty="0" smtClean="0"/>
                  <a:t> A?</a:t>
                </a:r>
              </a:p>
              <a:p>
                <a:pPr marL="457200" lvl="1" indent="0" algn="ctr">
                  <a:buNone/>
                </a:pPr>
                <a:endParaRPr lang="pt-BR" sz="3600" dirty="0" smtClean="0"/>
              </a:p>
              <a:p>
                <a:pPr marL="457200" lvl="1" indent="0" algn="ctr">
                  <a:buNone/>
                </a:pPr>
                <a:r>
                  <a:rPr lang="pt-BR" sz="3600" dirty="0" smtClean="0"/>
                  <a:t>-3 </a:t>
                </a:r>
                <a14:m>
                  <m:oMath xmlns:m="http://schemas.openxmlformats.org/officeDocument/2006/math">
                    <m:r>
                      <a:rPr lang="pt-BR" sz="3600" i="1" dirty="0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pt-BR" sz="3600" dirty="0" smtClean="0"/>
                  <a:t> B?</a:t>
                </a:r>
                <a:endParaRPr lang="pt-BR" sz="36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064896" cy="3603847"/>
              </a:xfrm>
              <a:prstGeom prst="rect">
                <a:avLst/>
              </a:prstGeom>
              <a:blipFill rotWithShape="1">
                <a:blip r:embed="rId5"/>
                <a:stretch>
                  <a:fillRect t="-25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12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469060" y="2427734"/>
            <a:ext cx="2039044" cy="2376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98897"/>
            <a:ext cx="28575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27447"/>
            <a:ext cx="28670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3779912" y="1200150"/>
                <a:ext cx="5112568" cy="651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{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pt-BR" sz="3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;</m:t>
                      </m:r>
                      <m:r>
                        <a:rPr lang="pt-BR" sz="36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∉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1200150"/>
                <a:ext cx="5112568" cy="6515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92" y="1933487"/>
            <a:ext cx="4705200" cy="2870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67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23264E-7 L 0.20608 -0.0030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9.00956E-7 L -0.1882 -0.0003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animBg="1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6525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chemeClr val="bg1"/>
                </a:solidFill>
              </a:rPr>
              <a:t>COMPLEMENTAR </a:t>
            </a:r>
            <a:r>
              <a:rPr lang="pt-BR" sz="4000" b="1" baseline="30000" dirty="0" smtClean="0">
                <a:solidFill>
                  <a:schemeClr val="bg1"/>
                </a:solidFill>
              </a:rPr>
              <a:t>c</a:t>
            </a:r>
            <a:endParaRPr lang="pt-BR" sz="4000" b="1" baseline="30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064896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pt-BR" sz="3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3600" b="0" i="1" smtClean="0">
                            <a:latin typeface="Cambria Math"/>
                          </a:rPr>
                          <m:t>𝐴</m:t>
                        </m:r>
                        <m:r>
                          <a:rPr lang="pt-BR" sz="3600" b="0" i="1" smtClean="0">
                            <a:latin typeface="Cambria Math"/>
                          </a:rPr>
                          <m:t> ∪</m:t>
                        </m:r>
                        <m:r>
                          <a:rPr lang="pt-BR" sz="3600" b="0" i="1" smtClean="0"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d>
                    <m:r>
                      <a:rPr lang="pt-BR" sz="3600" b="0" i="1" baseline="30000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pt-BR" sz="3600" b="0" i="1" smtClean="0">
                        <a:latin typeface="Cambria Math"/>
                        <a:ea typeface="Cambria Math"/>
                      </a:rPr>
                      <m:t>={</m:t>
                    </m:r>
                  </m:oMath>
                </a14:m>
                <a:r>
                  <a:rPr lang="pt-BR" sz="3600" dirty="0" smtClean="0"/>
                  <a:t>-3, -2, -1, 1, 2, 3}</a:t>
                </a:r>
              </a:p>
              <a:p>
                <a:pPr marL="457200" lvl="1" indent="0" algn="ctr">
                  <a:buNone/>
                </a:pPr>
                <a:endParaRPr lang="pt-BR" sz="3600" dirty="0" smtClean="0"/>
              </a:p>
              <a:p>
                <a:pPr marL="457200" lvl="1" indent="0" algn="ctr">
                  <a:buNone/>
                </a:pPr>
                <a:r>
                  <a:rPr lang="pt-BR" sz="3600" dirty="0" smtClean="0"/>
                  <a:t>-3 </a:t>
                </a:r>
                <a14:m>
                  <m:oMath xmlns:m="http://schemas.openxmlformats.org/officeDocument/2006/math">
                    <m:r>
                      <a:rPr lang="pt-BR" sz="3600" i="1" dirty="0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pt-BR" sz="3600" dirty="0" smtClean="0"/>
                  <a:t> A?</a:t>
                </a:r>
              </a:p>
              <a:p>
                <a:pPr marL="457200" lvl="1" indent="0" algn="ctr">
                  <a:buNone/>
                </a:pPr>
                <a:endParaRPr lang="pt-BR" sz="3600" dirty="0" smtClean="0"/>
              </a:p>
              <a:p>
                <a:pPr marL="457200" lvl="1" indent="0" algn="ctr">
                  <a:buNone/>
                </a:pPr>
                <a:r>
                  <a:rPr lang="pt-BR" sz="3600" dirty="0" smtClean="0"/>
                  <a:t>-3 </a:t>
                </a:r>
                <a14:m>
                  <m:oMath xmlns:m="http://schemas.openxmlformats.org/officeDocument/2006/math">
                    <m:r>
                      <a:rPr lang="pt-BR" sz="3600" i="1" dirty="0" smtClean="0">
                        <a:latin typeface="Cambria Math"/>
                        <a:ea typeface="Cambria Math"/>
                      </a:rPr>
                      <m:t>∈</m:t>
                    </m:r>
                  </m:oMath>
                </a14:m>
                <a:r>
                  <a:rPr lang="pt-BR" sz="3600" dirty="0" smtClean="0"/>
                  <a:t> B?</a:t>
                </a:r>
                <a:endParaRPr lang="pt-BR" sz="36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064896" cy="3603847"/>
              </a:xfrm>
              <a:prstGeom prst="rect">
                <a:avLst/>
              </a:prstGeom>
              <a:blipFill rotWithShape="1">
                <a:blip r:embed="rId5"/>
                <a:stretch>
                  <a:fillRect t="-253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13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3469060" y="2427734"/>
            <a:ext cx="2039044" cy="2376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98897"/>
            <a:ext cx="28575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27447"/>
            <a:ext cx="28670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ângulo 28"/>
              <p:cNvSpPr/>
              <p:nvPr/>
            </p:nvSpPr>
            <p:spPr>
              <a:xfrm>
                <a:off x="3935338" y="1200150"/>
                <a:ext cx="4237062" cy="6515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{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r>
                        <a:rPr lang="pt-BR" sz="3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;</m:t>
                      </m:r>
                      <m:r>
                        <a:rPr lang="pt-BR" sz="3600" b="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∉(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∪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  <m:r>
                        <a:rPr lang="pt-BR" sz="36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)}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 xmlns="">
          <p:sp>
            <p:nvSpPr>
              <p:cNvPr id="29" name="Retâ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338" y="1200150"/>
                <a:ext cx="4237062" cy="65152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tângulo 5"/>
          <p:cNvSpPr/>
          <p:nvPr/>
        </p:nvSpPr>
        <p:spPr>
          <a:xfrm>
            <a:off x="2195736" y="1927446"/>
            <a:ext cx="5033912" cy="302056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6660232" y="4371950"/>
            <a:ext cx="4320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U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405" y="1851670"/>
            <a:ext cx="5142899" cy="316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705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6.23264E-7 L 0.20608 -0.0030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5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9.00956E-7 L -0.1882 -0.0003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animBg="1"/>
      <p:bldP spid="29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6525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chemeClr val="bg1"/>
                </a:solidFill>
              </a:rPr>
              <a:t>CONJUNTO VAZIO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14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ço Reservado para Conteúdo 2"/>
              <p:cNvSpPr txBox="1">
                <a:spLocks/>
              </p:cNvSpPr>
              <p:nvPr/>
            </p:nvSpPr>
            <p:spPr>
              <a:xfrm>
                <a:off x="457200" y="1200150"/>
                <a:ext cx="8435280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={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 é 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𝑐𝑜𝑛𝑠𝑜𝑎𝑛𝑡𝑒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pt-BR" sz="6600" dirty="0" smtClean="0">
                  <a:ea typeface="Cambria Math"/>
                </a:endParaRPr>
              </a:p>
              <a:p>
                <a:pPr marL="457200" lvl="1" indent="0">
                  <a:buNone/>
                </a:pPr>
                <a:endParaRPr lang="pt-BR" sz="660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:endParaRPr lang="pt-BR" sz="3600" b="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/>
                        </a:rPr>
                        <m:t>𝐵</m:t>
                      </m:r>
                      <m:r>
                        <a:rPr lang="pt-BR" sz="3600" b="0" i="1" smtClean="0">
                          <a:latin typeface="Cambria Math"/>
                        </a:rPr>
                        <m:t>={</m:t>
                      </m:r>
                      <m:r>
                        <a:rPr lang="pt-BR" sz="3600" b="0" i="1" smtClean="0">
                          <a:latin typeface="Cambria Math"/>
                        </a:rPr>
                        <m:t>𝑥</m:t>
                      </m:r>
                      <m:r>
                        <a:rPr lang="pt-BR" sz="3600" b="0" i="1" smtClean="0">
                          <a:latin typeface="Cambria Math"/>
                        </a:rPr>
                        <m:t>;</m:t>
                      </m:r>
                      <m:r>
                        <a:rPr lang="pt-BR" sz="3600" b="0" i="1" smtClean="0">
                          <a:latin typeface="Cambria Math"/>
                        </a:rPr>
                        <m:t>𝑥</m:t>
                      </m:r>
                      <m:r>
                        <a:rPr lang="pt-BR" sz="3600" b="0" i="1" smtClean="0">
                          <a:latin typeface="Cambria Math"/>
                        </a:rPr>
                        <m:t> é </m:t>
                      </m:r>
                      <m:r>
                        <a:rPr lang="pt-BR" sz="3600" b="0" i="1" smtClean="0">
                          <a:latin typeface="Cambria Math"/>
                        </a:rPr>
                        <m:t>𝑣𝑜𝑔𝑎𝑙</m:t>
                      </m:r>
                      <m:r>
                        <a:rPr lang="pt-BR" sz="36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pt-BR" sz="3600" dirty="0" smtClean="0"/>
              </a:p>
              <a:p>
                <a:pPr marL="457200" lvl="1" indent="0">
                  <a:buNone/>
                </a:pPr>
                <a:endParaRPr lang="pt-BR" sz="4800" dirty="0" smtClean="0"/>
              </a:p>
            </p:txBody>
          </p:sp>
        </mc:Choice>
        <mc:Fallback xmlns="">
          <p:sp>
            <p:nvSpPr>
              <p:cNvPr id="6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00150"/>
                <a:ext cx="8435280" cy="36038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3131840" y="2350991"/>
                <a:ext cx="27363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𝑨</m:t>
                      </m:r>
                      <m:r>
                        <a:rPr lang="pt-BR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pt-BR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</m:t>
                      </m:r>
                      <m:r>
                        <a:rPr lang="pt-BR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 ?</m:t>
                      </m:r>
                    </m:oMath>
                  </m:oMathPara>
                </a14:m>
                <a:endParaRPr lang="pt-BR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350991"/>
                <a:ext cx="2736304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5220072" y="2367920"/>
                <a:ext cx="792088" cy="70788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∅</m:t>
                      </m:r>
                    </m:oMath>
                  </m:oMathPara>
                </a14:m>
                <a:endParaRPr lang="pt-BR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367920"/>
                <a:ext cx="792088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395536" y="2339268"/>
                <a:ext cx="27363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∅⊂</m:t>
                      </m:r>
                      <m:r>
                        <a:rPr lang="pt-BR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𝑨</m:t>
                      </m:r>
                    </m:oMath>
                  </m:oMathPara>
                </a14:m>
                <a:endParaRPr lang="pt-BR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39268"/>
                <a:ext cx="2736304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/>
              <p:cNvSpPr txBox="1"/>
              <p:nvPr/>
            </p:nvSpPr>
            <p:spPr>
              <a:xfrm>
                <a:off x="6156176" y="2367920"/>
                <a:ext cx="273630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∅⊂</m:t>
                      </m:r>
                      <m:r>
                        <a:rPr lang="pt-BR" sz="40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𝑩</m:t>
                      </m:r>
                    </m:oMath>
                  </m:oMathPara>
                </a14:m>
                <a:endParaRPr lang="pt-BR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CaixaDe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176" y="2367920"/>
                <a:ext cx="2736304" cy="707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393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P spid="7" grpId="0"/>
      <p:bldP spid="8" grpId="0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6525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chemeClr val="bg1"/>
                </a:solidFill>
              </a:rPr>
              <a:t>CONJUNTO DAS PARTES</a:t>
            </a:r>
            <a:endParaRPr lang="pt-BR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pt-BR" sz="2500" dirty="0" smtClean="0">
                    <a:ea typeface="Cambria Math"/>
                  </a:rPr>
                  <a:t>Aquele formado por todos os subconjuntos possíveis do conjunto.</a:t>
                </a:r>
                <a:endParaRPr lang="pt-BR" sz="2500" dirty="0" smtClean="0"/>
              </a:p>
              <a:p>
                <a:pPr marL="457200" lvl="1" indent="0" algn="ctr">
                  <a:buNone/>
                </a:pPr>
                <a:r>
                  <a:rPr lang="pt-BR" sz="2500" dirty="0"/>
                  <a:t>	</a:t>
                </a:r>
                <a:endParaRPr lang="pt-BR" sz="2500" dirty="0" smtClean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0" i="1" smtClean="0">
                          <a:latin typeface="Cambria Math"/>
                        </a:rPr>
                        <m:t>℘</m:t>
                      </m:r>
                      <m:d>
                        <m:dPr>
                          <m:ctrlPr>
                            <a:rPr lang="pt-BR" sz="25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500" b="0" i="1" smtClean="0"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pt-BR" sz="25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pt-BR" sz="25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5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pt-BR" sz="25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pt-BR" sz="2500" b="0" i="1" smtClean="0">
                          <a:latin typeface="Cambria Math"/>
                        </a:rPr>
                        <m:t> </m:t>
                      </m:r>
                      <m:r>
                        <a:rPr lang="pt-BR" sz="2500" b="0" i="1" smtClean="0">
                          <a:latin typeface="Cambria Math"/>
                        </a:rPr>
                        <m:t>𝑋</m:t>
                      </m:r>
                      <m:r>
                        <a:rPr lang="pt-BR" sz="2500" b="0" i="1" smtClean="0">
                          <a:latin typeface="Cambria Math"/>
                        </a:rPr>
                        <m:t> ⊂</m:t>
                      </m:r>
                      <m:r>
                        <a:rPr lang="pt-BR" sz="2500" b="0" i="1" smtClean="0">
                          <a:latin typeface="Cambria Math"/>
                        </a:rPr>
                        <m:t>𝐴</m:t>
                      </m:r>
                      <m:r>
                        <a:rPr lang="pt-BR" sz="25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pt-BR" sz="2500" b="0" dirty="0" smtClean="0"/>
              </a:p>
              <a:p>
                <a:pPr marL="457200" lvl="1" indent="0" algn="ctr">
                  <a:buNone/>
                </a:pPr>
                <a:endParaRPr lang="pt-BR" sz="2500" b="0" dirty="0" smtClean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0" i="1" smtClean="0">
                          <a:latin typeface="Cambria Math"/>
                        </a:rPr>
                        <m:t>𝐴</m:t>
                      </m:r>
                      <m:r>
                        <a:rPr lang="pt-BR" sz="25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t-BR" sz="25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5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pt-BR" sz="25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pt-BR" sz="25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pt-BR" sz="25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pt-BR" sz="2500" b="0" i="1" smtClean="0">
                              <a:latin typeface="Cambria Math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pt-BR" sz="2500" b="0" dirty="0" smtClean="0"/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pt-BR" sz="2500" i="1">
                        <a:latin typeface="Cambria Math"/>
                      </a:rPr>
                      <m:t>℘</m:t>
                    </m:r>
                    <m:d>
                      <m:dPr>
                        <m:ctrlPr>
                          <a:rPr lang="pt-BR" sz="2500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500" i="1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pt-BR" sz="2500" i="1">
                        <a:latin typeface="Cambria Math"/>
                      </a:rPr>
                      <m:t>=</m:t>
                    </m:r>
                    <m:r>
                      <a:rPr lang="pt-BR" sz="2500" b="0" i="1" smtClean="0">
                        <a:latin typeface="Cambria Math"/>
                      </a:rPr>
                      <m:t>{</m:t>
                    </m:r>
                    <m:r>
                      <a:rPr lang="pt-BR" sz="2500" b="0" i="1" smtClean="0">
                        <a:latin typeface="Cambria Math"/>
                        <a:ea typeface="Cambria Math"/>
                      </a:rPr>
                      <m:t>∅, </m:t>
                    </m:r>
                    <m:d>
                      <m:dPr>
                        <m:begChr m:val="{"/>
                        <m:endChr m:val="}"/>
                        <m:ctrlPr>
                          <a:rPr lang="pt-BR" sz="25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500" b="0" i="1" smtClean="0">
                            <a:latin typeface="Cambria Math"/>
                          </a:rPr>
                          <m:t>𝑎</m:t>
                        </m:r>
                      </m:e>
                    </m:d>
                    <m:r>
                      <a:rPr lang="pt-BR" sz="2500" b="0" i="1" smtClean="0">
                        <a:latin typeface="Cambria Math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pt-BR" sz="25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5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pt-BR" sz="2500" b="0" i="1" smtClean="0">
                        <a:latin typeface="Cambria Math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pt-BR" sz="25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500" b="0" i="1" smtClean="0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pt-BR" sz="2500" b="0" i="1" smtClean="0">
                        <a:latin typeface="Cambria Math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pt-BR" sz="25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500" b="0" i="1" smtClean="0">
                            <a:latin typeface="Cambria Math"/>
                          </a:rPr>
                          <m:t>𝑎</m:t>
                        </m:r>
                        <m:r>
                          <a:rPr lang="pt-BR" sz="2500" b="0" i="1" smtClean="0">
                            <a:latin typeface="Cambria Math"/>
                          </a:rPr>
                          <m:t>,</m:t>
                        </m:r>
                        <m:r>
                          <a:rPr lang="pt-BR" sz="2500" b="0" i="1" smtClean="0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pt-BR" sz="2500" b="0" i="1" smtClean="0">
                        <a:latin typeface="Cambria Math"/>
                      </a:rPr>
                      <m:t>, {</m:t>
                    </m:r>
                    <m:r>
                      <a:rPr lang="pt-BR" sz="2500" b="0" i="1" smtClean="0">
                        <a:latin typeface="Cambria Math"/>
                      </a:rPr>
                      <m:t>𝑎</m:t>
                    </m:r>
                    <m:r>
                      <a:rPr lang="pt-BR" sz="2500" b="0" i="1" smtClean="0">
                        <a:latin typeface="Cambria Math"/>
                      </a:rPr>
                      <m:t>,</m:t>
                    </m:r>
                    <m:r>
                      <a:rPr lang="pt-BR" sz="2500" b="0" i="1" smtClean="0">
                        <a:latin typeface="Cambria Math"/>
                      </a:rPr>
                      <m:t>𝑏</m:t>
                    </m:r>
                    <m:r>
                      <a:rPr lang="pt-BR" sz="2500" b="0" i="1" smtClean="0">
                        <a:latin typeface="Cambria Math"/>
                      </a:rPr>
                      <m:t>,</m:t>
                    </m:r>
                    <m:r>
                      <a:rPr lang="pt-BR" sz="2500" b="0" i="1" smtClean="0">
                        <a:latin typeface="Cambria Math"/>
                      </a:rPr>
                      <m:t>𝑐</m:t>
                    </m:r>
                    <m:r>
                      <a:rPr lang="pt-BR" sz="25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pt-BR" sz="2500" b="0" dirty="0" smtClean="0"/>
                  <a:t>} </a:t>
                </a:r>
              </a:p>
              <a:p>
                <a:pPr marL="457200" lvl="1" indent="0" algn="ctr">
                  <a:buNone/>
                </a:pPr>
                <a:endParaRPr lang="pt-BR" sz="25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4"/>
                <a:stretch>
                  <a:fillRect t="-11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15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1835696" y="2355726"/>
                <a:ext cx="4968552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pt-BR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  <m:r>
                            <a:rPr lang="pt-BR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pt-BR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𝒃</m:t>
                          </m:r>
                        </m:e>
                      </m:d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𝑨</m:t>
                      </m:r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?</m:t>
                      </m:r>
                    </m:oMath>
                  </m:oMathPara>
                </a14:m>
                <a:endParaRPr lang="pt-B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355726"/>
                <a:ext cx="4968552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reto 7"/>
          <p:cNvCxnSpPr/>
          <p:nvPr/>
        </p:nvCxnSpPr>
        <p:spPr>
          <a:xfrm>
            <a:off x="2987824" y="2499742"/>
            <a:ext cx="0" cy="2880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ângulo 10"/>
              <p:cNvSpPr/>
              <p:nvPr/>
            </p:nvSpPr>
            <p:spPr>
              <a:xfrm>
                <a:off x="4067944" y="2355726"/>
                <a:ext cx="3312368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8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t-B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pt-B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, </m:t>
                        </m:r>
                        <m:r>
                          <a:rPr lang="pt-BR" sz="28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⊂</m:t>
                    </m:r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𝑨</m:t>
                    </m:r>
                    <m:r>
                      <a:rPr lang="pt-BR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pt-B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tâ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355726"/>
                <a:ext cx="3312368" cy="5760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0423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6525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chemeClr val="bg1"/>
                </a:solidFill>
              </a:rPr>
              <a:t>EXERCÍCIOS</a:t>
            </a:r>
            <a:endParaRPr lang="pt-BR" sz="4000" b="1" dirty="0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16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03598"/>
            <a:ext cx="3837806" cy="383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187624" y="1419622"/>
            <a:ext cx="8136904" cy="172819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b="1" dirty="0" smtClean="0"/>
              <a:t>PRÉ-CÁLCULO</a:t>
            </a:r>
            <a:br>
              <a:rPr lang="pt-BR" b="1" dirty="0" smtClean="0"/>
            </a:br>
            <a:r>
              <a:rPr lang="pt-BR" sz="3600" b="1" dirty="0" smtClean="0"/>
              <a:t>Teoria dos Conjuntos</a:t>
            </a:r>
            <a:endParaRPr lang="pt-BR" sz="3600" b="1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2483768" y="3363838"/>
            <a:ext cx="6400800" cy="1584176"/>
          </a:xfrm>
        </p:spPr>
        <p:txBody>
          <a:bodyPr>
            <a:normAutofit fontScale="92500" lnSpcReduction="20000"/>
          </a:bodyPr>
          <a:lstStyle/>
          <a:p>
            <a:pPr algn="r"/>
            <a:endParaRPr lang="pt-BR" sz="2000" b="1" dirty="0" smtClean="0"/>
          </a:p>
          <a:p>
            <a:pPr algn="r"/>
            <a:endParaRPr lang="pt-BR" sz="2000" b="1" dirty="0"/>
          </a:p>
          <a:p>
            <a:pPr algn="r"/>
            <a:r>
              <a:rPr lang="pt-BR" sz="2000" b="1" dirty="0" err="1" smtClean="0"/>
              <a:t>Profª</a:t>
            </a:r>
            <a:r>
              <a:rPr lang="pt-BR" sz="2000" b="1" dirty="0" smtClean="0"/>
              <a:t> Juliana </a:t>
            </a:r>
            <a:r>
              <a:rPr lang="pt-BR" sz="2000" b="1" dirty="0" err="1" smtClean="0"/>
              <a:t>Schivani</a:t>
            </a:r>
            <a:endParaRPr lang="pt-BR" sz="2000" b="1" dirty="0" smtClean="0"/>
          </a:p>
          <a:p>
            <a:pPr algn="r"/>
            <a:r>
              <a:rPr lang="pt-BR" sz="2000" b="1" dirty="0" smtClean="0"/>
              <a:t>docente.ifrn.edu.br/</a:t>
            </a:r>
            <a:r>
              <a:rPr lang="pt-BR" sz="2000" b="1" dirty="0" err="1" smtClean="0"/>
              <a:t>julianaschivani</a:t>
            </a:r>
            <a:endParaRPr lang="pt-BR" sz="2000" b="1" dirty="0" smtClean="0"/>
          </a:p>
          <a:p>
            <a:pPr algn="r"/>
            <a:r>
              <a:rPr lang="pt-BR" sz="2000" b="1" dirty="0" smtClean="0"/>
              <a:t>profjuliana.matematica@gmail.com</a:t>
            </a:r>
          </a:p>
        </p:txBody>
      </p:sp>
    </p:spTree>
    <p:extLst>
      <p:ext uri="{BB962C8B-B14F-4D97-AF65-F5344CB8AC3E}">
        <p14:creationId xmlns:p14="http://schemas.microsoft.com/office/powerpoint/2010/main" val="102480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48033"/>
            <a:ext cx="4220691" cy="2207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6525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chemeClr val="bg1"/>
                </a:solidFill>
              </a:rPr>
              <a:t>CONJUNTOS</a:t>
            </a:r>
            <a:endParaRPr lang="pt-BR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pt-BR" sz="2500" dirty="0" smtClean="0">
                    <a:ea typeface="Cambria Math"/>
                  </a:rPr>
                  <a:t>Agrupamento, coleção, sistema, classe..</a:t>
                </a:r>
                <a14:m>
                  <m:oMath xmlns:m="http://schemas.openxmlformats.org/officeDocument/2006/math">
                    <m:r>
                      <a:rPr lang="pt-BR" sz="250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pt-BR" sz="25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5"/>
                <a:stretch>
                  <a:fillRect t="-11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779662"/>
            <a:ext cx="4283867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43602"/>
            <a:ext cx="2023303" cy="2023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41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6525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chemeClr val="bg1"/>
                </a:solidFill>
              </a:rPr>
              <a:t>CONJUNTOS</a:t>
            </a:r>
            <a:endParaRPr lang="pt-BR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pt-BR" sz="2500" dirty="0" smtClean="0">
                    <a:ea typeface="Cambria Math"/>
                  </a:rPr>
                  <a:t>Agrupamento, coleção, sistema, classe…</a:t>
                </a:r>
              </a:p>
              <a:p>
                <a:pPr lvl="1"/>
                <a:r>
                  <a:rPr lang="pt-BR" sz="2500" dirty="0" smtClean="0"/>
                  <a:t>Representação sempre com letras maiúsculas.</a:t>
                </a:r>
              </a:p>
              <a:p>
                <a:pPr lvl="1"/>
                <a:r>
                  <a:rPr lang="pt-BR" sz="2500" dirty="0" smtClean="0"/>
                  <a:t>Seus elementos sempre com letras minúsculas ou descritos via uma propriedade comum.</a:t>
                </a:r>
              </a:p>
              <a:p>
                <a:pPr marL="457200" lvl="1" indent="0" algn="ctr">
                  <a:buNone/>
                </a:pPr>
                <a:r>
                  <a:rPr lang="pt-BR" sz="2500" dirty="0"/>
                  <a:t>	</a:t>
                </a:r>
                <a:endParaRPr lang="pt-BR" sz="2500" dirty="0" smtClean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0" i="1" smtClean="0">
                          <a:latin typeface="Cambria Math"/>
                        </a:rPr>
                        <m:t>𝐴</m:t>
                      </m:r>
                      <m:r>
                        <a:rPr lang="pt-BR" sz="25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pt-BR" sz="25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5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sz="25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pt-BR" sz="2500" b="0" i="1" smtClean="0">
                          <a:latin typeface="Cambria Math"/>
                        </a:rPr>
                        <m:t> </m:t>
                      </m:r>
                      <m:r>
                        <a:rPr lang="pt-BR" sz="2500" b="0" i="1" smtClean="0">
                          <a:latin typeface="Cambria Math"/>
                        </a:rPr>
                        <m:t>𝑥</m:t>
                      </m:r>
                      <m:r>
                        <a:rPr lang="pt-BR" sz="2500" b="0" i="1" smtClean="0">
                          <a:latin typeface="Cambria Math"/>
                        </a:rPr>
                        <m:t> </m:t>
                      </m:r>
                      <m:r>
                        <a:rPr lang="pt-BR" sz="2500" b="0" i="1" smtClean="0">
                          <a:latin typeface="Cambria Math"/>
                        </a:rPr>
                        <m:t>𝑡𝑒𝑚</m:t>
                      </m:r>
                      <m:r>
                        <a:rPr lang="pt-BR" sz="2500" b="0" i="1" smtClean="0">
                          <a:latin typeface="Cambria Math"/>
                        </a:rPr>
                        <m:t> </m:t>
                      </m:r>
                      <m:r>
                        <a:rPr lang="pt-BR" sz="2500" b="0" i="1" smtClean="0">
                          <a:latin typeface="Cambria Math"/>
                        </a:rPr>
                        <m:t>𝑎</m:t>
                      </m:r>
                      <m:r>
                        <a:rPr lang="pt-BR" sz="2500" b="0" i="1" smtClean="0">
                          <a:latin typeface="Cambria Math"/>
                        </a:rPr>
                        <m:t> </m:t>
                      </m:r>
                      <m:r>
                        <a:rPr lang="pt-BR" sz="2500" b="0" i="1" smtClean="0">
                          <a:latin typeface="Cambria Math"/>
                        </a:rPr>
                        <m:t>𝑝𝑟𝑜𝑝𝑟𝑖𝑒𝑑𝑎𝑑𝑒</m:t>
                      </m:r>
                      <m:r>
                        <a:rPr lang="pt-BR" sz="2500" b="0" i="1" smtClean="0">
                          <a:latin typeface="Cambria Math"/>
                        </a:rPr>
                        <m:t> </m:t>
                      </m:r>
                      <m:r>
                        <a:rPr lang="pt-BR" sz="2500" b="0" i="1" smtClean="0">
                          <a:latin typeface="Cambria Math"/>
                        </a:rPr>
                        <m:t>𝑃</m:t>
                      </m:r>
                      <m:r>
                        <a:rPr lang="pt-BR" sz="25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4"/>
                <a:stretch>
                  <a:fillRect t="-11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04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6525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chemeClr val="bg1"/>
                </a:solidFill>
              </a:rPr>
              <a:t>SUBCONJUNTOS</a:t>
            </a:r>
            <a:endParaRPr lang="pt-BR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pt-BR" sz="2500" dirty="0" smtClean="0">
                    <a:ea typeface="Cambria Math"/>
                  </a:rPr>
                  <a:t>Conjunto cujo todos os elementos a ele pertencentes também pertencem a outro conjunto maior.</a:t>
                </a:r>
                <a:endParaRPr lang="pt-BR" sz="2500" dirty="0" smtClean="0"/>
              </a:p>
              <a:p>
                <a:pPr marL="457200" lvl="1" indent="0" algn="ctr">
                  <a:buNone/>
                </a:pPr>
                <a:r>
                  <a:rPr lang="pt-BR" sz="2500" dirty="0"/>
                  <a:t>	</a:t>
                </a:r>
                <a:endParaRPr lang="pt-BR" sz="2500" dirty="0" smtClean="0"/>
              </a:p>
              <a:p>
                <a:pPr marL="457200" lvl="1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500" b="0" i="1" smtClean="0">
                          <a:latin typeface="Cambria Math"/>
                        </a:rPr>
                        <m:t>𝐴</m:t>
                      </m:r>
                      <m:r>
                        <a:rPr lang="pt-BR" sz="2500" b="0" i="1" smtClean="0">
                          <a:latin typeface="Cambria Math"/>
                        </a:rPr>
                        <m:t>⊂</m:t>
                      </m:r>
                      <m:r>
                        <a:rPr lang="pt-BR" sz="2500" b="0" i="1" smtClean="0">
                          <a:latin typeface="Cambria Math"/>
                        </a:rPr>
                        <m:t>𝐵</m:t>
                      </m:r>
                      <m:r>
                        <a:rPr lang="pt-BR" sz="2500" b="0" i="1" smtClean="0">
                          <a:latin typeface="Cambria Math"/>
                        </a:rPr>
                        <m:t> ⟺∀</m:t>
                      </m:r>
                      <m:r>
                        <a:rPr lang="pt-BR" sz="2500" b="0" i="1" smtClean="0">
                          <a:latin typeface="Cambria Math"/>
                        </a:rPr>
                        <m:t>𝑥</m:t>
                      </m:r>
                      <m:r>
                        <a:rPr lang="pt-BR" sz="2500" b="0" i="1" smtClean="0">
                          <a:latin typeface="Cambria Math"/>
                        </a:rPr>
                        <m:t>;  </m:t>
                      </m:r>
                      <m:r>
                        <a:rPr lang="pt-BR" sz="2500" b="0" i="1" smtClean="0">
                          <a:latin typeface="Cambria Math"/>
                        </a:rPr>
                        <m:t>𝑥</m:t>
                      </m:r>
                      <m:r>
                        <a:rPr lang="pt-BR" sz="2500" b="0" i="1" smtClean="0"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pt-BR" sz="25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pt-BR" sz="2500" b="0" i="1" smtClean="0">
                          <a:latin typeface="Cambria Math"/>
                          <a:ea typeface="Cambria Math"/>
                        </a:rPr>
                        <m:t> ⟹</m:t>
                      </m:r>
                      <m:r>
                        <a:rPr lang="pt-BR" sz="25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sz="2500" b="0" i="1" smtClean="0">
                          <a:latin typeface="Cambria Math"/>
                          <a:ea typeface="Cambria Math"/>
                        </a:rPr>
                        <m:t> ∈</m:t>
                      </m:r>
                      <m:r>
                        <a:rPr lang="pt-BR" sz="2500" b="0" i="1" smtClean="0"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pt-BR" sz="2500" dirty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4"/>
                <a:stretch>
                  <a:fillRect t="-118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</a:t>
            </a:fld>
            <a:endParaRPr lang="pt-B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02073"/>
            <a:ext cx="2219969" cy="199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00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chemeClr val="bg1"/>
                </a:solidFill>
              </a:rPr>
              <a:t>PERTINÊNCIA</a:t>
            </a:r>
            <a:endParaRPr lang="pt-BR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457200" y="1200150"/>
                <a:ext cx="8435280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6600" i="1" smtClean="0">
                          <a:latin typeface="Cambria Math"/>
                          <a:ea typeface="Cambria Math"/>
                        </a:rPr>
                        <m:t>∈</m:t>
                      </m:r>
                    </m:oMath>
                  </m:oMathPara>
                </a14:m>
                <a:endParaRPr lang="pt-BR" sz="6600" dirty="0" smtClean="0">
                  <a:ea typeface="Cambria Math"/>
                </a:endParaRPr>
              </a:p>
              <a:p>
                <a:pPr marL="457200" lvl="1" indent="0">
                  <a:buNone/>
                </a:pPr>
                <a:endParaRPr lang="pt-BR" sz="6600" dirty="0" smtClean="0">
                  <a:ea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6600" i="1" smtClean="0">
                          <a:latin typeface="Cambria Math"/>
                        </a:rPr>
                        <m:t>∉</m:t>
                      </m:r>
                    </m:oMath>
                  </m:oMathPara>
                </a14:m>
                <a:endParaRPr lang="pt-BR" sz="6600" dirty="0" smtClean="0"/>
              </a:p>
              <a:p>
                <a:pPr marL="457200" lvl="1" indent="0">
                  <a:buNone/>
                </a:pPr>
                <a:endParaRPr lang="pt-BR" sz="4800" dirty="0" smtClean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00150"/>
                <a:ext cx="8435280" cy="36038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0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chemeClr val="bg1"/>
                </a:solidFill>
              </a:rPr>
              <a:t>PERTINÊNCIA</a:t>
            </a:r>
            <a:endParaRPr lang="pt-BR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457200" y="1200150"/>
                <a:ext cx="8435280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={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𝑎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𝑜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pt-BR" sz="3600" dirty="0" smtClean="0">
                  <a:ea typeface="Cambria Math"/>
                </a:endParaRPr>
              </a:p>
              <a:p>
                <a:pPr marL="457200" lvl="1" indent="0">
                  <a:buNone/>
                </a:pPr>
                <a:endParaRPr lang="pt-BR" sz="360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:endParaRPr lang="pt-BR" sz="3600" i="1" dirty="0">
                  <a:latin typeface="Cambria Math"/>
                </a:endParaRPr>
              </a:p>
              <a:p>
                <a:pPr marL="457200" lvl="1" indent="0">
                  <a:buNone/>
                </a:pPr>
                <a:endParaRPr lang="pt-BR" sz="360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/>
                        </a:rPr>
                        <m:t>𝐵</m:t>
                      </m:r>
                      <m:r>
                        <a:rPr lang="pt-BR" sz="3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|"/>
                          <m:ctrlPr>
                            <a:rPr lang="pt-BR" sz="3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3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sz="36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pt-BR" sz="3600" b="0" i="1" smtClean="0">
                          <a:latin typeface="Cambria Math"/>
                        </a:rPr>
                        <m:t>𝑥</m:t>
                      </m:r>
                      <m:r>
                        <a:rPr lang="pt-BR" sz="3600" b="0" i="1" smtClean="0">
                          <a:latin typeface="Cambria Math"/>
                        </a:rPr>
                        <m:t> é </m:t>
                      </m:r>
                      <m:r>
                        <a:rPr lang="pt-BR" sz="3600" b="0" i="1" smtClean="0">
                          <a:latin typeface="Cambria Math"/>
                        </a:rPr>
                        <m:t>𝑣𝑜𝑔𝑎𝑙</m:t>
                      </m:r>
                      <m:r>
                        <a:rPr lang="pt-BR" sz="36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pt-BR" sz="3600" dirty="0" smtClean="0"/>
              </a:p>
              <a:p>
                <a:pPr marL="457200" lvl="1" indent="0">
                  <a:buNone/>
                </a:pPr>
                <a:endParaRPr lang="pt-BR" sz="4800" dirty="0" smtClean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00150"/>
                <a:ext cx="8435280" cy="36038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6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635896" y="2499742"/>
                <a:ext cx="18722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𝑨</m:t>
                      </m:r>
                      <m:r>
                        <a:rPr lang="pt-BR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pt-BR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pt-BR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499742"/>
                <a:ext cx="1872208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1115616" y="2492748"/>
                <a:ext cx="18722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𝑨</m:t>
                      </m:r>
                      <m:r>
                        <a:rPr lang="pt-BR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⊂</m:t>
                      </m:r>
                      <m:r>
                        <a:rPr lang="pt-BR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pt-BR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492748"/>
                <a:ext cx="1872208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/>
              <p:cNvSpPr txBox="1"/>
              <p:nvPr/>
            </p:nvSpPr>
            <p:spPr>
              <a:xfrm>
                <a:off x="6516216" y="2511936"/>
                <a:ext cx="18722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</m:t>
                      </m:r>
                      <m:r>
                        <a:rPr lang="pt-BR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⊂</m:t>
                      </m:r>
                      <m:r>
                        <a:rPr lang="pt-BR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pt-BR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CaixaDe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511936"/>
                <a:ext cx="1872208" cy="70788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2769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chemeClr val="bg1"/>
                </a:solidFill>
              </a:rPr>
              <a:t>INCLUSÃO</a:t>
            </a:r>
            <a:endParaRPr lang="pt-BR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457200" y="1200150"/>
                <a:ext cx="8435280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={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 é 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𝑝𝑎𝑟𝑡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í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𝑐𝑢𝑙𝑎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𝑑𝑜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𝑢𝑛𝑖𝑣𝑒𝑟𝑠𝑜</m:t>
                      </m:r>
                      <m:r>
                        <a:rPr lang="pt-BR" sz="3600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pt-BR" sz="6600" dirty="0" smtClean="0">
                  <a:ea typeface="Cambria Math"/>
                </a:endParaRPr>
              </a:p>
              <a:p>
                <a:pPr marL="457200" lvl="1" indent="0">
                  <a:buNone/>
                </a:pPr>
                <a:endParaRPr lang="pt-BR" sz="660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:endParaRPr lang="pt-BR" sz="3600" b="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0" i="1" smtClean="0">
                          <a:latin typeface="Cambria Math"/>
                        </a:rPr>
                        <m:t>𝐵</m:t>
                      </m:r>
                      <m:r>
                        <a:rPr lang="pt-BR" sz="3600" b="0" i="1" smtClean="0">
                          <a:latin typeface="Cambria Math"/>
                        </a:rPr>
                        <m:t>={</m:t>
                      </m:r>
                      <m:r>
                        <a:rPr lang="pt-BR" sz="3600" b="0" i="1" smtClean="0">
                          <a:latin typeface="Cambria Math"/>
                        </a:rPr>
                        <m:t>𝑥</m:t>
                      </m:r>
                      <m:r>
                        <a:rPr lang="pt-BR" sz="3600" b="0" i="1" smtClean="0">
                          <a:latin typeface="Cambria Math"/>
                        </a:rPr>
                        <m:t>;</m:t>
                      </m:r>
                      <m:r>
                        <a:rPr lang="pt-BR" sz="3600" b="0" i="1" smtClean="0">
                          <a:latin typeface="Cambria Math"/>
                        </a:rPr>
                        <m:t>𝑥</m:t>
                      </m:r>
                      <m:r>
                        <a:rPr lang="pt-BR" sz="3600" b="0" i="1" smtClean="0">
                          <a:latin typeface="Cambria Math"/>
                        </a:rPr>
                        <m:t> é </m:t>
                      </m:r>
                      <m:r>
                        <a:rPr lang="pt-BR" sz="3600" b="0" i="1" smtClean="0">
                          <a:latin typeface="Cambria Math"/>
                        </a:rPr>
                        <m:t>𝑝𝑟</m:t>
                      </m:r>
                      <m:r>
                        <a:rPr lang="pt-BR" sz="3600" b="0" i="1" smtClean="0">
                          <a:latin typeface="Cambria Math"/>
                        </a:rPr>
                        <m:t>ó</m:t>
                      </m:r>
                      <m:r>
                        <a:rPr lang="pt-BR" sz="3600" b="0" i="1" smtClean="0">
                          <a:latin typeface="Cambria Math"/>
                        </a:rPr>
                        <m:t>𝑡𝑜𝑛𝑠</m:t>
                      </m:r>
                      <m:r>
                        <a:rPr lang="pt-BR" sz="3600" b="0" i="1" smtClean="0"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pt-BR" sz="3600" dirty="0" smtClean="0"/>
              </a:p>
              <a:p>
                <a:pPr marL="457200" lvl="1" indent="0">
                  <a:buNone/>
                </a:pPr>
                <a:endParaRPr lang="pt-BR" sz="4800" dirty="0" smtClean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00150"/>
                <a:ext cx="8435280" cy="36038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7</a:t>
            </a:fld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403648" y="2427734"/>
                <a:ext cx="18722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</m:t>
                      </m:r>
                      <m:r>
                        <a:rPr lang="pt-BR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⊂</m:t>
                      </m:r>
                      <m:r>
                        <a:rPr lang="pt-BR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𝑨</m:t>
                      </m:r>
                    </m:oMath>
                  </m:oMathPara>
                </a14:m>
                <a:endParaRPr lang="pt-BR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427734"/>
                <a:ext cx="1872208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5076056" y="2439928"/>
                <a:ext cx="18722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𝑨</m:t>
                      </m:r>
                      <m:r>
                        <a:rPr lang="pt-BR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⊃</m:t>
                      </m:r>
                      <m:r>
                        <a:rPr lang="pt-BR" sz="4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𝑩</m:t>
                      </m:r>
                    </m:oMath>
                  </m:oMathPara>
                </a14:m>
                <a:endParaRPr lang="pt-BR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439928"/>
                <a:ext cx="1872208" cy="70788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372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chemeClr val="bg1"/>
                </a:solidFill>
              </a:rPr>
              <a:t>INCLUSÃO</a:t>
            </a:r>
            <a:endParaRPr lang="pt-BR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457200" y="1200150"/>
                <a:ext cx="8435280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6600" i="1" smtClean="0">
                          <a:latin typeface="Cambria Math"/>
                          <a:ea typeface="Cambria Math"/>
                        </a:rPr>
                        <m:t>⊂</m:t>
                      </m:r>
                    </m:oMath>
                  </m:oMathPara>
                </a14:m>
                <a:endParaRPr lang="pt-BR" sz="6600" dirty="0" smtClean="0">
                  <a:ea typeface="Cambria Math"/>
                </a:endParaRPr>
              </a:p>
              <a:p>
                <a:pPr marL="457200" lvl="1" indent="0">
                  <a:buNone/>
                </a:pPr>
                <a:endParaRPr lang="pt-BR" sz="6600" dirty="0" smtClean="0">
                  <a:ea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6600" i="1">
                          <a:latin typeface="Cambria Math"/>
                          <a:ea typeface="Cambria Math"/>
                        </a:rPr>
                        <m:t>⊃</m:t>
                      </m:r>
                    </m:oMath>
                  </m:oMathPara>
                </a14:m>
                <a:endParaRPr lang="pt-BR" sz="4800" dirty="0" smtClean="0"/>
              </a:p>
            </p:txBody>
          </p:sp>
        </mc:Choice>
        <mc:Fallback xmlns=""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00150"/>
                <a:ext cx="8435280" cy="360384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49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106362"/>
            <a:ext cx="2170778" cy="953220"/>
          </a:xfrm>
        </p:spPr>
      </p:pic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6525" y="195486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pt-BR" sz="4000" b="1" dirty="0" smtClean="0">
                <a:solidFill>
                  <a:schemeClr val="bg1"/>
                </a:solidFill>
              </a:rPr>
              <a:t>PROPRIEDADES DA INCLUSÃO</a:t>
            </a:r>
            <a:endParaRPr lang="pt-BR" sz="40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ço Reservado para Conteúdo 2"/>
              <p:cNvSpPr txBox="1">
                <a:spLocks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pt-BR" sz="2500" b="1" dirty="0" smtClean="0"/>
                  <a:t>REFLEXIVIDADE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  <a:ea typeface="Cambria Math"/>
                      </a:rPr>
                      <m:t>A</m:t>
                    </m:r>
                    <m:r>
                      <a:rPr lang="pt-BR" sz="25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2500" i="1">
                        <a:latin typeface="Cambria Math"/>
                        <a:ea typeface="Cambria Math"/>
                      </a:rPr>
                      <m:t>⊂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  <a:ea typeface="Cambria Math"/>
                      </a:rPr>
                      <m:t>A</m:t>
                    </m:r>
                  </m:oMath>
                </a14:m>
                <a:endParaRPr lang="pt-BR" sz="2500" dirty="0" smtClean="0"/>
              </a:p>
              <a:p>
                <a:pPr lvl="2"/>
                <a:endParaRPr lang="pt-BR" sz="2500" dirty="0" smtClean="0"/>
              </a:p>
              <a:p>
                <a:pPr lvl="1"/>
                <a:r>
                  <a:rPr lang="pt-BR" sz="2500" b="1" dirty="0" smtClean="0"/>
                  <a:t>ANTI-SIMETRIA</a:t>
                </a:r>
              </a:p>
              <a:p>
                <a:pPr lvl="2"/>
                <a:r>
                  <a:rPr lang="pt-BR" sz="2500" dirty="0" smtClean="0"/>
                  <a:t>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500">
                        <a:latin typeface="Cambria Math"/>
                        <a:ea typeface="Cambria Math"/>
                      </a:rPr>
                      <m:t>A</m:t>
                    </m:r>
                    <m:r>
                      <a:rPr lang="pt-BR" sz="250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2500" i="1">
                        <a:latin typeface="Cambria Math"/>
                        <a:ea typeface="Cambria Math"/>
                      </a:rPr>
                      <m:t>⊂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  <a:ea typeface="Cambria Math"/>
                      </a:rPr>
                      <m:t>B</m:t>
                    </m:r>
                    <m:r>
                      <a:rPr lang="pt-BR" sz="25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  <a:ea typeface="Cambria Math"/>
                      </a:rPr>
                      <m:t>e</m:t>
                    </m:r>
                    <m:r>
                      <a:rPr lang="pt-BR" sz="25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  <a:ea typeface="Cambria Math"/>
                      </a:rPr>
                      <m:t>B</m:t>
                    </m:r>
                    <m:r>
                      <a:rPr lang="pt-BR" sz="250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2500" i="1">
                        <a:latin typeface="Cambria Math"/>
                        <a:ea typeface="Cambria Math"/>
                      </a:rPr>
                      <m:t>⊂</m:t>
                    </m:r>
                    <m:r>
                      <m:rPr>
                        <m:sty m:val="p"/>
                      </m:rPr>
                      <a:rPr lang="pt-BR" sz="2500">
                        <a:latin typeface="Cambria Math"/>
                        <a:ea typeface="Cambria Math"/>
                      </a:rPr>
                      <m:t>A</m:t>
                    </m:r>
                    <m:r>
                      <a:rPr lang="pt-BR" sz="2500" b="0" i="0" smtClean="0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  <a:ea typeface="Cambria Math"/>
                      </a:rPr>
                      <m:t>ent</m:t>
                    </m:r>
                    <m:r>
                      <a:rPr lang="pt-BR" sz="2500" b="0" i="0" smtClean="0">
                        <a:latin typeface="Cambria Math"/>
                        <a:ea typeface="Cambria Math"/>
                      </a:rPr>
                      <m:t>ã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  <a:ea typeface="Cambria Math"/>
                      </a:rPr>
                      <m:t>o</m:t>
                    </m:r>
                    <m:r>
                      <a:rPr lang="pt-BR" sz="2500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pt-BR" sz="2500" b="0" i="0" dirty="0" smtClean="0">
                  <a:latin typeface="Cambria Math"/>
                  <a:ea typeface="Cambria Math"/>
                </a:endParaRPr>
              </a:p>
              <a:p>
                <a:pPr marL="914400" lvl="2" indent="0">
                  <a:buNone/>
                </a:pPr>
                <a:r>
                  <a:rPr lang="pt-BR" sz="2500" b="0" dirty="0" smtClean="0">
                    <a:ea typeface="Cambria Math"/>
                  </a:rPr>
                  <a:t>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  <a:ea typeface="Cambria Math"/>
                      </a:rPr>
                      <m:t>A</m:t>
                    </m:r>
                    <m:r>
                      <a:rPr lang="pt-BR" sz="2500" b="0" i="0" smtClean="0"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  <a:ea typeface="Cambria Math"/>
                      </a:rPr>
                      <m:t>B</m:t>
                    </m:r>
                    <m:r>
                      <a:rPr lang="pt-BR" sz="2500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pt-BR" sz="2500" dirty="0" smtClean="0"/>
              </a:p>
              <a:p>
                <a:pPr lvl="1"/>
                <a:r>
                  <a:rPr lang="pt-BR" sz="2500" b="1" dirty="0" smtClean="0"/>
                  <a:t>TRANSITIVIDADE</a:t>
                </a:r>
              </a:p>
              <a:p>
                <a:pPr lvl="2"/>
                <a:r>
                  <a:rPr lang="pt-BR" sz="2500" dirty="0"/>
                  <a:t>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500">
                        <a:latin typeface="Cambria Math"/>
                        <a:ea typeface="Cambria Math"/>
                      </a:rPr>
                      <m:t>A</m:t>
                    </m:r>
                    <m:r>
                      <a:rPr lang="pt-BR" sz="250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2500" i="1">
                        <a:latin typeface="Cambria Math"/>
                        <a:ea typeface="Cambria Math"/>
                      </a:rPr>
                      <m:t>⊂</m:t>
                    </m:r>
                    <m:r>
                      <m:rPr>
                        <m:sty m:val="p"/>
                      </m:rPr>
                      <a:rPr lang="pt-BR" sz="2500">
                        <a:latin typeface="Cambria Math"/>
                        <a:ea typeface="Cambria Math"/>
                      </a:rPr>
                      <m:t>B</m:t>
                    </m:r>
                    <m:r>
                      <a:rPr lang="pt-BR" sz="250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t-BR" sz="2500">
                        <a:latin typeface="Cambria Math"/>
                        <a:ea typeface="Cambria Math"/>
                      </a:rPr>
                      <m:t>e</m:t>
                    </m:r>
                    <m:r>
                      <a:rPr lang="pt-BR" sz="250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pt-BR" sz="2500">
                        <a:latin typeface="Cambria Math"/>
                        <a:ea typeface="Cambria Math"/>
                      </a:rPr>
                      <m:t>B</m:t>
                    </m:r>
                    <m:r>
                      <a:rPr lang="pt-BR" sz="250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2500" i="1">
                        <a:latin typeface="Cambria Math"/>
                        <a:ea typeface="Cambria Math"/>
                      </a:rPr>
                      <m:t>⊂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  <a:ea typeface="Cambria Math"/>
                      </a:rPr>
                      <m:t>C</m:t>
                    </m:r>
                    <m:r>
                      <a:rPr lang="pt-BR" sz="2500">
                        <a:latin typeface="Cambria Math"/>
                        <a:ea typeface="Cambria Math"/>
                      </a:rPr>
                      <m:t>, </m:t>
                    </m:r>
                    <m:r>
                      <m:rPr>
                        <m:sty m:val="p"/>
                      </m:rPr>
                      <a:rPr lang="pt-BR" sz="2500">
                        <a:latin typeface="Cambria Math"/>
                        <a:ea typeface="Cambria Math"/>
                      </a:rPr>
                      <m:t>ent</m:t>
                    </m:r>
                    <m:r>
                      <a:rPr lang="pt-BR" sz="2500">
                        <a:latin typeface="Cambria Math"/>
                        <a:ea typeface="Cambria Math"/>
                      </a:rPr>
                      <m:t>ã</m:t>
                    </m:r>
                    <m:r>
                      <m:rPr>
                        <m:sty m:val="p"/>
                      </m:rPr>
                      <a:rPr lang="pt-BR" sz="2500">
                        <a:latin typeface="Cambria Math"/>
                        <a:ea typeface="Cambria Math"/>
                      </a:rPr>
                      <m:t>o</m:t>
                    </m:r>
                    <m:r>
                      <a:rPr lang="pt-BR" sz="250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pt-BR" sz="2500" dirty="0" smtClean="0">
                  <a:latin typeface="Cambria Math"/>
                  <a:ea typeface="Cambria Math"/>
                </a:endParaRPr>
              </a:p>
              <a:p>
                <a:pPr marL="914400" lvl="2" indent="0">
                  <a:buNone/>
                </a:pPr>
                <a:r>
                  <a:rPr lang="pt-BR" sz="2500" dirty="0" smtClean="0">
                    <a:ea typeface="Cambria Math"/>
                  </a:rPr>
                  <a:t>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500">
                        <a:latin typeface="Cambria Math"/>
                        <a:ea typeface="Cambria Math"/>
                      </a:rPr>
                      <m:t>A</m:t>
                    </m:r>
                    <m:r>
                      <a:rPr lang="pt-BR" sz="2500" i="1">
                        <a:latin typeface="Cambria Math"/>
                        <a:ea typeface="Cambria Math"/>
                      </a:rPr>
                      <m:t>⊂</m:t>
                    </m:r>
                    <m:r>
                      <m:rPr>
                        <m:sty m:val="p"/>
                      </m:rPr>
                      <a:rPr lang="pt-BR" sz="2500" b="0" i="0" smtClean="0">
                        <a:latin typeface="Cambria Math"/>
                        <a:ea typeface="Cambria Math"/>
                      </a:rPr>
                      <m:t>C</m:t>
                    </m:r>
                    <m:r>
                      <a:rPr lang="pt-BR" sz="250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pt-BR" sz="2500" dirty="0"/>
              </a:p>
            </p:txBody>
          </p:sp>
        </mc:Choice>
        <mc:Fallback>
          <p:sp>
            <p:nvSpPr>
              <p:cNvPr id="5" name="Espaço Reservado para Conteú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00150"/>
                <a:ext cx="8496944" cy="3603847"/>
              </a:xfrm>
              <a:prstGeom prst="rect">
                <a:avLst/>
              </a:prstGeom>
              <a:blipFill rotWithShape="1">
                <a:blip r:embed="rId4"/>
                <a:stretch>
                  <a:fillRect t="-22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19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503</Words>
  <Application>Microsoft Office PowerPoint</Application>
  <PresentationFormat>Apresentação na tela (16:9)</PresentationFormat>
  <Paragraphs>133</Paragraphs>
  <Slides>17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PRÉ-CÁLCULO Teoria dos Conjuntos</vt:lpstr>
      <vt:lpstr>CONJUNTOS</vt:lpstr>
      <vt:lpstr>CONJUNTOS</vt:lpstr>
      <vt:lpstr>SUBCONJUNTOS</vt:lpstr>
      <vt:lpstr>PERTINÊNCIA</vt:lpstr>
      <vt:lpstr>PERTINÊNCIA</vt:lpstr>
      <vt:lpstr>INCLUSÃO</vt:lpstr>
      <vt:lpstr>INCLUSÃO</vt:lpstr>
      <vt:lpstr>PROPRIEDADES DA INCLUSÃO</vt:lpstr>
      <vt:lpstr>UNIÃO ( OU) </vt:lpstr>
      <vt:lpstr>INTERSEÇÃO (∩)</vt:lpstr>
      <vt:lpstr>DIFERENÇA (–)</vt:lpstr>
      <vt:lpstr>COMPLEMENTAR c</vt:lpstr>
      <vt:lpstr>CONJUNTO VAZIO</vt:lpstr>
      <vt:lpstr>CONJUNTO DAS PARTES</vt:lpstr>
      <vt:lpstr>EXERCÍCIOS</vt:lpstr>
      <vt:lpstr>PRÉ-CÁLCULO Teoria dos Conjuntos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39</cp:revision>
  <dcterms:created xsi:type="dcterms:W3CDTF">2017-01-08T19:00:04Z</dcterms:created>
  <dcterms:modified xsi:type="dcterms:W3CDTF">2017-03-27T15:36:41Z</dcterms:modified>
</cp:coreProperties>
</file>