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86" r:id="rId4"/>
    <p:sldId id="281" r:id="rId5"/>
    <p:sldId id="282" r:id="rId6"/>
    <p:sldId id="283" r:id="rId7"/>
    <p:sldId id="284" r:id="rId8"/>
    <p:sldId id="285" r:id="rId9"/>
    <p:sldId id="280" r:id="rId10"/>
    <p:sldId id="259" r:id="rId11"/>
    <p:sldId id="287" r:id="rId12"/>
    <p:sldId id="294" r:id="rId13"/>
    <p:sldId id="289" r:id="rId14"/>
    <p:sldId id="288" r:id="rId15"/>
    <p:sldId id="262" r:id="rId16"/>
    <p:sldId id="295" r:id="rId17"/>
    <p:sldId id="290" r:id="rId18"/>
    <p:sldId id="291" r:id="rId19"/>
    <p:sldId id="269" r:id="rId20"/>
    <p:sldId id="293" r:id="rId21"/>
    <p:sldId id="296" r:id="rId22"/>
    <p:sldId id="292" r:id="rId23"/>
    <p:sldId id="357" r:id="rId24"/>
    <p:sldId id="358" r:id="rId25"/>
    <p:sldId id="359" r:id="rId26"/>
    <p:sldId id="360" r:id="rId27"/>
    <p:sldId id="275" r:id="rId28"/>
    <p:sldId id="299" r:id="rId29"/>
    <p:sldId id="298" r:id="rId30"/>
    <p:sldId id="297" r:id="rId31"/>
    <p:sldId id="361" r:id="rId32"/>
    <p:sldId id="362" r:id="rId33"/>
    <p:sldId id="363" r:id="rId34"/>
    <p:sldId id="314" r:id="rId35"/>
    <p:sldId id="315" r:id="rId36"/>
    <p:sldId id="313" r:id="rId37"/>
    <p:sldId id="364" r:id="rId38"/>
    <p:sldId id="300" r:id="rId39"/>
    <p:sldId id="302" r:id="rId40"/>
    <p:sldId id="303" r:id="rId41"/>
    <p:sldId id="304" r:id="rId42"/>
    <p:sldId id="301" r:id="rId43"/>
    <p:sldId id="306" r:id="rId44"/>
    <p:sldId id="308" r:id="rId45"/>
    <p:sldId id="266" r:id="rId46"/>
    <p:sldId id="307" r:id="rId47"/>
    <p:sldId id="310" r:id="rId48"/>
    <p:sldId id="309" r:id="rId49"/>
    <p:sldId id="311" r:id="rId50"/>
    <p:sldId id="318" r:id="rId51"/>
    <p:sldId id="316" r:id="rId52"/>
    <p:sldId id="319" r:id="rId53"/>
    <p:sldId id="320" r:id="rId54"/>
    <p:sldId id="321" r:id="rId55"/>
    <p:sldId id="323" r:id="rId56"/>
    <p:sldId id="324" r:id="rId57"/>
    <p:sldId id="325" r:id="rId58"/>
    <p:sldId id="322" r:id="rId59"/>
    <p:sldId id="327" r:id="rId60"/>
    <p:sldId id="326" r:id="rId61"/>
    <p:sldId id="328" r:id="rId62"/>
    <p:sldId id="265" r:id="rId63"/>
    <p:sldId id="329" r:id="rId64"/>
    <p:sldId id="331" r:id="rId65"/>
    <p:sldId id="330" r:id="rId66"/>
    <p:sldId id="332" r:id="rId67"/>
    <p:sldId id="271" r:id="rId68"/>
    <p:sldId id="340" r:id="rId69"/>
    <p:sldId id="339" r:id="rId70"/>
    <p:sldId id="333" r:id="rId71"/>
    <p:sldId id="334" r:id="rId72"/>
    <p:sldId id="272" r:id="rId73"/>
    <p:sldId id="336" r:id="rId74"/>
    <p:sldId id="338" r:id="rId75"/>
    <p:sldId id="335" r:id="rId76"/>
    <p:sldId id="341" r:id="rId77"/>
    <p:sldId id="273" r:id="rId78"/>
    <p:sldId id="342" r:id="rId79"/>
    <p:sldId id="343" r:id="rId80"/>
    <p:sldId id="277" r:id="rId81"/>
    <p:sldId id="344" r:id="rId82"/>
    <p:sldId id="345" r:id="rId83"/>
    <p:sldId id="276" r:id="rId84"/>
    <p:sldId id="346" r:id="rId85"/>
    <p:sldId id="352" r:id="rId86"/>
    <p:sldId id="350" r:id="rId87"/>
    <p:sldId id="274" r:id="rId88"/>
    <p:sldId id="347" r:id="rId89"/>
    <p:sldId id="353" r:id="rId90"/>
    <p:sldId id="278" r:id="rId91"/>
    <p:sldId id="348" r:id="rId92"/>
    <p:sldId id="354" r:id="rId93"/>
    <p:sldId id="356" r:id="rId94"/>
    <p:sldId id="261" r:id="rId95"/>
    <p:sldId id="355" r:id="rId96"/>
    <p:sldId id="258" r:id="rId9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90" autoAdjust="0"/>
  </p:normalViewPr>
  <p:slideViewPr>
    <p:cSldViewPr>
      <p:cViewPr varScale="1">
        <p:scale>
          <a:sx n="83" d="100"/>
          <a:sy n="83" d="100"/>
        </p:scale>
        <p:origin x="-90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E10D-715A-453B-AA40-FE6FB7C92390}" type="datetimeFigureOut">
              <a:rPr lang="pt-BR" smtClean="0"/>
              <a:t>28/08/2017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C6F15-EF50-4FA6-807B-7D8EA15737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19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778A-FC2A-4F4C-84D1-5FCD181DC607}" type="datetime1">
              <a:rPr lang="pt-BR" smtClean="0"/>
              <a:t>28/08/2017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FDB7-363D-462C-8B0A-0E7EA08C0F59}" type="datetime1">
              <a:rPr lang="pt-BR" smtClean="0"/>
              <a:t>28/08/2017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903E-DE2A-404E-97AE-45E238E2BD7D}" type="datetime1">
              <a:rPr lang="pt-BR" smtClean="0"/>
              <a:t>28/08/2017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8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2C1A-9A91-48A1-B701-50F74EB26A0B}" type="datetime1">
              <a:rPr lang="pt-BR" smtClean="0"/>
              <a:t>28/08/2017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8DBB-3B60-4BA2-96F5-63032532BB96}" type="datetime1">
              <a:rPr lang="pt-BR" smtClean="0"/>
              <a:t>28/08/2017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55B6-8058-40F0-8B40-B981E0C08112}" type="datetime1">
              <a:rPr lang="pt-BR" smtClean="0"/>
              <a:t>28/08/2017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EF83-D66B-45F3-8A93-CAA109D24342}" type="datetime1">
              <a:rPr lang="pt-BR" smtClean="0"/>
              <a:t>28/08/2017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3F69-FCE1-42C3-BAFE-FF4FED743698}" type="datetime1">
              <a:rPr lang="pt-BR" smtClean="0"/>
              <a:t>28/08/2017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6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C5BB-F756-462F-969E-2B9606931E5A}" type="datetime1">
              <a:rPr lang="pt-BR" smtClean="0"/>
              <a:t>28/08/2017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5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BACD-E8A7-4336-8E91-92967370EA02}" type="datetime1">
              <a:rPr lang="pt-BR" smtClean="0"/>
              <a:t>28/08/2017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19CD-1819-471E-A7D5-8E740636B577}" type="datetime1">
              <a:rPr lang="pt-BR" smtClean="0"/>
              <a:t>28/08/2017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0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FED1-2EF8-474B-9EC7-4BEB33C4B7E8}" type="datetime1">
              <a:rPr lang="pt-BR" smtClean="0"/>
              <a:t>28/08/2017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0.png"/><Relationship Id="rId7" Type="http://schemas.openxmlformats.org/officeDocument/2006/relationships/image" Target="../media/image6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06362"/>
            <a:ext cx="2498747" cy="109723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491630"/>
            <a:ext cx="6933726" cy="110251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Frações, Razões, Porcentagens e Regra de três 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/>
              <a:t>Profª Juliana Schivani (</a:t>
            </a:r>
            <a:r>
              <a:rPr lang="pt-BR" sz="1800" b="1" i="1" dirty="0"/>
              <a:t>profjuliana.matematica@gmail.com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Estagiário Wellington Muniz (</a:t>
            </a:r>
            <a:r>
              <a:rPr lang="pt-BR" sz="1800" b="1" i="1" dirty="0"/>
              <a:t>wellingtonmuniz@yahoo.com.br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Estagiária </a:t>
            </a:r>
            <a:r>
              <a:rPr lang="pt-BR" sz="2000" b="1" dirty="0" err="1"/>
              <a:t>Heronilza</a:t>
            </a:r>
            <a:r>
              <a:rPr lang="pt-BR" sz="2000" b="1" dirty="0"/>
              <a:t> Lima (</a:t>
            </a:r>
            <a:r>
              <a:rPr lang="pt-BR" sz="1800" b="1" i="1" dirty="0"/>
              <a:t>ninizasilvalima@gmail.com</a:t>
            </a:r>
            <a:r>
              <a:rPr lang="pt-BR" sz="2000" b="1" dirty="0"/>
              <a:t>)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5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D4DC3124-CDA9-43C3-A5B3-AA5D5F80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15919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5F29272-ABD9-4783-8CED-51D58AFC9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02027"/>
            <a:ext cx="6148203" cy="389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92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200150"/>
            <a:ext cx="9036496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pPr marL="0" indent="0">
              <a:buNone/>
            </a:pPr>
            <a:r>
              <a:rPr lang="pt-BR" sz="2400" dirty="0"/>
              <a:t>• Filtro 1 (F1): 18 mg em 6 dias;</a:t>
            </a:r>
          </a:p>
          <a:p>
            <a:pPr marL="0" indent="0">
              <a:buNone/>
            </a:pPr>
            <a:r>
              <a:rPr lang="pt-BR" sz="2400" dirty="0"/>
              <a:t>• Filtro 2 (F2): 15 mg em 3 dias;</a:t>
            </a:r>
          </a:p>
          <a:p>
            <a:pPr marL="0" indent="0">
              <a:buNone/>
            </a:pPr>
            <a:r>
              <a:rPr lang="pt-BR" sz="2400" dirty="0"/>
              <a:t>• Filtro 3 (F3): 18 mg em 4 dias;</a:t>
            </a:r>
          </a:p>
          <a:p>
            <a:pPr marL="0" indent="0">
              <a:buNone/>
            </a:pPr>
            <a:r>
              <a:rPr lang="pt-BR" sz="2400" dirty="0"/>
              <a:t>• Filtro 4 (F4): 6 mg em 3 dias;</a:t>
            </a:r>
          </a:p>
          <a:p>
            <a:pPr marL="0" indent="0">
              <a:buNone/>
            </a:pPr>
            <a:r>
              <a:rPr lang="pt-BR" sz="2400" dirty="0"/>
              <a:t>• Filtro 5 (F5): 3 mg em 2 dias.</a:t>
            </a:r>
          </a:p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buNone/>
            </a:pPr>
            <a:r>
              <a:rPr lang="pt-BR" sz="2400" dirty="0">
                <a:cs typeface="Arial" panose="020B0604020202020204" pitchFamily="34" charset="0"/>
              </a:rPr>
              <a:t>Filtro de maior razão entre massa e dias?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8F45207F-1385-422F-83DD-3A4CF0F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68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2" y="1200150"/>
                <a:ext cx="8856984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cs typeface="Arial" panose="020B0604020202020204" pitchFamily="34" charset="0"/>
                  </a:rPr>
                  <a:t>O que é razão?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⟶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𝑝𝑟𝑖𝑚𝑒𝑖𝑟𝑎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𝑚𝑒𝑑𝑖𝑑𝑎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⟶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𝑠𝑒𝑔𝑢𝑛𝑑𝑎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𝑚𝑒𝑑𝑖𝑑𝑎</m:t>
                          </m:r>
                        </m:den>
                      </m:f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	Maior/Menor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concentração</a:t>
                </a:r>
              </a:p>
              <a:p>
                <a:pPr marL="457200" lvl="1" indent="0" algn="ctr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	Maior/Menor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desempenho</a:t>
                </a:r>
              </a:p>
              <a:p>
                <a:pPr marL="457200" lvl="1" indent="0" algn="ctr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Maior/Menor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índice</a:t>
                </a:r>
              </a:p>
              <a:p>
                <a:pPr marL="457200" lvl="1" indent="0">
                  <a:buNone/>
                </a:pPr>
                <a:endParaRPr lang="pt-B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200150"/>
                <a:ext cx="8856984" cy="3840957"/>
              </a:xfrm>
              <a:prstGeom prst="rect">
                <a:avLst/>
              </a:prstGeom>
              <a:blipFill>
                <a:blip r:embed="rId2"/>
                <a:stretch>
                  <a:fillRect t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8F45207F-1385-422F-83DD-3A4CF0F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1155"/>
            <a:ext cx="2809094" cy="21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0" y="1200150"/>
                <a:ext cx="9036496" cy="3943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457200" lvl="1" indent="0">
                  <a:buNone/>
                </a:pPr>
                <a:endParaRPr lang="pt-BR" sz="2400" dirty="0"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3    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5       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4,5  </a:t>
                </a:r>
              </a:p>
              <a:p>
                <a:pPr marL="457200" lvl="1" indent="0">
                  <a:buNone/>
                </a:pPr>
                <a:r>
                  <a:rPr lang="pt-BR" sz="2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2 </a:t>
                </a:r>
              </a:p>
              <a:p>
                <a:pPr marL="457200" lvl="1" indent="0">
                  <a:buNone/>
                </a:pPr>
                <a:r>
                  <a:rPr lang="pt-BR" sz="2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600" dirty="0">
                    <a:cs typeface="Arial" panose="020B0604020202020204" pitchFamily="34" charset="0"/>
                  </a:rPr>
                  <a:t> = 1,5          </a:t>
                </a:r>
                <a:r>
                  <a:rPr lang="pt-B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</a:t>
                </a:r>
              </a:p>
              <a:p>
                <a:pPr marL="457200" lvl="1" indent="0">
                  <a:buNone/>
                </a:pPr>
                <a:r>
                  <a:rPr lang="pt-BR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   </a:t>
                </a:r>
                <a:r>
                  <a:rPr lang="pt-BR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Alternativa “B”</a:t>
                </a:r>
              </a:p>
              <a:p>
                <a:pPr marL="457200" lvl="1" indent="0">
                  <a:buNone/>
                </a:pPr>
                <a:endParaRPr lang="pt-B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00150"/>
                <a:ext cx="9036496" cy="3943350"/>
              </a:xfrm>
              <a:prstGeom prst="rect">
                <a:avLst/>
              </a:prstGeom>
              <a:blipFill>
                <a:blip r:embed="rId2"/>
                <a:stretch>
                  <a:fillRect t="-29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14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7017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15</a:t>
            </a:fld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EC47428-3F6B-4BFE-8991-A7428FC66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80426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16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E8FD4BF-0B43-4AFE-BCE8-AA71E08E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1" y="1117564"/>
            <a:ext cx="7992887" cy="390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44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063230"/>
            <a:ext cx="5508104" cy="370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17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454AE452-3D10-4130-8997-B48E6AAA4EEA}"/>
              </a:ext>
            </a:extLst>
          </p:cNvPr>
          <p:cNvPicPr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3336"/>
            <a:ext cx="4680520" cy="29846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ço Reservado para Conteúdo 2">
            <a:extLst>
              <a:ext uri="{FF2B5EF4-FFF2-40B4-BE49-F238E27FC236}">
                <a16:creationId xmlns="" xmlns:a16="http://schemas.microsoft.com/office/drawing/2014/main" id="{28EE0999-F4F1-44D1-B76C-B0F9C35328C4}"/>
              </a:ext>
            </a:extLst>
          </p:cNvPr>
          <p:cNvSpPr txBox="1">
            <a:spLocks/>
          </p:cNvSpPr>
          <p:nvPr/>
        </p:nvSpPr>
        <p:spPr>
          <a:xfrm>
            <a:off x="5508103" y="1141686"/>
            <a:ext cx="3178697" cy="370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buNone/>
            </a:pPr>
            <a:endParaRPr lang="pt-BR" sz="2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pt-BR" sz="2400" b="1" dirty="0">
                <a:cs typeface="Arial" panose="020B0604020202020204" pitchFamily="34" charset="0"/>
              </a:rPr>
              <a:t>Marca com menor quantidade de sódio por grama de biscoito?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4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2" y="1063230"/>
                <a:ext cx="8507288" cy="38609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4;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2;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5;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1,25; 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cs typeface="Arial" panose="020B0604020202020204" pitchFamily="34" charset="0"/>
                  </a:rPr>
                  <a:t>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200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pt-BR" sz="2400" dirty="0">
                    <a:cs typeface="Arial" panose="020B0604020202020204" pitchFamily="34" charset="0"/>
                  </a:rPr>
                  <a:t> = 2</a:t>
                </a:r>
              </a:p>
              <a:p>
                <a:pPr marL="457200" lvl="1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Alternativa “D”  </a:t>
                </a:r>
                <a:endParaRPr lang="pt-BR" sz="18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063230"/>
                <a:ext cx="8507288" cy="3860948"/>
              </a:xfrm>
              <a:prstGeom prst="rect">
                <a:avLst/>
              </a:prstGeom>
              <a:blipFill>
                <a:blip r:embed="rId2"/>
                <a:stretch>
                  <a:fillRect t="-2208" r="-2650" b="-1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18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BC438CF-E340-4930-88F6-EFDB497E7865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05" y="1217738"/>
            <a:ext cx="4680520" cy="298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87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19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0F4B594-ED3E-4577-996D-429155DA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8" name="Espaço Reservado para Conteúdo 8">
            <a:extLst>
              <a:ext uri="{FF2B5EF4-FFF2-40B4-BE49-F238E27FC236}">
                <a16:creationId xmlns="" xmlns:a16="http://schemas.microsoft.com/office/drawing/2014/main" id="{DD6072E0-072C-4674-AE81-A053E6B7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85939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7390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4697A91-E526-401A-988B-33AB5FACD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217738"/>
            <a:ext cx="7796645" cy="3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200150"/>
            <a:ext cx="8784976" cy="39433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pPr marL="0" indent="0">
              <a:buNone/>
            </a:pPr>
            <a:r>
              <a:rPr lang="pt-BR" sz="2800" dirty="0"/>
              <a:t>I – Derrubou todos 50× em 85 jogadas.</a:t>
            </a:r>
          </a:p>
          <a:p>
            <a:pPr marL="0" indent="0">
              <a:buNone/>
            </a:pPr>
            <a:r>
              <a:rPr lang="pt-BR" sz="2800" dirty="0"/>
              <a:t>II – Derrubou todos 40× em 65 jogadas.</a:t>
            </a:r>
          </a:p>
          <a:p>
            <a:pPr marL="0" indent="0">
              <a:buNone/>
            </a:pPr>
            <a:r>
              <a:rPr lang="pt-BR" sz="2800" dirty="0"/>
              <a:t>III – Derrubou todos 20× em 65 jogadas.</a:t>
            </a:r>
          </a:p>
          <a:p>
            <a:pPr marL="0" indent="0">
              <a:buNone/>
            </a:pPr>
            <a:r>
              <a:rPr lang="pt-BR" sz="2800" dirty="0"/>
              <a:t>IV – Derrubou todos 30× em 40 jogadas.</a:t>
            </a:r>
          </a:p>
          <a:p>
            <a:pPr marL="0" indent="0">
              <a:buNone/>
            </a:pPr>
            <a:r>
              <a:rPr lang="pt-BR" sz="2800" dirty="0"/>
              <a:t>V – Derrubou todos 48× em 90 jogadas.</a:t>
            </a:r>
          </a:p>
          <a:p>
            <a:pPr marL="457200" lvl="1" indent="0">
              <a:buNone/>
            </a:pPr>
            <a:r>
              <a:rPr lang="pt-BR" b="1" dirty="0">
                <a:solidFill>
                  <a:srgbClr val="FF0000"/>
                </a:solidFill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buNone/>
            </a:pPr>
            <a:r>
              <a:rPr lang="pt-BR" dirty="0">
                <a:cs typeface="Arial" panose="020B0604020202020204" pitchFamily="34" charset="0"/>
              </a:rPr>
              <a:t>Jogador com maior desempenho?</a:t>
            </a:r>
          </a:p>
          <a:p>
            <a:pPr marL="457200" lvl="1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8F45207F-1385-422F-83DD-3A4CF0F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7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pt-BR" sz="2400" dirty="0"/>
                  <a:t>  ≅ 0,58 </a:t>
                </a:r>
              </a:p>
              <a:p>
                <a:pPr marL="0" indent="0">
                  <a:buNone/>
                </a:pPr>
                <a:r>
                  <a:rPr lang="pt-BR" sz="2400" dirty="0"/>
                  <a:t>II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pt-BR" sz="2400" dirty="0"/>
                  <a:t> ≅ 0,61 </a:t>
                </a:r>
              </a:p>
              <a:p>
                <a:pPr marL="0" indent="0">
                  <a:buNone/>
                </a:pPr>
                <a:r>
                  <a:rPr lang="pt-BR" sz="2400" dirty="0"/>
                  <a:t>III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pt-BR" sz="2400" dirty="0"/>
                  <a:t> ≅ 0,30 </a:t>
                </a:r>
              </a:p>
              <a:p>
                <a:pPr marL="0" indent="0">
                  <a:buNone/>
                </a:pPr>
                <a:r>
                  <a:rPr lang="pt-BR" sz="2400" dirty="0"/>
                  <a:t>IV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400" dirty="0"/>
                  <a:t> = 0,75</a:t>
                </a:r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pt-BR" sz="24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pt-BR" sz="2400" dirty="0"/>
                  <a:t>  ≅ 0,53 </a:t>
                </a: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“D”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  <a:blipFill>
                <a:blip r:embed="rId2"/>
                <a:stretch>
                  <a:fillRect l="-1124" t="-1278" r="-1199" b="-103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6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25" y="771550"/>
            <a:ext cx="2809094" cy="2106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05979"/>
            <a:ext cx="8579296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b="1" dirty="0" smtClean="0">
                <a:solidFill>
                  <a:srgbClr val="FF0000"/>
                </a:solidFill>
              </a:rPr>
              <a:t>(Modo errado)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/>
                      </a:rPr>
                      <m:t>85 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0" smtClean="0">
                        <a:latin typeface="Cambria Math"/>
                      </a:rPr>
                      <m:t>−50 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acertos</m:t>
                    </m:r>
                    <m:r>
                      <a:rPr lang="pt-BR" sz="2400" i="1" smtClean="0">
                        <a:latin typeface="Cambria Math"/>
                      </a:rPr>
                      <m:t>=</m:t>
                    </m:r>
                    <m:r>
                      <a:rPr lang="pt-BR" sz="2400" b="0" i="1" smtClean="0">
                        <a:latin typeface="Cambria Math"/>
                      </a:rPr>
                      <m:t>35 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erros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6</m:t>
                    </m:r>
                    <m:r>
                      <a:rPr lang="pt-BR" sz="2400" b="0" i="1" smtClean="0">
                        <a:latin typeface="Cambria Math"/>
                      </a:rPr>
                      <m:t>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−40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=25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erros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III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6</m:t>
                    </m:r>
                    <m:r>
                      <a:rPr lang="pt-BR" sz="2400" b="0" i="1" smtClean="0">
                        <a:latin typeface="Cambria Math"/>
                      </a:rPr>
                      <m:t>5 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−20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=45</m:t>
                    </m:r>
                  </m:oMath>
                </a14:m>
                <a:r>
                  <a:rPr lang="pt-BR" sz="2400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erros</m:t>
                    </m:r>
                  </m:oMath>
                </a14:m>
                <a:endParaRPr lang="pt-BR" sz="2400" b="0" dirty="0" smtClean="0"/>
              </a:p>
              <a:p>
                <a:pPr marL="0" indent="0">
                  <a:buNone/>
                </a:pPr>
                <a:r>
                  <a:rPr lang="pt-BR" sz="2400" dirty="0"/>
                  <a:t>IV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4</m:t>
                    </m:r>
                    <m:r>
                      <a:rPr lang="pt-BR" sz="2400" b="0" i="1" smtClean="0">
                        <a:latin typeface="Cambria Math"/>
                      </a:rPr>
                      <m:t>0 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−30 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=10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erros</m:t>
                    </m:r>
                  </m:oMath>
                </a14:m>
                <a:endParaRPr lang="pt-BR" sz="2400" b="0" dirty="0" smtClean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9</m:t>
                    </m:r>
                    <m:r>
                      <a:rPr lang="pt-BR" sz="2400" b="0" i="1" smtClean="0">
                        <a:latin typeface="Cambria Math"/>
                      </a:rPr>
                      <m:t>0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 b="0" i="1" smtClean="0">
                        <a:latin typeface="Cambria Math"/>
                      </a:rPr>
                      <m:t>−48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acertos</m:t>
                    </m:r>
                    <m:r>
                      <a:rPr lang="pt-BR" sz="2400" b="0" i="1" smtClean="0">
                        <a:latin typeface="Cambria Math"/>
                      </a:rPr>
                      <m:t>=42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erros</m:t>
                    </m:r>
                  </m:oMath>
                </a14:m>
                <a:endParaRPr lang="pt-BR" sz="2400" b="0" dirty="0" smtClean="0"/>
              </a:p>
              <a:p>
                <a:pPr marL="0" indent="0">
                  <a:buNone/>
                </a:pPr>
                <a:r>
                  <a:rPr lang="pt-BR" sz="2400" dirty="0" smtClean="0">
                    <a:solidFill>
                      <a:srgbClr val="FF0000"/>
                    </a:solidFill>
                  </a:rPr>
                  <a:t>Mas, suponha: 3 jogadas – 0 acertos = 3 erros</a:t>
                </a:r>
              </a:p>
              <a:p>
                <a:pPr marL="0" indent="0">
                  <a:buNone/>
                </a:pPr>
                <a:r>
                  <a:rPr lang="pt-BR" sz="2400" dirty="0" smtClean="0">
                    <a:solidFill>
                      <a:srgbClr val="FF0000"/>
                    </a:solidFill>
                  </a:rPr>
                  <a:t>Desenho: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num>
                      <m:den>
                        <m:r>
                          <a:rPr lang="pt-BR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pt-BR" sz="24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  <a:blipFill rotWithShape="1">
                <a:blip r:embed="rId3"/>
                <a:stretch>
                  <a:fillRect l="-1124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43C4A580-B44B-4316-A13D-F104A3921512}"/>
              </a:ext>
            </a:extLst>
          </p:cNvPr>
          <p:cNvSpPr/>
          <p:nvPr/>
        </p:nvSpPr>
        <p:spPr>
          <a:xfrm>
            <a:off x="4319972" y="2864950"/>
            <a:ext cx="1188132" cy="4134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2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85 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50 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,7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por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65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40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,6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por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 smtClean="0"/>
                  <a:t>III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65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20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3</m:t>
                    </m:r>
                    <m:r>
                      <a:rPr lang="pt-BR" sz="2400" b="0" i="1" smtClean="0">
                        <a:latin typeface="Cambria Math"/>
                      </a:rPr>
                      <m:t>,25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jogadas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por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40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30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,3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por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90</m:t>
                        </m:r>
                        <m:r>
                          <a:rPr lang="pt-BR" sz="2400" i="1">
                            <a:latin typeface="Cambria Math"/>
                          </a:rPr>
                          <m:t>𝑗𝑜𝑔𝑎𝑑𝑎𝑠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48</m:t>
                        </m:r>
                        <m:r>
                          <a:rPr lang="pt-BR" sz="2400" i="1">
                            <a:latin typeface="Cambria Math"/>
                          </a:rPr>
                          <m:t>𝑎𝑐𝑒𝑟𝑡𝑜𝑠</m:t>
                        </m:r>
                      </m:den>
                    </m:f>
                  </m:oMath>
                </a14:m>
                <a:r>
                  <a:rPr lang="pt-BR" sz="2400" dirty="0"/>
                  <a:t> = 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</a:rPr>
                      <m:t>1</m:t>
                    </m:r>
                    <m:r>
                      <a:rPr lang="pt-BR" sz="2400" b="0" i="1" smtClean="0">
                        <a:latin typeface="Cambria Math"/>
                      </a:rPr>
                      <m:t>,8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jogadas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por</m:t>
                    </m:r>
                    <m:r>
                      <a:rPr lang="pt-BR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/>
                      </a:rPr>
                      <m:t>acerto</m:t>
                    </m:r>
                  </m:oMath>
                </a14:m>
                <a:endParaRPr lang="pt-BR" sz="2400" dirty="0" smtClean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136904" cy="3812777"/>
              </a:xfrm>
              <a:blipFill rotWithShape="1">
                <a:blip r:embed="rId2"/>
                <a:stretch>
                  <a:fillRect l="-1124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25" y="771550"/>
            <a:ext cx="2809094" cy="2106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05979"/>
            <a:ext cx="8579296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 smtClean="0">
                <a:solidFill>
                  <a:srgbClr val="FF0000"/>
                </a:solidFill>
              </a:rPr>
              <a:t>(Modo correto 2)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43C4A580-B44B-4316-A13D-F104A3921512}"/>
              </a:ext>
            </a:extLst>
          </p:cNvPr>
          <p:cNvSpPr/>
          <p:nvPr/>
        </p:nvSpPr>
        <p:spPr>
          <a:xfrm>
            <a:off x="251520" y="3435846"/>
            <a:ext cx="5256584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5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507288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 smtClean="0">
                <a:solidFill>
                  <a:srgbClr val="FF0000"/>
                </a:solidFill>
              </a:rPr>
              <a:t>(Modo correto 3)</a:t>
            </a:r>
            <a:endParaRPr lang="pt-BR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</a:p>
              <a:p>
                <a:pPr marL="0" indent="0">
                  <a:buNone/>
                </a:pPr>
                <a:r>
                  <a:rPr lang="pt-BR" sz="2400" dirty="0" smtClean="0"/>
                  <a:t>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IV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  <a:blipFill rotWithShape="1">
                <a:blip r:embed="rId2"/>
                <a:stretch>
                  <a:fillRect l="-2953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1115616" y="2427734"/>
            <a:ext cx="1656184" cy="43204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1115616" y="2859782"/>
            <a:ext cx="1656184" cy="36004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771800" y="2665967"/>
            <a:ext cx="60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II tentou o mesmo que o III e acertou mais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13" name="Multiplicar 12"/>
          <p:cNvSpPr/>
          <p:nvPr/>
        </p:nvSpPr>
        <p:spPr>
          <a:xfrm>
            <a:off x="-36512" y="2715765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1154324" y="3651870"/>
            <a:ext cx="1656184" cy="43204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1154324" y="4083918"/>
            <a:ext cx="1656184" cy="36004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844934" y="3644949"/>
            <a:ext cx="596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V tentou mais que o dobro do IV e acertou menos que o dobro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17" name="Multiplicar 16"/>
          <p:cNvSpPr/>
          <p:nvPr/>
        </p:nvSpPr>
        <p:spPr>
          <a:xfrm>
            <a:off x="-8646" y="4011909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1097782" y="1779662"/>
            <a:ext cx="165618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1154324" y="1805382"/>
            <a:ext cx="1599642" cy="183956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2791153" y="1389883"/>
            <a:ext cx="600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B050"/>
                </a:solidFill>
              </a:rPr>
              <a:t>I tentou mais que o dobro do IV e acertou menos que o dobro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24" name="Multiplicar 23"/>
          <p:cNvSpPr/>
          <p:nvPr/>
        </p:nvSpPr>
        <p:spPr>
          <a:xfrm>
            <a:off x="-87460" y="1445341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0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/>
      <p:bldP spid="17" grpId="0" animBg="1"/>
      <p:bldP spid="23" grpId="0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507288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 smtClean="0">
                <a:solidFill>
                  <a:srgbClr val="FF0000"/>
                </a:solidFill>
              </a:rPr>
              <a:t>(Modo correto 3)</a:t>
            </a:r>
            <a:endParaRPr lang="pt-BR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I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</a:p>
              <a:p>
                <a:pPr marL="0" indent="0">
                  <a:buNone/>
                </a:pPr>
                <a:r>
                  <a:rPr lang="pt-BR" sz="2400" dirty="0" smtClean="0"/>
                  <a:t>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  <m:r>
                      <a:rPr lang="pt-BR" sz="2400" b="0" i="1" smtClean="0">
                        <a:latin typeface="Cambria Math"/>
                      </a:rPr>
                      <m:t>=0,6…</m:t>
                    </m:r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III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0" indent="0">
                  <a:buNone/>
                </a:pPr>
                <a:r>
                  <a:rPr lang="pt-BR" sz="2400" dirty="0" smtClean="0"/>
                  <a:t>IV </a:t>
                </a:r>
                <a:r>
                  <a:rPr lang="pt-BR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  <m:r>
                      <a:rPr lang="pt-BR" sz="2400" b="0" i="1" smtClean="0">
                        <a:latin typeface="Cambria Math"/>
                      </a:rPr>
                      <m:t>=0,75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3096344" cy="3812777"/>
              </a:xfrm>
              <a:blipFill rotWithShape="1">
                <a:blip r:embed="rId2"/>
                <a:stretch>
                  <a:fillRect l="-2953" t="-12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7F075581-4D3D-4E2B-91F6-6FDC04DE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13" name="Multiplicar 12"/>
          <p:cNvSpPr/>
          <p:nvPr/>
        </p:nvSpPr>
        <p:spPr>
          <a:xfrm>
            <a:off x="-36512" y="2715765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ultiplicar 16"/>
          <p:cNvSpPr/>
          <p:nvPr/>
        </p:nvSpPr>
        <p:spPr>
          <a:xfrm>
            <a:off x="-8646" y="4011909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Multiplicar 23"/>
          <p:cNvSpPr/>
          <p:nvPr/>
        </p:nvSpPr>
        <p:spPr>
          <a:xfrm>
            <a:off x="-87460" y="1445341"/>
            <a:ext cx="1584176" cy="720081"/>
          </a:xfrm>
          <a:prstGeom prst="mathMultiply">
            <a:avLst>
              <a:gd name="adj1" fmla="val 108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43C4A580-B44B-4316-A13D-F104A3921512}"/>
              </a:ext>
            </a:extLst>
          </p:cNvPr>
          <p:cNvSpPr/>
          <p:nvPr/>
        </p:nvSpPr>
        <p:spPr>
          <a:xfrm>
            <a:off x="189376" y="3435845"/>
            <a:ext cx="2006360" cy="5760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2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27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EFE04E6-EBC1-4163-8739-62F5097F1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0879"/>
            <a:ext cx="7776864" cy="4033159"/>
          </a:xfrm>
          <a:prstGeom prst="rect">
            <a:avLst/>
          </a:prstGeom>
        </p:spPr>
      </p:pic>
      <p:pic>
        <p:nvPicPr>
          <p:cNvPr id="9" name="Espaço Reservado para Conteúdo 8">
            <a:extLst>
              <a:ext uri="{FF2B5EF4-FFF2-40B4-BE49-F238E27FC236}">
                <a16:creationId xmlns="" xmlns:a16="http://schemas.microsoft.com/office/drawing/2014/main" id="{E6578AE1-77FC-47ED-8216-582A7DAA6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23D54AE-1CBE-4F5D-8CDF-3E8EAF0B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094646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C453B735-B0EF-4818-A89E-8616D3FA6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02400"/>
            <a:ext cx="8208912" cy="366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• Marca A: 2 g de fibras a cada 50 g de pão;</a:t>
            </a:r>
          </a:p>
          <a:p>
            <a:pPr marL="0" indent="0">
              <a:buNone/>
            </a:pPr>
            <a:r>
              <a:rPr lang="pt-BR" sz="2400" dirty="0"/>
              <a:t>• Marca B: 5 g de fibras a cada 40 g de pão;</a:t>
            </a:r>
          </a:p>
          <a:p>
            <a:pPr marL="0" indent="0">
              <a:buNone/>
            </a:pPr>
            <a:r>
              <a:rPr lang="pt-BR" sz="2400" dirty="0"/>
              <a:t>• Marca C: 5 g de fibras a cada 100 g de pão;</a:t>
            </a:r>
          </a:p>
          <a:p>
            <a:pPr marL="0" indent="0">
              <a:buNone/>
            </a:pPr>
            <a:r>
              <a:rPr lang="pt-BR" sz="2400" dirty="0"/>
              <a:t>• Marca D: 6 g de fibras a cada 90 g de pão;</a:t>
            </a:r>
          </a:p>
          <a:p>
            <a:pPr marL="0" indent="0">
              <a:buNone/>
            </a:pPr>
            <a:r>
              <a:rPr lang="pt-BR" sz="2400" dirty="0"/>
              <a:t>• Marca E: 7 g de fibras a cada 70 g de pão.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Maior concentração de fibras?</a:t>
            </a:r>
            <a:endParaRPr lang="pt-BR" sz="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29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F81086FE-DA97-4B96-80F2-E85EDFF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B70D576-AA19-4724-B48D-C8098E3C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4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E68DE70-727C-4874-BF3F-C143625D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42" y="1092204"/>
            <a:ext cx="7020272" cy="394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054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0,04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pt-BR" sz="2400" dirty="0"/>
                  <a:t> = 0,125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pt-BR" sz="2400" dirty="0"/>
                  <a:t> = 0,05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pt-BR" sz="2400" dirty="0"/>
                  <a:t> = 0,06 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den>
                    </m:f>
                  </m:oMath>
                </a14:m>
                <a:r>
                  <a:rPr lang="pt-BR" sz="2400" dirty="0"/>
                  <a:t> = 0,1</a:t>
                </a: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“B”</a:t>
                </a:r>
                <a:r>
                  <a:rPr lang="pt-BR" sz="2400" dirty="0"/>
                  <a:t>                                                          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2"/>
                <a:stretch>
                  <a:fillRect l="-1124" t="-1207" r="-1199" b="-30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30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13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endParaRPr lang="pt-BR" sz="24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𝑓𝑖𝑏𝑟𝑎𝑠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𝑝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ã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𝑜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0,04g </a:t>
                </a:r>
                <a:r>
                  <a:rPr lang="pt-BR" sz="2400" dirty="0" smtClean="0"/>
                  <a:t>fibras por 1g pão</a:t>
                </a:r>
              </a:p>
              <a:p>
                <a:pPr marL="0" indent="0" algn="ctr">
                  <a:buNone/>
                </a:pPr>
                <a:r>
                  <a:rPr lang="pt-BR" sz="2400" dirty="0" smtClean="0"/>
                  <a:t>Quanto </a:t>
                </a:r>
                <a:r>
                  <a:rPr lang="pt-BR" sz="2400" b="1" dirty="0" smtClean="0">
                    <a:solidFill>
                      <a:srgbClr val="FF0000"/>
                    </a:solidFill>
                  </a:rPr>
                  <a:t>mais</a:t>
                </a:r>
                <a:r>
                  <a:rPr lang="pt-BR" sz="2400" dirty="0" smtClean="0"/>
                  <a:t> fibras... MELHOR.</a:t>
                </a:r>
              </a:p>
              <a:p>
                <a:pPr marL="0" indent="0" algn="ctr">
                  <a:buNone/>
                </a:pPr>
                <a:endParaRPr lang="pt-BR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sz="2400" b="0" i="1" smtClean="0">
                            <a:latin typeface="Cambria Math"/>
                          </a:rPr>
                          <m:t>0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𝑝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ã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𝑜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𝑔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𝑓𝑖𝑏𝑟𝑎𝑠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25g de pão por 1g de fibra</a:t>
                </a:r>
              </a:p>
              <a:p>
                <a:pPr marL="0" indent="0" algn="ctr">
                  <a:buNone/>
                </a:pPr>
                <a:r>
                  <a:rPr lang="pt-BR" sz="2400" dirty="0" smtClean="0"/>
                  <a:t>Quanto </a:t>
                </a:r>
                <a:r>
                  <a:rPr lang="pt-BR" sz="2400" b="1" dirty="0" smtClean="0">
                    <a:solidFill>
                      <a:srgbClr val="FF0000"/>
                    </a:solidFill>
                  </a:rPr>
                  <a:t>menos</a:t>
                </a:r>
                <a:r>
                  <a:rPr lang="pt-BR" sz="2400" dirty="0" smtClean="0"/>
                  <a:t> pão...</a:t>
                </a:r>
              </a:p>
              <a:p>
                <a:pPr marL="0" indent="0" algn="ctr">
                  <a:buNone/>
                </a:pPr>
                <a:r>
                  <a:rPr lang="pt-BR" sz="2400" dirty="0"/>
                  <a:t>	</a:t>
                </a:r>
                <a:r>
                  <a:rPr lang="pt-BR" sz="2400" dirty="0" smtClean="0"/>
                  <a:t>		MELHOR.</a:t>
                </a:r>
                <a:endParaRPr lang="pt-BR" sz="24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31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87" y="1131590"/>
            <a:ext cx="21122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13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dirty="0"/>
                  <a:t>Marca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25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40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8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100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20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90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15 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Marca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sz="2400" b="0" i="1" smtClean="0">
                            <a:latin typeface="Cambria Math"/>
                          </a:rPr>
                          <m:t>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10</a:t>
                </a:r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“B”</a:t>
                </a:r>
                <a:r>
                  <a:rPr lang="pt-BR" sz="2400" dirty="0"/>
                  <a:t>                                                         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2"/>
                <a:stretch>
                  <a:fillRect l="-1124" t="-1207" r="-1199" b="-27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32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0D0C6AD-FBBE-45F6-A7D0-99AF67C08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42" y="771550"/>
            <a:ext cx="2112235" cy="1584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13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endParaRPr lang="pt-BR" sz="24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:endParaRPr lang="pt-BR" sz="24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pede maior resultado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responde menor resultado</a:t>
                </a:r>
              </a:p>
              <a:p>
                <a:pPr marL="0" indent="0" algn="ctr">
                  <a:buNone/>
                </a:pPr>
                <a:endParaRPr lang="pt-BR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pede menor </a:t>
                </a:r>
                <a:r>
                  <a:rPr lang="pt-BR" sz="2400" dirty="0"/>
                  <a:t>resultado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responde maior </a:t>
                </a:r>
                <a:r>
                  <a:rPr lang="pt-BR" sz="2400" dirty="0"/>
                  <a:t>resultado</a:t>
                </a:r>
              </a:p>
              <a:p>
                <a:pPr marL="0" indent="0" algn="ctr">
                  <a:buNone/>
                </a:pPr>
                <a:endParaRPr lang="pt-BR" sz="24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02400"/>
                <a:ext cx="8136904" cy="40411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388641" y="4659982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33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18AADEF-6F42-4CFC-B573-793020574F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F81086FE-DA97-4B96-80F2-E85EDFF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9F62BCA3-4971-48B8-BB2E-B1950E12F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06" y="1131073"/>
            <a:ext cx="5184576" cy="39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02400"/>
            <a:ext cx="8208912" cy="366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r>
              <a:rPr lang="pt-BR" sz="2400" dirty="0"/>
              <a:t>I. 14 focos em 400 imóveis;</a:t>
            </a:r>
          </a:p>
          <a:p>
            <a:r>
              <a:rPr lang="pt-BR" sz="2400" dirty="0"/>
              <a:t>II. 6 focos em 500 imóveis;</a:t>
            </a:r>
          </a:p>
          <a:p>
            <a:r>
              <a:rPr lang="pt-BR" sz="2400" dirty="0"/>
              <a:t>III. 13 focos em 520 imóveis;</a:t>
            </a:r>
          </a:p>
          <a:p>
            <a:r>
              <a:rPr lang="pt-BR" sz="2400" dirty="0" err="1"/>
              <a:t>lV</a:t>
            </a:r>
            <a:r>
              <a:rPr lang="pt-BR" sz="2400" dirty="0"/>
              <a:t>. 9 focos em 360 imóveis;</a:t>
            </a:r>
          </a:p>
          <a:p>
            <a:r>
              <a:rPr lang="pt-BR" sz="2400" dirty="0"/>
              <a:t>V. 15 focos em 500 imóveis.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Maior índice de foco?</a:t>
            </a:r>
            <a:endParaRPr lang="pt-BR" sz="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F81086FE-DA97-4B96-80F2-E85EDFFE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B70D576-AA19-4724-B48D-C8098E3C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5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r>
                  <a:rPr lang="pt-BR" sz="2400" dirty="0"/>
                  <a:t>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𝑓𝑜𝑐𝑜𝑠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400</m:t>
                        </m:r>
                        <m:r>
                          <a:rPr lang="pt-BR" sz="2400" b="0" i="1" smtClean="0">
                            <a:latin typeface="Cambria Math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𝑖𝑚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ó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𝑣𝑒𝑖𝑠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0,035 focos por 1 imóvel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pt-BR" sz="2400" dirty="0"/>
                  <a:t> =  0,012</a:t>
                </a:r>
              </a:p>
              <a:p>
                <a:pPr marL="0" indent="0">
                  <a:buNone/>
                </a:pPr>
                <a:r>
                  <a:rPr lang="pt-BR" sz="2400" dirty="0"/>
                  <a:t>III.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520</m:t>
                        </m:r>
                      </m:den>
                    </m:f>
                  </m:oMath>
                </a14:m>
                <a:r>
                  <a:rPr lang="pt-BR" sz="2400" dirty="0"/>
                  <a:t> = 0,025</a:t>
                </a:r>
              </a:p>
              <a:p>
                <a:pPr marL="0" indent="0">
                  <a:buNone/>
                </a:pPr>
                <a:r>
                  <a:rPr lang="pt-BR" sz="2400" dirty="0"/>
                  <a:t>IV.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pt-BR" sz="2400" dirty="0"/>
                  <a:t> = 0,025</a:t>
                </a:r>
              </a:p>
              <a:p>
                <a:pPr marL="0" indent="0">
                  <a:buNone/>
                </a:pPr>
                <a:r>
                  <a:rPr lang="pt-BR" sz="2400" dirty="0"/>
                  <a:t>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pt-BR" sz="2400" dirty="0"/>
                  <a:t> = 0,03</a:t>
                </a:r>
              </a:p>
              <a:p>
                <a:pPr marL="0" indent="0" algn="r">
                  <a:buNone/>
                </a:pPr>
                <a:r>
                  <a:rPr lang="pt-BR" sz="2400" dirty="0"/>
                  <a:t>                                                                                                 </a:t>
                </a:r>
                <a:r>
                  <a:rPr lang="pt-BR" sz="2400" dirty="0">
                    <a:solidFill>
                      <a:srgbClr val="FF0000"/>
                    </a:solidFill>
                  </a:rPr>
                  <a:t>Alternativa “A”</a:t>
                </a:r>
              </a:p>
              <a:p>
                <a:pPr marL="0" indent="0">
                  <a:buNone/>
                </a:pPr>
                <a:endParaRPr lang="pt-BR" sz="18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  <a:blipFill rotWithShape="1">
                <a:blip r:embed="rId2"/>
                <a:stretch>
                  <a:fillRect l="-883" t="-952" r="-9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76A7047E-F722-42BE-A61E-A6281B7A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</a:t>
            </a:r>
            <a:r>
              <a:rPr lang="pt-BR" b="1" dirty="0" smtClean="0">
                <a:solidFill>
                  <a:schemeClr val="bg1"/>
                </a:solidFill>
              </a:rPr>
              <a:t>21 </a:t>
            </a:r>
            <a:r>
              <a:rPr lang="pt-BR" b="1" dirty="0" smtClean="0">
                <a:solidFill>
                  <a:srgbClr val="FF0000"/>
                </a:solidFill>
              </a:rPr>
              <a:t>(Modo 2)</a:t>
            </a:r>
            <a:endParaRPr lang="pt-B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pt-BR" sz="2400" b="1" dirty="0" smtClean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r>
                  <a:rPr lang="pt-BR" sz="2400" dirty="0"/>
                  <a:t>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400 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𝑖𝑚</m:t>
                        </m:r>
                        <m:r>
                          <a:rPr lang="pt-BR" sz="2400" b="0" i="1" smtClean="0">
                            <a:latin typeface="Cambria Math"/>
                          </a:rPr>
                          <m:t>ó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𝑣𝑒𝑖𝑠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14 </m:t>
                        </m:r>
                        <m:r>
                          <a:rPr lang="pt-BR" sz="2400" b="0" i="1" smtClean="0">
                            <a:latin typeface="Cambria Math"/>
                          </a:rPr>
                          <m:t>𝑓𝑜𝑐𝑜𝑠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28,... Imóveis com 1 foco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500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pt-BR" sz="2400" dirty="0"/>
                  <a:t> =  </a:t>
                </a:r>
                <a:r>
                  <a:rPr lang="pt-BR" sz="2400" dirty="0" smtClean="0"/>
                  <a:t>83,...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III.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520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13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40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IV.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360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40</a:t>
                </a: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V.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/>
                          </a:rPr>
                          <m:t>500</m:t>
                        </m:r>
                      </m:num>
                      <m:den>
                        <m:r>
                          <a:rPr lang="pt-BR" sz="2400" b="0" i="1" smtClean="0">
                            <a:latin typeface="Cambria Math"/>
                          </a:rPr>
                          <m:t>15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33,...</a:t>
                </a:r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/>
                  <a:t>                                                                                                 </a:t>
                </a:r>
                <a:r>
                  <a:rPr lang="pt-BR" sz="2400" dirty="0" smtClean="0">
                    <a:solidFill>
                      <a:srgbClr val="FF0000"/>
                    </a:solidFill>
                  </a:rPr>
                  <a:t>Alternativa “A”</a:t>
                </a: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00151"/>
                <a:ext cx="8280920" cy="3840956"/>
              </a:xfrm>
              <a:blipFill rotWithShape="1">
                <a:blip r:embed="rId2"/>
                <a:stretch>
                  <a:fillRect l="-883" t="-952" r="-957" b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76A7047E-F722-42BE-A61E-A6281B7A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38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D111931-70C8-45A1-A753-BC776B65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39208"/>
            <a:ext cx="7776864" cy="3802794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5140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Dados: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latin typeface="+mj-lt"/>
                  </a:rPr>
                  <a:t>Pena normal: 12 a 48 meses ( 1 a 4 anos)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latin typeface="+mj-lt"/>
                  </a:rPr>
                  <a:t>Pena para o funcionário público: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da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pena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normal</m:t>
                    </m:r>
                  </m:oMath>
                </a14:m>
                <a:endParaRPr lang="pt-BR" sz="2400" dirty="0">
                  <a:latin typeface="+mj-lt"/>
                </a:endParaRPr>
              </a:p>
              <a:p>
                <a:pPr marL="457200" lvl="1" indent="0">
                  <a:buNone/>
                </a:pPr>
                <a:endParaRPr lang="pt-BR" sz="24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</a:rPr>
                  <a:t>Pergunta:</a:t>
                </a:r>
              </a:p>
              <a:p>
                <a:pPr marL="457200" lvl="1" indent="0">
                  <a:buNone/>
                </a:pPr>
                <a:r>
                  <a:rPr lang="pt-BR" sz="2400" b="0" dirty="0">
                    <a:latin typeface="+mj-lt"/>
                    <a:ea typeface="Cambria Math" panose="02040503050406030204" pitchFamily="18" charset="0"/>
                  </a:rPr>
                  <a:t>Pena do funcionário público?</a:t>
                </a:r>
                <a:endParaRPr lang="pt-B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  <a:blipFill>
                <a:blip r:embed="rId2"/>
                <a:stretch>
                  <a:fillRect t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B63C3916-BDEE-4E43-B251-98B266DF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1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170436" y="1158690"/>
            <a:ext cx="8677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r>
              <a:rPr lang="pt-BR" sz="2400" dirty="0">
                <a:cs typeface="Arial" panose="020B0604020202020204" pitchFamily="34" charset="0"/>
              </a:rPr>
              <a:t>2º dia :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9B45A10-4421-4458-8DC0-0538D75B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35647"/>
            <a:ext cx="1098705" cy="14649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7E6A6BBA-9E53-4C92-BBE5-C76B1BA2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45" y="1620057"/>
            <a:ext cx="1110397" cy="14805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6F46DAE-EAD6-4842-8022-38E83978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42" y="1620056"/>
            <a:ext cx="1098705" cy="14649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BB11268-634F-40D5-9A4D-5997ADFC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47" y="1586606"/>
            <a:ext cx="1098705" cy="14649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B55EB270-00FB-4965-A818-2E40007BA941}"/>
              </a:ext>
            </a:extLst>
          </p:cNvPr>
          <p:cNvSpPr txBox="1"/>
          <p:nvPr/>
        </p:nvSpPr>
        <p:spPr>
          <a:xfrm>
            <a:off x="1199773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F877C3A3-D351-47D9-BD52-63ED44D96E7C}"/>
              </a:ext>
            </a:extLst>
          </p:cNvPr>
          <p:cNvSpPr txBox="1"/>
          <p:nvPr/>
        </p:nvSpPr>
        <p:spPr>
          <a:xfrm>
            <a:off x="2442037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BF884E2B-03ED-4E31-9706-39316394705E}"/>
              </a:ext>
            </a:extLst>
          </p:cNvPr>
          <p:cNvSpPr txBox="1"/>
          <p:nvPr/>
        </p:nvSpPr>
        <p:spPr>
          <a:xfrm>
            <a:off x="3722271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1CBC0569-1099-44E3-9ADA-6AA4B13386AA}"/>
              </a:ext>
            </a:extLst>
          </p:cNvPr>
          <p:cNvSpPr txBox="1"/>
          <p:nvPr/>
        </p:nvSpPr>
        <p:spPr>
          <a:xfrm>
            <a:off x="4882332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49E2A52-6E5C-4816-BB55-8AC7097434E7}"/>
              </a:ext>
            </a:extLst>
          </p:cNvPr>
          <p:cNvSpPr txBox="1"/>
          <p:nvPr/>
        </p:nvSpPr>
        <p:spPr>
          <a:xfrm>
            <a:off x="1221890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8F89C801-ED43-4919-B723-A2CA995E5E0C}"/>
              </a:ext>
            </a:extLst>
          </p:cNvPr>
          <p:cNvSpPr txBox="1"/>
          <p:nvPr/>
        </p:nvSpPr>
        <p:spPr>
          <a:xfrm>
            <a:off x="2464154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FC89F6BB-07E1-41AA-880A-9A4292B0E86A}"/>
              </a:ext>
            </a:extLst>
          </p:cNvPr>
          <p:cNvSpPr txBox="1"/>
          <p:nvPr/>
        </p:nvSpPr>
        <p:spPr>
          <a:xfrm>
            <a:off x="3762167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CB1B124B-851C-4718-B1FF-942C47BAB973}"/>
              </a:ext>
            </a:extLst>
          </p:cNvPr>
          <p:cNvSpPr txBox="1"/>
          <p:nvPr/>
        </p:nvSpPr>
        <p:spPr>
          <a:xfrm>
            <a:off x="5004431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D2D34ECA-8E4D-44D9-A952-4D2913D85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677" y="1664334"/>
            <a:ext cx="1130320" cy="197806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16FB4191-D751-4FE5-8A87-F0C95E941EBF}"/>
              </a:ext>
            </a:extLst>
          </p:cNvPr>
          <p:cNvSpPr txBox="1"/>
          <p:nvPr/>
        </p:nvSpPr>
        <p:spPr>
          <a:xfrm>
            <a:off x="6607910" y="2137284"/>
            <a:ext cx="136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R$ 40,00 LUCRO</a:t>
            </a:r>
          </a:p>
        </p:txBody>
      </p:sp>
    </p:spTree>
    <p:extLst>
      <p:ext uri="{BB962C8B-B14F-4D97-AF65-F5344CB8AC3E}">
        <p14:creationId xmlns:p14="http://schemas.microsoft.com/office/powerpoint/2010/main" val="58604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latin typeface="+mj-lt"/>
                  </a:rPr>
                  <a:t>O que é uma fração?</a:t>
                </a:r>
              </a:p>
              <a:p>
                <a:pPr marL="457200" lvl="1" indent="0">
                  <a:buNone/>
                </a:pPr>
                <a:endParaRPr lang="pt-BR" sz="240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uma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ou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algumas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partes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um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ou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rios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inteiros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total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partes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que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constitui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um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ú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nico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inteiro</m:t>
                          </m:r>
                        </m:den>
                      </m:f>
                    </m:oMath>
                  </m:oMathPara>
                </a14:m>
                <a:endParaRPr lang="pt-B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81577"/>
                <a:ext cx="7776864" cy="3840957"/>
              </a:xfrm>
              <a:prstGeom prst="rect">
                <a:avLst/>
              </a:prstGeom>
              <a:blipFill>
                <a:blip r:embed="rId2"/>
                <a:stretch>
                  <a:fillRect t="-12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B63C3916-BDEE-4E43-B251-98B266DF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4BFB8F7-B952-4184-BBC0-F44047E4E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743" y="3095830"/>
            <a:ext cx="1926704" cy="19267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4DB64BA-053A-4486-BDAF-9FA6FA860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392" y="3363838"/>
            <a:ext cx="819150" cy="12096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F93E894-C1EA-4A80-A80D-D95D62459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784" y="3065829"/>
            <a:ext cx="1925896" cy="19752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87E1644A-B8B6-411D-A3F0-903C23319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413" y="3425924"/>
            <a:ext cx="762000" cy="11620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B0EABD9C-505A-4AC7-B6AB-382A2C3CD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2905" y="3077257"/>
            <a:ext cx="1971528" cy="20285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B88DD99-5D4C-41DB-8557-31CF01132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9867" y="3273524"/>
            <a:ext cx="828675" cy="131445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4D44ADED-8C7C-4FC7-82AA-D783B600B092}"/>
              </a:ext>
            </a:extLst>
          </p:cNvPr>
          <p:cNvGrpSpPr/>
          <p:nvPr/>
        </p:nvGrpSpPr>
        <p:grpSpPr>
          <a:xfrm>
            <a:off x="689034" y="3031902"/>
            <a:ext cx="3999483" cy="2043131"/>
            <a:chOff x="500509" y="3058644"/>
            <a:chExt cx="3999483" cy="2043131"/>
          </a:xfrm>
        </p:grpSpPr>
        <p:pic>
          <p:nvPicPr>
            <p:cNvPr id="13" name="Imagem 12">
              <a:extLst>
                <a:ext uri="{FF2B5EF4-FFF2-40B4-BE49-F238E27FC236}">
                  <a16:creationId xmlns="" xmlns:a16="http://schemas.microsoft.com/office/drawing/2014/main" id="{918F62AA-FC6D-43B1-B3F6-5E5F6EE7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509" y="3072655"/>
              <a:ext cx="1924539" cy="19915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="" xmlns:a16="http://schemas.microsoft.com/office/drawing/2014/main" id="{7C3A435C-E6EE-4C15-9933-964B446D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24223" y="3058644"/>
              <a:ext cx="2075769" cy="2043131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9A1F1A3A-6743-4C86-BD02-960E67FCC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6541" y="3273524"/>
            <a:ext cx="791525" cy="13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32" y="1558907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551460" cy="2202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Como calcular a fração de um valor inteiro?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551460" cy="2202141"/>
              </a:xfrm>
              <a:prstGeom prst="rect">
                <a:avLst/>
              </a:prstGeom>
              <a:blipFill>
                <a:blip r:embed="rId3"/>
                <a:stretch>
                  <a:fillRect l="-14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8D86694-9DF6-49C5-A3FC-429448C00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88" y="1558907"/>
            <a:ext cx="2804888" cy="2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07504" y="1181577"/>
                <a:ext cx="8579296" cy="38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96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Pena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í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nima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pt-BR" sz="9600" b="0" i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 </m:t>
                      </m:r>
                      <m:r>
                        <m:rPr>
                          <m:sty m:val="p"/>
                        </m:rPr>
                        <a:rPr lang="pt-BR" sz="9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pt-BR" sz="9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12+4=16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dirty="0">
                  <a:ea typeface="Cambria Math" panose="02040503050406030204" pitchFamily="18" charset="0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Pena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pt-BR" sz="9600" b="0" i="0" smtClean="0">
                        <a:latin typeface="Cambria Math" panose="02040503050406030204" pitchFamily="18" charset="0"/>
                      </a:rPr>
                      <m:t>xima</m:t>
                    </m:r>
                    <m:r>
                      <a:rPr lang="pt-BR" sz="96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pt-BR" sz="9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9600" b="0" i="1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×48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=16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i="1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48+16=64 </m:t>
                      </m:r>
                      <m:r>
                        <m:rPr>
                          <m:sty m:val="p"/>
                        </m:rPr>
                        <a:rPr lang="pt-BR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anos</m:t>
                      </m:r>
                    </m:oMath>
                  </m:oMathPara>
                </a14:m>
                <a:endParaRPr lang="pt-BR" sz="9600" b="0" dirty="0">
                  <a:ea typeface="Cambria Math" panose="02040503050406030204" pitchFamily="18" charset="0"/>
                </a:endParaRPr>
              </a:p>
              <a:p>
                <a:pPr marL="457200" lvl="1" indent="0" algn="r">
                  <a:buNone/>
                </a:pPr>
                <a:r>
                  <a:rPr lang="pt-BR" sz="9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                        Alternativa “C</a:t>
                </a:r>
                <a:r>
                  <a:rPr lang="pt-BR" sz="7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”</a:t>
                </a:r>
              </a:p>
              <a:p>
                <a:pPr marL="457200" lvl="1" indent="0">
                  <a:buNone/>
                </a:pPr>
                <a:endParaRPr lang="pt-BR" sz="72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7200" dirty="0"/>
              </a:p>
              <a:p>
                <a:pPr marL="457200" lvl="1" indent="0">
                  <a:buNone/>
                </a:pPr>
                <a:endParaRPr lang="pt-BR" sz="7200" dirty="0"/>
              </a:p>
              <a:p>
                <a:pPr marL="457200" lvl="1" indent="0">
                  <a:buNone/>
                </a:pPr>
                <a:endParaRPr lang="pt-BR" sz="29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971550" lvl="1" indent="-514350">
                  <a:buAutoNum type="romanUcParenR"/>
                </a:pPr>
                <a:endParaRPr lang="pt-BR" sz="2300" dirty="0"/>
              </a:p>
              <a:p>
                <a:pPr marL="971550" lvl="1" indent="-514350">
                  <a:buAutoNum type="romanUcParenR"/>
                </a:pPr>
                <a:endParaRPr lang="pt-BR" sz="2300" dirty="0"/>
              </a:p>
              <a:p>
                <a:pPr marL="971550" lvl="1" indent="-514350">
                  <a:buAutoNum type="romanUcParenR"/>
                </a:pPr>
                <a:endParaRPr lang="pt-BR" sz="23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457200" lvl="1" indent="0">
                  <a:buNone/>
                </a:pPr>
                <a:endParaRPr lang="pt-BR" sz="2300" dirty="0"/>
              </a:p>
              <a:p>
                <a:pPr marL="457200" lvl="1" indent="0">
                  <a:buNone/>
                </a:pPr>
                <a:r>
                  <a:rPr lang="pt-BR" sz="2300" dirty="0"/>
                  <a:t> </a:t>
                </a:r>
                <a:endParaRPr lang="pt-BR" sz="2600" dirty="0"/>
              </a:p>
              <a:p>
                <a:pPr marL="457200" lvl="1" indent="0">
                  <a:buNone/>
                </a:pPr>
                <a:endParaRPr lang="pt-BR" sz="40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81577"/>
                <a:ext cx="8579296" cy="3840957"/>
              </a:xfrm>
              <a:prstGeom prst="rect">
                <a:avLst/>
              </a:prstGeom>
              <a:blipFill>
                <a:blip r:embed="rId2"/>
                <a:stretch>
                  <a:fillRect t="-3016" r="-5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3776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32" y="1558907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43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551460" cy="3326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Frações equivalentes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×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den>
                      </m:f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÷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÷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º</m:t>
                          </m:r>
                        </m:den>
                      </m:f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551460" cy="3326808"/>
              </a:xfrm>
              <a:prstGeom prst="rect">
                <a:avLst/>
              </a:prstGeom>
              <a:blipFill rotWithShape="1">
                <a:blip r:embed="rId2"/>
                <a:stretch>
                  <a:fillRect l="-14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8D86694-9DF6-49C5-A3FC-429448C0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56" y="2071042"/>
            <a:ext cx="2804888" cy="2833143"/>
          </a:xfrm>
          <a:prstGeom prst="rect">
            <a:avLst/>
          </a:prstGeom>
        </p:spPr>
      </p:pic>
      <p:pic>
        <p:nvPicPr>
          <p:cNvPr id="10" name="Espaço Reservado para Conteúdo 8">
            <a:extLst>
              <a:ext uri="{FF2B5EF4-FFF2-40B4-BE49-F238E27FC236}">
                <a16:creationId xmlns="" xmlns:a16="http://schemas.microsoft.com/office/drawing/2014/main" id="{20567DFF-3BDF-462D-AEB5-926892DE4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32" y="1558907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44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51520" y="1438154"/>
                <a:ext cx="2889396" cy="3326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100%=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00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...</a:t>
                </a:r>
              </a:p>
              <a:p>
                <a:r>
                  <a:rPr lang="pt-BR" sz="2400" dirty="0">
                    <a:cs typeface="Arial" panose="020B0604020202020204" pitchFamily="34" charset="0"/>
                  </a:rPr>
                  <a:t>Centenas percentuais = Números inteiro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38154"/>
                <a:ext cx="2889396" cy="3326680"/>
              </a:xfrm>
              <a:prstGeom prst="rect">
                <a:avLst/>
              </a:prstGeom>
              <a:blipFill>
                <a:blip r:embed="rId2"/>
                <a:stretch>
                  <a:fillRect l="-3165" r="-4430" b="-31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Espaço Reservado para Conteúdo 8">
            <a:extLst>
              <a:ext uri="{FF2B5EF4-FFF2-40B4-BE49-F238E27FC236}">
                <a16:creationId xmlns="" xmlns:a16="http://schemas.microsoft.com/office/drawing/2014/main" id="{58C24FA4-7DDC-4025-B824-8AD790F4A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="" xmlns:a16="http://schemas.microsoft.com/office/drawing/2014/main" id="{A15C008B-7AFB-4C93-8FBA-DE4777B618DB}"/>
                  </a:ext>
                </a:extLst>
              </p:cNvPr>
              <p:cNvSpPr/>
              <p:nvPr/>
            </p:nvSpPr>
            <p:spPr>
              <a:xfrm>
                <a:off x="3324928" y="1406776"/>
                <a:ext cx="2889396" cy="3326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10%=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=0,1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0,2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...</a:t>
                </a:r>
              </a:p>
              <a:p>
                <a:r>
                  <a:rPr lang="pt-BR" sz="2400" dirty="0">
                    <a:cs typeface="Arial" panose="020B0604020202020204" pitchFamily="34" charset="0"/>
                  </a:rPr>
                  <a:t>Dezenas percentuais = 1 casa decimal</a:t>
                </a: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15C008B-7AFB-4C93-8FBA-DE4777B61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928" y="1406776"/>
                <a:ext cx="2889396" cy="3326680"/>
              </a:xfrm>
              <a:prstGeom prst="rect">
                <a:avLst/>
              </a:prstGeom>
              <a:blipFill>
                <a:blip r:embed="rId4"/>
                <a:stretch>
                  <a:fillRect l="-3165" r="-211" b="-33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="" xmlns:a16="http://schemas.microsoft.com/office/drawing/2014/main" id="{A9996154-F599-415B-B75F-4719B7FB55C8}"/>
                  </a:ext>
                </a:extLst>
              </p:cNvPr>
              <p:cNvSpPr/>
              <p:nvPr/>
            </p:nvSpPr>
            <p:spPr>
              <a:xfrm>
                <a:off x="6214324" y="1347614"/>
                <a:ext cx="2889396" cy="3326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1%=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=0,01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0,02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...</a:t>
                </a:r>
              </a:p>
              <a:p>
                <a:r>
                  <a:rPr lang="pt-BR" sz="2400" dirty="0">
                    <a:cs typeface="Arial" panose="020B0604020202020204" pitchFamily="34" charset="0"/>
                  </a:rPr>
                  <a:t>Unidades percentuais = 2 casas decimais</a:t>
                </a: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A9996154-F599-415B-B75F-4719B7FB5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324" y="1347614"/>
                <a:ext cx="2889396" cy="3326680"/>
              </a:xfrm>
              <a:prstGeom prst="rect">
                <a:avLst/>
              </a:prstGeom>
              <a:blipFill>
                <a:blip r:embed="rId5"/>
                <a:stretch>
                  <a:fillRect l="-3165" r="-4852" b="-31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AB3559A1-3A2E-4B3F-A78C-B2C41EFA44E0}"/>
              </a:ext>
            </a:extLst>
          </p:cNvPr>
          <p:cNvCxnSpPr>
            <a:cxnSpLocks/>
          </p:cNvCxnSpPr>
          <p:nvPr/>
        </p:nvCxnSpPr>
        <p:spPr>
          <a:xfrm flipH="1">
            <a:off x="3155726" y="1481147"/>
            <a:ext cx="51464" cy="34822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="" xmlns:a16="http://schemas.microsoft.com/office/drawing/2014/main" id="{5A33034D-5BD3-4A5B-AF35-758DF017B040}"/>
              </a:ext>
            </a:extLst>
          </p:cNvPr>
          <p:cNvCxnSpPr>
            <a:cxnSpLocks/>
          </p:cNvCxnSpPr>
          <p:nvPr/>
        </p:nvCxnSpPr>
        <p:spPr>
          <a:xfrm flipH="1">
            <a:off x="6148050" y="1499745"/>
            <a:ext cx="51464" cy="34822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6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build="p"/>
      <p:bldP spid="1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00151"/>
            <a:ext cx="8964488" cy="3840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45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E51B928B-B38B-4D75-8AF8-FDAF2C4BEC2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63638"/>
            <a:ext cx="6696744" cy="2880320"/>
          </a:xfrm>
          <a:prstGeom prst="rect">
            <a:avLst/>
          </a:prstGeom>
        </p:spPr>
      </p:pic>
      <p:pic>
        <p:nvPicPr>
          <p:cNvPr id="6" name="Espaço Reservado para Conteúdo 8">
            <a:extLst>
              <a:ext uri="{FF2B5EF4-FFF2-40B4-BE49-F238E27FC236}">
                <a16:creationId xmlns="" xmlns:a16="http://schemas.microsoft.com/office/drawing/2014/main" id="{427F26AF-3C1F-4E95-886B-68CE7F5ED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00151"/>
                <a:ext cx="8579296" cy="384095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÷2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÷2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pt-B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“E” 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00151"/>
                <a:ext cx="8579296" cy="3840956"/>
              </a:xfrm>
              <a:blipFill>
                <a:blip r:embed="rId2"/>
                <a:stretch>
                  <a:fillRect l="-1137" t="-1270" r="-184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FD00D323-6B63-4B6E-BE4F-A3012384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7EED194-CAA7-471C-AC9B-831B910B9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35" y="1124645"/>
            <a:ext cx="5936237" cy="396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9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0" y="1220143"/>
                <a:ext cx="8964488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Dados: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milh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es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toneladas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produzido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</a:rPr>
                        <m:t>plantio</m:t>
                      </m:r>
                    </m:oMath>
                  </m:oMathPara>
                </a14:m>
                <a:endParaRPr lang="pt-BR" sz="2400" b="0" dirty="0">
                  <a:latin typeface="+mj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64% </m:t>
                      </m:r>
                      <m:r>
                        <m:rPr>
                          <m:nor/>
                        </m:rPr>
                        <a:rPr lang="pt-BR" sz="2400" b="0" i="0" dirty="0" smtClean="0">
                          <a:latin typeface="+mj-lt"/>
                          <a:ea typeface="Cambria Math" panose="02040503050406030204" pitchFamily="18" charset="0"/>
                        </a:rPr>
                        <m:t>perdido</m:t>
                      </m:r>
                      <m:r>
                        <m:rPr>
                          <m:nor/>
                        </m:rPr>
                        <a:rPr lang="pt-BR" sz="2400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i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( 20 % 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colheita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; 8% 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transporte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; 15%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ind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stria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; 1%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varejo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resto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culin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ria</m:t>
                      </m:r>
                      <m:r>
                        <m:rPr>
                          <m:nor/>
                        </m:rPr>
                        <a:rPr lang="pt-BR" sz="2400" dirty="0">
                          <a:latin typeface="+mj-lt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</a:rPr>
                  <a:t>Pergunta:</a:t>
                </a:r>
              </a:p>
              <a:p>
                <a:pPr marL="457200" lvl="1" indent="0" algn="ctr">
                  <a:buNone/>
                </a:pPr>
                <a:r>
                  <a:rPr lang="pt-BR" sz="2400" b="1" dirty="0">
                    <a:latin typeface="+mj-lt"/>
                  </a:rPr>
                  <a:t>O desperdício no processo culinário em toneladas?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20143"/>
                <a:ext cx="8964488" cy="3603847"/>
              </a:xfrm>
              <a:prstGeom prst="rect">
                <a:avLst/>
              </a:prstGeom>
              <a:blipFill>
                <a:blip r:embed="rId2"/>
                <a:stretch>
                  <a:fillRect t="-1354" b="-3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856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0" y="1220143"/>
                <a:ext cx="8812739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Solução:</a:t>
                </a:r>
              </a:p>
              <a:p>
                <a:pPr marL="457200" lvl="1" indent="0">
                  <a:buNone/>
                </a:pPr>
                <a:r>
                  <a:rPr lang="pt-BR" sz="2400" dirty="0">
                    <a:latin typeface="+mj-lt"/>
                    <a:ea typeface="Cambria Math" panose="02040503050406030204" pitchFamily="18" charset="0"/>
                  </a:rPr>
                  <a:t>Produção → Plantio → Perdas → Culinária</a:t>
                </a:r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𝑝𝑟𝑜𝑑𝑢𝑧𝑖𝑑𝑜𝑠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𝑝𝑙𝑎𝑛𝑡𝑖𝑜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=100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𝑝𝑙𝑎𝑛𝑡𝑖𝑜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64% = </m:t>
                      </m:r>
                      <m:r>
                        <a:rPr lang="pt-BR" sz="24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20% + 8% + 15% + 1% </m:t>
                      </m:r>
                      <m:r>
                        <a:rPr lang="pt-BR" sz="24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cul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cul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= 20% </m:t>
                      </m:r>
                    </m:oMath>
                  </m:oMathPara>
                </a14:m>
                <a:endParaRPr lang="pt-BR" sz="24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2400" i="1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𝑚𝑖𝑙h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õ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𝑝𝑒𝑟𝑑𝑖𝑑𝑜𝑠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𝑐𝑢𝑙𝑖𝑛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𝑟𝑖𝑎</m:t>
                      </m:r>
                    </m:oMath>
                  </m:oMathPara>
                </a14:m>
                <a:endParaRPr lang="pt-BR" sz="24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lvl="1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+mj-lt"/>
                  </a:rPr>
                  <a:t>Alternativa “A”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20143"/>
                <a:ext cx="8812739" cy="3603847"/>
              </a:xfrm>
              <a:prstGeom prst="rect">
                <a:avLst/>
              </a:prstGeom>
              <a:blipFill>
                <a:blip r:embed="rId2"/>
                <a:stretch>
                  <a:fillRect t="-1354" r="-1037" b="-13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9539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170436" y="1158690"/>
            <a:ext cx="8677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Dados: 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r>
              <a:rPr lang="pt-BR" sz="2400" dirty="0">
                <a:cs typeface="Arial" panose="020B0604020202020204" pitchFamily="34" charset="0"/>
              </a:rPr>
              <a:t>1º dia :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9B45A10-4421-4458-8DC0-0538D75B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35647"/>
            <a:ext cx="1098705" cy="14649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7E6A6BBA-9E53-4C92-BBE5-C76B1BA2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45" y="1620057"/>
            <a:ext cx="1110397" cy="14805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6F46DAE-EAD6-4842-8022-38E83978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42" y="1620056"/>
            <a:ext cx="1098705" cy="14649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BB11268-634F-40D5-9A4D-5997ADFC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47" y="1586606"/>
            <a:ext cx="1098705" cy="14649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B55EB270-00FB-4965-A818-2E40007BA941}"/>
              </a:ext>
            </a:extLst>
          </p:cNvPr>
          <p:cNvSpPr txBox="1"/>
          <p:nvPr/>
        </p:nvSpPr>
        <p:spPr>
          <a:xfrm>
            <a:off x="1199773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F877C3A3-D351-47D9-BD52-63ED44D96E7C}"/>
              </a:ext>
            </a:extLst>
          </p:cNvPr>
          <p:cNvSpPr txBox="1"/>
          <p:nvPr/>
        </p:nvSpPr>
        <p:spPr>
          <a:xfrm>
            <a:off x="2442037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BF884E2B-03ED-4E31-9706-39316394705E}"/>
              </a:ext>
            </a:extLst>
          </p:cNvPr>
          <p:cNvSpPr txBox="1"/>
          <p:nvPr/>
        </p:nvSpPr>
        <p:spPr>
          <a:xfrm>
            <a:off x="3722271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1CBC0569-1099-44E3-9ADA-6AA4B13386AA}"/>
              </a:ext>
            </a:extLst>
          </p:cNvPr>
          <p:cNvSpPr txBox="1"/>
          <p:nvPr/>
        </p:nvSpPr>
        <p:spPr>
          <a:xfrm>
            <a:off x="4882332" y="3006674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R$ 16,00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49E2A52-6E5C-4816-BB55-8AC7097434E7}"/>
              </a:ext>
            </a:extLst>
          </p:cNvPr>
          <p:cNvSpPr txBox="1"/>
          <p:nvPr/>
        </p:nvSpPr>
        <p:spPr>
          <a:xfrm>
            <a:off x="1221890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8F89C801-ED43-4919-B723-A2CA995E5E0C}"/>
              </a:ext>
            </a:extLst>
          </p:cNvPr>
          <p:cNvSpPr txBox="1"/>
          <p:nvPr/>
        </p:nvSpPr>
        <p:spPr>
          <a:xfrm>
            <a:off x="2464154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FC89F6BB-07E1-41AA-880A-9A4292B0E86A}"/>
              </a:ext>
            </a:extLst>
          </p:cNvPr>
          <p:cNvSpPr txBox="1"/>
          <p:nvPr/>
        </p:nvSpPr>
        <p:spPr>
          <a:xfrm>
            <a:off x="3762167" y="334235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CB1B124B-851C-4718-B1FF-942C47BAB973}"/>
              </a:ext>
            </a:extLst>
          </p:cNvPr>
          <p:cNvSpPr txBox="1"/>
          <p:nvPr/>
        </p:nvSpPr>
        <p:spPr>
          <a:xfrm>
            <a:off x="5004431" y="3378425"/>
            <a:ext cx="13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 </a:t>
            </a:r>
            <a:r>
              <a:rPr lang="pt-BR" sz="2400" b="1" dirty="0" err="1"/>
              <a:t>unds</a:t>
            </a:r>
            <a:endParaRPr lang="pt-BR" sz="2400" b="1" dirty="0"/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D2D34ECA-8E4D-44D9-A952-4D2913D85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677" y="1664334"/>
            <a:ext cx="1130320" cy="197806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16FB4191-D751-4FE5-8A87-F0C95E941EBF}"/>
              </a:ext>
            </a:extLst>
          </p:cNvPr>
          <p:cNvSpPr txBox="1"/>
          <p:nvPr/>
        </p:nvSpPr>
        <p:spPr>
          <a:xfrm>
            <a:off x="6089116" y="2137284"/>
            <a:ext cx="1881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20% maior que R$ 40,00 LUCRO</a:t>
            </a:r>
          </a:p>
        </p:txBody>
      </p:sp>
    </p:spTree>
    <p:extLst>
      <p:ext uri="{BB962C8B-B14F-4D97-AF65-F5344CB8AC3E}">
        <p14:creationId xmlns:p14="http://schemas.microsoft.com/office/powerpoint/2010/main" val="98567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50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BDA7D08-AE8E-473A-BB01-EA2FDE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EF8755C-96DF-4023-81D0-0811974CE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1" y="1000473"/>
            <a:ext cx="7697123" cy="414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1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DFB14C93-0745-424B-8547-3840A42C4A8C}"/>
              </a:ext>
            </a:extLst>
          </p:cNvPr>
          <p:cNvCxnSpPr/>
          <p:nvPr/>
        </p:nvCxnSpPr>
        <p:spPr>
          <a:xfrm>
            <a:off x="251520" y="1858763"/>
            <a:ext cx="630168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6FA4833C-061F-42AA-AECA-0CA3275EC000}"/>
              </a:ext>
            </a:extLst>
          </p:cNvPr>
          <p:cNvSpPr/>
          <p:nvPr/>
        </p:nvSpPr>
        <p:spPr>
          <a:xfrm>
            <a:off x="318633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38AF5EF0-82A8-4F7A-859A-5A0948E52680}"/>
              </a:ext>
            </a:extLst>
          </p:cNvPr>
          <p:cNvSpPr/>
          <p:nvPr/>
        </p:nvSpPr>
        <p:spPr>
          <a:xfrm>
            <a:off x="24117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1176" y="1200151"/>
            <a:ext cx="8902824" cy="3840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Carga máxima de 12 toneladas</a:t>
            </a:r>
          </a:p>
          <a:p>
            <a:pPr marL="0" indent="0">
              <a:buNone/>
            </a:pPr>
            <a:r>
              <a:rPr lang="pt-BR" sz="2400" dirty="0"/>
              <a:t>60% da carga no centro</a:t>
            </a:r>
          </a:p>
          <a:p>
            <a:pPr marL="0" indent="0">
              <a:buNone/>
            </a:pPr>
            <a:r>
              <a:rPr lang="pt-BR" sz="2400" dirty="0"/>
              <a:t>Restante igualmente dividido entres as extremidades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Qual a carga máxima recebida pelos três pontos de sustentação?</a:t>
            </a:r>
          </a:p>
          <a:p>
            <a:pPr marL="0" indent="0">
              <a:buNone/>
            </a:pPr>
            <a:endParaRPr lang="pt-BR" sz="1800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51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BDA7D08-AE8E-473A-BB01-EA2FDE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2A027FE9-4197-4E2C-B468-3C4D79B5FE91}"/>
              </a:ext>
            </a:extLst>
          </p:cNvPr>
          <p:cNvSpPr/>
          <p:nvPr/>
        </p:nvSpPr>
        <p:spPr>
          <a:xfrm>
            <a:off x="6184567" y="1923678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uiExpand="1" build="p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1200151"/>
                <a:ext cx="8291264" cy="384095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 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0" dirty="0" smtClean="0">
                          <a:latin typeface="Cambria Math" panose="02040503050406030204" pitchFamily="18" charset="0"/>
                        </a:rPr>
                        <m:t>60% </m:t>
                      </m:r>
                      <m:r>
                        <m:rPr>
                          <m:sty m:val="p"/>
                        </m:rPr>
                        <a:rPr lang="pt-BR" sz="2400" i="0" dirty="0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pt-BR" sz="2400" i="0" dirty="0" smtClean="0">
                          <a:latin typeface="Cambria Math" panose="02040503050406030204" pitchFamily="18" charset="0"/>
                        </a:rPr>
                        <m:t> 12= </m:t>
                      </m:r>
                      <m:f>
                        <m:fPr>
                          <m:ctrlPr>
                            <a:rPr lang="pt-BR" sz="2400" b="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0" dirty="0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pt-BR" sz="2400" b="0" i="0" dirty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×12=7,2 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toneladas</m:t>
                      </m:r>
                    </m:oMath>
                  </m:oMathPara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0" dirty="0">
                          <a:latin typeface="Cambria Math" panose="02040503050406030204" pitchFamily="18" charset="0"/>
                        </a:rPr>
                        <m:t>12 − 7,2 = 4,8 </m:t>
                      </m:r>
                      <m:r>
                        <m:rPr>
                          <m:sty m:val="p"/>
                        </m:rPr>
                        <a:rPr lang="pt-BR" sz="2400" i="0" dirty="0">
                          <a:latin typeface="Cambria Math" panose="02040503050406030204" pitchFamily="18" charset="0"/>
                        </a:rPr>
                        <m:t>toneladas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4,8</m:t>
                          </m:r>
                        </m:num>
                        <m:den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=2,4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</a:rPr>
                        <m:t>toneladas</m:t>
                      </m:r>
                    </m:oMath>
                  </m:oMathPara>
                </a14:m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“C”</a:t>
                </a:r>
                <a:endParaRPr lang="pt-BR" sz="2400" b="1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200151"/>
                <a:ext cx="8291264" cy="3840956"/>
              </a:xfrm>
              <a:blipFill>
                <a:blip r:embed="rId2"/>
                <a:stretch>
                  <a:fillRect l="-1176" t="-1270" r="-11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0BDA7D08-AE8E-473A-BB01-EA2FDE6C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DFB14C93-0745-424B-8547-3840A42C4A8C}"/>
              </a:ext>
            </a:extLst>
          </p:cNvPr>
          <p:cNvCxnSpPr/>
          <p:nvPr/>
        </p:nvCxnSpPr>
        <p:spPr>
          <a:xfrm>
            <a:off x="251520" y="1858763"/>
            <a:ext cx="630168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6FA4833C-061F-42AA-AECA-0CA3275EC000}"/>
              </a:ext>
            </a:extLst>
          </p:cNvPr>
          <p:cNvSpPr/>
          <p:nvPr/>
        </p:nvSpPr>
        <p:spPr>
          <a:xfrm>
            <a:off x="318633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38AF5EF0-82A8-4F7A-859A-5A0948E52680}"/>
              </a:ext>
            </a:extLst>
          </p:cNvPr>
          <p:cNvSpPr/>
          <p:nvPr/>
        </p:nvSpPr>
        <p:spPr>
          <a:xfrm>
            <a:off x="241176" y="1907967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2A027FE9-4197-4E2C-B468-3C4D79B5FE91}"/>
              </a:ext>
            </a:extLst>
          </p:cNvPr>
          <p:cNvSpPr/>
          <p:nvPr/>
        </p:nvSpPr>
        <p:spPr>
          <a:xfrm>
            <a:off x="6184567" y="1923678"/>
            <a:ext cx="432048" cy="3600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CCED359D-AA8F-46E3-A594-DD35DD153C7B}"/>
              </a:ext>
            </a:extLst>
          </p:cNvPr>
          <p:cNvSpPr txBox="1"/>
          <p:nvPr/>
        </p:nvSpPr>
        <p:spPr>
          <a:xfrm>
            <a:off x="3186336" y="1872865"/>
            <a:ext cx="8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60%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7233B5F7-5507-4816-BB0A-7AA3D8984A31}"/>
              </a:ext>
            </a:extLst>
          </p:cNvPr>
          <p:cNvSpPr txBox="1"/>
          <p:nvPr/>
        </p:nvSpPr>
        <p:spPr>
          <a:xfrm>
            <a:off x="188105" y="1822053"/>
            <a:ext cx="8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F8AE1F1B-64B3-4ADE-985E-C6C9489DB4E4}"/>
              </a:ext>
            </a:extLst>
          </p:cNvPr>
          <p:cNvSpPr txBox="1"/>
          <p:nvPr/>
        </p:nvSpPr>
        <p:spPr>
          <a:xfrm>
            <a:off x="6131496" y="1894195"/>
            <a:ext cx="8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41924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26A1D85-3DEA-482C-B26A-4751384C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9582"/>
            <a:ext cx="7543800" cy="408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7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63230"/>
            <a:ext cx="8964488" cy="40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  <a:r>
              <a:rPr lang="pt-BR" sz="2400" dirty="0"/>
              <a:t> </a:t>
            </a:r>
          </a:p>
          <a:p>
            <a:pPr marL="0" indent="0">
              <a:buNone/>
            </a:pPr>
            <a:r>
              <a:rPr lang="pt-BR" sz="2400" dirty="0"/>
              <a:t>36% é tratado</a:t>
            </a:r>
          </a:p>
          <a:p>
            <a:pPr marL="0" indent="0">
              <a:buNone/>
            </a:pPr>
            <a:r>
              <a:rPr lang="pt-BR" sz="2400" dirty="0"/>
              <a:t>8 bilhões de litros não é tratado</a:t>
            </a:r>
          </a:p>
          <a:p>
            <a:pPr marL="0" indent="0">
              <a:buNone/>
            </a:pPr>
            <a:r>
              <a:rPr lang="pt-BR" sz="2400" dirty="0"/>
              <a:t>Redução para 4 bilhões não tratado</a:t>
            </a:r>
          </a:p>
          <a:p>
            <a:pPr marL="0" indent="0"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Qual a porcentagem de esgoto tratado após redução?</a:t>
            </a:r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8C1FDA8-42C9-4BE3-90E0-7576681F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/>
                  <a:t>Regra de três simples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r>
                  <a:rPr lang="pt-BR" sz="2400" b="1" dirty="0"/>
                  <a:t>Diretamente proporcional: </a:t>
                </a:r>
                <a:endParaRPr lang="pt-BR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400" b="0" i="1" dirty="0" err="1" smtClean="0">
                          <a:latin typeface="Cambria Math" panose="02040503050406030204" pitchFamily="18" charset="0"/>
                        </a:rPr>
                        <m:t>𝑏𝑐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  <a:blipFill>
                <a:blip r:embed="rId2"/>
                <a:stretch>
                  <a:fillRect l="-1020" t="-11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=""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7036207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=""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="" xmlns:a16="http://schemas.microsoft.com/office/drawing/2014/main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7036207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7895" r="-100599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107895" r="-80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0667" r="-100599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210667" r="-80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Seta: para Cima 7">
            <a:extLst>
              <a:ext uri="{FF2B5EF4-FFF2-40B4-BE49-F238E27FC236}">
                <a16:creationId xmlns="" xmlns:a16="http://schemas.microsoft.com/office/drawing/2014/main" id="{88BFD5B3-040C-442D-BB71-239D25CBC8E7}"/>
              </a:ext>
            </a:extLst>
          </p:cNvPr>
          <p:cNvSpPr/>
          <p:nvPr/>
        </p:nvSpPr>
        <p:spPr>
          <a:xfrm>
            <a:off x="1835696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="" xmlns:a16="http://schemas.microsoft.com/office/drawing/2014/main" id="{01B208D5-8B66-4AC2-8142-151C3F6FBD61}"/>
              </a:ext>
            </a:extLst>
          </p:cNvPr>
          <p:cNvSpPr/>
          <p:nvPr/>
        </p:nvSpPr>
        <p:spPr>
          <a:xfrm>
            <a:off x="6409184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Cima 9">
            <a:extLst>
              <a:ext uri="{FF2B5EF4-FFF2-40B4-BE49-F238E27FC236}">
                <a16:creationId xmlns="" xmlns:a16="http://schemas.microsoft.com/office/drawing/2014/main" id="{EE03925A-252D-4871-8D33-D49E4EAB91B0}"/>
              </a:ext>
            </a:extLst>
          </p:cNvPr>
          <p:cNvSpPr/>
          <p:nvPr/>
        </p:nvSpPr>
        <p:spPr>
          <a:xfrm flipV="1">
            <a:off x="1367644" y="2195824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Cima 10">
            <a:extLst>
              <a:ext uri="{FF2B5EF4-FFF2-40B4-BE49-F238E27FC236}">
                <a16:creationId xmlns="" xmlns:a16="http://schemas.microsoft.com/office/drawing/2014/main" id="{C154769A-FEEA-49DF-831F-D1E231000054}"/>
              </a:ext>
            </a:extLst>
          </p:cNvPr>
          <p:cNvSpPr/>
          <p:nvPr/>
        </p:nvSpPr>
        <p:spPr>
          <a:xfrm flipV="1">
            <a:off x="6920862" y="2139701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inal de Multiplicação 11">
            <a:extLst>
              <a:ext uri="{FF2B5EF4-FFF2-40B4-BE49-F238E27FC236}">
                <a16:creationId xmlns="" xmlns:a16="http://schemas.microsoft.com/office/drawing/2014/main" id="{F05CF3BE-CC5C-4276-9B73-F6C52CCA0236}"/>
              </a:ext>
            </a:extLst>
          </p:cNvPr>
          <p:cNvSpPr/>
          <p:nvPr/>
        </p:nvSpPr>
        <p:spPr>
          <a:xfrm>
            <a:off x="3047492" y="2003627"/>
            <a:ext cx="2376264" cy="1179687"/>
          </a:xfrm>
          <a:prstGeom prst="mathMultiply">
            <a:avLst>
              <a:gd name="adj1" fmla="val 77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7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/>
                  <a:t>Regra de três simples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I</a:t>
                </a:r>
                <a:r>
                  <a:rPr lang="pt-BR" sz="2400" b="1" dirty="0"/>
                  <a:t>nversamente proporcional: multiplica em forma de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I</a:t>
                </a:r>
                <a:r>
                  <a:rPr lang="pt-BR" sz="2400" b="1" dirty="0"/>
                  <a:t>gualdade </a:t>
                </a:r>
                <a:endParaRPr lang="pt-BR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400" b="0" i="1" dirty="0" err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  <a:blipFill>
                <a:blip r:embed="rId2"/>
                <a:stretch>
                  <a:fillRect l="-1020" t="-11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=""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=""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="" xmlns:a16="http://schemas.microsoft.com/office/drawing/2014/main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Medida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7895" r="-100599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107895" r="-80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0667" r="-100599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210667" r="-80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Seta: para Cima 7">
            <a:extLst>
              <a:ext uri="{FF2B5EF4-FFF2-40B4-BE49-F238E27FC236}">
                <a16:creationId xmlns="" xmlns:a16="http://schemas.microsoft.com/office/drawing/2014/main" id="{88BFD5B3-040C-442D-BB71-239D25CBC8E7}"/>
              </a:ext>
            </a:extLst>
          </p:cNvPr>
          <p:cNvSpPr/>
          <p:nvPr/>
        </p:nvSpPr>
        <p:spPr>
          <a:xfrm>
            <a:off x="1835696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="" xmlns:a16="http://schemas.microsoft.com/office/drawing/2014/main" id="{01B208D5-8B66-4AC2-8142-151C3F6FBD61}"/>
              </a:ext>
            </a:extLst>
          </p:cNvPr>
          <p:cNvSpPr/>
          <p:nvPr/>
        </p:nvSpPr>
        <p:spPr>
          <a:xfrm flipV="1">
            <a:off x="6409184" y="2139702"/>
            <a:ext cx="288032" cy="90754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Seta: para Cima 9">
            <a:extLst>
              <a:ext uri="{FF2B5EF4-FFF2-40B4-BE49-F238E27FC236}">
                <a16:creationId xmlns="" xmlns:a16="http://schemas.microsoft.com/office/drawing/2014/main" id="{EE03925A-252D-4871-8D33-D49E4EAB91B0}"/>
              </a:ext>
            </a:extLst>
          </p:cNvPr>
          <p:cNvSpPr/>
          <p:nvPr/>
        </p:nvSpPr>
        <p:spPr>
          <a:xfrm flipV="1">
            <a:off x="1367644" y="2195824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Cima 10">
            <a:extLst>
              <a:ext uri="{FF2B5EF4-FFF2-40B4-BE49-F238E27FC236}">
                <a16:creationId xmlns="" xmlns:a16="http://schemas.microsoft.com/office/drawing/2014/main" id="{C154769A-FEEA-49DF-831F-D1E231000054}"/>
              </a:ext>
            </a:extLst>
          </p:cNvPr>
          <p:cNvSpPr/>
          <p:nvPr/>
        </p:nvSpPr>
        <p:spPr>
          <a:xfrm>
            <a:off x="6920862" y="2139701"/>
            <a:ext cx="288032" cy="907541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Igual a 5">
            <a:extLst>
              <a:ext uri="{FF2B5EF4-FFF2-40B4-BE49-F238E27FC236}">
                <a16:creationId xmlns="" xmlns:a16="http://schemas.microsoft.com/office/drawing/2014/main" id="{3F45896F-4718-4819-8575-FB8D5DDA5E84}"/>
              </a:ext>
            </a:extLst>
          </p:cNvPr>
          <p:cNvSpPr/>
          <p:nvPr/>
        </p:nvSpPr>
        <p:spPr>
          <a:xfrm>
            <a:off x="3294348" y="1601464"/>
            <a:ext cx="1944216" cy="1984014"/>
          </a:xfrm>
          <a:prstGeom prst="mathEqual">
            <a:avLst>
              <a:gd name="adj1" fmla="val 3206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/>
                  <a:t>Regra de três simples</a:t>
                </a:r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:endParaRPr lang="pt-BR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𝑝𝑎𝑟𝑡𝑒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% ∙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𝑡𝑜𝑡𝑎𝑙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𝑝𝑎𝑟𝑡𝑒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∙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𝑡𝑜𝑡𝑎𝑙</m:t>
                      </m:r>
                    </m:oMath>
                  </m:oMathPara>
                </a14:m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30"/>
                <a:ext cx="8964488" cy="4080270"/>
              </a:xfrm>
              <a:blipFill>
                <a:blip r:embed="rId2"/>
                <a:stretch>
                  <a:fillRect l="-1020" t="-11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57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=""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9569419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=""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="" xmlns:a16="http://schemas.microsoft.com/office/drawing/2014/main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Porcentagem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Quantidade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100 %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𝑡𝑜𝑡𝑎𝑙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𝑝𝑎𝑟𝑡𝑒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 %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81B1162A-0597-4973-82EF-3B6FF490E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9569419"/>
                  </p:ext>
                </p:extLst>
              </p:nvPr>
            </p:nvGraphicFramePr>
            <p:xfrm>
              <a:off x="1187624" y="1675643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Porcentagem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Quantidade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7895" r="-100599" b="-11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107895" r="-800" b="-113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0667" r="-100599" b="-1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0400" t="-210667" r="-800" b="-14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Sinal de Multiplicação 11">
            <a:extLst>
              <a:ext uri="{FF2B5EF4-FFF2-40B4-BE49-F238E27FC236}">
                <a16:creationId xmlns="" xmlns:a16="http://schemas.microsoft.com/office/drawing/2014/main" id="{8BADD53E-6B0B-4958-8F6D-61C9E0C71BCB}"/>
              </a:ext>
            </a:extLst>
          </p:cNvPr>
          <p:cNvSpPr/>
          <p:nvPr/>
        </p:nvSpPr>
        <p:spPr>
          <a:xfrm>
            <a:off x="3047492" y="2003627"/>
            <a:ext cx="2376264" cy="1179687"/>
          </a:xfrm>
          <a:prstGeom prst="mathMultiply">
            <a:avLst>
              <a:gd name="adj1" fmla="val 77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5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17738"/>
                <a:ext cx="8633227" cy="354952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sz="2100" b="1" dirty="0">
                    <a:solidFill>
                      <a:srgbClr val="FF0000"/>
                    </a:solidFill>
                  </a:rPr>
                  <a:t>SOLUÇÃO:</a:t>
                </a:r>
                <a:r>
                  <a:rPr lang="pt-BR" sz="2100" dirty="0"/>
                  <a:t> </a:t>
                </a:r>
              </a:p>
              <a:p>
                <a:pPr marL="0" indent="0">
                  <a:buNone/>
                </a:pPr>
                <a:r>
                  <a:rPr lang="pt-BR" sz="2100" dirty="0"/>
                  <a:t>Se 36% é tratado, então 64% não é tratado. </a:t>
                </a:r>
              </a:p>
              <a:p>
                <a:pPr marL="0" indent="0">
                  <a:buNone/>
                </a:pPr>
                <a:r>
                  <a:rPr lang="pt-BR" sz="2100" dirty="0"/>
                  <a:t>Logo, 	64% -------- 8 bi</a:t>
                </a:r>
              </a:p>
              <a:p>
                <a:pPr marL="0" indent="0">
                  <a:buNone/>
                </a:pPr>
                <a:r>
                  <a:rPr lang="pt-BR" sz="2100" dirty="0"/>
                  <a:t>            	</a:t>
                </a:r>
                <a14:m>
                  <m:oMath xmlns:m="http://schemas.openxmlformats.org/officeDocument/2006/math">
                    <m:r>
                      <a:rPr lang="pt-BR" sz="210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pt-BR" sz="21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sz="2100" dirty="0"/>
                  <a:t>     -------- 4 bi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 = 64 ∙4</m:t>
                      </m:r>
                    </m:oMath>
                  </m:oMathPara>
                </a14:m>
                <a:endParaRPr lang="pt-BR" sz="2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1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100" i="1" dirty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10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100" b="0" i="1" dirty="0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pt-BR" sz="21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1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100" i="1" dirty="0" smtClean="0">
                          <a:latin typeface="Cambria Math" panose="02040503050406030204" pitchFamily="18" charset="0"/>
                        </a:rPr>
                        <m:t> = 32</m:t>
                      </m:r>
                      <m:r>
                        <a:rPr lang="pt-BR" sz="2100" i="1" dirty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1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sz="2100" i="1" dirty="0" smtClean="0">
                        <a:latin typeface="Cambria Math" panose="02040503050406030204" pitchFamily="18" charset="0"/>
                      </a:rPr>
                      <m:t>32</m:t>
                    </m:r>
                    <m:r>
                      <a:rPr lang="pt-BR" sz="2100" i="1" dirty="0">
                        <a:latin typeface="Cambria Math" panose="02040503050406030204" pitchFamily="18" charset="0"/>
                      </a:rPr>
                      <m:t>%+ 36% = 68% </m:t>
                    </m:r>
                  </m:oMath>
                </a14:m>
                <a:r>
                  <a:rPr lang="pt-BR" sz="2100" dirty="0"/>
                  <a:t>                                             </a:t>
                </a:r>
              </a:p>
              <a:p>
                <a:pPr marL="0" indent="0" algn="r">
                  <a:buNone/>
                </a:pPr>
                <a:r>
                  <a:rPr lang="pt-BR" sz="2100" dirty="0">
                    <a:solidFill>
                      <a:srgbClr val="FF0000"/>
                    </a:solidFill>
                  </a:rPr>
                  <a:t>Alternativa “B”</a:t>
                </a:r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sz="2100" dirty="0"/>
              </a:p>
              <a:p>
                <a:pPr marL="0" indent="0">
                  <a:buNone/>
                </a:pPr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17738"/>
                <a:ext cx="8633227" cy="3549525"/>
              </a:xfrm>
              <a:blipFill>
                <a:blip r:embed="rId2"/>
                <a:stretch>
                  <a:fillRect l="-847" t="-1890" r="-7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58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59</a:t>
            </a:fld>
            <a:endParaRPr lang="pt-BR" dirty="0"/>
          </a:p>
        </p:txBody>
      </p:sp>
      <p:pic>
        <p:nvPicPr>
          <p:cNvPr id="6" name="Espaço Reservado para Conteúdo 8">
            <a:extLst>
              <a:ext uri="{FF2B5EF4-FFF2-40B4-BE49-F238E27FC236}">
                <a16:creationId xmlns="" xmlns:a16="http://schemas.microsoft.com/office/drawing/2014/main" id="{CAC9BEBC-6BA4-42E4-B12A-446C8C09D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8A406411-D9EA-46BD-9E50-534919552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78972"/>
            <a:ext cx="3816424" cy="38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DFC097B9-BA10-4E57-885E-616A29CE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170436" y="1158690"/>
            <a:ext cx="8677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cs typeface="Arial" panose="020B0604020202020204" pitchFamily="34" charset="0"/>
              </a:rPr>
              <a:t>Pergunta: </a:t>
            </a:r>
          </a:p>
          <a:p>
            <a:endParaRPr lang="pt-BR" sz="2400" dirty="0">
              <a:cs typeface="Arial" panose="020B0604020202020204" pitchFamily="34" charset="0"/>
            </a:endParaRPr>
          </a:p>
          <a:p>
            <a:pPr algn="ctr"/>
            <a:endParaRPr lang="pt-BR" sz="2400" b="1" dirty="0">
              <a:cs typeface="Arial" panose="020B0604020202020204" pitchFamily="34" charset="0"/>
            </a:endParaRPr>
          </a:p>
          <a:p>
            <a:pPr algn="ctr"/>
            <a:endParaRPr lang="pt-BR" sz="2400" b="1" dirty="0"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cs typeface="Arial" panose="020B0604020202020204" pitchFamily="34" charset="0"/>
              </a:rPr>
              <a:t>Qual o preço de um picolé?</a:t>
            </a:r>
          </a:p>
          <a:p>
            <a:endParaRPr lang="pt-BR" sz="28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15516"/>
            <a:ext cx="9039594" cy="4027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60</a:t>
            </a:fld>
            <a:endParaRPr lang="pt-BR" dirty="0"/>
          </a:p>
        </p:txBody>
      </p:sp>
      <p:pic>
        <p:nvPicPr>
          <p:cNvPr id="6" name="Espaço Reservado para Conteúdo 8">
            <a:extLst>
              <a:ext uri="{FF2B5EF4-FFF2-40B4-BE49-F238E27FC236}">
                <a16:creationId xmlns="" xmlns:a16="http://schemas.microsoft.com/office/drawing/2014/main" id="{CAC9BEBC-6BA4-42E4-B12A-446C8C09D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21142677-D8B9-4EBC-A05B-AA27DC9CD3F7}"/>
              </a:ext>
            </a:extLst>
          </p:cNvPr>
          <p:cNvPicPr/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1354245"/>
            <a:ext cx="4320480" cy="28809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936776B-73A7-4946-9A8F-8980842B8EBB}"/>
              </a:ext>
            </a:extLst>
          </p:cNvPr>
          <p:cNvSpPr txBox="1"/>
          <p:nvPr/>
        </p:nvSpPr>
        <p:spPr>
          <a:xfrm>
            <a:off x="132801" y="1707654"/>
            <a:ext cx="45365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25% banho, mãos e dentes.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33% descarga.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27% cozinhar e beber.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15% demais atividades.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200 litros por dia de consumo.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74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15516"/>
            <a:ext cx="8136904" cy="4027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Solução: 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2400" dirty="0"/>
              <a:t>200 L – </a:t>
            </a:r>
            <a:r>
              <a:rPr lang="pt-BR" sz="2400" dirty="0" smtClean="0"/>
              <a:t>99,6 </a:t>
            </a:r>
            <a:r>
              <a:rPr lang="pt-BR" sz="2400" dirty="0"/>
              <a:t>L =  100,4 L                                           </a:t>
            </a:r>
          </a:p>
          <a:p>
            <a:pPr marL="0" indent="0" algn="r">
              <a:buNone/>
            </a:pPr>
            <a:r>
              <a:rPr lang="pt-BR" sz="2400" dirty="0">
                <a:solidFill>
                  <a:srgbClr val="FF0000"/>
                </a:solidFill>
              </a:rPr>
              <a:t>Alternativa “C” 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61</a:t>
            </a:fld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="" xmlns:a16="http://schemas.microsoft.com/office/drawing/2014/main" id="{BBB9A97B-9E5F-43EC-B983-52A54BDF98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214497"/>
                  </p:ext>
                </p:extLst>
              </p:nvPr>
            </p:nvGraphicFramePr>
            <p:xfrm>
              <a:off x="264767" y="1702979"/>
              <a:ext cx="8614465" cy="247682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28592">
                      <a:extLst>
                        <a:ext uri="{9D8B030D-6E8A-4147-A177-3AD203B41FA5}">
                          <a16:colId xmlns="" xmlns:a16="http://schemas.microsoft.com/office/drawing/2014/main" val="4066085677"/>
                        </a:ext>
                      </a:extLst>
                    </a:gridCol>
                    <a:gridCol w="3285873">
                      <a:extLst>
                        <a:ext uri="{9D8B030D-6E8A-4147-A177-3AD203B41FA5}">
                          <a16:colId xmlns="" xmlns:a16="http://schemas.microsoft.com/office/drawing/2014/main" val="1807313508"/>
                        </a:ext>
                      </a:extLst>
                    </a:gridCol>
                  </a:tblGrid>
                  <a:tr h="4956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Atividade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Consumo na atividade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6853693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Tomar banho, lavar as mãos e escovar os dentes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24 + 3,2 + 2,4 = 29,6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4201714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Dar a descarga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18 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5219916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Beber e cozinhar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22 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60872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Demais atividades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15% . 200 = 30</m:t>
                                </m:r>
                                <m:r>
                                  <a:rPr lang="pt-BR" sz="20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000" b="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9824607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Total de consumo nessas atividades, no Brasil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99,6 </m:t>
                                </m:r>
                                <m:r>
                                  <a:rPr lang="pt-BR" sz="200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pt-BR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0729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BBB9A97B-9E5F-43EC-B983-52A54BDF98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214497"/>
                  </p:ext>
                </p:extLst>
              </p:nvPr>
            </p:nvGraphicFramePr>
            <p:xfrm>
              <a:off x="264767" y="1702979"/>
              <a:ext cx="8614465" cy="247682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28592">
                      <a:extLst>
                        <a:ext uri="{9D8B030D-6E8A-4147-A177-3AD203B41FA5}">
                          <a16:colId xmlns:a16="http://schemas.microsoft.com/office/drawing/2014/main" val="4066085677"/>
                        </a:ext>
                      </a:extLst>
                    </a:gridCol>
                    <a:gridCol w="3285873">
                      <a:extLst>
                        <a:ext uri="{9D8B030D-6E8A-4147-A177-3AD203B41FA5}">
                          <a16:colId xmlns:a16="http://schemas.microsoft.com/office/drawing/2014/main" val="1807313508"/>
                        </a:ext>
                      </a:extLst>
                    </a:gridCol>
                  </a:tblGrid>
                  <a:tr h="4956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Atividade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b="1" dirty="0"/>
                            <a:t>Consumo na atividade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53693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Tomar banho, lavar as mãos e escovar os dentes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130303" r="-371" b="-4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17146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Dar a descarga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233846" r="-371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199160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Beber e cozinhar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333846" r="-371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87243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Demais atividades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433846" r="-371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246077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000" dirty="0"/>
                            <a:t>Total de consumo nessas atividades, no Brasil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2"/>
                          <a:stretch>
                            <a:fillRect l="-162523" t="-533846" r="-371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992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Espaço Reservado para Conteúdo 8">
            <a:extLst>
              <a:ext uri="{FF2B5EF4-FFF2-40B4-BE49-F238E27FC236}">
                <a16:creationId xmlns="" xmlns:a16="http://schemas.microsoft.com/office/drawing/2014/main" id="{CAC9BEBC-6BA4-42E4-B12A-446C8C09D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C598336-DCDB-4F45-A651-D697DB01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513"/>
            <a:ext cx="6768752" cy="381129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7697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1063229"/>
            <a:ext cx="9144000" cy="4080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  <a:endParaRPr lang="pt-BR" sz="24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Elipse 3">
            <a:extLst>
              <a:ext uri="{FF2B5EF4-FFF2-40B4-BE49-F238E27FC236}">
                <a16:creationId xmlns="" xmlns:a16="http://schemas.microsoft.com/office/drawing/2014/main" id="{6D3C2070-C97B-4C78-B209-3D492C1FD6B5}"/>
              </a:ext>
            </a:extLst>
          </p:cNvPr>
          <p:cNvSpPr/>
          <p:nvPr/>
        </p:nvSpPr>
        <p:spPr>
          <a:xfrm>
            <a:off x="1331640" y="1329805"/>
            <a:ext cx="7128792" cy="3704033"/>
          </a:xfrm>
          <a:prstGeom prst="ellipse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28A03AE8-FFBC-48D8-914D-EF51496DA8C7}"/>
              </a:ext>
            </a:extLst>
          </p:cNvPr>
          <p:cNvSpPr txBox="1"/>
          <p:nvPr/>
        </p:nvSpPr>
        <p:spPr>
          <a:xfrm>
            <a:off x="1907704" y="1220143"/>
            <a:ext cx="5976664" cy="830997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101,8 milhões de brasileiros com 10 anos ou mais com rendimento de R$1.202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BA0CAFF8-770A-4AB0-881B-56EDFDFB2617}"/>
              </a:ext>
            </a:extLst>
          </p:cNvPr>
          <p:cNvSpPr/>
          <p:nvPr/>
        </p:nvSpPr>
        <p:spPr>
          <a:xfrm>
            <a:off x="1907704" y="2571750"/>
            <a:ext cx="2664296" cy="2016224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3EE58A5D-C953-45A5-A1D8-E488A871FAF1}"/>
              </a:ext>
            </a:extLst>
          </p:cNvPr>
          <p:cNvSpPr txBox="1"/>
          <p:nvPr/>
        </p:nvSpPr>
        <p:spPr>
          <a:xfrm>
            <a:off x="2283812" y="2322632"/>
            <a:ext cx="1912079" cy="461665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∑10%+pobres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DB11526E-7E5E-4E40-AB1F-DC1C54356464}"/>
              </a:ext>
            </a:extLst>
          </p:cNvPr>
          <p:cNvSpPr txBox="1"/>
          <p:nvPr/>
        </p:nvSpPr>
        <p:spPr>
          <a:xfrm>
            <a:off x="2105472" y="303341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1,1% de R$ 1.202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DD89C899-F7DA-424C-91C2-C692692C86A3}"/>
              </a:ext>
            </a:extLst>
          </p:cNvPr>
          <p:cNvSpPr/>
          <p:nvPr/>
        </p:nvSpPr>
        <p:spPr>
          <a:xfrm>
            <a:off x="5013176" y="2594125"/>
            <a:ext cx="2664296" cy="2016224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F914358B-7B88-4442-81FE-CD2CEE816758}"/>
              </a:ext>
            </a:extLst>
          </p:cNvPr>
          <p:cNvSpPr txBox="1"/>
          <p:nvPr/>
        </p:nvSpPr>
        <p:spPr>
          <a:xfrm>
            <a:off x="5487370" y="2356037"/>
            <a:ext cx="1630988" cy="461665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∑10%+ricos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36E88BDE-A335-4043-8714-8D1CA324FB97}"/>
              </a:ext>
            </a:extLst>
          </p:cNvPr>
          <p:cNvSpPr txBox="1"/>
          <p:nvPr/>
        </p:nvSpPr>
        <p:spPr>
          <a:xfrm>
            <a:off x="5076056" y="3055790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/>
              <a:t>44,5% de R$ 1.202</a:t>
            </a:r>
          </a:p>
        </p:txBody>
      </p:sp>
    </p:spTree>
    <p:extLst>
      <p:ext uri="{BB962C8B-B14F-4D97-AF65-F5344CB8AC3E}">
        <p14:creationId xmlns:p14="http://schemas.microsoft.com/office/powerpoint/2010/main" val="9258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/>
      <p:bldP spid="11" grpId="0" animBg="1"/>
      <p:bldP spid="12" grpId="0" animBg="1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63230"/>
            <a:ext cx="7272808" cy="40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A diferença  entre a renda média mensal de </a:t>
            </a:r>
            <a:r>
              <a:rPr lang="pt-BR" sz="2400" b="1" dirty="0">
                <a:solidFill>
                  <a:srgbClr val="FF0000"/>
                </a:solidFill>
              </a:rPr>
              <a:t>um</a:t>
            </a:r>
            <a:r>
              <a:rPr lang="pt-BR" sz="2400" dirty="0"/>
              <a:t> brasileiro que estava na faixa dos 10% mais ricos e de um que estava na faixa dos 10% mais pobres?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97158052-A423-42D8-B519-0F5CCA63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8C1FDA8-42C9-4BE3-90E0-7576681F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" y="1063229"/>
            <a:ext cx="8604448" cy="3977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SOLUÇÃO:</a:t>
            </a:r>
            <a:r>
              <a:rPr lang="pt-BR" sz="2400" dirty="0"/>
              <a:t> </a:t>
            </a: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65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Elipse 5">
            <a:extLst>
              <a:ext uri="{FF2B5EF4-FFF2-40B4-BE49-F238E27FC236}">
                <a16:creationId xmlns="" xmlns:a16="http://schemas.microsoft.com/office/drawing/2014/main" id="{73870AD1-6F8E-468A-957F-C7D442FBDF60}"/>
              </a:ext>
            </a:extLst>
          </p:cNvPr>
          <p:cNvSpPr/>
          <p:nvPr/>
        </p:nvSpPr>
        <p:spPr>
          <a:xfrm>
            <a:off x="4533679" y="1948603"/>
            <a:ext cx="2664296" cy="2016224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0E13BA65-D29D-4B38-A50D-C7196E27D503}"/>
              </a:ext>
            </a:extLst>
          </p:cNvPr>
          <p:cNvSpPr txBox="1"/>
          <p:nvPr/>
        </p:nvSpPr>
        <p:spPr>
          <a:xfrm>
            <a:off x="4918915" y="1707654"/>
            <a:ext cx="1912079" cy="461665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∑10%+pobres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="" xmlns:a16="http://schemas.microsoft.com/office/drawing/2014/main" id="{0936E49F-F969-4986-B8B4-1D02D1F09217}"/>
                  </a:ext>
                </a:extLst>
              </p:cNvPr>
              <p:cNvSpPr txBox="1"/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1,1% </a:t>
                </a:r>
                <a14:m>
                  <m:oMath xmlns:m="http://schemas.openxmlformats.org/officeDocument/2006/math">
                    <m:r>
                      <a:rPr lang="pt-BR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936E49F-F969-4986-B8B4-1D02D1F09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blipFill>
                <a:blip r:embed="rId3"/>
                <a:stretch>
                  <a:fillRect l="-3254" t="-10667" b="-3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E99FA96A-4A11-499B-8EE3-1DF24A228132}"/>
              </a:ext>
            </a:extLst>
          </p:cNvPr>
          <p:cNvSpPr/>
          <p:nvPr/>
        </p:nvSpPr>
        <p:spPr>
          <a:xfrm>
            <a:off x="644236" y="1920479"/>
            <a:ext cx="2664296" cy="2016224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F3DAE1ED-7C54-4D29-AB5B-85AAB93766EA}"/>
              </a:ext>
            </a:extLst>
          </p:cNvPr>
          <p:cNvSpPr txBox="1"/>
          <p:nvPr/>
        </p:nvSpPr>
        <p:spPr>
          <a:xfrm>
            <a:off x="1118430" y="1682391"/>
            <a:ext cx="1630988" cy="461665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∑10%+ricos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="" xmlns:a16="http://schemas.microsoft.com/office/drawing/2014/main" id="{B8372F22-34C5-4B62-B71E-4727B63FA552}"/>
                  </a:ext>
                </a:extLst>
              </p:cNvPr>
              <p:cNvSpPr txBox="1"/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44,5% </a:t>
                </a:r>
                <a14:m>
                  <m:oMath xmlns:m="http://schemas.openxmlformats.org/officeDocument/2006/math">
                    <m:r>
                      <a:rPr lang="pt-B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8372F22-34C5-4B62-B71E-4727B63FA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blipFill>
                <a:blip r:embed="rId4"/>
                <a:stretch>
                  <a:fillRect l="-3471" t="-10667" b="-3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D589924-28EE-4061-932E-2053F644689B}"/>
              </a:ext>
            </a:extLst>
          </p:cNvPr>
          <p:cNvSpPr txBox="1"/>
          <p:nvPr/>
        </p:nvSpPr>
        <p:spPr>
          <a:xfrm>
            <a:off x="1305412" y="2590502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534,89</a:t>
            </a:r>
            <a:endParaRPr lang="pt-BR" sz="2400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577C2D6C-87C4-4B81-AD4A-3B849044E821}"/>
              </a:ext>
            </a:extLst>
          </p:cNvPr>
          <p:cNvSpPr txBox="1"/>
          <p:nvPr/>
        </p:nvSpPr>
        <p:spPr>
          <a:xfrm>
            <a:off x="5338871" y="2616383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13,222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1354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" y="1063229"/>
            <a:ext cx="8604448" cy="3977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3800" b="1" dirty="0">
                <a:solidFill>
                  <a:srgbClr val="FF0000"/>
                </a:solidFill>
              </a:rPr>
              <a:t>SOLUÇÃO:</a:t>
            </a:r>
            <a:r>
              <a:rPr lang="pt-BR" sz="3800" dirty="0"/>
              <a:t> </a:t>
            </a: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endParaRPr lang="pt-BR" sz="2600" dirty="0">
              <a:solidFill>
                <a:srgbClr val="FF0000"/>
              </a:solidFill>
            </a:endParaRPr>
          </a:p>
          <a:p>
            <a:pPr marL="457200" lvl="1" indent="0" algn="r">
              <a:buNone/>
            </a:pPr>
            <a:r>
              <a:rPr lang="pt-BR" sz="3800" dirty="0">
                <a:solidFill>
                  <a:srgbClr val="FF0000"/>
                </a:solidFill>
              </a:rPr>
              <a:t>Alternativa “E”</a:t>
            </a:r>
            <a:endParaRPr lang="pt-BR" sz="3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66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Elipse 5">
            <a:extLst>
              <a:ext uri="{FF2B5EF4-FFF2-40B4-BE49-F238E27FC236}">
                <a16:creationId xmlns="" xmlns:a16="http://schemas.microsoft.com/office/drawing/2014/main" id="{73870AD1-6F8E-468A-957F-C7D442FBDF60}"/>
              </a:ext>
            </a:extLst>
          </p:cNvPr>
          <p:cNvSpPr/>
          <p:nvPr/>
        </p:nvSpPr>
        <p:spPr>
          <a:xfrm>
            <a:off x="4533679" y="1948603"/>
            <a:ext cx="2664296" cy="2016224"/>
          </a:xfrm>
          <a:prstGeom prst="ellipse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0E13BA65-D29D-4B38-A50D-C7196E27D503}"/>
              </a:ext>
            </a:extLst>
          </p:cNvPr>
          <p:cNvSpPr txBox="1"/>
          <p:nvPr/>
        </p:nvSpPr>
        <p:spPr>
          <a:xfrm>
            <a:off x="4918915" y="1707654"/>
            <a:ext cx="1912079" cy="461665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∑10%+pobres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="" xmlns:a16="http://schemas.microsoft.com/office/drawing/2014/main" id="{0936E49F-F969-4986-B8B4-1D02D1F09217}"/>
                  </a:ext>
                </a:extLst>
              </p:cNvPr>
              <p:cNvSpPr txBox="1"/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1,1% </a:t>
                </a:r>
                <a14:m>
                  <m:oMath xmlns:m="http://schemas.openxmlformats.org/officeDocument/2006/math">
                    <m:r>
                      <a:rPr lang="pt-BR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936E49F-F969-4986-B8B4-1D02D1F09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27" y="2234591"/>
                <a:ext cx="2808312" cy="461665"/>
              </a:xfrm>
              <a:prstGeom prst="rect">
                <a:avLst/>
              </a:prstGeom>
              <a:blipFill>
                <a:blip r:embed="rId3"/>
                <a:stretch>
                  <a:fillRect l="-3254" t="-10667" b="-3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E99FA96A-4A11-499B-8EE3-1DF24A228132}"/>
              </a:ext>
            </a:extLst>
          </p:cNvPr>
          <p:cNvSpPr/>
          <p:nvPr/>
        </p:nvSpPr>
        <p:spPr>
          <a:xfrm>
            <a:off x="644236" y="1920479"/>
            <a:ext cx="2664296" cy="2016224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F3DAE1ED-7C54-4D29-AB5B-85AAB93766EA}"/>
              </a:ext>
            </a:extLst>
          </p:cNvPr>
          <p:cNvSpPr txBox="1"/>
          <p:nvPr/>
        </p:nvSpPr>
        <p:spPr>
          <a:xfrm>
            <a:off x="1118430" y="1682391"/>
            <a:ext cx="1630988" cy="461665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∑10%+ricos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="" xmlns:a16="http://schemas.microsoft.com/office/drawing/2014/main" id="{B8372F22-34C5-4B62-B71E-4727B63FA552}"/>
                  </a:ext>
                </a:extLst>
              </p:cNvPr>
              <p:cNvSpPr txBox="1"/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/>
                  <a:t>44,5% </a:t>
                </a:r>
                <a14:m>
                  <m:oMath xmlns:m="http://schemas.openxmlformats.org/officeDocument/2006/math">
                    <m:r>
                      <a:rPr lang="pt-B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400" b="1" dirty="0"/>
                  <a:t> 1.202</a:t>
                </a: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8372F22-34C5-4B62-B71E-4727B63FA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03" y="2234592"/>
                <a:ext cx="2808312" cy="461665"/>
              </a:xfrm>
              <a:prstGeom prst="rect">
                <a:avLst/>
              </a:prstGeom>
              <a:blipFill>
                <a:blip r:embed="rId4"/>
                <a:stretch>
                  <a:fillRect l="-3471" t="-10667" b="-3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="" xmlns:a16="http://schemas.microsoft.com/office/drawing/2014/main" id="{DD589924-28EE-4061-932E-2053F644689B}"/>
                  </a:ext>
                </a:extLst>
              </p:cNvPr>
              <p:cNvSpPr txBox="1"/>
              <p:nvPr/>
            </p:nvSpPr>
            <p:spPr>
              <a:xfrm>
                <a:off x="572228" y="2629091"/>
                <a:ext cx="2808312" cy="800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𝟓𝟑𝟒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𝟖𝟗</m:t>
                          </m:r>
                        </m:num>
                        <m:den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D589924-28EE-4061-932E-2053F6446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28" y="2629091"/>
                <a:ext cx="2808312" cy="800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="" xmlns:a16="http://schemas.microsoft.com/office/drawing/2014/main" id="{577C2D6C-87C4-4B81-AD4A-3B849044E821}"/>
                  </a:ext>
                </a:extLst>
              </p:cNvPr>
              <p:cNvSpPr txBox="1"/>
              <p:nvPr/>
            </p:nvSpPr>
            <p:spPr>
              <a:xfrm>
                <a:off x="4572000" y="2629091"/>
                <a:ext cx="2808312" cy="815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𝟐𝟐𝟐</m:t>
                          </m:r>
                        </m:num>
                        <m:den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77C2D6C-87C4-4B81-AD4A-3B849044E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629091"/>
                <a:ext cx="2808312" cy="8156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="" xmlns:a16="http://schemas.microsoft.com/office/drawing/2014/main" id="{DF677D59-BCC6-4F23-BAFF-445A011D3142}"/>
                  </a:ext>
                </a:extLst>
              </p:cNvPr>
              <p:cNvSpPr/>
              <p:nvPr/>
            </p:nvSpPr>
            <p:spPr>
              <a:xfrm>
                <a:off x="2457680" y="4040649"/>
                <a:ext cx="12891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𝟓𝟑𝟒𝟖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DF677D59-BCC6-4F23-BAFF-445A011D3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680" y="4040649"/>
                <a:ext cx="128913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="" xmlns:a16="http://schemas.microsoft.com/office/drawing/2014/main" id="{B7248503-2AE0-49AA-97AF-D95BC721D1E3}"/>
                  </a:ext>
                </a:extLst>
              </p:cNvPr>
              <p:cNvSpPr/>
              <p:nvPr/>
            </p:nvSpPr>
            <p:spPr>
              <a:xfrm>
                <a:off x="3677414" y="4022125"/>
                <a:ext cx="15856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𝟏𝟑𝟐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1" i="1" dirty="0" smtClean="0">
                          <a:latin typeface="Cambria Math" panose="02040503050406030204" pitchFamily="18" charset="0"/>
                        </a:rPr>
                        <m:t>𝟐𝟐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B7248503-2AE0-49AA-97AF-D95BC721D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414" y="4022125"/>
                <a:ext cx="158569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2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9009D60-BDD1-416F-B2B4-C6FABEAB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924" y="1063229"/>
            <a:ext cx="3649935" cy="39778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67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C144792E-AB29-4FCD-AD0D-29486D4EF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117857"/>
            <a:ext cx="5185420" cy="38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68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10F4C74A-6086-44A8-9EEF-DD17D0BD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50456"/>
            <a:ext cx="8220890" cy="384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4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C6E5932-6BF5-4E61-9941-2157FD80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84" y="1130638"/>
            <a:ext cx="7437185" cy="37818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69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05774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dirty="0">
                    <a:cs typeface="Arial" panose="020B0604020202020204" pitchFamily="34" charset="0"/>
                  </a:rPr>
                  <a:t>Como estabelecer o preço de venda de uma unidade de um objeto?</a:t>
                </a: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Valor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arrecadado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÷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total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vendido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O que é lucro?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Lucro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Arrecadado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Custo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Arrecadado = Lucro + Custo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057748" cy="3785652"/>
              </a:xfrm>
              <a:prstGeom prst="rect">
                <a:avLst/>
              </a:prstGeom>
              <a:blipFill>
                <a:blip r:embed="rId3"/>
                <a:stretch>
                  <a:fillRect l="-1610" t="-1288" b="-2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E039844-08AA-4EFF-A5C8-3B1ACF584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24" r="30068"/>
          <a:stretch/>
        </p:blipFill>
        <p:spPr>
          <a:xfrm>
            <a:off x="6404850" y="1064322"/>
            <a:ext cx="2506028" cy="397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631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7738"/>
            <a:ext cx="8784976" cy="392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Transparência do vidro: 70% a 90% </a:t>
            </a:r>
          </a:p>
          <a:p>
            <a:pPr marL="0" indent="0">
              <a:buNone/>
            </a:pPr>
            <a:r>
              <a:rPr lang="pt-BR" sz="2400" dirty="0"/>
              <a:t>Transparência da película: 50% a 70%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Qual  variação entre a porcentagem (p) de luz (L) que atravessa o vidro e a película? </a:t>
            </a:r>
          </a:p>
          <a:p>
            <a:pPr marL="0" indent="0">
              <a:buNone/>
            </a:pP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70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17738"/>
                <a:ext cx="8784976" cy="392576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Quant. Mínima: 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70%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×50%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=0,7×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0,5=0,35= 35%</m:t>
                    </m:r>
                  </m:oMath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Quant. Máxima: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90%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×70%=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×0,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63=63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                                       Alternativa “A”</a:t>
                </a:r>
              </a:p>
              <a:p>
                <a:pPr marL="0" indent="0">
                  <a:buNone/>
                </a:pPr>
                <a:endParaRPr lang="pt-BR" sz="19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17738"/>
                <a:ext cx="8784976" cy="3925761"/>
              </a:xfrm>
              <a:blipFill>
                <a:blip r:embed="rId2"/>
                <a:stretch>
                  <a:fillRect l="-1040" t="-12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71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EB5F15B2-551C-45DD-977F-852A9A2E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25B7EEFF-F1D3-43C2-A804-6237F9D7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081017"/>
            <a:ext cx="7365826" cy="38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38A9D1B-EAED-4B47-87A4-246D40BE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1184"/>
            <a:ext cx="4254156" cy="399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8F61875E-5FFE-46E5-AE66-1669CE33D6C9}"/>
              </a:ext>
            </a:extLst>
          </p:cNvPr>
          <p:cNvSpPr txBox="1"/>
          <p:nvPr/>
        </p:nvSpPr>
        <p:spPr>
          <a:xfrm>
            <a:off x="4860032" y="122014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Escala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 : </a:t>
            </a:r>
            <a:r>
              <a:rPr lang="pt-BR" sz="2400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="" xmlns:a16="http://schemas.microsoft.com/office/drawing/2014/main" id="{C1A6CA2E-7047-43C6-8FC8-951B8F798392}"/>
              </a:ext>
            </a:extLst>
          </p:cNvPr>
          <p:cNvCxnSpPr>
            <a:cxnSpLocks/>
          </p:cNvCxnSpPr>
          <p:nvPr/>
        </p:nvCxnSpPr>
        <p:spPr>
          <a:xfrm flipH="1">
            <a:off x="5965122" y="1563638"/>
            <a:ext cx="1055150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73AD14AB-1FE8-4EDD-AC0C-C1BE9F2E6C77}"/>
              </a:ext>
            </a:extLst>
          </p:cNvPr>
          <p:cNvSpPr txBox="1"/>
          <p:nvPr/>
        </p:nvSpPr>
        <p:spPr>
          <a:xfrm>
            <a:off x="4728015" y="225299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Medida do desenho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="" xmlns:a16="http://schemas.microsoft.com/office/drawing/2014/main" id="{41394CC3-E69A-42D5-B2A4-D107C723F0CA}"/>
              </a:ext>
            </a:extLst>
          </p:cNvPr>
          <p:cNvCxnSpPr>
            <a:cxnSpLocks/>
          </p:cNvCxnSpPr>
          <p:nvPr/>
        </p:nvCxnSpPr>
        <p:spPr>
          <a:xfrm>
            <a:off x="7464805" y="1634415"/>
            <a:ext cx="384524" cy="14495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9F80DA61-463C-4385-A7F6-C6C7C4E50032}"/>
              </a:ext>
            </a:extLst>
          </p:cNvPr>
          <p:cNvSpPr txBox="1"/>
          <p:nvPr/>
        </p:nvSpPr>
        <p:spPr>
          <a:xfrm>
            <a:off x="6702693" y="305652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</a:rPr>
              <a:t>Medida real do objeto/lugar</a:t>
            </a:r>
          </a:p>
        </p:txBody>
      </p:sp>
    </p:spTree>
    <p:extLst>
      <p:ext uri="{BB962C8B-B14F-4D97-AF65-F5344CB8AC3E}">
        <p14:creationId xmlns:p14="http://schemas.microsoft.com/office/powerpoint/2010/main" val="19455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74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8F61875E-5FFE-46E5-AE66-1669CE33D6C9}"/>
              </a:ext>
            </a:extLst>
          </p:cNvPr>
          <p:cNvSpPr txBox="1"/>
          <p:nvPr/>
        </p:nvSpPr>
        <p:spPr>
          <a:xfrm>
            <a:off x="4860032" y="122014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Escala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 : </a:t>
            </a:r>
            <a:r>
              <a:rPr lang="pt-BR" sz="2400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="" xmlns:a16="http://schemas.microsoft.com/office/drawing/2014/main" id="{C1A6CA2E-7047-43C6-8FC8-951B8F798392}"/>
              </a:ext>
            </a:extLst>
          </p:cNvPr>
          <p:cNvCxnSpPr>
            <a:cxnSpLocks/>
          </p:cNvCxnSpPr>
          <p:nvPr/>
        </p:nvCxnSpPr>
        <p:spPr>
          <a:xfrm flipH="1">
            <a:off x="5965122" y="1563638"/>
            <a:ext cx="1055150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73AD14AB-1FE8-4EDD-AC0C-C1BE9F2E6C77}"/>
              </a:ext>
            </a:extLst>
          </p:cNvPr>
          <p:cNvSpPr txBox="1"/>
          <p:nvPr/>
        </p:nvSpPr>
        <p:spPr>
          <a:xfrm>
            <a:off x="4728015" y="225299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Medida do desenho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="" xmlns:a16="http://schemas.microsoft.com/office/drawing/2014/main" id="{41394CC3-E69A-42D5-B2A4-D107C723F0CA}"/>
              </a:ext>
            </a:extLst>
          </p:cNvPr>
          <p:cNvCxnSpPr>
            <a:cxnSpLocks/>
          </p:cNvCxnSpPr>
          <p:nvPr/>
        </p:nvCxnSpPr>
        <p:spPr>
          <a:xfrm>
            <a:off x="7464805" y="1634415"/>
            <a:ext cx="384524" cy="14495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9F80DA61-463C-4385-A7F6-C6C7C4E50032}"/>
              </a:ext>
            </a:extLst>
          </p:cNvPr>
          <p:cNvSpPr txBox="1"/>
          <p:nvPr/>
        </p:nvSpPr>
        <p:spPr>
          <a:xfrm>
            <a:off x="6702693" y="305652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</a:rPr>
              <a:t>Medida real do objeto/lugar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0">
                <a:extLst>
                  <a:ext uri="{FF2B5EF4-FFF2-40B4-BE49-F238E27FC236}">
                    <a16:creationId xmlns="" xmlns:a16="http://schemas.microsoft.com/office/drawing/2014/main" id="{24CDDA9C-DA42-4111-90B7-4AEAB7708C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9526187"/>
                  </p:ext>
                </p:extLst>
              </p:nvPr>
            </p:nvGraphicFramePr>
            <p:xfrm>
              <a:off x="457200" y="3083991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=""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="" xmlns:a16="http://schemas.microsoft.com/office/drawing/2014/main" val="7250427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Desenho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realidade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86524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250 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44867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10 </m:t>
                                </m:r>
                                <m:r>
                                  <a:rPr lang="pt-BR" sz="2400" b="0" i="1" dirty="0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0">
                <a:extLst>
                  <a:ext uri="{FF2B5EF4-FFF2-40B4-BE49-F238E27FC236}">
                    <a16:creationId xmlns:a16="http://schemas.microsoft.com/office/drawing/2014/main" id="{24CDDA9C-DA42-4111-90B7-4AEAB7708C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9526187"/>
                  </p:ext>
                </p:extLst>
              </p:nvPr>
            </p:nvGraphicFramePr>
            <p:xfrm>
              <a:off x="457200" y="3083991"/>
              <a:ext cx="6096000" cy="1371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804750924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72504274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Desenho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00" dirty="0"/>
                            <a:t>realidade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5242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0" t="-107895" r="-101000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100400" t="-107895" r="-100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8676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0" t="-210667" r="-101000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100400" t="-210667" r="-100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00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Sinal de Multiplicação 11">
            <a:extLst>
              <a:ext uri="{FF2B5EF4-FFF2-40B4-BE49-F238E27FC236}">
                <a16:creationId xmlns="" xmlns:a16="http://schemas.microsoft.com/office/drawing/2014/main" id="{EF7F0578-DB97-4B91-96A4-75A3B7337482}"/>
              </a:ext>
            </a:extLst>
          </p:cNvPr>
          <p:cNvSpPr/>
          <p:nvPr/>
        </p:nvSpPr>
        <p:spPr>
          <a:xfrm>
            <a:off x="2317068" y="3411975"/>
            <a:ext cx="2376264" cy="1179687"/>
          </a:xfrm>
          <a:prstGeom prst="mathMultiply">
            <a:avLst>
              <a:gd name="adj1" fmla="val 77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5A1C32E0-57F3-4813-AE23-9E956EE03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0"/>
          <a:stretch/>
        </p:blipFill>
        <p:spPr>
          <a:xfrm>
            <a:off x="457200" y="1151184"/>
            <a:ext cx="4254156" cy="16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9204D3A-A61F-4F5F-BCE1-0F4E2D0F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7738"/>
            <a:ext cx="8964488" cy="392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</a:t>
            </a:r>
            <a:r>
              <a:rPr lang="pt-BR" sz="2400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pt-BR" sz="2400" dirty="0"/>
              <a:t>A até B = 13 cm na escala 1: 250.000 (X)</a:t>
            </a:r>
          </a:p>
          <a:p>
            <a:pPr marL="0" indent="0">
              <a:buNone/>
            </a:pPr>
            <a:r>
              <a:rPr lang="pt-BR" sz="2400" dirty="0"/>
              <a:t>A até C = 10 cm na escala 1: 300.000 (Y)</a:t>
            </a:r>
          </a:p>
          <a:p>
            <a:pPr marL="0" indent="0">
              <a:buNone/>
            </a:pPr>
            <a:r>
              <a:rPr lang="pt-BR" sz="2400" dirty="0"/>
              <a:t>A até D =  9 cm na escala 1: 500.000 (Z)</a:t>
            </a:r>
          </a:p>
          <a:p>
            <a:pPr marL="0" indent="0">
              <a:buNone/>
            </a:pPr>
            <a:r>
              <a:rPr lang="pt-BR" sz="2400" dirty="0"/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Distâncias reais em ordem crescente?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75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063228"/>
                <a:ext cx="8507288" cy="40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=315</m:t>
                      </m:r>
                    </m:oMath>
                  </m:oMathPara>
                </a14:m>
                <a:endParaRPr lang="pt-BR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450</m:t>
                      </m:r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“B”</a:t>
                </a:r>
                <a:endParaRPr lang="pt-BR" sz="4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063228"/>
                <a:ext cx="8507288" cy="4080271"/>
              </a:xfrm>
              <a:blipFill>
                <a:blip r:embed="rId2"/>
                <a:stretch>
                  <a:fillRect l="-1074" t="-1194" r="-10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AD2AD5ED-A714-48FF-B101-6273B91075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77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D01E6872-41AE-47BC-ACAB-B5585F8D2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96D6973-4B21-4BFC-82DD-0F149A77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63229"/>
            <a:ext cx="7560840" cy="395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C5C3270-7233-4FFC-9A22-19B91403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86" y="2067694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17738"/>
            <a:ext cx="8507288" cy="35495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Caneta real: 16,8 cm</a:t>
            </a:r>
          </a:p>
          <a:p>
            <a:pPr marL="0" indent="0">
              <a:buNone/>
            </a:pPr>
            <a:r>
              <a:rPr lang="pt-BR" sz="2800" dirty="0"/>
              <a:t>Caneta desenho: 1,4 cm</a:t>
            </a:r>
          </a:p>
          <a:p>
            <a:pPr marL="0" indent="0">
              <a:buNone/>
            </a:pPr>
            <a:r>
              <a:rPr lang="pt-BR" sz="2800" dirty="0"/>
              <a:t>Pegada desenho:  2,2 cm e 3,4 cm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800" dirty="0"/>
              <a:t>Qual as medidas reais da pegada?  </a:t>
            </a:r>
          </a:p>
          <a:p>
            <a:pPr marL="0" indent="0">
              <a:buNone/>
            </a:pPr>
            <a:endParaRPr lang="pt-BR" sz="33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78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D01E6872-41AE-47BC-ACAB-B5585F8D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0" y="1071072"/>
                <a:ext cx="8388424" cy="4072427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pt-BR" sz="72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 algn="ctr">
                  <a:buNone/>
                </a:pPr>
                <a:r>
                  <a:rPr lang="pt-BR" sz="7200" b="1" dirty="0">
                    <a:solidFill>
                      <a:srgbClr val="FF0000"/>
                    </a:solidFill>
                  </a:rPr>
                  <a:t>REGRA DE TRÊS SEMPRE </a:t>
                </a:r>
                <a:r>
                  <a:rPr lang="pt-BR" sz="7200" b="1" dirty="0" smtClean="0">
                    <a:solidFill>
                      <a:srgbClr val="FF0000"/>
                    </a:solidFill>
                  </a:rPr>
                  <a:t>USANDO </a:t>
                </a:r>
                <a:r>
                  <a:rPr lang="pt-BR" sz="7200" b="1" dirty="0">
                    <a:solidFill>
                      <a:srgbClr val="FF0000"/>
                    </a:solidFill>
                  </a:rPr>
                  <a:t>A ESCALA</a:t>
                </a:r>
              </a:p>
              <a:p>
                <a:pPr marL="0" indent="0">
                  <a:buNone/>
                </a:pPr>
                <a:endParaRPr lang="pt-BR" sz="7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7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1,4 </m:t>
                          </m:r>
                        </m:num>
                        <m:den>
                          <m:r>
                            <a:rPr lang="pt-BR" sz="96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den>
                      </m:f>
                      <m:r>
                        <a:rPr lang="pt-BR" sz="9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9600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16,8</m:t>
                          </m:r>
                        </m:num>
                        <m:den>
                          <m:r>
                            <a:rPr lang="pt-BR" sz="9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9600" b="0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9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pt-BR" sz="9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⇒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𝑒𝑠𝑐𝑎𝑙𝑎</m:t>
                      </m:r>
                      <m:r>
                        <a:rPr lang="pt-BR" sz="9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 :12</m:t>
                      </m:r>
                    </m:oMath>
                  </m:oMathPara>
                </a14:m>
                <a:endParaRPr lang="pt-BR" sz="9600" dirty="0"/>
              </a:p>
              <a:p>
                <a:pPr marL="0" indent="0" algn="ctr">
                  <a:buNone/>
                </a:pPr>
                <a:endParaRPr lang="pt-BR" sz="96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96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9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9600" b="0" i="1" smtClean="0">
                            <a:latin typeface="Cambria Math" panose="02040503050406030204" pitchFamily="18" charset="0"/>
                          </a:rPr>
                          <m:t>2,2</m:t>
                        </m:r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96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9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9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=26,4</m:t>
                    </m:r>
                  </m:oMath>
                </a14:m>
                <a:r>
                  <a:rPr lang="pt-BR" sz="96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endParaRPr lang="pt-BR" sz="96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96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pt-BR" sz="9600" b="0" i="1" smtClean="0">
                            <a:latin typeface="Cambria Math" panose="02040503050406030204" pitchFamily="18" charset="0"/>
                          </a:rPr>
                          <m:t>3,4</m:t>
                        </m:r>
                        <m:r>
                          <a:rPr lang="pt-BR" sz="9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96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9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9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pt-BR" sz="9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9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40,8</m:t>
                    </m:r>
                  </m:oMath>
                </a14:m>
                <a:r>
                  <a:rPr lang="pt-BR" sz="96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 algn="r">
                  <a:buNone/>
                </a:pPr>
                <a:r>
                  <a:rPr lang="pt-BR" sz="9600" dirty="0">
                    <a:solidFill>
                      <a:srgbClr val="FF0000"/>
                    </a:solidFill>
                  </a:rPr>
                  <a:t>Alternativa “D”</a:t>
                </a:r>
              </a:p>
              <a:p>
                <a:pPr marL="0" indent="0">
                  <a:buNone/>
                </a:pPr>
                <a:r>
                  <a:rPr lang="pt-BR" sz="7200" dirty="0"/>
                  <a:t> </a:t>
                </a:r>
              </a:p>
              <a:p>
                <a:pPr marL="0" indent="0">
                  <a:buNone/>
                </a:pPr>
                <a:endParaRPr lang="pt-BR" sz="33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71072"/>
                <a:ext cx="8388424" cy="4072427"/>
              </a:xfrm>
              <a:blipFill rotWithShape="1">
                <a:blip r:embed="rId2"/>
                <a:stretch>
                  <a:fillRect l="-581" t="-1946" r="-1090" b="-20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628637C-FAE4-4129-A453-018DC605D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9542"/>
            <a:ext cx="1800200" cy="1508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79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D01E6872-41AE-47BC-ACAB-B5585F8D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632199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0436" y="1158690"/>
                <a:ext cx="6551460" cy="3294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dirty="0">
                    <a:cs typeface="Arial" panose="020B0604020202020204" pitchFamily="34" charset="0"/>
                  </a:rPr>
                  <a:t>O que é porcentagem?</a:t>
                </a: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%=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pt-BR" sz="2400" b="1" dirty="0">
                  <a:cs typeface="Arial" panose="020B0604020202020204" pitchFamily="34" charset="0"/>
                </a:endParaRPr>
              </a:p>
              <a:p>
                <a:endParaRPr lang="pt-BR" sz="2400" b="1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Como calcular porcentagem de um valor?</a:t>
                </a: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%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de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" y="1158690"/>
                <a:ext cx="6551460" cy="3294813"/>
              </a:xfrm>
              <a:prstGeom prst="rect">
                <a:avLst/>
              </a:prstGeom>
              <a:blipFill>
                <a:blip r:embed="rId3"/>
                <a:stretch>
                  <a:fillRect l="-1488" t="-14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E039844-08AA-4EFF-A5C8-3B1ACF584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24" r="30068"/>
          <a:stretch/>
        </p:blipFill>
        <p:spPr>
          <a:xfrm>
            <a:off x="6404850" y="1064322"/>
            <a:ext cx="2506028" cy="397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8D86694-9DF6-49C5-A3FC-429448C00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46" y="51470"/>
            <a:ext cx="3048146" cy="2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80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BBBD33FA-4821-4D1D-9BDE-319E83DBE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89BA895-3AF7-49D8-AC17-6273E87C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7" y="1158517"/>
            <a:ext cx="7060377" cy="367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3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82742"/>
            <a:ext cx="8435280" cy="4073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220 cm altura</a:t>
            </a:r>
          </a:p>
          <a:p>
            <a:pPr marL="0" indent="0">
              <a:buNone/>
            </a:pPr>
            <a:r>
              <a:rPr lang="pt-BR" sz="2400" dirty="0"/>
              <a:t>120 cm largura</a:t>
            </a:r>
          </a:p>
          <a:p>
            <a:pPr marL="0" indent="0">
              <a:buNone/>
            </a:pPr>
            <a:r>
              <a:rPr lang="pt-BR" sz="2400" dirty="0"/>
              <a:t>50 cm profundidade</a:t>
            </a:r>
          </a:p>
          <a:p>
            <a:pPr marL="0" indent="0">
              <a:buNone/>
            </a:pPr>
            <a:r>
              <a:rPr lang="pt-BR" sz="2400" dirty="0"/>
              <a:t>Escala 1 : 8</a:t>
            </a:r>
          </a:p>
          <a:p>
            <a:pPr marL="0" indent="0">
              <a:buNone/>
            </a:pPr>
            <a:r>
              <a:rPr lang="pt-BR" sz="2400" dirty="0"/>
              <a:t>Redução </a:t>
            </a:r>
            <a:r>
              <a:rPr lang="pt-BR" sz="2400" b="1" dirty="0">
                <a:solidFill>
                  <a:srgbClr val="FF0000"/>
                </a:solidFill>
              </a:rPr>
              <a:t>em</a:t>
            </a:r>
            <a:r>
              <a:rPr lang="pt-BR" sz="2400" dirty="0"/>
              <a:t> 20%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Novas dimensões?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81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BBBD33FA-4821-4D1D-9BDE-319E83DBE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87B34956-14FB-417C-A448-D72537D5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36" y="2025215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1DF48AB-89C6-4ADA-8BC2-DAC9F74BE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98164"/>
            <a:ext cx="2736304" cy="17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17738"/>
                <a:ext cx="3600400" cy="407342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220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220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pt-BR" sz="2400" b="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pt-BR" sz="2400" b="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pt-BR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17738"/>
                <a:ext cx="3600400" cy="4073424"/>
              </a:xfrm>
              <a:blipFill>
                <a:blip r:embed="rId2"/>
                <a:stretch>
                  <a:fillRect l="-2538" t="-119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82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BBBD33FA-4821-4D1D-9BDE-319E83DBE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ço Reservado para Conteúdo 2">
                <a:extLst>
                  <a:ext uri="{FF2B5EF4-FFF2-40B4-BE49-F238E27FC236}">
                    <a16:creationId xmlns="" xmlns:a16="http://schemas.microsoft.com/office/drawing/2014/main" id="{9C7327EC-70CE-490E-A1C7-4202429052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3848" y="1635646"/>
                <a:ext cx="5112568" cy="34054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endParaRPr lang="pt-BR" sz="2400" dirty="0"/>
              </a:p>
              <a:p>
                <a:pPr marL="0" indent="0"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pt-B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400" b="0" i="1" dirty="0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=22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		</a:t>
                </a: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pt-BR" sz="24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	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pt-BR" sz="24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	</a:t>
                </a: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Font typeface="Arial" pitchFamily="34" charset="0"/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Alternativa “A”</a:t>
                </a:r>
                <a:endParaRPr lang="pt-BR" sz="2400" dirty="0"/>
              </a:p>
            </p:txBody>
          </p:sp>
        </mc:Choice>
        <mc:Fallback xmlns="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9C7327EC-70CE-490E-A1C7-420242905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635646"/>
                <a:ext cx="5112568" cy="3405461"/>
              </a:xfrm>
              <a:prstGeom prst="rect">
                <a:avLst/>
              </a:prstGeom>
              <a:blipFill>
                <a:blip r:embed="rId4"/>
                <a:stretch>
                  <a:fillRect r="-19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69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83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2061A78-E022-4D44-A8B9-16C1E7E1C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1217737"/>
            <a:ext cx="7507915" cy="370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17738"/>
            <a:ext cx="8856984" cy="392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84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44CBA5-4456-4C82-80F1-46CEA4A1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13" y="1225473"/>
            <a:ext cx="3723878" cy="37238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289C8DE-FF5E-4D04-B5AD-AD59E636C91D}"/>
              </a:ext>
            </a:extLst>
          </p:cNvPr>
          <p:cNvSpPr txBox="1"/>
          <p:nvPr/>
        </p:nvSpPr>
        <p:spPr>
          <a:xfrm>
            <a:off x="1907704" y="163564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853 milhões de </a:t>
            </a:r>
            <a:r>
              <a:rPr lang="pt-BR" sz="2400" b="1" dirty="0" err="1">
                <a:solidFill>
                  <a:srgbClr val="00B050"/>
                </a:solidFill>
              </a:rPr>
              <a:t>hec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F00EBBC4-0BF1-4638-94FC-A940E4FEBFFA}"/>
              </a:ext>
            </a:extLst>
          </p:cNvPr>
          <p:cNvSpPr/>
          <p:nvPr/>
        </p:nvSpPr>
        <p:spPr>
          <a:xfrm>
            <a:off x="2843808" y="2474378"/>
            <a:ext cx="1800200" cy="14655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9862647-4FBD-4014-B3FF-3053E4201801}"/>
              </a:ext>
            </a:extLst>
          </p:cNvPr>
          <p:cNvSpPr txBox="1"/>
          <p:nvPr/>
        </p:nvSpPr>
        <p:spPr>
          <a:xfrm>
            <a:off x="2843808" y="283483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470 milhões de </a:t>
            </a:r>
            <a:r>
              <a:rPr lang="pt-BR" sz="2400" b="1" dirty="0" err="1">
                <a:solidFill>
                  <a:schemeClr val="bg1"/>
                </a:solidFill>
              </a:rPr>
              <a:t>hec</a:t>
            </a:r>
            <a:endParaRPr lang="pt-BR" sz="2400" b="1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="" xmlns:a16="http://schemas.microsoft.com/office/drawing/2014/main" id="{F4E1098D-4CB3-4F6C-9BB3-89B5A8182B5D}"/>
              </a:ext>
            </a:extLst>
          </p:cNvPr>
          <p:cNvCxnSpPr>
            <a:stCxn id="8" idx="7"/>
          </p:cNvCxnSpPr>
          <p:nvPr/>
        </p:nvCxnSpPr>
        <p:spPr>
          <a:xfrm flipV="1">
            <a:off x="4380375" y="1923678"/>
            <a:ext cx="1343753" cy="765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="" xmlns:a16="http://schemas.microsoft.com/office/drawing/2014/main" id="{D0D59ACB-7249-4CD1-BD59-AF7AE9F5301E}"/>
              </a:ext>
            </a:extLst>
          </p:cNvPr>
          <p:cNvCxnSpPr>
            <a:cxnSpLocks/>
          </p:cNvCxnSpPr>
          <p:nvPr/>
        </p:nvCxnSpPr>
        <p:spPr>
          <a:xfrm flipV="1">
            <a:off x="4572000" y="2689000"/>
            <a:ext cx="1368152" cy="2669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="" xmlns:a16="http://schemas.microsoft.com/office/drawing/2014/main" id="{EA96E721-1E82-4AED-9F80-A084AB0026D8}"/>
              </a:ext>
            </a:extLst>
          </p:cNvPr>
          <p:cNvCxnSpPr>
            <a:cxnSpLocks/>
          </p:cNvCxnSpPr>
          <p:nvPr/>
        </p:nvCxnSpPr>
        <p:spPr>
          <a:xfrm>
            <a:off x="4572594" y="3229975"/>
            <a:ext cx="1459988" cy="1649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8E9072DC-2C37-40C4-9037-1E7F0B14A8CC}"/>
              </a:ext>
            </a:extLst>
          </p:cNvPr>
          <p:cNvSpPr txBox="1"/>
          <p:nvPr/>
        </p:nvSpPr>
        <p:spPr>
          <a:xfrm>
            <a:off x="5653608" y="1649611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280 agropecuária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52DB0B11-53F9-4527-BB71-36ECF12A709C}"/>
              </a:ext>
            </a:extLst>
          </p:cNvPr>
          <p:cNvSpPr txBox="1"/>
          <p:nvPr/>
        </p:nvSpPr>
        <p:spPr>
          <a:xfrm>
            <a:off x="5864526" y="2426816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200 pastagem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87DE1588-5E2D-4BDE-80F0-D4DDB966A24A}"/>
              </a:ext>
            </a:extLst>
          </p:cNvPr>
          <p:cNvSpPr txBox="1"/>
          <p:nvPr/>
        </p:nvSpPr>
        <p:spPr>
          <a:xfrm>
            <a:off x="5997916" y="3180619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80 agricultura</a:t>
            </a:r>
          </a:p>
        </p:txBody>
      </p:sp>
    </p:spTree>
    <p:extLst>
      <p:ext uri="{BB962C8B-B14F-4D97-AF65-F5344CB8AC3E}">
        <p14:creationId xmlns:p14="http://schemas.microsoft.com/office/powerpoint/2010/main" val="13946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8" grpId="0"/>
      <p:bldP spid="19" grpId="0"/>
      <p:bldP spid="2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17738"/>
            <a:ext cx="8856984" cy="392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85</a:t>
            </a:fld>
            <a:endParaRPr lang="pt-BR" dirty="0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44CBA5-4456-4C82-80F1-46CEA4A1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13" y="1225473"/>
            <a:ext cx="3723878" cy="37238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289C8DE-FF5E-4D04-B5AD-AD59E636C91D}"/>
              </a:ext>
            </a:extLst>
          </p:cNvPr>
          <p:cNvSpPr txBox="1"/>
          <p:nvPr/>
        </p:nvSpPr>
        <p:spPr>
          <a:xfrm>
            <a:off x="1907704" y="163564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853 milhões de </a:t>
            </a:r>
            <a:r>
              <a:rPr lang="pt-BR" sz="2400" b="1" dirty="0" err="1">
                <a:solidFill>
                  <a:srgbClr val="00B050"/>
                </a:solidFill>
              </a:rPr>
              <a:t>hec</a:t>
            </a:r>
            <a:endParaRPr lang="pt-BR" sz="2400" b="1" dirty="0">
              <a:solidFill>
                <a:srgbClr val="00B050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F00EBBC4-0BF1-4638-94FC-A940E4FEBFFA}"/>
              </a:ext>
            </a:extLst>
          </p:cNvPr>
          <p:cNvSpPr/>
          <p:nvPr/>
        </p:nvSpPr>
        <p:spPr>
          <a:xfrm>
            <a:off x="2843808" y="2474378"/>
            <a:ext cx="1800200" cy="14655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9862647-4FBD-4014-B3FF-3053E4201801}"/>
              </a:ext>
            </a:extLst>
          </p:cNvPr>
          <p:cNvSpPr txBox="1"/>
          <p:nvPr/>
        </p:nvSpPr>
        <p:spPr>
          <a:xfrm>
            <a:off x="2843808" y="283483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470 milhões de </a:t>
            </a:r>
            <a:r>
              <a:rPr lang="pt-BR" sz="2400" b="1" dirty="0" err="1">
                <a:solidFill>
                  <a:schemeClr val="bg1"/>
                </a:solidFill>
              </a:rPr>
              <a:t>hec</a:t>
            </a:r>
            <a:endParaRPr lang="pt-BR" sz="2400" b="1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="" xmlns:a16="http://schemas.microsoft.com/office/drawing/2014/main" id="{F4E1098D-4CB3-4F6C-9BB3-89B5A8182B5D}"/>
              </a:ext>
            </a:extLst>
          </p:cNvPr>
          <p:cNvCxnSpPr>
            <a:stCxn id="8" idx="7"/>
          </p:cNvCxnSpPr>
          <p:nvPr/>
        </p:nvCxnSpPr>
        <p:spPr>
          <a:xfrm flipV="1">
            <a:off x="4380375" y="1923678"/>
            <a:ext cx="1343753" cy="76532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="" xmlns:a16="http://schemas.microsoft.com/office/drawing/2014/main" id="{D0D59ACB-7249-4CD1-BD59-AF7AE9F5301E}"/>
              </a:ext>
            </a:extLst>
          </p:cNvPr>
          <p:cNvCxnSpPr>
            <a:cxnSpLocks/>
          </p:cNvCxnSpPr>
          <p:nvPr/>
        </p:nvCxnSpPr>
        <p:spPr>
          <a:xfrm flipV="1">
            <a:off x="4572000" y="2689000"/>
            <a:ext cx="1368152" cy="2669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="" xmlns:a16="http://schemas.microsoft.com/office/drawing/2014/main" id="{EA96E721-1E82-4AED-9F80-A084AB0026D8}"/>
              </a:ext>
            </a:extLst>
          </p:cNvPr>
          <p:cNvCxnSpPr>
            <a:cxnSpLocks/>
          </p:cNvCxnSpPr>
          <p:nvPr/>
        </p:nvCxnSpPr>
        <p:spPr>
          <a:xfrm>
            <a:off x="4572594" y="3229975"/>
            <a:ext cx="1459988" cy="1649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8E9072DC-2C37-40C4-9037-1E7F0B14A8CC}"/>
              </a:ext>
            </a:extLst>
          </p:cNvPr>
          <p:cNvSpPr txBox="1"/>
          <p:nvPr/>
        </p:nvSpPr>
        <p:spPr>
          <a:xfrm>
            <a:off x="5653608" y="1649611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280 agropecuária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52DB0B11-53F9-4527-BB71-36ECF12A709C}"/>
              </a:ext>
            </a:extLst>
          </p:cNvPr>
          <p:cNvSpPr txBox="1"/>
          <p:nvPr/>
        </p:nvSpPr>
        <p:spPr>
          <a:xfrm>
            <a:off x="5864526" y="2426816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200 pastagem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87DE1588-5E2D-4BDE-80F0-D4DDB966A24A}"/>
              </a:ext>
            </a:extLst>
          </p:cNvPr>
          <p:cNvSpPr txBox="1"/>
          <p:nvPr/>
        </p:nvSpPr>
        <p:spPr>
          <a:xfrm>
            <a:off x="5997916" y="3180619"/>
            <a:ext cx="352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80 agricultura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1AD73C0A-ECBC-414A-8596-92C0FE8286C0}"/>
              </a:ext>
            </a:extLst>
          </p:cNvPr>
          <p:cNvSpPr txBox="1"/>
          <p:nvPr/>
        </p:nvSpPr>
        <p:spPr>
          <a:xfrm>
            <a:off x="7881491" y="3204021"/>
            <a:ext cx="108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</a:rPr>
              <a:t>= % ?</a:t>
            </a:r>
          </a:p>
        </p:txBody>
      </p:sp>
    </p:spTree>
    <p:extLst>
      <p:ext uri="{BB962C8B-B14F-4D97-AF65-F5344CB8AC3E}">
        <p14:creationId xmlns:p14="http://schemas.microsoft.com/office/powerpoint/2010/main" val="3108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1374652"/>
                <a:ext cx="8291264" cy="314131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100%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853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=9,… %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2400" dirty="0">
                  <a:solidFill>
                    <a:srgbClr val="FF0000"/>
                  </a:solidFill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                                                            Alternativa “D”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374652"/>
                <a:ext cx="8291264" cy="3141314"/>
              </a:xfrm>
              <a:blipFill>
                <a:blip r:embed="rId2"/>
                <a:stretch>
                  <a:fillRect l="-1176" t="-1553" r="-110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86</a:t>
            </a:fld>
            <a:endParaRPr lang="pt-BR"/>
          </a:p>
        </p:txBody>
      </p:sp>
      <p:pic>
        <p:nvPicPr>
          <p:cNvPr id="5" name="Espaço Reservado para Conteúdo 8">
            <a:extLst>
              <a:ext uri="{FF2B5EF4-FFF2-40B4-BE49-F238E27FC236}">
                <a16:creationId xmlns="" xmlns:a16="http://schemas.microsoft.com/office/drawing/2014/main" id="{4C3D01BF-9EC8-4100-89F7-1984F9185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BE002C50-B0C3-4442-BC33-AB5A6A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237EDB3-393C-4C63-8434-5B344CCBB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98688"/>
            <a:ext cx="5877272" cy="39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spaço Reservado para Número de Slide 7">
            <a:extLst>
              <a:ext uri="{FF2B5EF4-FFF2-40B4-BE49-F238E27FC236}">
                <a16:creationId xmlns="" xmlns:a16="http://schemas.microsoft.com/office/drawing/2014/main" id="{6C1B56D7-9849-4433-B0F1-3656987A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9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17738"/>
            <a:ext cx="8856984" cy="392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endParaRPr lang="pt-BR" dirty="0"/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BE002C50-B0C3-4442-BC33-AB5A6A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C544816-6ACA-4DB5-8891-33046F0F8A28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7654"/>
            <a:ext cx="5688632" cy="324036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5AAAFF83-DEF4-4434-9E35-8A6D7CB7F66B}"/>
              </a:ext>
            </a:extLst>
          </p:cNvPr>
          <p:cNvSpPr/>
          <p:nvPr/>
        </p:nvSpPr>
        <p:spPr>
          <a:xfrm>
            <a:off x="5968607" y="2173672"/>
            <a:ext cx="2733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Deslocamento no percurso entre os dois radares deveria ser de, no mínimo, </a:t>
            </a:r>
          </a:p>
          <a:p>
            <a:pPr algn="ctr"/>
            <a:r>
              <a:rPr lang="pt-B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 minuto e 24 segundos.</a:t>
            </a:r>
            <a:endParaRPr lang="pt-BR" sz="2400" dirty="0">
              <a:latin typeface="+mj-lt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A2CC94E-DC23-4342-9D9C-B74D6249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6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17737"/>
                <a:ext cx="8363272" cy="373027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=2,1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func>
                        <m:funcPr>
                          <m:ctrlPr>
                            <a:rPr lang="pt-BR" sz="24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24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𝑠𝑒𝑔</m:t>
                          </m:r>
                        </m:e>
                      </m:func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=84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𝑠𝑒𝑔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84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3600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h𝑠</m:t>
                      </m:r>
                    </m:oMath>
                  </m:oMathPara>
                </a14:m>
                <a:endParaRPr lang="pt-BR" sz="2400" b="0" dirty="0"/>
              </a:p>
              <a:p>
                <a:pPr marL="0" indent="0">
                  <a:buNone/>
                </a:pPr>
                <a:endParaRPr lang="pt-BR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2,1</m:t>
                          </m:r>
                        </m:num>
                        <m:den>
                          <m:f>
                            <m:fPr>
                              <m:ctrlPr>
                                <a:rPr lang="pt-BR" sz="24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84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3600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2,1×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3600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7560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pt-BR" sz="2400" dirty="0"/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</a:rPr>
                  <a:t>                                                       Alternativa “C”</a:t>
                </a:r>
              </a:p>
              <a:p>
                <a:pPr marL="0" indent="0">
                  <a:buNone/>
                </a:pPr>
                <a:endParaRPr lang="pt-BR" sz="24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17737"/>
                <a:ext cx="8363272" cy="3730277"/>
              </a:xfrm>
              <a:blipFill>
                <a:blip r:embed="rId2"/>
                <a:stretch>
                  <a:fillRect l="-1093" t="-2288" r="-1166" b="-21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BE002C50-B0C3-4442-BC33-AB5A6A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531AC873-DCFA-4909-ADC5-4CE9CB4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6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07275" y="1063229"/>
                <a:ext cx="8605464" cy="411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 </a:t>
                </a: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Qual o lucro desejado?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20% 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𝑑𝑒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$ 40=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×40=8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⇒40+8=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$ 48,00 </m:t>
                      </m:r>
                    </m:oMath>
                  </m:oMathPara>
                </a14:m>
                <a:endParaRPr lang="pt-BR" sz="24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Qual foi o custo total?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𝑐𝑎𝑖𝑥𝑎𝑠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$ 16,00=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$ 64,00 </m:t>
                      </m:r>
                    </m:oMath>
                  </m:oMathPara>
                </a14:m>
                <a:endParaRPr lang="pt-BR" sz="2400" b="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pt-BR" sz="2400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Qual a quantidade de picolé vendido?</a:t>
                </a:r>
              </a:p>
              <a:p>
                <a:pPr algn="ctr"/>
                <a:r>
                  <a:rPr lang="pt-BR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𝑐𝑎𝑖𝑥𝑎𝑠</m:t>
                    </m:r>
                    <m:r>
                      <a:rPr lang="pt-BR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×20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𝑝𝑖𝑐𝑜𝑙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é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=80 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𝑝𝑖𝑐𝑜𝑙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é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endParaRPr lang="pt-BR" sz="2400" dirty="0">
                  <a:cs typeface="Arial" panose="020B0604020202020204" pitchFamily="34" charset="0"/>
                </a:endParaRPr>
              </a:p>
              <a:p>
                <a:r>
                  <a:rPr lang="pt-BR" sz="2400" b="1" dirty="0">
                    <a:cs typeface="Arial" panose="020B0604020202020204" pitchFamily="34" charset="0"/>
                  </a:rPr>
                  <a:t>Quanto foi arrecadado?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$ 64,00 + 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$ 48,00 = 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$ 112,00</m:t>
                      </m:r>
                    </m:oMath>
                  </m:oMathPara>
                </a14:m>
                <a:endParaRPr lang="pt-BR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75" y="1063229"/>
                <a:ext cx="8605464" cy="4110164"/>
              </a:xfrm>
              <a:prstGeom prst="rect">
                <a:avLst/>
              </a:prstGeom>
              <a:blipFill>
                <a:blip r:embed="rId3"/>
                <a:stretch>
                  <a:fillRect l="-1062" t="-11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43C4A580-B44B-4316-A13D-F104A3921512}"/>
              </a:ext>
            </a:extLst>
          </p:cNvPr>
          <p:cNvSpPr/>
          <p:nvPr/>
        </p:nvSpPr>
        <p:spPr>
          <a:xfrm>
            <a:off x="5148064" y="3867894"/>
            <a:ext cx="1872208" cy="12756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="" xmlns:a16="http://schemas.microsoft.com/office/drawing/2014/main" id="{4B8D51ED-8651-4016-825D-13043B40D3AF}"/>
                  </a:ext>
                </a:extLst>
              </p:cNvPr>
              <p:cNvSpPr/>
              <p:nvPr/>
            </p:nvSpPr>
            <p:spPr>
              <a:xfrm>
                <a:off x="7041823" y="4039558"/>
                <a:ext cx="1984261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112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80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1,4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4B8D51ED-8651-4016-825D-13043B40D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823" y="4039558"/>
                <a:ext cx="1984261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56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F5652523-72B1-4DD4-AF63-B98B7012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90</a:t>
            </a:fld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0615"/>
            <a:ext cx="7776864" cy="38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17739"/>
            <a:ext cx="8784976" cy="3802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</a:t>
            </a:r>
          </a:p>
          <a:p>
            <a:pPr marL="0" indent="0">
              <a:buNone/>
            </a:pPr>
            <a:r>
              <a:rPr lang="pt-BR" sz="2400" dirty="0"/>
              <a:t>5 frascos durante 24 horas</a:t>
            </a:r>
          </a:p>
          <a:p>
            <a:pPr marL="0" indent="0">
              <a:buNone/>
            </a:pPr>
            <a:r>
              <a:rPr lang="pt-BR" sz="2400" dirty="0"/>
              <a:t>1 frasco = 800 ml</a:t>
            </a:r>
          </a:p>
          <a:p>
            <a:pPr marL="0" indent="0">
              <a:buNone/>
            </a:pPr>
            <a:r>
              <a:rPr lang="pt-BR" sz="2400" dirty="0"/>
              <a:t>Nas primeiras 4 horas deverá receber 40% do total.</a:t>
            </a:r>
          </a:p>
          <a:p>
            <a:pPr marL="0" indent="0">
              <a:buNone/>
            </a:pPr>
            <a:r>
              <a:rPr lang="pt-BR" sz="2400" dirty="0"/>
              <a:t>1 ml = 12 gotas</a:t>
            </a:r>
          </a:p>
          <a:p>
            <a:pPr marL="0" indent="0">
              <a:buNone/>
            </a:pPr>
            <a:endParaRPr lang="pt-B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Pergunta:</a:t>
            </a:r>
          </a:p>
          <a:p>
            <a:pPr marL="0" indent="0">
              <a:buNone/>
            </a:pPr>
            <a:r>
              <a:rPr lang="pt-BR" sz="2400" dirty="0"/>
              <a:t>N° de gotas por minuto após as 4 horas?</a:t>
            </a: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D3762F1-6D3C-4DD4-B6C9-EBF3FF17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91</a:t>
            </a:fld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E80965E0-779F-436A-90BD-63F13423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36" y="2025215"/>
            <a:ext cx="1935826" cy="31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6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17739"/>
                <a:ext cx="8640960" cy="37302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</a:rPr>
                  <a:t>SOLUÇÃO:</a:t>
                </a: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pt-BR" sz="2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Como saber quantas gotas necessárias?</a:t>
                </a: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Total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receber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Horas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receber</m:t>
                          </m:r>
                        </m:den>
                      </m:f>
                    </m:oMath>
                  </m:oMathPara>
                </a14:m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pt-BR" sz="2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pt-BR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17739"/>
                <a:ext cx="8640960" cy="3730276"/>
              </a:xfrm>
              <a:blipFill>
                <a:blip r:embed="rId2"/>
                <a:stretch>
                  <a:fillRect l="-1058" t="-13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872CB492-D15E-4F8D-B900-71C06085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63229"/>
                <a:ext cx="8640960" cy="388478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+mj-lt"/>
                  </a:rPr>
                  <a:t>SOLUÇÃO:</a:t>
                </a:r>
              </a:p>
              <a:p>
                <a:pPr marL="0" indent="0">
                  <a:buNone/>
                </a:pPr>
                <a:r>
                  <a:rPr lang="pt-BR" sz="2400" b="0" dirty="0">
                    <a:latin typeface="+mj-lt"/>
                    <a:cs typeface="Calibri" panose="020F0502020204030204" pitchFamily="34" charset="0"/>
                  </a:rPr>
                  <a:t>Total de a receber?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smtClean="0">
                          <a:latin typeface="Cambria Math"/>
                        </a:rPr>
                        <m:t>5</m:t>
                      </m:r>
                      <m: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×800=4000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ml</m:t>
                      </m:r>
                      <m: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pt-BR" sz="2400" b="0" dirty="0">
                    <a:latin typeface="+mj-lt"/>
                  </a:rPr>
                  <a:t>Total nas primeiras 4 horas?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0" smtClean="0">
                              <a:latin typeface="Cambria Math"/>
                            </a:rPr>
                            <m:t>40</m:t>
                          </m:r>
                        </m:num>
                        <m:den>
                          <m:r>
                            <a:rPr lang="pt-BR" sz="2400" b="0" i="0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×4000=1600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/>
                          <a:ea typeface="Cambria Math" panose="02040503050406030204" pitchFamily="18" charset="0"/>
                        </a:rPr>
                        <m:t>ml</m:t>
                      </m:r>
                    </m:oMath>
                  </m:oMathPara>
                </a14:m>
                <a:endParaRPr lang="pt-BR" sz="2400" b="0" dirty="0">
                  <a:latin typeface="+mj-lt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pt-BR" sz="2400" b="0" dirty="0">
                    <a:latin typeface="+mj-lt"/>
                  </a:rPr>
                  <a:t>Total restante?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smtClean="0">
                          <a:latin typeface="Cambria Math"/>
                        </a:rPr>
                        <m:t> 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4000 −1600= </m:t>
                      </m:r>
                      <m:r>
                        <a:rPr lang="pt-BR" sz="2400" b="0" i="0" smtClean="0">
                          <a:latin typeface="Cambria Math"/>
                        </a:rPr>
                        <m:t>2400 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/>
                        </a:rPr>
                        <m:t>ml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gotas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total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gotas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dirty="0">
                  <a:latin typeface="+mj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2400 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×60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24 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=24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𝑔𝑜𝑡𝑎𝑠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pt-BR" sz="2400" b="0" dirty="0">
                  <a:latin typeface="+mj-lt"/>
                </a:endParaRPr>
              </a:p>
              <a:p>
                <a:pPr marL="0" indent="0" algn="r"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+mj-lt"/>
                  </a:rPr>
                  <a:t>Alternativa “C”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63229"/>
                <a:ext cx="8640960" cy="3884786"/>
              </a:xfrm>
              <a:blipFill>
                <a:blip r:embed="rId2"/>
                <a:stretch>
                  <a:fillRect l="-917" t="-1881" r="-846" b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ço Reservado para Conteúdo 8">
            <a:extLst>
              <a:ext uri="{FF2B5EF4-FFF2-40B4-BE49-F238E27FC236}">
                <a16:creationId xmlns="" xmlns:a16="http://schemas.microsoft.com/office/drawing/2014/main" id="{083399A7-1BC5-41A2-882E-78307642E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872CB492-D15E-4F8D-B900-71C06085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53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5E8522E-4B21-4938-8BBA-6DB72643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3229"/>
            <a:ext cx="7560840" cy="395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8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931224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pt-BR" sz="40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0" y="1097872"/>
                <a:ext cx="9252519" cy="3737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Solução: 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Às 10 horas da manhã havia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500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 4 ×250.000=1.000.000 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de pessoas presentes.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E até as 4 horas da tarde chegarão mais 120 000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6 = 720 000 pessoas.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Quantos policiais serão necessários (Sendo 1 a cada 2000 pessoas)?</a:t>
                </a: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1.720.000 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𝑝𝑒𝑠𝑠𝑜𝑎𝑠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2000 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𝑝𝑒𝑠𝑠𝑜𝑎𝑠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/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𝑝𝑜𝑙𝑖𝑐𝑖𝑎𝑙</m:t>
                          </m:r>
                        </m:den>
                      </m:f>
                      <m:r>
                        <a:rPr lang="pt-BR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860 </m:t>
                      </m:r>
                      <m:r>
                        <m:rPr>
                          <m:sty m:val="p"/>
                        </m:rPr>
                        <a:rPr lang="pt-B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policiais</m:t>
                      </m:r>
                      <m:r>
                        <a:rPr lang="pt-B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BR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                  Alternativa “E” 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7872"/>
                <a:ext cx="9252519" cy="3737177"/>
              </a:xfrm>
              <a:prstGeom prst="rect">
                <a:avLst/>
              </a:prstGeom>
              <a:blipFill>
                <a:blip r:embed="rId3"/>
                <a:stretch>
                  <a:fillRect l="-659" t="-653" b="-17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8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275606"/>
            <a:ext cx="6933726" cy="110251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Frações, Razões, Porcentagens e Regra de três 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 err="1"/>
              <a:t>Profª</a:t>
            </a:r>
            <a:r>
              <a:rPr lang="pt-BR" sz="2000" b="1" dirty="0"/>
              <a:t> </a:t>
            </a:r>
            <a:r>
              <a:rPr lang="pt-BR" sz="2000" b="1" dirty="0" err="1"/>
              <a:t>Ms</a:t>
            </a:r>
            <a:r>
              <a:rPr lang="pt-BR" sz="2000" b="1" dirty="0"/>
              <a:t>. Juliana </a:t>
            </a:r>
            <a:r>
              <a:rPr lang="pt-BR" sz="2000" b="1" dirty="0" err="1"/>
              <a:t>Schivani</a:t>
            </a:r>
            <a:r>
              <a:rPr lang="pt-BR" sz="2000" b="1" dirty="0"/>
              <a:t> (</a:t>
            </a:r>
            <a:r>
              <a:rPr lang="pt-BR" sz="1800" b="1" i="1" dirty="0"/>
              <a:t>juliana_schivane@hotmail.com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Estagiário Wellington Muniz (</a:t>
            </a:r>
            <a:r>
              <a:rPr lang="pt-BR" sz="1800" b="1" i="1" dirty="0"/>
              <a:t>wellingtonmuniz@yahoo.com.br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Estagiária </a:t>
            </a:r>
            <a:r>
              <a:rPr lang="pt-BR" sz="2000" b="1" dirty="0" err="1"/>
              <a:t>Heronilza</a:t>
            </a:r>
            <a:r>
              <a:rPr lang="pt-BR" sz="2000" b="1" dirty="0"/>
              <a:t> Lima (</a:t>
            </a:r>
            <a:r>
              <a:rPr lang="pt-BR" sz="1800" b="1" i="1" dirty="0"/>
              <a:t>ninizasilvalima@gmail.com</a:t>
            </a:r>
            <a:r>
              <a:rPr lang="pt-BR" sz="2000" b="1" dirty="0"/>
              <a:t>)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="" xmlns:a16="http://schemas.microsoft.com/office/drawing/2014/main" id="{FAAB17A7-A349-4A3B-8D4C-6E546B9F0E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06362"/>
            <a:ext cx="2498747" cy="10972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5E62B36-68D2-4CE2-8BCA-FF8E86D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7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3113</Words>
  <Application>Microsoft Office PowerPoint</Application>
  <PresentationFormat>Apresentação na tela (16:9)</PresentationFormat>
  <Paragraphs>862</Paragraphs>
  <Slides>96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96</vt:i4>
      </vt:variant>
    </vt:vector>
  </HeadingPairs>
  <TitlesOfParts>
    <vt:vector size="97" baseType="lpstr">
      <vt:lpstr>Tema do Office</vt:lpstr>
      <vt:lpstr>Frações, Razões, Porcentagens e Regra de três </vt:lpstr>
      <vt:lpstr>QUESTÃO 01</vt:lpstr>
      <vt:lpstr>QUESTÃO 01</vt:lpstr>
      <vt:lpstr>QUESTÃO 01</vt:lpstr>
      <vt:lpstr>QUESTÃO 01</vt:lpstr>
      <vt:lpstr>QUESTÃO 01</vt:lpstr>
      <vt:lpstr>QUESTÃO 01</vt:lpstr>
      <vt:lpstr>QUESTÃO 01</vt:lpstr>
      <vt:lpstr>QUESTÃO 01</vt:lpstr>
      <vt:lpstr>QUESTÃO 02</vt:lpstr>
      <vt:lpstr>QUESTÃO 02</vt:lpstr>
      <vt:lpstr>QUESTÃO 02</vt:lpstr>
      <vt:lpstr>QUESTÃO 02</vt:lpstr>
      <vt:lpstr>QUESTÃO 02</vt:lpstr>
      <vt:lpstr>QUESTÃO 04</vt:lpstr>
      <vt:lpstr>QUESTÃO 04</vt:lpstr>
      <vt:lpstr>QUESTÃO 04</vt:lpstr>
      <vt:lpstr>QUESTÃO 04</vt:lpstr>
      <vt:lpstr>QUESTÃO 11</vt:lpstr>
      <vt:lpstr>QUESTÃO 11</vt:lpstr>
      <vt:lpstr>QUESTÃO 11</vt:lpstr>
      <vt:lpstr>QUESTÃO 11</vt:lpstr>
      <vt:lpstr>QUESTÃO 11 (Modo errado)</vt:lpstr>
      <vt:lpstr>QUESTÃO 11 (Modo correto 2)</vt:lpstr>
      <vt:lpstr>QUESTÃO 11 (Modo correto 3)</vt:lpstr>
      <vt:lpstr>QUESTÃO 11 (Modo correto 3)</vt:lpstr>
      <vt:lpstr>QUESTÃO 13</vt:lpstr>
      <vt:lpstr>QUESTÃO 13</vt:lpstr>
      <vt:lpstr>QUESTÃO 13</vt:lpstr>
      <vt:lpstr>QUESTÃO 13</vt:lpstr>
      <vt:lpstr>QUESTÃO 13 (modo 2)</vt:lpstr>
      <vt:lpstr>QUESTÃO 13 (modo 2)</vt:lpstr>
      <vt:lpstr>QUESTÃO 13 (modo 2)</vt:lpstr>
      <vt:lpstr>QUESTÃO 21</vt:lpstr>
      <vt:lpstr>QUESTÃO 21</vt:lpstr>
      <vt:lpstr>QUESTÃO 21</vt:lpstr>
      <vt:lpstr>QUESTÃO 21 (Modo 2)</vt:lpstr>
      <vt:lpstr>QUESTÃO 05</vt:lpstr>
      <vt:lpstr>QUESTÃO 05</vt:lpstr>
      <vt:lpstr>QUESTÃO 05</vt:lpstr>
      <vt:lpstr>QUESTÃO 05</vt:lpstr>
      <vt:lpstr>QUESTÃO 05</vt:lpstr>
      <vt:lpstr>QUESTÃO 08</vt:lpstr>
      <vt:lpstr>QUESTÃO 08</vt:lpstr>
      <vt:lpstr>QUESTÃO 08</vt:lpstr>
      <vt:lpstr>QUESTÃO 08</vt:lpstr>
      <vt:lpstr>QUESTÃO 06</vt:lpstr>
      <vt:lpstr>QUESTÃO 06</vt:lpstr>
      <vt:lpstr>QUESTÃO 06</vt:lpstr>
      <vt:lpstr>QUESTÃO 09</vt:lpstr>
      <vt:lpstr>QUESTÃO 09</vt:lpstr>
      <vt:lpstr>QUESTÃO 09</vt:lpstr>
      <vt:lpstr>QUESTÃO 10</vt:lpstr>
      <vt:lpstr>QUESTÃO 10</vt:lpstr>
      <vt:lpstr>QUESTÃO 10</vt:lpstr>
      <vt:lpstr>QUESTÃO 10</vt:lpstr>
      <vt:lpstr>QUESTÃO 10</vt:lpstr>
      <vt:lpstr>QUESTÃO 10</vt:lpstr>
      <vt:lpstr>QUESTÃO 12</vt:lpstr>
      <vt:lpstr>QUESTÃO 12</vt:lpstr>
      <vt:lpstr>QUESTÃO 12</vt:lpstr>
      <vt:lpstr>QUESTÃO 07</vt:lpstr>
      <vt:lpstr>QUESTÃO 07</vt:lpstr>
      <vt:lpstr>QUESTÃO 07</vt:lpstr>
      <vt:lpstr>QUESTÃO 07</vt:lpstr>
      <vt:lpstr>QUESTÃO 07</vt:lpstr>
      <vt:lpstr>QUESTÃO 14</vt:lpstr>
      <vt:lpstr>QUESTÃO 14</vt:lpstr>
      <vt:lpstr>QUESTÃO 14</vt:lpstr>
      <vt:lpstr>QUESTÃO 14</vt:lpstr>
      <vt:lpstr>QUESTÃO 14</vt:lpstr>
      <vt:lpstr>QUESTÃO 15</vt:lpstr>
      <vt:lpstr>QUESTÃO 15</vt:lpstr>
      <vt:lpstr>QUESTÃO 15</vt:lpstr>
      <vt:lpstr>QUESTÃO 15</vt:lpstr>
      <vt:lpstr>QUESTÃO 15</vt:lpstr>
      <vt:lpstr>QUESTÃO 16</vt:lpstr>
      <vt:lpstr>QUESTÃO 16</vt:lpstr>
      <vt:lpstr>QUESTÃO 16</vt:lpstr>
      <vt:lpstr>QUESTÃO 19</vt:lpstr>
      <vt:lpstr>QUESTÃO 19</vt:lpstr>
      <vt:lpstr>QUESTÃO 19</vt:lpstr>
      <vt:lpstr>QUESTÃO 18</vt:lpstr>
      <vt:lpstr>QUESTÃO 18</vt:lpstr>
      <vt:lpstr>QUESTÃO 18</vt:lpstr>
      <vt:lpstr>QUESTÃO 18</vt:lpstr>
      <vt:lpstr>QUESTÃO 17</vt:lpstr>
      <vt:lpstr>QUESTÃO 17</vt:lpstr>
      <vt:lpstr>QUESTÃO 17</vt:lpstr>
      <vt:lpstr>QUESTÃO 20</vt:lpstr>
      <vt:lpstr>QUESTÃO 20</vt:lpstr>
      <vt:lpstr>QUESTÃO 20</vt:lpstr>
      <vt:lpstr>QUESTÃO 20</vt:lpstr>
      <vt:lpstr>QUESTÃO 03</vt:lpstr>
      <vt:lpstr>QUESTÃO 03</vt:lpstr>
      <vt:lpstr>Frações, Razões, Porcentagens e Regra de três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197</cp:revision>
  <dcterms:created xsi:type="dcterms:W3CDTF">2017-01-08T19:00:04Z</dcterms:created>
  <dcterms:modified xsi:type="dcterms:W3CDTF">2017-08-28T15:23:27Z</dcterms:modified>
</cp:coreProperties>
</file>