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2"/>
  </p:notesMasterIdLst>
  <p:sldIdLst>
    <p:sldId id="256" r:id="rId2"/>
    <p:sldId id="298" r:id="rId3"/>
    <p:sldId id="308" r:id="rId4"/>
    <p:sldId id="309" r:id="rId5"/>
    <p:sldId id="310" r:id="rId6"/>
    <p:sldId id="311" r:id="rId7"/>
    <p:sldId id="299" r:id="rId8"/>
    <p:sldId id="317" r:id="rId9"/>
    <p:sldId id="316" r:id="rId10"/>
    <p:sldId id="314" r:id="rId11"/>
    <p:sldId id="328" r:id="rId12"/>
    <p:sldId id="305" r:id="rId13"/>
    <p:sldId id="313" r:id="rId14"/>
    <p:sldId id="306" r:id="rId15"/>
    <p:sldId id="315" r:id="rId16"/>
    <p:sldId id="329" r:id="rId17"/>
    <p:sldId id="276" r:id="rId18"/>
    <p:sldId id="318" r:id="rId19"/>
    <p:sldId id="323" r:id="rId20"/>
    <p:sldId id="324" r:id="rId21"/>
    <p:sldId id="257" r:id="rId22"/>
    <p:sldId id="319" r:id="rId23"/>
    <p:sldId id="277" r:id="rId24"/>
    <p:sldId id="330" r:id="rId25"/>
    <p:sldId id="320" r:id="rId26"/>
    <p:sldId id="278" r:id="rId27"/>
    <p:sldId id="325" r:id="rId28"/>
    <p:sldId id="279" r:id="rId29"/>
    <p:sldId id="327" r:id="rId30"/>
    <p:sldId id="280" r:id="rId31"/>
    <p:sldId id="326" r:id="rId32"/>
    <p:sldId id="331" r:id="rId33"/>
    <p:sldId id="281" r:id="rId34"/>
    <p:sldId id="282" r:id="rId35"/>
    <p:sldId id="332" r:id="rId36"/>
    <p:sldId id="283" r:id="rId37"/>
    <p:sldId id="284" r:id="rId38"/>
    <p:sldId id="333" r:id="rId39"/>
    <p:sldId id="285" r:id="rId40"/>
    <p:sldId id="334" r:id="rId41"/>
    <p:sldId id="286" r:id="rId42"/>
    <p:sldId id="335" r:id="rId43"/>
    <p:sldId id="287" r:id="rId44"/>
    <p:sldId id="336" r:id="rId45"/>
    <p:sldId id="288" r:id="rId46"/>
    <p:sldId id="337" r:id="rId47"/>
    <p:sldId id="293" r:id="rId48"/>
    <p:sldId id="338" r:id="rId49"/>
    <p:sldId id="294" r:id="rId50"/>
    <p:sldId id="339" r:id="rId51"/>
    <p:sldId id="300" r:id="rId52"/>
    <p:sldId id="302" r:id="rId53"/>
    <p:sldId id="291" r:id="rId54"/>
    <p:sldId id="292" r:id="rId55"/>
    <p:sldId id="295" r:id="rId56"/>
    <p:sldId id="296" r:id="rId57"/>
    <p:sldId id="297" r:id="rId58"/>
    <p:sldId id="303" r:id="rId59"/>
    <p:sldId id="304" r:id="rId60"/>
    <p:sldId id="340" r:id="rId61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8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EE10D-715A-453B-AA40-FE6FB7C92390}" type="datetimeFigureOut">
              <a:rPr lang="pt-BR" smtClean="0"/>
              <a:t>03/09/2017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C6F15-EF50-4FA6-807B-7D8EA15737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19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778A-FC2A-4F4C-84D1-5FCD181DC607}" type="datetime1">
              <a:rPr lang="pt-BR" smtClean="0"/>
              <a:t>03/09/2017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4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FDB7-363D-462C-8B0A-0E7EA08C0F59}" type="datetime1">
              <a:rPr lang="pt-BR" smtClean="0"/>
              <a:t>03/09/2017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1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903E-DE2A-404E-97AE-45E238E2BD7D}" type="datetime1">
              <a:rPr lang="pt-BR" smtClean="0"/>
              <a:t>03/09/2017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81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2C1A-9A91-48A1-B701-50F74EB26A0B}" type="datetime1">
              <a:rPr lang="pt-BR" smtClean="0"/>
              <a:t>03/09/2017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6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8DBB-3B60-4BA2-96F5-63032532BB96}" type="datetime1">
              <a:rPr lang="pt-BR" smtClean="0"/>
              <a:t>03/09/2017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4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55B6-8058-40F0-8B40-B981E0C08112}" type="datetime1">
              <a:rPr lang="pt-BR" smtClean="0"/>
              <a:t>03/09/2017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EF83-D66B-45F3-8A93-CAA109D24342}" type="datetime1">
              <a:rPr lang="pt-BR" smtClean="0"/>
              <a:t>03/09/2017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2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3F69-FCE1-42C3-BAFE-FF4FED743698}" type="datetime1">
              <a:rPr lang="pt-BR" smtClean="0"/>
              <a:t>03/09/2017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6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5BB-F756-462F-969E-2B9606931E5A}" type="datetime1">
              <a:rPr lang="pt-BR" smtClean="0"/>
              <a:t>03/09/2017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55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BACD-E8A7-4336-8E91-92967370EA02}" type="datetime1">
              <a:rPr lang="pt-BR" smtClean="0"/>
              <a:t>03/09/2017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19CD-1819-471E-A7D5-8E740636B577}" type="datetime1">
              <a:rPr lang="pt-BR" smtClean="0"/>
              <a:t>03/09/2017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09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7FED1-2EF8-474B-9EC7-4BEB33C4B7E8}" type="datetime1">
              <a:rPr lang="pt-BR" smtClean="0"/>
              <a:t>03/09/2017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23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06362"/>
            <a:ext cx="2498747" cy="109723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907704" y="1491630"/>
            <a:ext cx="6933726" cy="1102519"/>
          </a:xfrm>
        </p:spPr>
        <p:txBody>
          <a:bodyPr/>
          <a:lstStyle/>
          <a:p>
            <a:r>
              <a:rPr lang="pt-BR" b="1" dirty="0"/>
              <a:t>REGRA DE TRÊS</a:t>
            </a: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981899" y="3147814"/>
            <a:ext cx="7120880" cy="1944216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 err="1"/>
              <a:t>Profª</a:t>
            </a:r>
            <a:r>
              <a:rPr lang="pt-BR" sz="2000" b="1" dirty="0"/>
              <a:t> Juliana </a:t>
            </a:r>
            <a:r>
              <a:rPr lang="pt-BR" sz="2000" b="1" dirty="0" err="1"/>
              <a:t>Schivani</a:t>
            </a:r>
            <a:r>
              <a:rPr lang="pt-BR" sz="2000" b="1" dirty="0"/>
              <a:t> (</a:t>
            </a:r>
            <a:r>
              <a:rPr lang="pt-BR" sz="1800" b="1" i="1" dirty="0"/>
              <a:t>profjuliana.matematica@gmail.com</a:t>
            </a:r>
            <a:r>
              <a:rPr lang="pt-BR" sz="2000" b="1" dirty="0"/>
              <a:t>)</a:t>
            </a:r>
          </a:p>
          <a:p>
            <a:pPr algn="r"/>
            <a:r>
              <a:rPr lang="pt-BR" sz="2000" b="1" dirty="0"/>
              <a:t>Estagiário Wellington Muniz (</a:t>
            </a:r>
            <a:r>
              <a:rPr lang="pt-BR" sz="1800" b="1" i="1" dirty="0"/>
              <a:t>wellingtonmuniz@yahoo.com.br</a:t>
            </a:r>
            <a:r>
              <a:rPr lang="pt-BR" sz="2000" b="1" dirty="0"/>
              <a:t>)</a:t>
            </a:r>
          </a:p>
          <a:p>
            <a:pPr algn="r"/>
            <a:r>
              <a:rPr lang="pt-BR" sz="2000" b="1" dirty="0"/>
              <a:t>Estagiária </a:t>
            </a:r>
            <a:r>
              <a:rPr lang="pt-BR" sz="2000" b="1" dirty="0" err="1"/>
              <a:t>Heronilza</a:t>
            </a:r>
            <a:r>
              <a:rPr lang="pt-BR" sz="2000" b="1" dirty="0"/>
              <a:t> Lima (</a:t>
            </a:r>
            <a:r>
              <a:rPr lang="pt-BR" sz="1800" b="1" i="1" dirty="0"/>
              <a:t>ninizasilvalima@gmail.com</a:t>
            </a:r>
            <a:r>
              <a:rPr lang="pt-BR" sz="2000" b="1" dirty="0"/>
              <a:t>)</a:t>
            </a:r>
          </a:p>
          <a:p>
            <a:pPr algn="r"/>
            <a:endParaRPr lang="pt-BR" sz="2000" b="1" dirty="0"/>
          </a:p>
          <a:p>
            <a:pPr algn="r"/>
            <a:endParaRPr lang="pt-BR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35" y="8122"/>
            <a:ext cx="2205123" cy="133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14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10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343902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14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11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9999B8E-1763-47F6-9993-CBFDD8801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113176"/>
            <a:ext cx="5976664" cy="39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14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70237"/>
            <a:ext cx="8355539" cy="3615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Folha de 0,1 mm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Pilha com 1 m de folhas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Cada folha contém 10 títulos.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pt-BR" sz="1200" dirty="0"/>
              <a:t> 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93B98AB8-E284-4649-B676-2E295DFD7BF4}" type="slidenum">
              <a:rPr lang="pt-BR" smtClean="0"/>
              <a:t>12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5BFE837-E00A-4FA2-8B3E-344C33FDF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129" y="1419622"/>
            <a:ext cx="3766256" cy="271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9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14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1" y="1270237"/>
            <a:ext cx="4402832" cy="3615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Qual a potência de 10 que representa a quantidade de títulos de livros registrados? 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pt-BR" sz="1200" dirty="0"/>
              <a:t> 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93B98AB8-E284-4649-B676-2E295DFD7BF4}" type="slidenum">
              <a:rPr lang="pt-BR" smtClean="0"/>
              <a:t>13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5BFE837-E00A-4FA2-8B3E-344C33FDF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129" y="1419622"/>
            <a:ext cx="3766256" cy="271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3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70237"/>
                <a:ext cx="8355539" cy="3615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Solução: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9600" i="1" dirty="0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1</m:t>
                      </m:r>
                      <m:r>
                        <a:rPr lang="pt-BR" sz="9600" b="0" i="1" dirty="0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9600" i="1" dirty="0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pt-BR" sz="9600" b="0" i="1" dirty="0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9600" b="0" i="1" dirty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× </m:t>
                      </m:r>
                      <m:r>
                        <a:rPr lang="pt-BR" sz="9600" i="1" dirty="0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10</m:t>
                      </m:r>
                      <m:r>
                        <a:rPr lang="pt-BR" sz="9600" b="0" i="1" dirty="0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0</m:t>
                      </m:r>
                      <m:r>
                        <a:rPr lang="pt-BR" sz="9600" i="1" dirty="0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0</m:t>
                      </m:r>
                      <m:r>
                        <a:rPr lang="pt-BR" sz="9600" b="0" i="1" dirty="0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=1000 </m:t>
                      </m:r>
                      <m:r>
                        <a:rPr lang="pt-BR" sz="9600" i="1" dirty="0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𝑚𝑚</m:t>
                      </m:r>
                    </m:oMath>
                  </m:oMathPara>
                </a14:m>
                <a:endParaRPr lang="pt-BR" sz="96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9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9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1000</m:t>
                        </m:r>
                      </m:num>
                      <m:den>
                        <m:r>
                          <a:rPr lang="pt-BR" sz="9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0,1</m:t>
                        </m:r>
                      </m:den>
                    </m:f>
                    <m:r>
                      <a:rPr lang="pt-BR" sz="960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9600" b="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10.000</m:t>
                    </m:r>
                  </m:oMath>
                </a14:m>
                <a:r>
                  <a:rPr lang="pt-BR" sz="9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folhas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10.000 </a:t>
                </a:r>
                <a14:m>
                  <m:oMath xmlns:m="http://schemas.openxmlformats.org/officeDocument/2006/math">
                    <m:r>
                      <a:rPr lang="pt-BR" sz="960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BR" sz="9600" b="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10=100.000</m:t>
                    </m:r>
                  </m:oMath>
                </a14:m>
                <a:r>
                  <a:rPr lang="pt-BR" sz="96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96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10</m:t>
                        </m:r>
                      </m:e>
                      <m:sup>
                        <m:r>
                          <a:rPr lang="pt-BR" sz="96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5 </m:t>
                        </m:r>
                      </m:sup>
                    </m:sSup>
                  </m:oMath>
                </a14:m>
                <a:endParaRPr lang="pt-BR" sz="96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 marL="57150" indent="0" algn="r">
                  <a:spcBef>
                    <a:spcPts val="0"/>
                  </a:spcBef>
                  <a:buNone/>
                </a:pPr>
                <a:endParaRPr lang="pt-BR" sz="96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 algn="r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Alternativa  “C”</a:t>
                </a:r>
              </a:p>
              <a:p>
                <a:pPr marL="57150" indent="0" algn="r">
                  <a:spcBef>
                    <a:spcPts val="0"/>
                  </a:spcBef>
                  <a:buNone/>
                </a:pPr>
                <a:endParaRPr lang="pt-BR" sz="96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               </a:t>
                </a: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pt-BR" sz="9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6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9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pt-BR" sz="1200" dirty="0"/>
                  <a:t>  </a:t>
                </a:r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70237"/>
                <a:ext cx="8355539" cy="3615064"/>
              </a:xfrm>
              <a:prstGeom prst="rect">
                <a:avLst/>
              </a:prstGeom>
              <a:blipFill rotWithShape="1">
                <a:blip r:embed="rId3"/>
                <a:stretch>
                  <a:fillRect l="-438" t="-3204" r="-1167" b="-1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93B98AB8-E284-4649-B676-2E295DFD7BF4}" type="slidenum">
              <a:rPr lang="pt-BR" smtClean="0"/>
              <a:t>14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162414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>
                <a:solidFill>
                  <a:schemeClr val="bg1"/>
                </a:solidFill>
              </a:rPr>
              <a:t>QUESTÃO 01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15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8707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124C8B3-A7FB-4A41-9DD3-7A8F7C427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84" y="1131980"/>
            <a:ext cx="7445956" cy="3909127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>
                <a:solidFill>
                  <a:schemeClr val="bg1"/>
                </a:solidFill>
              </a:rPr>
              <a:t>QUESTÃO 01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16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39126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01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00150"/>
            <a:ext cx="4114800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t-BR" sz="2400" b="1" dirty="0">
                <a:solidFill>
                  <a:srgbClr val="FF0000"/>
                </a:solidFill>
              </a:rPr>
              <a:t>Dados: </a:t>
            </a:r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r>
              <a:rPr lang="pt-BR" sz="2400" dirty="0"/>
              <a:t>Escala: 1 : 150</a:t>
            </a:r>
          </a:p>
          <a:p>
            <a:pPr marL="457200" lvl="1" indent="0">
              <a:buNone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17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6B7D49F-2FEB-4717-A296-27E784EA0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16" y="2092535"/>
            <a:ext cx="3312368" cy="18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9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01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00150"/>
            <a:ext cx="4114800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t-BR" sz="2400" b="1" dirty="0">
                <a:solidFill>
                  <a:srgbClr val="FF0000"/>
                </a:solidFill>
              </a:rPr>
              <a:t>Pergunta: </a:t>
            </a:r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r>
              <a:rPr lang="pt-BR" sz="2400" dirty="0"/>
              <a:t>Escala: 1 : 150</a:t>
            </a:r>
          </a:p>
          <a:p>
            <a:pPr marL="457200" lvl="1" indent="0">
              <a:buNone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18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6B7D49F-2FEB-4717-A296-27E784EA0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16" y="2092535"/>
            <a:ext cx="3312368" cy="181907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1DA676C-4010-4D71-B9E4-A1AC5E9D5A14}"/>
              </a:ext>
            </a:extLst>
          </p:cNvPr>
          <p:cNvSpPr txBox="1"/>
          <p:nvPr/>
        </p:nvSpPr>
        <p:spPr>
          <a:xfrm>
            <a:off x="4716016" y="1200150"/>
            <a:ext cx="41764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Qual deverá ser as dimensões mínimas  do papel para   uma margem de 1 centímetro nas bordas?</a:t>
            </a:r>
          </a:p>
        </p:txBody>
      </p:sp>
    </p:spTree>
    <p:extLst>
      <p:ext uri="{BB962C8B-B14F-4D97-AF65-F5344CB8AC3E}">
        <p14:creationId xmlns:p14="http://schemas.microsoft.com/office/powerpoint/2010/main" val="390065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01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19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E043129-C77A-4216-96AC-89D228B71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51184"/>
            <a:ext cx="4254156" cy="399003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994E97E-C73B-4B91-9B9E-5B6866243864}"/>
              </a:ext>
            </a:extLst>
          </p:cNvPr>
          <p:cNvSpPr txBox="1"/>
          <p:nvPr/>
        </p:nvSpPr>
        <p:spPr>
          <a:xfrm>
            <a:off x="4860032" y="1220143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Escala </a:t>
            </a:r>
            <a:r>
              <a:rPr lang="pt-BR" sz="2400" b="1" dirty="0">
                <a:solidFill>
                  <a:srgbClr val="FF0000"/>
                </a:solidFill>
              </a:rPr>
              <a:t>a</a:t>
            </a:r>
            <a:r>
              <a:rPr lang="pt-BR" sz="2400" b="1" dirty="0"/>
              <a:t> : </a:t>
            </a:r>
            <a:r>
              <a:rPr lang="pt-BR" sz="2400" b="1" dirty="0">
                <a:solidFill>
                  <a:srgbClr val="0070C0"/>
                </a:solidFill>
              </a:rPr>
              <a:t>b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E2575636-E958-44BC-A511-BFCCDDDF88A7}"/>
              </a:ext>
            </a:extLst>
          </p:cNvPr>
          <p:cNvCxnSpPr>
            <a:cxnSpLocks/>
          </p:cNvCxnSpPr>
          <p:nvPr/>
        </p:nvCxnSpPr>
        <p:spPr>
          <a:xfrm flipH="1">
            <a:off x="5965122" y="1563638"/>
            <a:ext cx="1055150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6046CB-1E34-43A1-9AD6-35A62653766D}"/>
              </a:ext>
            </a:extLst>
          </p:cNvPr>
          <p:cNvSpPr txBox="1"/>
          <p:nvPr/>
        </p:nvSpPr>
        <p:spPr>
          <a:xfrm>
            <a:off x="4728015" y="225299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Medida do desenho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16B84EC-A0C8-403E-AA7C-B11C4A8CEC60}"/>
              </a:ext>
            </a:extLst>
          </p:cNvPr>
          <p:cNvCxnSpPr>
            <a:cxnSpLocks/>
          </p:cNvCxnSpPr>
          <p:nvPr/>
        </p:nvCxnSpPr>
        <p:spPr>
          <a:xfrm>
            <a:off x="7464805" y="1634415"/>
            <a:ext cx="384524" cy="144957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209D6E1-827A-49EF-82DA-823DDC091CAC}"/>
              </a:ext>
            </a:extLst>
          </p:cNvPr>
          <p:cNvSpPr txBox="1"/>
          <p:nvPr/>
        </p:nvSpPr>
        <p:spPr>
          <a:xfrm>
            <a:off x="6702693" y="3056521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</a:rPr>
              <a:t>Medida real do objeto/lugar</a:t>
            </a:r>
          </a:p>
        </p:txBody>
      </p:sp>
    </p:spTree>
    <p:extLst>
      <p:ext uri="{BB962C8B-B14F-4D97-AF65-F5344CB8AC3E}">
        <p14:creationId xmlns:p14="http://schemas.microsoft.com/office/powerpoint/2010/main" val="291343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12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226384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01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20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3F50BC6-5D3C-4CCC-BB9E-C57CB87D7C3A}"/>
              </a:ext>
            </a:extLst>
          </p:cNvPr>
          <p:cNvSpPr txBox="1"/>
          <p:nvPr/>
        </p:nvSpPr>
        <p:spPr>
          <a:xfrm>
            <a:off x="4860032" y="1220143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Escala </a:t>
            </a:r>
            <a:r>
              <a:rPr lang="pt-BR" sz="2400" b="1" dirty="0">
                <a:solidFill>
                  <a:srgbClr val="FF0000"/>
                </a:solidFill>
              </a:rPr>
              <a:t>a</a:t>
            </a:r>
            <a:r>
              <a:rPr lang="pt-BR" sz="2400" b="1" dirty="0"/>
              <a:t> : </a:t>
            </a:r>
            <a:r>
              <a:rPr lang="pt-BR" sz="2400" b="1" dirty="0">
                <a:solidFill>
                  <a:srgbClr val="0070C0"/>
                </a:solidFill>
              </a:rPr>
              <a:t>b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299F314C-3FDE-4A0F-8013-CFCCC0B66FAB}"/>
              </a:ext>
            </a:extLst>
          </p:cNvPr>
          <p:cNvCxnSpPr>
            <a:cxnSpLocks/>
          </p:cNvCxnSpPr>
          <p:nvPr/>
        </p:nvCxnSpPr>
        <p:spPr>
          <a:xfrm flipH="1">
            <a:off x="5965122" y="1563638"/>
            <a:ext cx="1055150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B7E3B9CD-C6C3-4F1A-9F3E-E17AA5840FF7}"/>
              </a:ext>
            </a:extLst>
          </p:cNvPr>
          <p:cNvSpPr txBox="1"/>
          <p:nvPr/>
        </p:nvSpPr>
        <p:spPr>
          <a:xfrm>
            <a:off x="4728015" y="225299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Medida do desenho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807D1BBE-E524-4EB4-884D-A198DBE9B6B0}"/>
              </a:ext>
            </a:extLst>
          </p:cNvPr>
          <p:cNvCxnSpPr>
            <a:cxnSpLocks/>
          </p:cNvCxnSpPr>
          <p:nvPr/>
        </p:nvCxnSpPr>
        <p:spPr>
          <a:xfrm>
            <a:off x="7464805" y="1634415"/>
            <a:ext cx="384524" cy="144957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03C569D-CB2F-435C-B1EC-17E888E6C188}"/>
              </a:ext>
            </a:extLst>
          </p:cNvPr>
          <p:cNvSpPr txBox="1"/>
          <p:nvPr/>
        </p:nvSpPr>
        <p:spPr>
          <a:xfrm>
            <a:off x="6702693" y="3056521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</a:rPr>
              <a:t>Medida real do objeto/lugar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a 10">
                <a:extLst>
                  <a:ext uri="{FF2B5EF4-FFF2-40B4-BE49-F238E27FC236}">
                    <a16:creationId xmlns:a16="http://schemas.microsoft.com/office/drawing/2014/main" id="{F29D8FDC-06BF-494B-BF0C-8EC070EC4D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6433232"/>
                  </p:ext>
                </p:extLst>
              </p:nvPr>
            </p:nvGraphicFramePr>
            <p:xfrm>
              <a:off x="457200" y="3083991"/>
              <a:ext cx="6096000" cy="13716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804750924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7250427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Desenho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realidade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65242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400" b="0" i="1" dirty="0" smtClean="0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a:rPr lang="pt-BR" sz="2400" b="0" i="1" dirty="0" smtClean="0">
                                    <a:latin typeface="Cambria Math" panose="02040503050406030204" pitchFamily="18" charset="0"/>
                                  </a:rPr>
                                  <m:t>𝑐𝑚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400" b="0" i="1" dirty="0" smtClean="0">
                                    <a:latin typeface="Cambria Math" panose="02040503050406030204" pitchFamily="18" charset="0"/>
                                  </a:rPr>
                                  <m:t>250 </m:t>
                                </m:r>
                                <m:r>
                                  <a:rPr lang="pt-BR" sz="2400" b="0" i="1" dirty="0" smtClean="0">
                                    <a:latin typeface="Cambria Math" panose="02040503050406030204" pitchFamily="18" charset="0"/>
                                  </a:rPr>
                                  <m:t>𝑘𝑚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48676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400" b="0" i="1" dirty="0" smtClean="0">
                                    <a:latin typeface="Cambria Math" panose="02040503050406030204" pitchFamily="18" charset="0"/>
                                  </a:rPr>
                                  <m:t>10 </m:t>
                                </m:r>
                                <m:r>
                                  <a:rPr lang="pt-BR" sz="2400" b="0" i="1" dirty="0" smtClean="0">
                                    <a:latin typeface="Cambria Math" panose="02040503050406030204" pitchFamily="18" charset="0"/>
                                  </a:rPr>
                                  <m:t>𝑐𝑚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pt-BR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34001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a 10">
                <a:extLst>
                  <a:ext uri="{FF2B5EF4-FFF2-40B4-BE49-F238E27FC236}">
                    <a16:creationId xmlns:a16="http://schemas.microsoft.com/office/drawing/2014/main" id="{F29D8FDC-06BF-494B-BF0C-8EC070EC4D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6433232"/>
                  </p:ext>
                </p:extLst>
              </p:nvPr>
            </p:nvGraphicFramePr>
            <p:xfrm>
              <a:off x="457200" y="3083991"/>
              <a:ext cx="6096000" cy="13716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804750924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72504274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Desenho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realidade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652428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4"/>
                          <a:stretch>
                            <a:fillRect l="-400" t="-107895" r="-101000" b="-1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4"/>
                          <a:stretch>
                            <a:fillRect l="-100400" t="-107895" r="-1000" b="-101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48676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4"/>
                          <a:stretch>
                            <a:fillRect l="-400" t="-210667" r="-10100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4"/>
                          <a:stretch>
                            <a:fillRect l="-100400" t="-210667" r="-1000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34001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Sinal de Multiplicação 11">
            <a:extLst>
              <a:ext uri="{FF2B5EF4-FFF2-40B4-BE49-F238E27FC236}">
                <a16:creationId xmlns:a16="http://schemas.microsoft.com/office/drawing/2014/main" id="{36381CB3-71EC-4A64-83E5-02D5195C85D7}"/>
              </a:ext>
            </a:extLst>
          </p:cNvPr>
          <p:cNvSpPr/>
          <p:nvPr/>
        </p:nvSpPr>
        <p:spPr>
          <a:xfrm>
            <a:off x="2317068" y="3411975"/>
            <a:ext cx="2376264" cy="1179687"/>
          </a:xfrm>
          <a:prstGeom prst="mathMultiply">
            <a:avLst>
              <a:gd name="adj1" fmla="val 770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959A843-B297-474A-A352-3A5DE91D25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70"/>
          <a:stretch/>
        </p:blipFill>
        <p:spPr>
          <a:xfrm>
            <a:off x="457200" y="1151184"/>
            <a:ext cx="4254156" cy="162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457199" y="1200150"/>
                <a:ext cx="8355539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</a:pPr>
                <a:r>
                  <a:rPr lang="pt-BR" sz="9600" b="1" dirty="0">
                    <a:solidFill>
                      <a:srgbClr val="FF0000"/>
                    </a:solidFill>
                  </a:rPr>
                  <a:t>Solução:</a:t>
                </a: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9600" b="0" i="1" smtClean="0">
                          <a:latin typeface="Cambria Math" panose="02040503050406030204" pitchFamily="18" charset="0"/>
                        </a:rPr>
                        <m:t>28,5</m:t>
                      </m:r>
                      <m:r>
                        <a:rPr lang="pt-BR" sz="9600" b="0" i="1" smtClean="0">
                          <a:latin typeface="Cambria Math"/>
                        </a:rPr>
                        <m:t> </m:t>
                      </m:r>
                      <m:r>
                        <a:rPr lang="pt-BR" sz="9600" b="0" i="1" smtClean="0">
                          <a:latin typeface="Cambria Math"/>
                        </a:rPr>
                        <m:t>𝑚</m:t>
                      </m:r>
                      <m:r>
                        <a:rPr lang="pt-BR" sz="9600" b="0" i="1" smtClean="0">
                          <a:latin typeface="Cambria Math"/>
                        </a:rPr>
                        <m:t>  ×100=2850 </m:t>
                      </m:r>
                      <m:r>
                        <a:rPr lang="pt-BR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pt-BR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𝑙𝑎𝑟𝑔𝑢𝑟𝑎</m:t>
                          </m:r>
                        </m:e>
                      </m:d>
                    </m:oMath>
                  </m:oMathPara>
                </a14:m>
                <a:endParaRPr lang="pt-BR" sz="9600" b="0" dirty="0">
                  <a:ea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9600" i="1"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pt-BR" sz="9600" b="0" i="1" smtClean="0">
                          <a:latin typeface="Cambria Math"/>
                        </a:rPr>
                        <m:t> </m:t>
                      </m:r>
                      <m:r>
                        <a:rPr lang="pt-BR" sz="9600" b="0" i="1" smtClean="0">
                          <a:latin typeface="Cambria Math"/>
                        </a:rPr>
                        <m:t>𝑚</m:t>
                      </m:r>
                      <m:r>
                        <a:rPr lang="pt-BR" sz="9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×100=3600 </m:t>
                      </m:r>
                      <m:r>
                        <a:rPr lang="pt-BR" sz="9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pt-BR" sz="9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9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9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𝑐𝑜𝑚𝑝𝑟𝑖𝑚𝑒𝑛𝑡𝑜</m:t>
                          </m:r>
                        </m:e>
                      </m:d>
                    </m:oMath>
                  </m:oMathPara>
                </a14:m>
                <a:endParaRPr lang="pt-BR" sz="9600" b="0" dirty="0">
                  <a:ea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:endParaRPr lang="pt-BR" sz="9600" b="0" i="1" dirty="0">
                  <a:latin typeface="Cambria Math"/>
                  <a:ea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9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9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9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9600" i="1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9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pt-BR" sz="9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2850</m:t>
                          </m:r>
                        </m:den>
                      </m:f>
                    </m:oMath>
                  </m:oMathPara>
                </a14:m>
                <a:endParaRPr lang="pt-BR" sz="9600" dirty="0">
                  <a:ea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9600" b="0" i="1" smtClean="0"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sz="9600" b="0" i="1" smtClean="0">
                          <a:latin typeface="Cambria Math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9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2850</m:t>
                          </m:r>
                        </m:num>
                        <m:den>
                          <m:r>
                            <a:rPr lang="pt-BR" sz="9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  <m:r>
                        <a:rPr lang="pt-BR" sz="9600" b="0" i="1" smtClean="0">
                          <a:latin typeface="Cambria Math"/>
                          <a:ea typeface="Cambria Math" panose="02040503050406030204" pitchFamily="18" charset="0"/>
                        </a:rPr>
                        <m:t>=19 </m:t>
                      </m:r>
                      <m:r>
                        <a:rPr lang="pt-BR" sz="9600" b="0" i="1" smtClean="0">
                          <a:latin typeface="Cambria Math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9600" b="0" i="1" dirty="0">
                  <a:latin typeface="Cambria Math"/>
                  <a:ea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9600" i="1">
                          <a:latin typeface="Cambria Math"/>
                          <a:ea typeface="Cambria Math" panose="02040503050406030204" pitchFamily="18" charset="0"/>
                        </a:rPr>
                        <m:t>19 </m:t>
                      </m:r>
                      <m:r>
                        <a:rPr lang="pt-BR" sz="9600" i="1">
                          <a:latin typeface="Cambria Math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pt-BR" sz="9600" b="0" i="1" smtClean="0">
                          <a:latin typeface="Cambria Math"/>
                          <a:ea typeface="Cambria Math" panose="02040503050406030204" pitchFamily="18" charset="0"/>
                        </a:rPr>
                        <m:t>+2 </m:t>
                      </m:r>
                      <m:r>
                        <a:rPr lang="pt-BR" sz="9600" b="0" i="1" smtClean="0">
                          <a:latin typeface="Cambria Math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pt-BR" sz="96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9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𝑏𝑜𝑟𝑑𝑎𝑠</m:t>
                          </m:r>
                        </m:e>
                      </m:d>
                      <m:r>
                        <a:rPr lang="pt-BR" sz="9600" b="0" i="1" smtClean="0">
                          <a:latin typeface="Cambria Math"/>
                          <a:ea typeface="Cambria Math" panose="02040503050406030204" pitchFamily="18" charset="0"/>
                        </a:rPr>
                        <m:t>=21 </m:t>
                      </m:r>
                      <m:r>
                        <a:rPr lang="pt-BR" sz="9600" b="0" i="1" smtClean="0">
                          <a:latin typeface="Cambria Math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9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7150" indent="0" algn="r">
                  <a:buNone/>
                </a:pPr>
                <a:r>
                  <a:rPr lang="pt-BR" sz="96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Alternativa “D”</a:t>
                </a:r>
                <a:endParaRPr lang="pt-BR" sz="9600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457200" lvl="1" indent="0" algn="just">
                  <a:buNone/>
                </a:pPr>
                <a:r>
                  <a:rPr lang="pt-BR" sz="9600" dirty="0">
                    <a:ea typeface="Cambria Math" panose="02040503050406030204" pitchFamily="18" charset="0"/>
                  </a:rPr>
                  <a:t> </a:t>
                </a:r>
              </a:p>
              <a:p>
                <a:pPr marL="457200" lvl="1" indent="0">
                  <a:buNone/>
                </a:pPr>
                <a:endParaRPr lang="pt-BR" sz="12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200150"/>
                <a:ext cx="8355539" cy="3603847"/>
              </a:xfrm>
              <a:prstGeom prst="rect">
                <a:avLst/>
              </a:prstGeom>
              <a:blipFill rotWithShape="1">
                <a:blip r:embed="rId3"/>
                <a:stretch>
                  <a:fillRect l="-438" t="-3215" r="-1094" b="-40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21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17390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02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22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20016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02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23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8330FCC-B99C-48D0-9790-C98DE967A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9" y="1170299"/>
            <a:ext cx="4816176" cy="386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592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02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199" y="1200150"/>
            <a:ext cx="8355539" cy="3603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51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marL="457200" lvl="1" indent="0">
              <a:buNone/>
            </a:pP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24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6" name="Imagem 5" descr="Uma imagem contendo shoji&#10;&#10;Descrição gerada com muito alta confiança">
            <a:extLst>
              <a:ext uri="{FF2B5EF4-FFF2-40B4-BE49-F238E27FC236}">
                <a16:creationId xmlns:a16="http://schemas.microsoft.com/office/drawing/2014/main" id="{85482E90-17E7-4ABE-9CCD-7AF29B130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777936"/>
            <a:ext cx="5659161" cy="26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02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199" y="1200150"/>
            <a:ext cx="8355539" cy="3603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4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BR" sz="4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Qual a árvore com a maior altura?</a:t>
            </a: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25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6" name="Imagem 5" descr="Uma imagem contendo shoji&#10;&#10;Descrição gerada com muito alta confiança">
            <a:extLst>
              <a:ext uri="{FF2B5EF4-FFF2-40B4-BE49-F238E27FC236}">
                <a16:creationId xmlns:a16="http://schemas.microsoft.com/office/drawing/2014/main" id="{85482E90-17E7-4ABE-9CCD-7AF29B130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7694"/>
            <a:ext cx="3295650" cy="15525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6D392F4-C148-4767-93FC-53E8705899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44998"/>
            <a:ext cx="2592288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760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457199" y="1200150"/>
                <a:ext cx="3610745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Solução: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801688" indent="-744538">
                  <a:lnSpc>
                    <a:spcPct val="140000"/>
                  </a:lnSpc>
                  <a:spcBef>
                    <a:spcPts val="0"/>
                  </a:spcBef>
                  <a:buAutoNum type="romanUcParenR"/>
                </a:pPr>
                <a14:m>
                  <m:oMath xmlns:m="http://schemas.openxmlformats.org/officeDocument/2006/math">
                    <m:r>
                      <a:rPr lang="pt-BR" sz="9600" b="0" i="0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1 :100</m:t>
                    </m:r>
                  </m:oMath>
                </a14:m>
                <a:endParaRPr lang="pt-BR" sz="9600" b="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801688" indent="-744538">
                  <a:lnSpc>
                    <a:spcPct val="140000"/>
                  </a:lnSpc>
                  <a:spcBef>
                    <a:spcPts val="0"/>
                  </a:spcBef>
                  <a:buAutoNum type="romanUcParenR"/>
                </a:pPr>
                <a14:m>
                  <m:oMath xmlns:m="http://schemas.openxmlformats.org/officeDocument/2006/math">
                    <m:r>
                      <a:rPr lang="pt-BR" sz="9600" i="0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2 : 100</m:t>
                    </m:r>
                  </m:oMath>
                </a14:m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801688" indent="-744538">
                  <a:lnSpc>
                    <a:spcPct val="140000"/>
                  </a:lnSpc>
                  <a:spcBef>
                    <a:spcPts val="0"/>
                  </a:spcBef>
                  <a:buAutoNum type="romanUcParenR"/>
                </a:pPr>
                <a14:m>
                  <m:oMath xmlns:m="http://schemas.openxmlformats.org/officeDocument/2006/math">
                    <m:r>
                      <a:rPr lang="pt-BR" sz="9600" i="0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2 : 300</m:t>
                    </m:r>
                  </m:oMath>
                </a14:m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801688" indent="-744538">
                  <a:lnSpc>
                    <a:spcPct val="140000"/>
                  </a:lnSpc>
                  <a:spcBef>
                    <a:spcPts val="0"/>
                  </a:spcBef>
                  <a:buAutoNum type="romanUcParenR"/>
                </a:pPr>
                <a14:m>
                  <m:oMath xmlns:m="http://schemas.openxmlformats.org/officeDocument/2006/math">
                    <m:r>
                      <a:rPr lang="pt-BR" sz="9600" i="0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1 :  300</m:t>
                    </m:r>
                  </m:oMath>
                </a14:m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801688" indent="-744538">
                  <a:lnSpc>
                    <a:spcPct val="140000"/>
                  </a:lnSpc>
                  <a:spcBef>
                    <a:spcPts val="0"/>
                  </a:spcBef>
                  <a:buAutoNum type="romanUcParenR"/>
                </a:pPr>
                <a14:m>
                  <m:oMath xmlns:m="http://schemas.openxmlformats.org/officeDocument/2006/math">
                    <m:r>
                      <a:rPr lang="pt-BR" sz="9600" i="0" dirty="0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2 :  300</m:t>
                    </m:r>
                  </m:oMath>
                </a14:m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                                                             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pt-BR" sz="9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6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9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pt-BR" sz="12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200150"/>
                <a:ext cx="3610745" cy="3603847"/>
              </a:xfrm>
              <a:prstGeom prst="rect">
                <a:avLst/>
              </a:prstGeom>
              <a:blipFill>
                <a:blip r:embed="rId3"/>
                <a:stretch>
                  <a:fillRect l="-1014" t="-22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26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ço Reservado para Conteúdo 2"/>
              <p:cNvSpPr txBox="1">
                <a:spLocks/>
              </p:cNvSpPr>
              <p:nvPr/>
            </p:nvSpPr>
            <p:spPr>
              <a:xfrm>
                <a:off x="2411760" y="1450046"/>
                <a:ext cx="5832648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9600" b="0" i="1" dirty="0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 1:100</m:t>
                      </m:r>
                    </m:oMath>
                  </m:oMathPara>
                </a14:m>
                <a:endParaRPr lang="pt-BR" sz="9600" b="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9600" i="1" dirty="0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 1: 50</m:t>
                      </m:r>
                    </m:oMath>
                  </m:oMathPara>
                </a14:m>
                <a:endParaRPr lang="pt-BR" sz="9600" dirty="0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9600" i="1" dirty="0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 1: 150</m:t>
                      </m:r>
                    </m:oMath>
                  </m:oMathPara>
                </a14:m>
                <a:endParaRPr lang="pt-BR" sz="9600" dirty="0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9600" i="1" dirty="0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 1: 300</m:t>
                      </m:r>
                    </m:oMath>
                  </m:oMathPara>
                </a14:m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9600" i="1" dirty="0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 1: 150</m:t>
                      </m:r>
                    </m:oMath>
                  </m:oMathPara>
                </a14:m>
                <a:endParaRPr lang="pt-BR" sz="9600" dirty="0">
                  <a:solidFill>
                    <a:srgbClr val="00B05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 algn="r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                                          </a:t>
                </a:r>
                <a:r>
                  <a:rPr lang="pt-BR" sz="9600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Alternativa “D”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pt-BR" sz="9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6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9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pt-BR" sz="1200" dirty="0"/>
              </a:p>
            </p:txBody>
          </p:sp>
        </mc:Choice>
        <mc:Fallback xmlns="">
          <p:sp>
            <p:nvSpPr>
              <p:cNvPr id="8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450046"/>
                <a:ext cx="5832648" cy="3603847"/>
              </a:xfrm>
              <a:prstGeom prst="rect">
                <a:avLst/>
              </a:prstGeom>
              <a:blipFill>
                <a:blip r:embed="rId5"/>
                <a:stretch>
                  <a:fillRect r="-16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34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03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27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201007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03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28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56A247B-4646-4671-82F2-C639CBD01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063229"/>
            <a:ext cx="6294365" cy="4056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09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03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199" y="1200150"/>
            <a:ext cx="8355539" cy="3603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Diâmetro do telescópio: 42 m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Diâmetro do olho humano: 2,1 cm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Razão entre o diâmetro do 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olho humano e o  diâmetro do 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Espelho primário do telescópio?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29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A32312B-8140-4876-83AC-F6B9A49F3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1633921"/>
            <a:ext cx="253062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430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12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1876"/>
            <a:ext cx="7632848" cy="3825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00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457199" y="1200150"/>
                <a:ext cx="7787209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Solução:</a:t>
                </a:r>
              </a:p>
              <a:p>
                <a:pPr marL="57150" indent="0" algn="ctr">
                  <a:lnSpc>
                    <a:spcPct val="14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9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pt-BR" sz="9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2,1</m:t>
                          </m:r>
                        </m:num>
                        <m:den>
                          <m: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4200</m:t>
                          </m:r>
                        </m:den>
                      </m:f>
                    </m:oMath>
                  </m:oMathPara>
                </a14:m>
                <a:endParaRPr lang="pt-BR" sz="9600" b="0" i="1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 marL="57150" indent="0" algn="ctr">
                  <a:lnSpc>
                    <a:spcPct val="14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9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9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21</m:t>
                          </m:r>
                        </m:num>
                        <m:den>
                          <m: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42 000</m:t>
                          </m:r>
                        </m:den>
                      </m:f>
                    </m:oMath>
                  </m:oMathPara>
                </a14:m>
                <a:endParaRPr lang="pt-BR" sz="9600" b="0" i="1" dirty="0">
                  <a:solidFill>
                    <a:prstClr val="black"/>
                  </a:solidFill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 algn="ctr">
                  <a:lnSpc>
                    <a:spcPct val="14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9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pt-BR" sz="9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9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BR" sz="9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sz="9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000</m:t>
                          </m:r>
                        </m:den>
                      </m:f>
                    </m:oMath>
                  </m:oMathPara>
                </a14:m>
                <a:endParaRPr lang="pt-BR" sz="9600" i="1" dirty="0">
                  <a:solidFill>
                    <a:prstClr val="black"/>
                  </a:solidFill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457200" lvl="1" indent="0" algn="r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                                                                       Alternativa “E”</a:t>
                </a:r>
              </a:p>
              <a:p>
                <a:pPr marL="457200" lvl="1" indent="0">
                  <a:buNone/>
                </a:pPr>
                <a:r>
                  <a:rPr lang="pt-BR" sz="9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6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9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pt-BR" sz="12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200150"/>
                <a:ext cx="7787209" cy="3603847"/>
              </a:xfrm>
              <a:prstGeom prst="rect">
                <a:avLst/>
              </a:prstGeom>
              <a:blipFill>
                <a:blip r:embed="rId3"/>
                <a:stretch>
                  <a:fillRect l="-470" t="-2200" r="-1175" b="-38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30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99808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04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31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364343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04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32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24A5D9B-1A50-4443-A187-E7049B25C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217738"/>
            <a:ext cx="7488832" cy="382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9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04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3349" y="1217738"/>
            <a:ext cx="8355539" cy="3603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100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1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Distância real de A à B: 2000 Km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1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Distância no mapa de A à B : 8 cm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100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1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Qual a escala do mapa?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33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299586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393349" y="1217738"/>
                <a:ext cx="8355539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Solução: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i="1" dirty="0">
                  <a:solidFill>
                    <a:prstClr val="black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9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8 </m:t>
                          </m:r>
                          <m: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num>
                        <m:den>
                          <m:r>
                            <a:rPr lang="pt-BR" sz="9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200</m:t>
                          </m:r>
                          <m: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0 </m:t>
                          </m:r>
                          <m: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𝑘𝑚</m:t>
                          </m:r>
                          <m: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∙1000 ∙100</m:t>
                          </m:r>
                        </m:den>
                      </m:f>
                      <m:r>
                        <a:rPr lang="pt-BR" sz="9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200.000.000</m:t>
                          </m:r>
                        </m:den>
                      </m:f>
                      <m:r>
                        <a:rPr lang="pt-BR" sz="9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9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9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num>
                        <m:den>
                          <m:r>
                            <a:rPr lang="pt-BR" sz="9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25.000.000</m:t>
                          </m:r>
                          <m: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den>
                      </m:f>
                      <m:r>
                        <m:rPr>
                          <m:nor/>
                        </m:rPr>
                        <a:rPr lang="pt-BR" sz="96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                                                                             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                                                                             Alternativa “E”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               </a:t>
                </a: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pt-BR" sz="9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6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9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pt-BR" sz="12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49" y="1217738"/>
                <a:ext cx="8355539" cy="3603847"/>
              </a:xfrm>
              <a:prstGeom prst="rect">
                <a:avLst/>
              </a:prstGeom>
              <a:blipFill>
                <a:blip r:embed="rId3"/>
                <a:stretch>
                  <a:fillRect l="-511" t="-22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34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192787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05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35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320395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05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3349" y="1217738"/>
            <a:ext cx="8355539" cy="3603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Comprimento real: 28 m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Largura real: 12 m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Escala 1: 250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Comprimento e largura, em cm, da maquete?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36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405738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393349" y="1217738"/>
                <a:ext cx="8355539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Solução: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c = 28 m = 2.800 cm 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9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pt-BR" sz="9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9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250</m:t>
                          </m:r>
                        </m:num>
                        <m:den>
                          <m: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2800</m:t>
                          </m:r>
                        </m:den>
                      </m:f>
                    </m:oMath>
                  </m:oMathPara>
                </a14:m>
                <a:endParaRPr lang="pt-BR" sz="9600" b="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9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pt-BR" sz="9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pt-BR" sz="9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280</m:t>
                          </m:r>
                        </m:num>
                        <m:den>
                          <m: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pt-BR" sz="9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=11,2 </m:t>
                      </m:r>
                      <m:r>
                        <a:rPr lang="pt-BR" sz="9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𝑐𝑚</m:t>
                      </m:r>
                    </m:oMath>
                  </m:oMathPara>
                </a14:m>
                <a:endParaRPr lang="pt-BR" sz="9600" b="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                                                                	</a:t>
                </a:r>
                <a:r>
                  <a:rPr lang="pt-BR" sz="9600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Alternativa “C”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               </a:t>
                </a: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pt-BR" sz="9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6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9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pt-BR" sz="12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49" y="1217738"/>
                <a:ext cx="8355539" cy="3603847"/>
              </a:xfrm>
              <a:prstGeom prst="rect">
                <a:avLst/>
              </a:prstGeom>
              <a:blipFill>
                <a:blip r:embed="rId3"/>
                <a:stretch>
                  <a:fillRect l="-511" t="-22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37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101123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07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38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334061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FB64751-D445-41E2-9A1F-CCEA7DE36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7664" y="1131590"/>
            <a:ext cx="5832648" cy="3995945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07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3349" y="1217738"/>
            <a:ext cx="8355539" cy="3603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39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205440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12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70237"/>
            <a:ext cx="8355539" cy="3615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pt-BR" sz="1200" dirty="0"/>
              <a:t> 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9C5CDFF-6364-4B06-87AA-A490592D5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07654"/>
            <a:ext cx="41148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4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451556" y="1220143"/>
                <a:ext cx="8355539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Pergunta: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b="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Quanto vale </a:t>
                </a:r>
                <a14:m>
                  <m:oMath xmlns:m="http://schemas.openxmlformats.org/officeDocument/2006/math">
                    <m:r>
                      <a:rPr lang="pt-BR" sz="96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9600" b="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?</a:t>
                </a: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               </a:t>
                </a: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pt-BR" sz="9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6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9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pt-BR" sz="1200" dirty="0"/>
                  <a:t>  </a:t>
                </a:r>
              </a:p>
            </p:txBody>
          </p:sp>
        </mc:Choice>
        <mc:Fallback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56" y="1220143"/>
                <a:ext cx="8355539" cy="3603847"/>
              </a:xfrm>
              <a:prstGeom prst="rect">
                <a:avLst/>
              </a:prstGeom>
              <a:blipFill>
                <a:blip r:embed="rId3"/>
                <a:stretch>
                  <a:fillRect l="-438" t="-22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40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D45A595-35CA-4DFF-9889-24A1DDB28E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2345" r="56790" b="65761"/>
          <a:stretch/>
        </p:blipFill>
        <p:spPr>
          <a:xfrm>
            <a:off x="2843808" y="1407376"/>
            <a:ext cx="4416662" cy="33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0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451557" y="1220143"/>
                <a:ext cx="8152892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Solução: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96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𝐴𝑟</m:t>
                      </m:r>
                      <m:r>
                        <a:rPr lang="pt-BR" sz="96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é</m:t>
                      </m:r>
                      <m:r>
                        <a:rPr lang="pt-BR" sz="96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BR" sz="96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96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𝑝𝑒𝑞𝑢𝑒𝑛𝑎</m:t>
                      </m:r>
                      <m:r>
                        <a:rPr lang="pt-BR" sz="96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=4% Á</m:t>
                      </m:r>
                      <m:r>
                        <a:rPr lang="pt-BR" sz="96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𝑟𝑒𝑎</m:t>
                      </m:r>
                      <m:r>
                        <a:rPr lang="pt-BR" sz="96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96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𝑔𝑟𝑎𝑛𝑑𝑒</m:t>
                      </m:r>
                      <m:r>
                        <a:rPr lang="pt-BR" sz="96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pt-BR" sz="9600" b="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9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26∙</m:t>
                      </m:r>
                      <m:r>
                        <a:rPr lang="pt-BR" sz="9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9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= 4%∙(260∙400)</m:t>
                      </m:r>
                    </m:oMath>
                  </m:oMathPara>
                </a14:m>
                <a:endParaRPr lang="pt-BR" sz="9600" b="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9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26</m:t>
                      </m:r>
                      <m:r>
                        <a:rPr lang="pt-BR" sz="96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9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= 4%∙</m:t>
                      </m:r>
                      <m:r>
                        <a:rPr lang="pt-BR" sz="96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104.000</m:t>
                      </m:r>
                    </m:oMath>
                  </m:oMathPara>
                </a14:m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9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26</m:t>
                      </m:r>
                      <m:r>
                        <a:rPr lang="pt-BR" sz="96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9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= 4∙</m:t>
                      </m:r>
                      <m:r>
                        <a:rPr lang="pt-BR" sz="96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1.040</m:t>
                      </m:r>
                    </m:oMath>
                  </m:oMathPara>
                </a14:m>
                <a:endParaRPr lang="pt-BR" sz="9600" b="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9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9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= </m:t>
                      </m:r>
                      <m:f>
                        <m:fPr>
                          <m:ctrlPr>
                            <a:rPr lang="pt-BR" sz="96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96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4160</m:t>
                          </m:r>
                        </m:num>
                        <m:den>
                          <m:r>
                            <a:rPr lang="pt-BR" sz="96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26</m:t>
                          </m:r>
                        </m:den>
                      </m:f>
                      <m:r>
                        <a:rPr lang="pt-BR" sz="96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=160</m:t>
                      </m:r>
                    </m:oMath>
                  </m:oMathPara>
                </a14:m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b="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 algn="r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                                                    </a:t>
                </a:r>
                <a:r>
                  <a:rPr lang="pt-BR" sz="9600" dirty="0">
                    <a:solidFill>
                      <a:srgbClr val="FF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Alternativa “D”</a:t>
                </a:r>
                <a:endParaRPr lang="pt-BR" sz="9600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               </a:t>
                </a: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pt-BR" sz="9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6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9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pt-BR" sz="1200" dirty="0"/>
                  <a:t>  </a:t>
                </a:r>
              </a:p>
            </p:txBody>
          </p:sp>
        </mc:Choice>
        <mc:Fallback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57" y="1220143"/>
                <a:ext cx="8152892" cy="3603847"/>
              </a:xfrm>
              <a:prstGeom prst="rect">
                <a:avLst/>
              </a:prstGeom>
              <a:blipFill>
                <a:blip r:embed="rId3"/>
                <a:stretch>
                  <a:fillRect l="-449" t="-2200" r="-1197" b="-1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41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11432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08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42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251384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08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81453"/>
            <a:ext cx="8355539" cy="3603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 partes iguais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75% conceitos</a:t>
            </a:r>
            <a:endParaRPr lang="pt-BR" sz="9600" i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40% utilizando na segunda divisão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pt-BR" sz="1200" dirty="0"/>
              <a:t> 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43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8EFB3F9-FD88-43FE-8109-8FFB4D5FD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924" y="1347614"/>
            <a:ext cx="662852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7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08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81453"/>
            <a:ext cx="8355539" cy="3603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Qual figura representa os 40% utilizados?</a:t>
            </a: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pt-BR" sz="1200" dirty="0"/>
              <a:t> 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44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264791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457200" y="1281453"/>
                <a:ext cx="8355539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Solução: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40%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9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9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40</m:t>
                        </m:r>
                      </m:num>
                      <m:den>
                        <m:r>
                          <a:rPr lang="pt-BR" sz="9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BR" sz="9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  <m:r>
                      <a:rPr lang="pt-BR" sz="96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9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9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pt-BR" sz="9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pt-BR" sz="9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sz="9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9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pt-BR" sz="9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Logo, 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                                                    </a:t>
                </a:r>
                <a:r>
                  <a:rPr lang="pt-BR" sz="9600" dirty="0">
                    <a:solidFill>
                      <a:srgbClr val="FF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Alternativa “C”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               </a:t>
                </a: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pt-BR" sz="9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6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9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pt-BR" sz="1200" dirty="0"/>
                  <a:t>  </a:t>
                </a:r>
              </a:p>
            </p:txBody>
          </p:sp>
        </mc:Choice>
        <mc:Fallback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81453"/>
                <a:ext cx="8355539" cy="3603847"/>
              </a:xfrm>
              <a:prstGeom prst="rect">
                <a:avLst/>
              </a:prstGeom>
              <a:blipFill>
                <a:blip r:embed="rId3"/>
                <a:stretch>
                  <a:fillRect l="-438" t="-22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45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8" name="Imagem 7" descr="Uma imagem contendo captura de tela&#10;&#10;Descrição gerada com alta confiança">
            <a:extLst>
              <a:ext uri="{FF2B5EF4-FFF2-40B4-BE49-F238E27FC236}">
                <a16:creationId xmlns:a16="http://schemas.microsoft.com/office/drawing/2014/main" id="{91BA3DA2-02DC-4E8C-9CA2-EFEA90D42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003798"/>
            <a:ext cx="383802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7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11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46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193015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11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70237"/>
            <a:ext cx="8355539" cy="3615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pt-BR" sz="1200" dirty="0"/>
              <a:t> 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47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5B7249D-7A32-4A15-8892-3803662E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270236"/>
            <a:ext cx="4104456" cy="37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6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11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70237"/>
            <a:ext cx="8355539" cy="3615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pt-BR" sz="1200" dirty="0"/>
              <a:t> 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48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83A489C-7AF3-4383-93D6-E30E9E0B473E}"/>
              </a:ext>
            </a:extLst>
          </p:cNvPr>
          <p:cNvSpPr txBox="1"/>
          <p:nvPr/>
        </p:nvSpPr>
        <p:spPr>
          <a:xfrm>
            <a:off x="543201" y="1892091"/>
            <a:ext cx="8057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Trecho musical de oito compassos, cuja fórmula é</a:t>
            </a:r>
          </a:p>
          <a:p>
            <a:r>
              <a:rPr lang="pt-BR" sz="2400" dirty="0"/>
              <a:t>3/4, poderia ser preenchido com...?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9728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331261" y="1097368"/>
                <a:ext cx="8355539" cy="3615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Solução: 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 algn="ctr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pt-BR" sz="9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pt-BR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BR" sz="9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A) 24 fusas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B) 3 semínimas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C) 8 semínimas 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D) 24 colcheias e 12 semínimas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b="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                                                                                   </a:t>
                </a: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               </a:t>
                </a: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pt-BR" sz="9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6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9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pt-BR" sz="1200" dirty="0"/>
                  <a:t>  </a:t>
                </a:r>
              </a:p>
            </p:txBody>
          </p:sp>
        </mc:Choice>
        <mc:Fallback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61" y="1097368"/>
                <a:ext cx="8355539" cy="3615064"/>
              </a:xfrm>
              <a:prstGeom prst="rect">
                <a:avLst/>
              </a:prstGeom>
              <a:blipFill>
                <a:blip r:embed="rId3"/>
                <a:stretch>
                  <a:fillRect l="-438" t="-21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49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Espaço Reservado para Conteúdo 2">
                <a:extLst>
                  <a:ext uri="{FF2B5EF4-FFF2-40B4-BE49-F238E27FC236}">
                    <a16:creationId xmlns:a16="http://schemas.microsoft.com/office/drawing/2014/main" id="{1F7B72E0-86E2-4848-9329-9C72D0C24D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7704" y="1923678"/>
                <a:ext cx="6400979" cy="3615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8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8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8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pt-BR" sz="8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32</m:t>
                          </m:r>
                        </m:den>
                      </m:f>
                      <m:r>
                        <a:rPr lang="pt-BR" sz="8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8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8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num>
                        <m:den>
                          <m:r>
                            <a:rPr lang="pt-BR" sz="8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pt-BR" sz="8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pt-BR" sz="8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pt-BR" sz="80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pt-BR" sz="8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sz="8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8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8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pt-BR" sz="8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pt-BR" sz="8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pt-BR" sz="80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pt-BR" sz="8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sz="8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8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pt-BR" sz="8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BR" sz="8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8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pt-BR" sz="8000" b="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8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                     =</m:t>
                      </m:r>
                      <m:f>
                        <m:fPr>
                          <m:ctrlPr>
                            <a:rPr lang="pt-BR" sz="8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8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pt-BR" sz="8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pt-BR" sz="8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pt-BR" sz="8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8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num>
                        <m:den>
                          <m:r>
                            <a:rPr lang="pt-BR" sz="8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pt-BR" sz="8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8000" b="0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3+3=6</m:t>
                      </m:r>
                    </m:oMath>
                  </m:oMathPara>
                </a14:m>
                <a:endParaRPr lang="pt-BR" sz="8000" b="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                                                           </a:t>
                </a:r>
              </a:p>
              <a:p>
                <a:pPr marL="57150" indent="0" algn="r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Alternativa “D” 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               </a:t>
                </a: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pt-BR" sz="9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6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9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pt-BR" sz="1200" dirty="0"/>
                  <a:t>  </a:t>
                </a:r>
              </a:p>
            </p:txBody>
          </p:sp>
        </mc:Choice>
        <mc:Fallback>
          <p:sp>
            <p:nvSpPr>
              <p:cNvPr id="7" name="Espaço Reservado para Conteúdo 2">
                <a:extLst>
                  <a:ext uri="{FF2B5EF4-FFF2-40B4-BE49-F238E27FC236}">
                    <a16:creationId xmlns:a16="http://schemas.microsoft.com/office/drawing/2014/main" id="{1F7B72E0-86E2-4848-9329-9C72D0C24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923678"/>
                <a:ext cx="6400979" cy="3615064"/>
              </a:xfrm>
              <a:prstGeom prst="rect">
                <a:avLst/>
              </a:prstGeom>
              <a:blipFill>
                <a:blip r:embed="rId5"/>
                <a:stretch>
                  <a:fillRect r="-24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99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12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70237"/>
            <a:ext cx="8355539" cy="3615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pt-BR" sz="1200" dirty="0"/>
              <a:t> 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9C5CDFF-6364-4B06-87AA-A490592D5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07654"/>
            <a:ext cx="4114800" cy="288032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F9C698B-1B73-46BF-A493-5A3D9E50D29A}"/>
              </a:ext>
            </a:extLst>
          </p:cNvPr>
          <p:cNvSpPr txBox="1"/>
          <p:nvPr/>
        </p:nvSpPr>
        <p:spPr>
          <a:xfrm>
            <a:off x="4825008" y="241858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Como ficaria as respectivas medidas em metros?</a:t>
            </a:r>
          </a:p>
        </p:txBody>
      </p:sp>
    </p:spTree>
    <p:extLst>
      <p:ext uri="{BB962C8B-B14F-4D97-AF65-F5344CB8AC3E}">
        <p14:creationId xmlns:p14="http://schemas.microsoft.com/office/powerpoint/2010/main" val="338907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10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50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305899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10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70237"/>
            <a:ext cx="8355539" cy="3615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Vende R$ 600,00 recebe R$ 120,00 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Vende R$ 1.200,00 recebe R$ 200,00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Vendeu R$ 990,00 e recebeu...?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1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1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pt-BR" sz="1200" dirty="0"/>
              <a:t> 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51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7258DE4-5258-4305-B8C7-DE967EF5A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1270237"/>
            <a:ext cx="2880319" cy="2924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85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457200" y="1270237"/>
                <a:ext cx="8355539" cy="3615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Solução: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Aumenta 600 ------ recebe 80 a  mais.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Aumenta 390 ------ recebe </a:t>
                </a:r>
                <a14:m>
                  <m:oMath xmlns:m="http://schemas.openxmlformats.org/officeDocument/2006/math">
                    <m:r>
                      <a:rPr lang="pt-BR" sz="96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a mais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Ou seja, 600------ 80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             390 ----- </a:t>
                </a:r>
                <a14:m>
                  <m:oMath xmlns:m="http://schemas.openxmlformats.org/officeDocument/2006/math">
                    <m:r>
                      <a:rPr lang="pt-BR" sz="96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600</a:t>
                </a:r>
                <a14:m>
                  <m:oMath xmlns:m="http://schemas.openxmlformats.org/officeDocument/2006/math">
                    <m:r>
                      <a:rPr lang="pt-BR" sz="96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= 390</a:t>
                </a:r>
                <a14:m>
                  <m:oMath xmlns:m="http://schemas.openxmlformats.org/officeDocument/2006/math">
                    <m:r>
                      <a:rPr lang="pt-BR" sz="9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80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pt-BR" sz="9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= 52 reais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Logo, 120 + 52 = 172 reais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100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                                                                           </a:t>
                </a:r>
                <a:r>
                  <a:rPr lang="pt-BR" sz="10000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Alternativa “C”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               </a:t>
                </a: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pt-BR" sz="9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6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9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pt-BR" sz="1200" dirty="0"/>
                  <a:t>  </a:t>
                </a:r>
              </a:p>
            </p:txBody>
          </p:sp>
        </mc:Choice>
        <mc:Fallback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70237"/>
                <a:ext cx="8355539" cy="3615064"/>
              </a:xfrm>
              <a:prstGeom prst="rect">
                <a:avLst/>
              </a:prstGeom>
              <a:blipFill>
                <a:blip r:embed="rId3"/>
                <a:stretch>
                  <a:fillRect l="-438" t="-3204" b="-43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52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46814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09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70237"/>
            <a:ext cx="8355539" cy="3615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1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1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Um chuveiro elétrico com potência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1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4.800 W, consome  4,8 KW por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1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hora.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1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Quanto gasta uma pessoa que toma 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1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dois  banhos com 10 minutos  de 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1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duração  por sete dias?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pt-BR" sz="1200" dirty="0"/>
              <a:t> 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53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0D8DDD1-0CD6-48B1-B214-A2DB00E05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522" y="1850213"/>
            <a:ext cx="2857500" cy="272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425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457200" y="1270237"/>
                <a:ext cx="8355539" cy="3615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Solução: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9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pt-BR" sz="9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0 </m:t>
                      </m:r>
                      <m:r>
                        <a:rPr lang="pt-BR" sz="9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𝑚𝑖𝑛</m:t>
                      </m:r>
                      <m:r>
                        <a:rPr lang="pt-BR" sz="9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BR" sz="9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pt-BR" sz="9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9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𝑏𝑎𝑛h𝑜𝑠</m:t>
                      </m:r>
                      <m:r>
                        <a:rPr lang="pt-BR" sz="9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=20</m:t>
                      </m:r>
                      <m:func>
                        <m:funcPr>
                          <m:ctrlP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96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min</m:t>
                          </m:r>
                        </m:fName>
                        <m:e>
                          <m: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𝑑𝑖𝑎</m:t>
                          </m:r>
                        </m:e>
                      </m:func>
                    </m:oMath>
                  </m:oMathPara>
                </a14:m>
                <a:endParaRPr lang="pt-BR" sz="9600" b="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b="0" dirty="0">
                    <a:solidFill>
                      <a:prstClr val="black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pt-BR" sz="9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×7</m:t>
                    </m:r>
                    <m:r>
                      <a:rPr lang="pt-BR" sz="9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=140</m:t>
                    </m:r>
                    <m:func>
                      <m:funcPr>
                        <m:ctrlPr>
                          <a:rPr lang="pt-BR" sz="9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96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min</m:t>
                        </m:r>
                      </m:fName>
                      <m:e>
                        <m:r>
                          <a:rPr lang="pt-BR" sz="9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pt-BR" sz="9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𝑠𝑒𝑚𝑎𝑛𝑎</m:t>
                        </m:r>
                      </m:e>
                    </m:func>
                  </m:oMath>
                </a14:m>
                <a:endParaRPr lang="pt-BR" sz="9600" b="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140</m:t>
                          </m:r>
                        </m:num>
                        <m:den>
                          <m:r>
                            <a:rPr lang="pt-BR" sz="9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60</m:t>
                          </m:r>
                        </m:den>
                      </m:f>
                      <m:r>
                        <a:rPr lang="pt-BR" sz="9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=2,33</m:t>
                      </m:r>
                    </m:oMath>
                  </m:oMathPara>
                </a14:m>
                <a:endParaRPr lang="pt-BR" sz="9600" b="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9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pt-BR" sz="9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,8</m:t>
                      </m:r>
                      <m:r>
                        <a:rPr lang="pt-BR" sz="9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BR" sz="9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2,33≈</m:t>
                      </m:r>
                      <m:r>
                        <a:rPr lang="pt-BR" sz="9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11,2</m:t>
                      </m:r>
                    </m:oMath>
                  </m:oMathPara>
                </a14:m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                                                                            Alternativa “D”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               </a:t>
                </a: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pt-BR" sz="9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6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9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pt-BR" sz="1200" dirty="0"/>
                  <a:t>  </a:t>
                </a:r>
              </a:p>
            </p:txBody>
          </p:sp>
        </mc:Choice>
        <mc:Fallback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70237"/>
                <a:ext cx="8355539" cy="3615064"/>
              </a:xfrm>
              <a:prstGeom prst="rect">
                <a:avLst/>
              </a:prstGeom>
              <a:blipFill>
                <a:blip r:embed="rId3"/>
                <a:stretch>
                  <a:fillRect l="-438" t="-21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54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26261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06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70237"/>
            <a:ext cx="8355539" cy="3615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 pessoas irão dividir o orçamento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uma festa igualmente.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Está faltando R$ 510,00 e chegaram 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Mais 5 novas pessoas.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As 50 ainda deverão contribuir com 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mais R$ 7,00.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pt-BR" sz="1200" dirty="0"/>
              <a:t> 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55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C1D18D9-A440-4B9A-A80D-5B6AFD126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625206"/>
            <a:ext cx="3506735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133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06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70237"/>
            <a:ext cx="8355539" cy="3615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100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1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Quanto cada um deverá contribuir?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pt-BR" sz="1200" dirty="0"/>
              <a:t> 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56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C1D18D9-A440-4B9A-A80D-5B6AFD126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065" y="1566188"/>
            <a:ext cx="3506735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938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457200" y="1270237"/>
                <a:ext cx="8355539" cy="3615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10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Solução: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pt-BR" sz="10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55</m:t>
                    </m:r>
                    <m:r>
                      <a:rPr lang="pt-BR" sz="10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100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= total da contribuição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pt-BR" sz="10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BR" sz="10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0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7) </m:t>
                    </m:r>
                  </m:oMath>
                </a14:m>
                <a:r>
                  <a:rPr lang="pt-BR" sz="100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= valor da contribuição dos 50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00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55</m:t>
                      </m:r>
                      <m:r>
                        <a:rPr lang="pt-BR" sz="100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100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50(</m:t>
                      </m:r>
                      <m:r>
                        <a:rPr lang="pt-BR" sz="10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10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–</m:t>
                      </m:r>
                      <m:r>
                        <a:rPr lang="pt-BR" sz="10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10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7) + 510</m:t>
                      </m:r>
                    </m:oMath>
                  </m:oMathPara>
                </a14:m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00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55</m:t>
                      </m:r>
                      <m:r>
                        <a:rPr lang="pt-BR" sz="100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100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50</m:t>
                      </m:r>
                      <m:r>
                        <a:rPr lang="pt-BR" sz="100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100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– 350 + </m:t>
                      </m:r>
                      <m:r>
                        <a:rPr lang="pt-BR" sz="10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510</m:t>
                      </m:r>
                    </m:oMath>
                  </m:oMathPara>
                </a14:m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00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pt-BR" sz="100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100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160</m:t>
                      </m:r>
                    </m:oMath>
                  </m:oMathPara>
                </a14:m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pt-BR" sz="10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pt-BR" sz="10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0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32 </m:t>
                    </m:r>
                    <m:r>
                      <a:rPr lang="pt-BR" sz="10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𝑟𝑒𝑎𝑖𝑠</m:t>
                    </m:r>
                    <m:r>
                      <a:rPr lang="pt-BR" sz="10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                                    </m:t>
                    </m:r>
                  </m:oMath>
                </a14:m>
                <a:r>
                  <a:rPr lang="pt-BR" sz="10000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Alternativa “D”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               </a:t>
                </a: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pt-BR" sz="9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6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9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pt-BR" sz="1200" dirty="0"/>
                  <a:t>  </a:t>
                </a:r>
              </a:p>
            </p:txBody>
          </p:sp>
        </mc:Choice>
        <mc:Fallback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70237"/>
                <a:ext cx="8355539" cy="3615064"/>
              </a:xfrm>
              <a:prstGeom prst="rect">
                <a:avLst/>
              </a:prstGeom>
              <a:blipFill>
                <a:blip r:embed="rId3"/>
                <a:stretch>
                  <a:fillRect l="-511" t="-20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57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289664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13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70237"/>
            <a:ext cx="8355539" cy="3615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buNone/>
            </a:pPr>
            <a:r>
              <a:rPr lang="pt-BR" sz="100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1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Batatas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1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200g----------------560calorias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1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Sanduíche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1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250g------------------500 calorias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100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1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Qual a expressão algébrica que melhor relaciona essas quantidades para a ingestão de apenas 462 calorias? 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pt-BR" sz="1200" dirty="0"/>
              <a:t> 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58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383100F-906B-4AD4-82A5-C0BDA5CBE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290698"/>
            <a:ext cx="3096343" cy="270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2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13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70237"/>
            <a:ext cx="8355539" cy="3615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buNone/>
            </a:pPr>
            <a:r>
              <a:rPr lang="pt-BR" sz="100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Solução: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1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250 g de sanduíche = 500 calorias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1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 g de sanduíche = 2 calorias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1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200 g de batata = 560 calorias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1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 g de batata = 2,8 calorias 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1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Logo, 2x + 2,8y = 462 calorias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1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</a:t>
            </a:r>
            <a:r>
              <a:rPr lang="pt-BR" sz="100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Alternativa “B”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pt-BR" sz="1200" dirty="0"/>
              <a:t> 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59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383100F-906B-4AD4-82A5-C0BDA5CBE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427151"/>
            <a:ext cx="3096343" cy="270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644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12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7" name="Picture 2" descr="http://2.bp.blogspot.com/_HwCvSyBzQJQ/TTqh-5mWHnI/AAAAAAAAChM/IFZ20IVwQyM/s300/Subir+pelo+lado+que+desc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8595" y1="82333" x2="78595" y2="82333"/>
                        <a14:foregroundMark x1="91639" y1="54667" x2="91639" y2="54667"/>
                        <a14:foregroundMark x1="38796" y1="18667" x2="38796" y2="18667"/>
                        <a14:foregroundMark x1="74916" y1="10667" x2="74916" y2="10667"/>
                        <a14:foregroundMark x1="64548" y1="19000" x2="64548" y2="19000"/>
                        <a14:foregroundMark x1="63211" y1="29000" x2="63211" y2="29000"/>
                        <a14:foregroundMark x1="63545" y1="24667" x2="63545" y2="24667"/>
                        <a14:foregroundMark x1="72910" y1="12333" x2="72910" y2="12333"/>
                        <a14:foregroundMark x1="56187" y1="28000" x2="56187" y2="28000"/>
                        <a14:foregroundMark x1="85619" y1="8000" x2="85619" y2="8000"/>
                        <a14:foregroundMark x1="94983" y1="6000" x2="94983" y2="6000"/>
                        <a14:foregroundMark x1="93645" y1="15000" x2="93645" y2="15000"/>
                        <a14:foregroundMark x1="94314" y1="29667" x2="94314" y2="29667"/>
                        <a14:foregroundMark x1="94983" y1="75333" x2="94983" y2="75333"/>
                        <a14:foregroundMark x1="14716" y1="90667" x2="14716" y2="90667"/>
                        <a14:foregroundMark x1="4348" y1="77667" x2="4348" y2="77667"/>
                        <a14:foregroundMark x1="49833" y1="36333" x2="49833" y2="36333"/>
                        <a14:foregroundMark x1="54849" y1="45667" x2="54849" y2="45667"/>
                        <a14:foregroundMark x1="66221" y1="40000" x2="66221" y2="40000"/>
                        <a14:foregroundMark x1="53177" y1="38000" x2="53177" y2="38000"/>
                        <a14:foregroundMark x1="54515" y1="38333" x2="54515" y2="38333"/>
                        <a14:foregroundMark x1="45819" y1="40000" x2="45819" y2="40000"/>
                        <a14:foregroundMark x1="20067" y1="61333" x2="20067" y2="61333"/>
                        <a14:foregroundMark x1="21739" y1="58667" x2="21739" y2="58667"/>
                        <a14:foregroundMark x1="10033" y1="94667" x2="10033" y2="94667"/>
                        <a14:foregroundMark x1="42809" y1="41000" x2="42809" y2="41000"/>
                        <a14:foregroundMark x1="18395" y1="64333" x2="18395" y2="64333"/>
                        <a14:foregroundMark x1="16722" y1="63000" x2="16722" y2="63000"/>
                        <a14:backgroundMark x1="25753" y1="52667" x2="25753" y2="52667"/>
                        <a14:backgroundMark x1="32107" y1="52667" x2="32107" y2="52667"/>
                        <a14:backgroundMark x1="36789" y1="57333" x2="36789" y2="57333"/>
                        <a14:backgroundMark x1="36120" y1="51667" x2="36120" y2="51667"/>
                        <a14:backgroundMark x1="38462" y1="48667" x2="38462" y2="48667"/>
                        <a14:backgroundMark x1="40803" y1="47333" x2="40803" y2="47333"/>
                        <a14:backgroundMark x1="30435" y1="40667" x2="30435" y2="40667"/>
                        <a14:backgroundMark x1="25084" y1="52000" x2="25084" y2="52000"/>
                        <a14:backgroundMark x1="33779" y1="61667" x2="33779" y2="61667"/>
                        <a14:backgroundMark x1="36120" y1="63000" x2="36120" y2="63000"/>
                        <a14:backgroundMark x1="27425" y1="52667" x2="27425" y2="52667"/>
                        <a14:backgroundMark x1="21405" y1="48667" x2="21405" y2="48667"/>
                        <a14:backgroundMark x1="26756" y1="49000" x2="26756" y2="49000"/>
                        <a14:backgroundMark x1="30100" y1="48667" x2="30100" y2="48667"/>
                        <a14:backgroundMark x1="30769" y1="56000" x2="30769" y2="56000"/>
                        <a14:backgroundMark x1="39799" y1="57333" x2="39799" y2="57333"/>
                        <a14:backgroundMark x1="40468" y1="54333" x2="40468" y2="54333"/>
                        <a14:backgroundMark x1="32441" y1="42000" x2="32441" y2="42000"/>
                        <a14:backgroundMark x1="30435" y1="65667" x2="30435" y2="6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-69692"/>
            <a:ext cx="5207405" cy="522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riângulo retângulo 7"/>
          <p:cNvSpPr/>
          <p:nvPr/>
        </p:nvSpPr>
        <p:spPr>
          <a:xfrm>
            <a:off x="-58697" y="1960239"/>
            <a:ext cx="4593818" cy="3183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397" y1="74107" x2="8397" y2="74107"/>
                        <a14:foregroundMark x1="12977" y1="58929" x2="12977" y2="58929"/>
                        <a14:foregroundMark x1="19847" y1="64286" x2="19847" y2="64286"/>
                        <a14:foregroundMark x1="17557" y1="92857" x2="17557" y2="92857"/>
                        <a14:foregroundMark x1="30534" y1="83036" x2="30534" y2="83036"/>
                        <a14:foregroundMark x1="38168" y1="75000" x2="38168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69" y="1426923"/>
            <a:ext cx="3621880" cy="34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0" y="1149298"/>
            <a:ext cx="582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t-BR" sz="5400" b="1" cap="none" spc="150" dirty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</a:t>
            </a:r>
            <a:endParaRPr lang="pt-BR" sz="3600" b="1" cap="none" spc="150" dirty="0">
              <a:ln w="11430"/>
              <a:solidFill>
                <a:srgbClr val="F8F8F8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82211" y="1619388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t-BR" sz="5400" b="1" cap="none" spc="150" dirty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146058" y="2081053"/>
            <a:ext cx="639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t-BR" sz="5400" b="1" cap="none" spc="150" dirty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</a:t>
            </a:r>
          </a:p>
        </p:txBody>
      </p:sp>
      <p:sp>
        <p:nvSpPr>
          <p:cNvPr id="14" name="Retângulo 13"/>
          <p:cNvSpPr/>
          <p:nvPr/>
        </p:nvSpPr>
        <p:spPr>
          <a:xfrm rot="20948006">
            <a:off x="1780823" y="2519346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t-BR" sz="5400" b="1" cap="none" spc="150" dirty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</a:t>
            </a:r>
          </a:p>
        </p:txBody>
      </p:sp>
      <p:sp>
        <p:nvSpPr>
          <p:cNvPr id="15" name="Retângulo 14"/>
          <p:cNvSpPr/>
          <p:nvPr/>
        </p:nvSpPr>
        <p:spPr>
          <a:xfrm rot="20809587">
            <a:off x="2664743" y="3090203"/>
            <a:ext cx="582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t-BR" sz="5400" b="1" cap="none" spc="150" dirty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</a:t>
            </a:r>
          </a:p>
        </p:txBody>
      </p:sp>
      <p:sp>
        <p:nvSpPr>
          <p:cNvPr id="16" name="Retângulo 15"/>
          <p:cNvSpPr/>
          <p:nvPr/>
        </p:nvSpPr>
        <p:spPr>
          <a:xfrm rot="21234177">
            <a:off x="3434567" y="3660617"/>
            <a:ext cx="494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t-BR" sz="5400" b="1" cap="none" spc="150" dirty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7" name="Retângulo 16"/>
          <p:cNvSpPr/>
          <p:nvPr/>
        </p:nvSpPr>
        <p:spPr>
          <a:xfrm rot="21071807">
            <a:off x="4042389" y="4193493"/>
            <a:ext cx="766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t-BR" sz="5400" b="1" cap="none" spc="150" dirty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-36512" y="3004383"/>
                <a:ext cx="1152687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sz="3200" b="1" i="1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pt-BR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004383"/>
                <a:ext cx="1152687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ctor de seta reta 18"/>
          <p:cNvCxnSpPr/>
          <p:nvPr/>
        </p:nvCxnSpPr>
        <p:spPr>
          <a:xfrm>
            <a:off x="107504" y="2455367"/>
            <a:ext cx="1707915" cy="114584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Forma livre 19"/>
          <p:cNvSpPr/>
          <p:nvPr/>
        </p:nvSpPr>
        <p:spPr>
          <a:xfrm>
            <a:off x="2567188" y="4140273"/>
            <a:ext cx="1499341" cy="1014855"/>
          </a:xfrm>
          <a:custGeom>
            <a:avLst/>
            <a:gdLst>
              <a:gd name="connsiteX0" fmla="*/ 1651819 w 1651819"/>
              <a:gd name="connsiteY0" fmla="*/ 1212133 h 1212133"/>
              <a:gd name="connsiteX1" fmla="*/ 1637071 w 1651819"/>
              <a:gd name="connsiteY1" fmla="*/ 1094146 h 1212133"/>
              <a:gd name="connsiteX2" fmla="*/ 1563329 w 1651819"/>
              <a:gd name="connsiteY2" fmla="*/ 1035153 h 1212133"/>
              <a:gd name="connsiteX3" fmla="*/ 1165122 w 1651819"/>
              <a:gd name="connsiteY3" fmla="*/ 1020404 h 1212133"/>
              <a:gd name="connsiteX4" fmla="*/ 1135626 w 1651819"/>
              <a:gd name="connsiteY4" fmla="*/ 843424 h 1212133"/>
              <a:gd name="connsiteX5" fmla="*/ 1106129 w 1651819"/>
              <a:gd name="connsiteY5" fmla="*/ 695940 h 1212133"/>
              <a:gd name="connsiteX6" fmla="*/ 1032387 w 1651819"/>
              <a:gd name="connsiteY6" fmla="*/ 710688 h 1212133"/>
              <a:gd name="connsiteX7" fmla="*/ 988142 w 1651819"/>
              <a:gd name="connsiteY7" fmla="*/ 725437 h 1212133"/>
              <a:gd name="connsiteX8" fmla="*/ 1002890 w 1651819"/>
              <a:gd name="connsiteY8" fmla="*/ 681192 h 1212133"/>
              <a:gd name="connsiteX9" fmla="*/ 943897 w 1651819"/>
              <a:gd name="connsiteY9" fmla="*/ 666443 h 1212133"/>
              <a:gd name="connsiteX10" fmla="*/ 870155 w 1651819"/>
              <a:gd name="connsiteY10" fmla="*/ 636946 h 1212133"/>
              <a:gd name="connsiteX11" fmla="*/ 825910 w 1651819"/>
              <a:gd name="connsiteY11" fmla="*/ 607450 h 1212133"/>
              <a:gd name="connsiteX12" fmla="*/ 722671 w 1651819"/>
              <a:gd name="connsiteY12" fmla="*/ 592701 h 1212133"/>
              <a:gd name="connsiteX13" fmla="*/ 752168 w 1651819"/>
              <a:gd name="connsiteY13" fmla="*/ 548456 h 1212133"/>
              <a:gd name="connsiteX14" fmla="*/ 648929 w 1651819"/>
              <a:gd name="connsiteY14" fmla="*/ 489462 h 1212133"/>
              <a:gd name="connsiteX15" fmla="*/ 663677 w 1651819"/>
              <a:gd name="connsiteY15" fmla="*/ 445217 h 1212133"/>
              <a:gd name="connsiteX16" fmla="*/ 648929 w 1651819"/>
              <a:gd name="connsiteY16" fmla="*/ 386224 h 1212133"/>
              <a:gd name="connsiteX17" fmla="*/ 545690 w 1651819"/>
              <a:gd name="connsiteY17" fmla="*/ 312482 h 1212133"/>
              <a:gd name="connsiteX18" fmla="*/ 457200 w 1651819"/>
              <a:gd name="connsiteY18" fmla="*/ 282985 h 1212133"/>
              <a:gd name="connsiteX19" fmla="*/ 412955 w 1651819"/>
              <a:gd name="connsiteY19" fmla="*/ 253488 h 1212133"/>
              <a:gd name="connsiteX20" fmla="*/ 353961 w 1651819"/>
              <a:gd name="connsiteY20" fmla="*/ 238740 h 1212133"/>
              <a:gd name="connsiteX21" fmla="*/ 309716 w 1651819"/>
              <a:gd name="connsiteY21" fmla="*/ 194495 h 1212133"/>
              <a:gd name="connsiteX22" fmla="*/ 265471 w 1651819"/>
              <a:gd name="connsiteY22" fmla="*/ 179746 h 1212133"/>
              <a:gd name="connsiteX23" fmla="*/ 221226 w 1651819"/>
              <a:gd name="connsiteY23" fmla="*/ 150250 h 1212133"/>
              <a:gd name="connsiteX24" fmla="*/ 176980 w 1651819"/>
              <a:gd name="connsiteY24" fmla="*/ 135501 h 1212133"/>
              <a:gd name="connsiteX25" fmla="*/ 88490 w 1651819"/>
              <a:gd name="connsiteY25" fmla="*/ 76508 h 1212133"/>
              <a:gd name="connsiteX26" fmla="*/ 44245 w 1651819"/>
              <a:gd name="connsiteY26" fmla="*/ 47011 h 1212133"/>
              <a:gd name="connsiteX27" fmla="*/ 88490 w 1651819"/>
              <a:gd name="connsiteY27" fmla="*/ 2766 h 1212133"/>
              <a:gd name="connsiteX28" fmla="*/ 221226 w 1651819"/>
              <a:gd name="connsiteY28" fmla="*/ 17514 h 1212133"/>
              <a:gd name="connsiteX29" fmla="*/ 0 w 1651819"/>
              <a:gd name="connsiteY29" fmla="*/ 32262 h 1212133"/>
              <a:gd name="connsiteX30" fmla="*/ 44245 w 1651819"/>
              <a:gd name="connsiteY30" fmla="*/ 61759 h 1212133"/>
              <a:gd name="connsiteX31" fmla="*/ 58993 w 1651819"/>
              <a:gd name="connsiteY31" fmla="*/ 106004 h 1212133"/>
              <a:gd name="connsiteX32" fmla="*/ 58993 w 1651819"/>
              <a:gd name="connsiteY32" fmla="*/ 297733 h 121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1819" h="1212133">
                <a:moveTo>
                  <a:pt x="1651819" y="1212133"/>
                </a:moveTo>
                <a:cubicBezTo>
                  <a:pt x="1646903" y="1172804"/>
                  <a:pt x="1647500" y="1132384"/>
                  <a:pt x="1637071" y="1094146"/>
                </a:cubicBezTo>
                <a:cubicBezTo>
                  <a:pt x="1627051" y="1057404"/>
                  <a:pt x="1599745" y="1037581"/>
                  <a:pt x="1563329" y="1035153"/>
                </a:cubicBezTo>
                <a:cubicBezTo>
                  <a:pt x="1430797" y="1026317"/>
                  <a:pt x="1297858" y="1025320"/>
                  <a:pt x="1165122" y="1020404"/>
                </a:cubicBezTo>
                <a:cubicBezTo>
                  <a:pt x="1131697" y="920125"/>
                  <a:pt x="1165264" y="1031130"/>
                  <a:pt x="1135626" y="843424"/>
                </a:cubicBezTo>
                <a:cubicBezTo>
                  <a:pt x="1127807" y="793903"/>
                  <a:pt x="1115961" y="745101"/>
                  <a:pt x="1106129" y="695940"/>
                </a:cubicBezTo>
                <a:cubicBezTo>
                  <a:pt x="1081548" y="700856"/>
                  <a:pt x="1056706" y="704608"/>
                  <a:pt x="1032387" y="710688"/>
                </a:cubicBezTo>
                <a:cubicBezTo>
                  <a:pt x="1017305" y="714459"/>
                  <a:pt x="999135" y="736430"/>
                  <a:pt x="988142" y="725437"/>
                </a:cubicBezTo>
                <a:cubicBezTo>
                  <a:pt x="977149" y="714444"/>
                  <a:pt x="997974" y="695940"/>
                  <a:pt x="1002890" y="681192"/>
                </a:cubicBezTo>
                <a:cubicBezTo>
                  <a:pt x="983226" y="676276"/>
                  <a:pt x="964010" y="663929"/>
                  <a:pt x="943897" y="666443"/>
                </a:cubicBezTo>
                <a:cubicBezTo>
                  <a:pt x="859762" y="676960"/>
                  <a:pt x="896699" y="743126"/>
                  <a:pt x="870155" y="636946"/>
                </a:cubicBezTo>
                <a:cubicBezTo>
                  <a:pt x="897676" y="526859"/>
                  <a:pt x="894962" y="601173"/>
                  <a:pt x="825910" y="607450"/>
                </a:cubicBezTo>
                <a:cubicBezTo>
                  <a:pt x="791290" y="610597"/>
                  <a:pt x="757084" y="597617"/>
                  <a:pt x="722671" y="592701"/>
                </a:cubicBezTo>
                <a:cubicBezTo>
                  <a:pt x="732503" y="577953"/>
                  <a:pt x="752168" y="566181"/>
                  <a:pt x="752168" y="548456"/>
                </a:cubicBezTo>
                <a:cubicBezTo>
                  <a:pt x="752168" y="492034"/>
                  <a:pt x="678672" y="495411"/>
                  <a:pt x="648929" y="489462"/>
                </a:cubicBezTo>
                <a:cubicBezTo>
                  <a:pt x="653845" y="474714"/>
                  <a:pt x="663677" y="460763"/>
                  <a:pt x="663677" y="445217"/>
                </a:cubicBezTo>
                <a:cubicBezTo>
                  <a:pt x="663677" y="424947"/>
                  <a:pt x="658985" y="403823"/>
                  <a:pt x="648929" y="386224"/>
                </a:cubicBezTo>
                <a:cubicBezTo>
                  <a:pt x="627812" y="349269"/>
                  <a:pt x="582573" y="327235"/>
                  <a:pt x="545690" y="312482"/>
                </a:cubicBezTo>
                <a:cubicBezTo>
                  <a:pt x="516822" y="300935"/>
                  <a:pt x="457200" y="282985"/>
                  <a:pt x="457200" y="282985"/>
                </a:cubicBezTo>
                <a:cubicBezTo>
                  <a:pt x="442452" y="273153"/>
                  <a:pt x="429247" y="260470"/>
                  <a:pt x="412955" y="253488"/>
                </a:cubicBezTo>
                <a:cubicBezTo>
                  <a:pt x="394324" y="245503"/>
                  <a:pt x="371560" y="248797"/>
                  <a:pt x="353961" y="238740"/>
                </a:cubicBezTo>
                <a:cubicBezTo>
                  <a:pt x="335852" y="228392"/>
                  <a:pt x="327070" y="206065"/>
                  <a:pt x="309716" y="194495"/>
                </a:cubicBezTo>
                <a:cubicBezTo>
                  <a:pt x="296781" y="185871"/>
                  <a:pt x="279376" y="186698"/>
                  <a:pt x="265471" y="179746"/>
                </a:cubicBezTo>
                <a:cubicBezTo>
                  <a:pt x="249617" y="171819"/>
                  <a:pt x="237080" y="158177"/>
                  <a:pt x="221226" y="150250"/>
                </a:cubicBezTo>
                <a:cubicBezTo>
                  <a:pt x="207321" y="143297"/>
                  <a:pt x="190570" y="143051"/>
                  <a:pt x="176980" y="135501"/>
                </a:cubicBezTo>
                <a:cubicBezTo>
                  <a:pt x="145991" y="118285"/>
                  <a:pt x="117987" y="96172"/>
                  <a:pt x="88490" y="76508"/>
                </a:cubicBezTo>
                <a:lnTo>
                  <a:pt x="44245" y="47011"/>
                </a:lnTo>
                <a:cubicBezTo>
                  <a:pt x="58993" y="32263"/>
                  <a:pt x="67916" y="6195"/>
                  <a:pt x="88490" y="2766"/>
                </a:cubicBezTo>
                <a:cubicBezTo>
                  <a:pt x="132402" y="-4553"/>
                  <a:pt x="263459" y="3437"/>
                  <a:pt x="221226" y="17514"/>
                </a:cubicBezTo>
                <a:cubicBezTo>
                  <a:pt x="151113" y="40885"/>
                  <a:pt x="73742" y="27346"/>
                  <a:pt x="0" y="32262"/>
                </a:cubicBezTo>
                <a:cubicBezTo>
                  <a:pt x="14748" y="42094"/>
                  <a:pt x="33172" y="47918"/>
                  <a:pt x="44245" y="61759"/>
                </a:cubicBezTo>
                <a:cubicBezTo>
                  <a:pt x="53956" y="73898"/>
                  <a:pt x="58023" y="90488"/>
                  <a:pt x="58993" y="106004"/>
                </a:cubicBezTo>
                <a:cubicBezTo>
                  <a:pt x="62979" y="169789"/>
                  <a:pt x="58993" y="233823"/>
                  <a:pt x="58993" y="297733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1953419" y="4498088"/>
                <a:ext cx="1165512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pt-BR" sz="3200" b="1" i="1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pt-BR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419" y="4498088"/>
                <a:ext cx="1165512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33747" y="1277880"/>
            <a:ext cx="3942676" cy="394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ixaDeTexto 22"/>
          <p:cNvSpPr txBox="1"/>
          <p:nvPr/>
        </p:nvSpPr>
        <p:spPr>
          <a:xfrm rot="349958">
            <a:off x="7281234" y="1721697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 CHRISTY" panose="02000000000000000000" pitchFamily="2" charset="0"/>
              </a:rPr>
              <a:t>1 LITRO = 1dm³</a:t>
            </a:r>
          </a:p>
        </p:txBody>
      </p:sp>
    </p:spTree>
    <p:extLst>
      <p:ext uri="{BB962C8B-B14F-4D97-AF65-F5344CB8AC3E}">
        <p14:creationId xmlns:p14="http://schemas.microsoft.com/office/powerpoint/2010/main" val="8973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 animBg="1"/>
      <p:bldP spid="21" grpId="0"/>
      <p:bldP spid="2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06362"/>
            <a:ext cx="2498747" cy="109723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907704" y="1491630"/>
            <a:ext cx="6933726" cy="1102519"/>
          </a:xfrm>
        </p:spPr>
        <p:txBody>
          <a:bodyPr/>
          <a:lstStyle/>
          <a:p>
            <a:r>
              <a:rPr lang="pt-BR" b="1" dirty="0"/>
              <a:t>REGRA DE TRÊS</a:t>
            </a: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981899" y="3147814"/>
            <a:ext cx="7120880" cy="1944216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 err="1"/>
              <a:t>Profª</a:t>
            </a:r>
            <a:r>
              <a:rPr lang="pt-BR" sz="2000" b="1" dirty="0"/>
              <a:t> Juliana </a:t>
            </a:r>
            <a:r>
              <a:rPr lang="pt-BR" sz="2000" b="1" dirty="0" err="1"/>
              <a:t>Schivani</a:t>
            </a:r>
            <a:r>
              <a:rPr lang="pt-BR" sz="2000" b="1" dirty="0"/>
              <a:t> (</a:t>
            </a:r>
            <a:r>
              <a:rPr lang="pt-BR" sz="1800" b="1" i="1" dirty="0"/>
              <a:t>profjuliana.matematica@gmail.com</a:t>
            </a:r>
            <a:r>
              <a:rPr lang="pt-BR" sz="2000" b="1" dirty="0"/>
              <a:t>)</a:t>
            </a:r>
          </a:p>
          <a:p>
            <a:pPr algn="r"/>
            <a:r>
              <a:rPr lang="pt-BR" sz="2000" b="1" dirty="0"/>
              <a:t>Estagiário Wellington Muniz (</a:t>
            </a:r>
            <a:r>
              <a:rPr lang="pt-BR" sz="1800" b="1" i="1" dirty="0"/>
              <a:t>wellingtonmuniz@yahoo.com.br</a:t>
            </a:r>
            <a:r>
              <a:rPr lang="pt-BR" sz="2000" b="1" dirty="0"/>
              <a:t>)</a:t>
            </a:r>
          </a:p>
          <a:p>
            <a:pPr algn="r"/>
            <a:r>
              <a:rPr lang="pt-BR" sz="2000" b="1" dirty="0"/>
              <a:t>Estagiária </a:t>
            </a:r>
            <a:r>
              <a:rPr lang="pt-BR" sz="2000" b="1" dirty="0" err="1"/>
              <a:t>Heronilza</a:t>
            </a:r>
            <a:r>
              <a:rPr lang="pt-BR" sz="2000" b="1" dirty="0"/>
              <a:t> Lima (</a:t>
            </a:r>
            <a:r>
              <a:rPr lang="pt-BR" sz="1800" b="1" i="1" dirty="0"/>
              <a:t>ninizasilvalima@gmail.com</a:t>
            </a:r>
            <a:r>
              <a:rPr lang="pt-BR" sz="2000" b="1" dirty="0"/>
              <a:t>)</a:t>
            </a:r>
          </a:p>
          <a:p>
            <a:pPr algn="r"/>
            <a:endParaRPr lang="pt-BR" sz="2000" b="1" dirty="0"/>
          </a:p>
          <a:p>
            <a:pPr algn="r"/>
            <a:endParaRPr lang="pt-BR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35" y="8122"/>
            <a:ext cx="2205123" cy="133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43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2649"/>
            <a:ext cx="8280920" cy="3671646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12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7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398829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1590"/>
            <a:ext cx="8424936" cy="396044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12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8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279877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457200" y="1270237"/>
                <a:ext cx="8355539" cy="3615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Solução: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9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9600" b="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2300 </m:t>
                          </m:r>
                          <m:r>
                            <a:rPr lang="pt-BR" sz="9600" b="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𝑚𝑚</m:t>
                          </m:r>
                        </m:num>
                        <m:den>
                          <m:r>
                            <a:rPr lang="pt-BR" sz="9600" b="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1000</m:t>
                          </m:r>
                        </m:den>
                      </m:f>
                      <m:r>
                        <a:rPr lang="pt-BR" sz="9600" b="0" i="1" dirty="0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=2,3 </m:t>
                      </m:r>
                      <m:r>
                        <a:rPr lang="pt-BR" sz="9600" b="0" i="1" dirty="0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9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9600" b="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160</m:t>
                          </m:r>
                          <m:r>
                            <a:rPr lang="pt-BR" sz="96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sz="9600" b="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BR" sz="96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𝑚</m:t>
                          </m:r>
                        </m:num>
                        <m:den>
                          <m:r>
                            <a:rPr lang="pt-BR" sz="9600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1000</m:t>
                          </m:r>
                        </m:den>
                      </m:f>
                      <m:r>
                        <a:rPr lang="pt-BR" sz="9600" i="1" dirty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9600" b="0" i="1" dirty="0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1,6</m:t>
                      </m:r>
                      <m:r>
                        <a:rPr lang="pt-BR" sz="9600" i="1" dirty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9600" i="1" dirty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100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                                                                           </a:t>
                </a:r>
              </a:p>
              <a:p>
                <a:pPr marL="57150" indent="0" algn="r">
                  <a:spcBef>
                    <a:spcPts val="0"/>
                  </a:spcBef>
                  <a:buNone/>
                </a:pPr>
                <a:r>
                  <a:rPr lang="pt-BR" sz="96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                                                                            </a:t>
                </a:r>
                <a:r>
                  <a:rPr lang="pt-BR" sz="9600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Alternativa “B”</a:t>
                </a:r>
              </a:p>
              <a:p>
                <a:pPr marL="57150" indent="0" algn="r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               </a:t>
                </a: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pt-BR" sz="9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6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9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pt-BR" sz="1200" dirty="0"/>
                  <a:t>  </a:t>
                </a:r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70237"/>
                <a:ext cx="8355539" cy="3615064"/>
              </a:xfrm>
              <a:prstGeom prst="rect">
                <a:avLst/>
              </a:prstGeom>
              <a:blipFill rotWithShape="1">
                <a:blip r:embed="rId3"/>
                <a:stretch>
                  <a:fillRect l="-438" t="-2192" r="-1094" b="-35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9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9C5CDFF-6364-4B06-87AA-A490592D5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1707654"/>
            <a:ext cx="3744416" cy="2427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Multiplicar 5"/>
          <p:cNvSpPr/>
          <p:nvPr/>
        </p:nvSpPr>
        <p:spPr>
          <a:xfrm>
            <a:off x="-612576" y="2921450"/>
            <a:ext cx="4752528" cy="1582213"/>
          </a:xfrm>
          <a:prstGeom prst="mathMultiply">
            <a:avLst>
              <a:gd name="adj1" fmla="val 54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42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1204</Words>
  <Application>Microsoft Office PowerPoint</Application>
  <PresentationFormat>Apresentação na tela (16:9)</PresentationFormat>
  <Paragraphs>1205</Paragraphs>
  <Slides>60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5" baseType="lpstr">
      <vt:lpstr>AR CHRISTY</vt:lpstr>
      <vt:lpstr>Arial</vt:lpstr>
      <vt:lpstr>Calibri</vt:lpstr>
      <vt:lpstr>Cambria Math</vt:lpstr>
      <vt:lpstr>Tema do Office</vt:lpstr>
      <vt:lpstr>REGRA DE TRÊS</vt:lpstr>
      <vt:lpstr>QUESTÃO 12</vt:lpstr>
      <vt:lpstr>QUESTÃO 12</vt:lpstr>
      <vt:lpstr>QUESTÃO 12</vt:lpstr>
      <vt:lpstr>QUESTÃO 12</vt:lpstr>
      <vt:lpstr>QUESTÃO 12</vt:lpstr>
      <vt:lpstr>QUESTÃO 12</vt:lpstr>
      <vt:lpstr>QUESTÃO 12</vt:lpstr>
      <vt:lpstr>QUESTÃO 12</vt:lpstr>
      <vt:lpstr>QUESTÃO 14</vt:lpstr>
      <vt:lpstr>QUESTÃO 14</vt:lpstr>
      <vt:lpstr>QUESTÃO 14</vt:lpstr>
      <vt:lpstr>QUESTÃO 14</vt:lpstr>
      <vt:lpstr>QUESTÃO 14</vt:lpstr>
      <vt:lpstr>QUESTÃO 01</vt:lpstr>
      <vt:lpstr>QUESTÃO 01</vt:lpstr>
      <vt:lpstr>QUESTÃO 01</vt:lpstr>
      <vt:lpstr>QUESTÃO 01</vt:lpstr>
      <vt:lpstr>QUESTÃO 01</vt:lpstr>
      <vt:lpstr>QUESTÃO 01</vt:lpstr>
      <vt:lpstr>QUESTÃO 01</vt:lpstr>
      <vt:lpstr>QUESTÃO 02</vt:lpstr>
      <vt:lpstr>QUESTÃO 02</vt:lpstr>
      <vt:lpstr>QUESTÃO 02</vt:lpstr>
      <vt:lpstr>QUESTÃO 02</vt:lpstr>
      <vt:lpstr>QUESTÃO 02</vt:lpstr>
      <vt:lpstr>QUESTÃO 03</vt:lpstr>
      <vt:lpstr>QUESTÃO 03</vt:lpstr>
      <vt:lpstr>QUESTÃO 03</vt:lpstr>
      <vt:lpstr>QUESTÃO 03</vt:lpstr>
      <vt:lpstr>QUESTÃO 04</vt:lpstr>
      <vt:lpstr>QUESTÃO 04</vt:lpstr>
      <vt:lpstr>QUESTÃO 04</vt:lpstr>
      <vt:lpstr>QUESTÃO 04</vt:lpstr>
      <vt:lpstr>QUESTÃO 05</vt:lpstr>
      <vt:lpstr>QUESTÃO 05</vt:lpstr>
      <vt:lpstr>QUESTÃO 05</vt:lpstr>
      <vt:lpstr>QUESTÃO 07</vt:lpstr>
      <vt:lpstr>QUESTÃO 07</vt:lpstr>
      <vt:lpstr>QUESTÃO 07</vt:lpstr>
      <vt:lpstr>QUESTÃO 07</vt:lpstr>
      <vt:lpstr>QUESTÃO 08</vt:lpstr>
      <vt:lpstr>QUESTÃO 08</vt:lpstr>
      <vt:lpstr>QUESTÃO 08</vt:lpstr>
      <vt:lpstr>QUESTÃO 08</vt:lpstr>
      <vt:lpstr>QUESTÃO 11</vt:lpstr>
      <vt:lpstr>QUESTÃO 11</vt:lpstr>
      <vt:lpstr>QUESTÃO 11</vt:lpstr>
      <vt:lpstr>QUESTÃO 11</vt:lpstr>
      <vt:lpstr>QUESTÃO 10</vt:lpstr>
      <vt:lpstr>QUESTÃO 10</vt:lpstr>
      <vt:lpstr>QUESTÃO 10</vt:lpstr>
      <vt:lpstr>QUESTÃO 09</vt:lpstr>
      <vt:lpstr>QUESTÃO 09</vt:lpstr>
      <vt:lpstr>QUESTÃO 06</vt:lpstr>
      <vt:lpstr>QUESTÃO 06</vt:lpstr>
      <vt:lpstr>QUESTÃO 06</vt:lpstr>
      <vt:lpstr>QUESTÃO 13</vt:lpstr>
      <vt:lpstr>QUESTÃO 13</vt:lpstr>
      <vt:lpstr>REGRA DE TRÊS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Juliana Schivani</cp:lastModifiedBy>
  <cp:revision>88</cp:revision>
  <dcterms:created xsi:type="dcterms:W3CDTF">2017-01-08T19:00:04Z</dcterms:created>
  <dcterms:modified xsi:type="dcterms:W3CDTF">2017-09-04T00:28:26Z</dcterms:modified>
</cp:coreProperties>
</file>