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5"/>
  </p:notesMasterIdLst>
  <p:sldIdLst>
    <p:sldId id="256" r:id="rId2"/>
    <p:sldId id="411" r:id="rId3"/>
    <p:sldId id="403" r:id="rId4"/>
    <p:sldId id="326" r:id="rId5"/>
    <p:sldId id="400" r:id="rId6"/>
    <p:sldId id="398" r:id="rId7"/>
    <p:sldId id="402" r:id="rId8"/>
    <p:sldId id="401" r:id="rId9"/>
    <p:sldId id="404" r:id="rId10"/>
    <p:sldId id="413" r:id="rId11"/>
    <p:sldId id="414" r:id="rId12"/>
    <p:sldId id="412" r:id="rId13"/>
    <p:sldId id="406" r:id="rId14"/>
    <p:sldId id="405" r:id="rId15"/>
    <p:sldId id="331" r:id="rId16"/>
    <p:sldId id="281" r:id="rId17"/>
    <p:sldId id="282" r:id="rId18"/>
    <p:sldId id="314" r:id="rId19"/>
    <p:sldId id="328" r:id="rId20"/>
    <p:sldId id="387" r:id="rId21"/>
    <p:sldId id="388" r:id="rId22"/>
    <p:sldId id="305" r:id="rId23"/>
    <p:sldId id="306" r:id="rId24"/>
    <p:sldId id="363" r:id="rId25"/>
    <p:sldId id="372" r:id="rId26"/>
    <p:sldId id="373" r:id="rId27"/>
    <p:sldId id="370" r:id="rId28"/>
    <p:sldId id="325" r:id="rId29"/>
    <p:sldId id="279" r:id="rId30"/>
    <p:sldId id="327" r:id="rId31"/>
    <p:sldId id="389" r:id="rId32"/>
    <p:sldId id="280" r:id="rId33"/>
    <p:sldId id="347" r:id="rId34"/>
    <p:sldId id="333" r:id="rId35"/>
    <p:sldId id="352" r:id="rId36"/>
    <p:sldId id="285" r:id="rId37"/>
    <p:sldId id="334" r:id="rId38"/>
    <p:sldId id="286" r:id="rId39"/>
    <p:sldId id="391" r:id="rId40"/>
    <p:sldId id="392" r:id="rId41"/>
    <p:sldId id="394" r:id="rId42"/>
    <p:sldId id="393" r:id="rId43"/>
    <p:sldId id="395" r:id="rId44"/>
    <p:sldId id="348" r:id="rId45"/>
    <p:sldId id="350" r:id="rId46"/>
    <p:sldId id="355" r:id="rId47"/>
    <p:sldId id="291" r:id="rId48"/>
    <p:sldId id="292" r:id="rId49"/>
    <p:sldId id="356" r:id="rId50"/>
    <p:sldId id="358" r:id="rId51"/>
    <p:sldId id="295" r:id="rId52"/>
    <p:sldId id="297" r:id="rId53"/>
    <p:sldId id="335" r:id="rId54"/>
    <p:sldId id="349" r:id="rId55"/>
    <p:sldId id="386" r:id="rId56"/>
    <p:sldId id="288" r:id="rId57"/>
    <p:sldId id="339" r:id="rId58"/>
    <p:sldId id="354" r:id="rId59"/>
    <p:sldId id="300" r:id="rId60"/>
    <p:sldId id="302" r:id="rId61"/>
    <p:sldId id="382" r:id="rId62"/>
    <p:sldId id="383" r:id="rId63"/>
    <p:sldId id="384" r:id="rId64"/>
    <p:sldId id="385" r:id="rId65"/>
    <p:sldId id="362" r:id="rId66"/>
    <p:sldId id="396" r:id="rId67"/>
    <p:sldId id="397" r:id="rId68"/>
    <p:sldId id="369" r:id="rId69"/>
    <p:sldId id="367" r:id="rId70"/>
    <p:sldId id="365" r:id="rId71"/>
    <p:sldId id="379" r:id="rId72"/>
    <p:sldId id="380" r:id="rId73"/>
    <p:sldId id="407" r:id="rId74"/>
    <p:sldId id="408" r:id="rId75"/>
    <p:sldId id="409" r:id="rId76"/>
    <p:sldId id="410" r:id="rId77"/>
    <p:sldId id="381" r:id="rId78"/>
    <p:sldId id="298" r:id="rId79"/>
    <p:sldId id="308" r:id="rId80"/>
    <p:sldId id="309" r:id="rId81"/>
    <p:sldId id="310" r:id="rId82"/>
    <p:sldId id="415" r:id="rId83"/>
    <p:sldId id="416" r:id="rId84"/>
    <p:sldId id="417" r:id="rId85"/>
    <p:sldId id="341" r:id="rId86"/>
    <p:sldId id="319" r:id="rId87"/>
    <p:sldId id="277" r:id="rId88"/>
    <p:sldId id="330" r:id="rId89"/>
    <p:sldId id="278" r:id="rId90"/>
    <p:sldId id="315" r:id="rId91"/>
    <p:sldId id="329" r:id="rId92"/>
    <p:sldId id="276" r:id="rId93"/>
    <p:sldId id="346" r:id="rId94"/>
    <p:sldId id="344" r:id="rId95"/>
    <p:sldId id="357" r:id="rId96"/>
    <p:sldId id="359" r:id="rId97"/>
    <p:sldId id="303" r:id="rId98"/>
    <p:sldId id="304" r:id="rId99"/>
    <p:sldId id="332" r:id="rId100"/>
    <p:sldId id="351" r:id="rId101"/>
    <p:sldId id="283" r:id="rId102"/>
    <p:sldId id="284" r:id="rId103"/>
    <p:sldId id="337" r:id="rId104"/>
    <p:sldId id="353" r:id="rId105"/>
    <p:sldId id="293" r:id="rId106"/>
    <p:sldId id="294" r:id="rId107"/>
    <p:sldId id="360" r:id="rId108"/>
    <p:sldId id="368" r:id="rId109"/>
    <p:sldId id="366" r:id="rId110"/>
    <p:sldId id="371" r:id="rId111"/>
    <p:sldId id="375" r:id="rId112"/>
    <p:sldId id="418" r:id="rId113"/>
    <p:sldId id="340" r:id="rId114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1032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9-09T19:59:20.11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9-09T19:59:22.617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2077,'0'0,"0"0,0 0,0 0,0 0,27-28,26-16,15-6,12-1,3-2,5-4,3 7,8 2,9-4,14-4,8-4,4-3,1-3,5-1,6 5,5-5,0 4,-4 6,-6 14,-4 19,1 20,0 16,-2 17,-2 11,-8 14,-3 11,0 10,-5 5,-1 1,-3-3,-5 3,-10-1,-6 3,-12-6,-10-5,-6-4,-8-12,-3-5,-5-6,-6-4,-9-9,-6-10,-2 3,-5-4,-1-4,-4-6,-4-4,-5-4,-3-2,-3-1,-1-1,-6 0,-7 0,-8 0,0 1,-1 0,-3-1,-3 1,-2 0,-1 0,5 0,-5-11,-2 7,-1 5,-1 2,1 0,1 0,0 0,0-1,0-1,6-1,8 0,7 0,5 0,4 0,3 0,0 0,2 0,-1 0,0 0,6 0,6 0,7 5,6 3,3-1,-3-1,0-2,1-1,1-2,1 6,2 0,-5 0,-2-1,2-2,1-8,1-8,2-2,-4-11,-2-1,2-1,1-14,1-6,2-12,-4 5,-2 4,2 6,1-1,1 1,2-3,-4 0,-1 3,0 2,2-2,2 0,-5 8,-6 9,-5 5,-6 5,-4 5,-2 6,-2 3,0 2</inkml:trace>
  <inkml:trace contextRef="#ctx0" brushRef="#br0" timeOffset="2293.0698">1806 1976,'0'0,"0"0,0 0,0 0,0 0,0 0,0 0,0 0,0 0,0 0,0 0,0 0,0 0,28-17,14-18,11-8,7-14,5-4,2-7,1 0,5-4,1-2,4-11,1 2,8-12,6-3,3 5,8-5,2 2,0-5,3 2,1 8,2 7,0-6,-4 14,2 7,-1 10,-2 9,1 14,0 12,-2 4,2 7,0-1,-8 7,2 12,-1 4,-1 6,-1 7,-1 11,-6 6,-2 13,-6 9,0 12,-4 5,1 13,-2 1,-4 3,-3-3,-4-6,-1 0,-8 2,-2 4,0-2,-5-5,1-6,2-4,-4-4,-4-8,1-3,-8-6,0-7,-7-5,-3 2,-1-2,-6-1,4 4,-2 5,-6-6,-5-9,-6-12,-4 2,-3-3,-1-5,-1-6,0-5,0-3,0-2,0-1,-10-13,-4-3,-4 0,-5-2,-9-4,-5 1,-6 5,-2-7,-4 1,-4 4,2-1,-2 3,3-1,5 2,5 3,3 4,-2 3,0 9,1 3,8 1,8-2,3-7,5-3,5-1,5 5,2 4,2 1,1-1,1-1,0-1,0 0,5-1,2-1,5 0,5 0,6-1,9 1,5 6,7 1,6 1,1-2,2 9,3 9,-3 0,-5 1,0-3,-8-6,-1-5,-6-4,-4-4,-2-8,-5-9,4-14,4-1,-5 3,0-5,-5-3,5-7,3 3,3-3,-5-7,-6 0,4-4,3-4,-3 1,-1-2,-3 4,4 5,5-1,-4 1,0 5,6 2,3 9,-4 5,-8 5,-2 8,-4 6,-6 4,-4 3,-4 1,-1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EE10D-715A-453B-AA40-FE6FB7C92390}" type="datetimeFigureOut">
              <a:rPr lang="pt-BR" smtClean="0"/>
              <a:t>09/09/2017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C6F15-EF50-4FA6-807B-7D8EA15737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2195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C6F15-EF50-4FA6-807B-7D8EA157375D}" type="slidenum">
              <a:rPr lang="pt-BR" smtClean="0"/>
              <a:t>89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5850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778A-FC2A-4F4C-84D1-5FCD181DC607}" type="datetime1">
              <a:rPr lang="pt-BR" smtClean="0"/>
              <a:t>09/09/2017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84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AFDB7-363D-462C-8B0A-0E7EA08C0F59}" type="datetime1">
              <a:rPr lang="pt-BR" smtClean="0"/>
              <a:t>09/09/2017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31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1903E-DE2A-404E-97AE-45E238E2BD7D}" type="datetime1">
              <a:rPr lang="pt-BR" smtClean="0"/>
              <a:t>09/09/2017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881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2C1A-9A91-48A1-B701-50F74EB26A0B}" type="datetime1">
              <a:rPr lang="pt-BR" smtClean="0"/>
              <a:t>09/09/2017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061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98DBB-3B60-4BA2-96F5-63032532BB96}" type="datetime1">
              <a:rPr lang="pt-BR" smtClean="0"/>
              <a:t>09/09/2017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548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155B6-8058-40F0-8B40-B981E0C08112}" type="datetime1">
              <a:rPr lang="pt-BR" smtClean="0"/>
              <a:t>09/09/2017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67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4EF83-D66B-45F3-8A93-CAA109D24342}" type="datetime1">
              <a:rPr lang="pt-BR" smtClean="0"/>
              <a:t>09/09/2017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421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C3F69-FCE1-42C3-BAFE-FF4FED743698}" type="datetime1">
              <a:rPr lang="pt-BR" smtClean="0"/>
              <a:t>09/09/2017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167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BC5BB-F756-462F-969E-2B9606931E5A}" type="datetime1">
              <a:rPr lang="pt-BR" smtClean="0"/>
              <a:t>09/09/2017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755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BACD-E8A7-4336-8E91-92967370EA02}" type="datetime1">
              <a:rPr lang="pt-BR" smtClean="0"/>
              <a:t>09/09/2017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45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A19CD-1819-471E-A7D5-8E740636B577}" type="datetime1">
              <a:rPr lang="pt-BR" smtClean="0"/>
              <a:t>09/09/2017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509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7FED1-2EF8-474B-9EC7-4BEB33C4B7E8}" type="datetime1">
              <a:rPr lang="pt-BR" smtClean="0"/>
              <a:t>09/09/2017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98AB8-E284-4649-B676-2E295DFD7BF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0233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510.png"/><Relationship Id="rId7" Type="http://schemas.openxmlformats.org/officeDocument/2006/relationships/image" Target="../media/image5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10" Type="http://schemas.openxmlformats.org/officeDocument/2006/relationships/image" Target="../media/image114.png"/><Relationship Id="rId4" Type="http://schemas.openxmlformats.org/officeDocument/2006/relationships/image" Target="../media/image6.jpeg"/><Relationship Id="rId9" Type="http://schemas.openxmlformats.org/officeDocument/2006/relationships/image" Target="../media/image11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6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customXml" Target="../ink/ink2.xml"/><Relationship Id="rId4" Type="http://schemas.openxmlformats.org/officeDocument/2006/relationships/image" Target="../media/image6.jpeg"/><Relationship Id="rId9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7.jpeg"/><Relationship Id="rId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gif"/><Relationship Id="rId5" Type="http://schemas.openxmlformats.org/officeDocument/2006/relationships/image" Target="../media/image77.png"/><Relationship Id="rId4" Type="http://schemas.openxmlformats.org/officeDocument/2006/relationships/image" Target="../media/image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6.jpeg"/><Relationship Id="rId4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gif"/><Relationship Id="rId4" Type="http://schemas.openxmlformats.org/officeDocument/2006/relationships/image" Target="../media/image8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6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5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6.jpeg"/><Relationship Id="rId4" Type="http://schemas.openxmlformats.org/officeDocument/2006/relationships/image" Target="../media/image9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1" y="106362"/>
            <a:ext cx="2498747" cy="1097236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1907704" y="1491630"/>
            <a:ext cx="6933726" cy="1102519"/>
          </a:xfrm>
        </p:spPr>
        <p:txBody>
          <a:bodyPr/>
          <a:lstStyle/>
          <a:p>
            <a:r>
              <a:rPr lang="pt-BR" b="1" dirty="0"/>
              <a:t>GEOMETRIA PLANA</a:t>
            </a:r>
          </a:p>
        </p:txBody>
      </p:sp>
      <p:sp>
        <p:nvSpPr>
          <p:cNvPr id="6" name="Subtítulo 2"/>
          <p:cNvSpPr>
            <a:spLocks noGrp="1"/>
          </p:cNvSpPr>
          <p:nvPr>
            <p:ph type="subTitle" idx="1"/>
          </p:nvPr>
        </p:nvSpPr>
        <p:spPr>
          <a:xfrm>
            <a:off x="1981899" y="3147814"/>
            <a:ext cx="7120880" cy="1944216"/>
          </a:xfrm>
        </p:spPr>
        <p:txBody>
          <a:bodyPr>
            <a:normAutofit/>
          </a:bodyPr>
          <a:lstStyle/>
          <a:p>
            <a:pPr algn="r"/>
            <a:r>
              <a:rPr lang="pt-BR" sz="2000" b="1" dirty="0"/>
              <a:t>Profª Juliana Schivani (</a:t>
            </a:r>
            <a:r>
              <a:rPr lang="pt-BR" sz="1800" b="1" i="1" dirty="0"/>
              <a:t>profjuliana.matematica@gmail.com</a:t>
            </a:r>
            <a:r>
              <a:rPr lang="pt-BR" sz="2000" b="1" dirty="0"/>
              <a:t>)</a:t>
            </a:r>
          </a:p>
          <a:p>
            <a:pPr algn="r"/>
            <a:r>
              <a:rPr lang="pt-BR" sz="2000" b="1" dirty="0"/>
              <a:t>Estagiário Wellington Muniz (</a:t>
            </a:r>
            <a:r>
              <a:rPr lang="pt-BR" sz="1800" b="1" i="1" dirty="0"/>
              <a:t>wellingtonmuniz@yahoo.com.br</a:t>
            </a:r>
            <a:r>
              <a:rPr lang="pt-BR" sz="2000" b="1" dirty="0"/>
              <a:t>)</a:t>
            </a:r>
          </a:p>
          <a:p>
            <a:pPr algn="r"/>
            <a:r>
              <a:rPr lang="pt-BR" sz="2000" b="1" dirty="0"/>
              <a:t>Estagiária </a:t>
            </a:r>
            <a:r>
              <a:rPr lang="pt-BR" sz="2000" b="1" dirty="0" err="1"/>
              <a:t>Heronilza</a:t>
            </a:r>
            <a:r>
              <a:rPr lang="pt-BR" sz="2000" b="1" dirty="0"/>
              <a:t> Lima (</a:t>
            </a:r>
            <a:r>
              <a:rPr lang="pt-BR" sz="1800" b="1" i="1" dirty="0"/>
              <a:t>niniza.silva.lima@gmail.com</a:t>
            </a:r>
            <a:r>
              <a:rPr lang="pt-BR" sz="2000" b="1" dirty="0"/>
              <a:t>)</a:t>
            </a:r>
          </a:p>
          <a:p>
            <a:pPr algn="r"/>
            <a:endParaRPr lang="pt-BR" sz="2000" b="1" dirty="0"/>
          </a:p>
          <a:p>
            <a:pPr algn="r"/>
            <a:endParaRPr lang="pt-BR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835" y="8122"/>
            <a:ext cx="2205123" cy="133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45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E9D9875-8B68-4A6A-B7DA-4034574C0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1093412"/>
            <a:ext cx="3939902" cy="3939902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CÍRCULO – perímetro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10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FA76AAB-F1A1-42BE-974F-D146B29C07BE}"/>
              </a:ext>
            </a:extLst>
          </p:cNvPr>
          <p:cNvSpPr txBox="1"/>
          <p:nvPr/>
        </p:nvSpPr>
        <p:spPr>
          <a:xfrm>
            <a:off x="457200" y="2355726"/>
            <a:ext cx="3507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Quantas crianças cabem dentro de uma circunferência?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1059A63-85B0-437E-A7EB-530F08D8E406}"/>
              </a:ext>
            </a:extLst>
          </p:cNvPr>
          <p:cNvSpPr txBox="1"/>
          <p:nvPr/>
        </p:nvSpPr>
        <p:spPr>
          <a:xfrm>
            <a:off x="4531895" y="2762870"/>
            <a:ext cx="3507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</a:rPr>
              <a:t>2 </a:t>
            </a:r>
            <a:r>
              <a:rPr lang="pt-BR" sz="2400" b="1" dirty="0" err="1">
                <a:solidFill>
                  <a:srgbClr val="FF0000"/>
                </a:solidFill>
              </a:rPr>
              <a:t>pi</a:t>
            </a:r>
            <a:r>
              <a:rPr lang="pt-BR" sz="2400" b="1" dirty="0">
                <a:solidFill>
                  <a:srgbClr val="FF0000"/>
                </a:solidFill>
              </a:rPr>
              <a:t> ralho</a:t>
            </a:r>
          </a:p>
        </p:txBody>
      </p:sp>
    </p:spTree>
    <p:extLst>
      <p:ext uri="{BB962C8B-B14F-4D97-AF65-F5344CB8AC3E}">
        <p14:creationId xmlns:p14="http://schemas.microsoft.com/office/powerpoint/2010/main" val="131794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10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100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8635E30-E40F-461B-8A2A-54170B345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215952"/>
            <a:ext cx="8075239" cy="3549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302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10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393349" y="1217738"/>
            <a:ext cx="8355539" cy="360384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Dados: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just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cs typeface="Arial" panose="020B0604020202020204" pitchFamily="34" charset="0"/>
              </a:rPr>
              <a:t>Prisma,</a:t>
            </a:r>
            <a:r>
              <a:rPr lang="pt-BR" sz="9600" dirty="0">
                <a:ea typeface="Calibri" panose="020F0502020204030204" pitchFamily="34" charset="0"/>
                <a:cs typeface="Arial" panose="020B0604020202020204" pitchFamily="34" charset="0"/>
              </a:rPr>
              <a:t> cujas dimensões da base </a:t>
            </a:r>
          </a:p>
          <a:p>
            <a:pPr marL="57150" indent="0" algn="just">
              <a:spcBef>
                <a:spcPts val="0"/>
              </a:spcBef>
              <a:buNone/>
            </a:pPr>
            <a:r>
              <a:rPr lang="pt-BR" sz="9600" dirty="0">
                <a:ea typeface="Calibri" panose="020F0502020204030204" pitchFamily="34" charset="0"/>
                <a:cs typeface="Arial" panose="020B0604020202020204" pitchFamily="34" charset="0"/>
              </a:rPr>
              <a:t>são  6  cm,  8 cm e 10  cm  e  cuja</a:t>
            </a:r>
          </a:p>
          <a:p>
            <a:pPr marL="57150" indent="0" algn="just">
              <a:spcBef>
                <a:spcPts val="0"/>
              </a:spcBef>
              <a:buNone/>
            </a:pPr>
            <a:r>
              <a:rPr lang="pt-BR" sz="9600" dirty="0">
                <a:ea typeface="Calibri" panose="020F0502020204030204" pitchFamily="34" charset="0"/>
                <a:cs typeface="Arial" panose="020B0604020202020204" pitchFamily="34" charset="0"/>
              </a:rPr>
              <a:t>altura é 10 cm</a:t>
            </a:r>
            <a:r>
              <a:rPr lang="pt-BR" sz="9600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Pergunta: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 raio da perfuração da peça é </a:t>
            </a: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igual a ?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pt-BR" sz="6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endParaRPr lang="pt-BR" sz="12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101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50948C7-6BDC-4822-9447-C2D51EAAD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1851669"/>
            <a:ext cx="3816424" cy="2696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738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393349" y="1217738"/>
                <a:ext cx="3838465" cy="36038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Solução:</a:t>
                </a: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6−</m:t>
                          </m:r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𝑟</m:t>
                          </m:r>
                        </m:e>
                      </m:d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d>
                        <m:dPr>
                          <m:ctrlP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8−</m:t>
                          </m:r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𝑟</m:t>
                          </m:r>
                        </m:e>
                      </m:d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=10</m:t>
                      </m:r>
                    </m:oMath>
                  </m:oMathPara>
                </a14:m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14−2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𝑟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=10</m:t>
                      </m:r>
                    </m:oMath>
                  </m:oMathPara>
                </a14:m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𝑟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=4</m:t>
                      </m:r>
                    </m:oMath>
                  </m:oMathPara>
                </a14:m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𝑟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=2</m:t>
                      </m:r>
                    </m:oMath>
                  </m:oMathPara>
                </a14:m>
                <a:endParaRPr lang="pt-BR" sz="9600" b="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                                                                   </a:t>
                </a:r>
                <a:endParaRPr lang="pt-BR" sz="9600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</a:t>
                </a: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r>
                  <a:rPr lang="pt-BR" sz="9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pt-BR" sz="6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pt-BR" sz="1200" dirty="0"/>
              </a:p>
            </p:txBody>
          </p:sp>
        </mc:Choice>
        <mc:Fallback xmlns=""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49" y="1217738"/>
                <a:ext cx="3838465" cy="3603847"/>
              </a:xfrm>
              <a:prstGeom prst="rect">
                <a:avLst/>
              </a:prstGeom>
              <a:blipFill>
                <a:blip r:embed="rId3"/>
                <a:stretch>
                  <a:fillRect l="-1113" t="-22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102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4" name="Triângulo Retângulo 3">
            <a:extLst>
              <a:ext uri="{FF2B5EF4-FFF2-40B4-BE49-F238E27FC236}">
                <a16:creationId xmlns:a16="http://schemas.microsoft.com/office/drawing/2014/main" id="{45847643-B403-4B2F-8744-3F30BE080568}"/>
              </a:ext>
            </a:extLst>
          </p:cNvPr>
          <p:cNvSpPr/>
          <p:nvPr/>
        </p:nvSpPr>
        <p:spPr>
          <a:xfrm>
            <a:off x="4923828" y="1747568"/>
            <a:ext cx="2088232" cy="1584176"/>
          </a:xfrm>
          <a:prstGeom prst="rt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8C4ECCE5-1107-41AE-B3CD-D431BEE87C27}"/>
              </a:ext>
            </a:extLst>
          </p:cNvPr>
          <p:cNvSpPr/>
          <p:nvPr/>
        </p:nvSpPr>
        <p:spPr>
          <a:xfrm>
            <a:off x="4937562" y="2308256"/>
            <a:ext cx="1044116" cy="100811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B3604996-7CDE-4151-BC45-0845B92E662E}"/>
              </a:ext>
            </a:extLst>
          </p:cNvPr>
          <p:cNvCxnSpPr/>
          <p:nvPr/>
        </p:nvCxnSpPr>
        <p:spPr>
          <a:xfrm flipH="1">
            <a:off x="4937562" y="2793945"/>
            <a:ext cx="5511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4C55BAEA-F09E-4D40-9F57-68A35F846CCC}"/>
              </a:ext>
            </a:extLst>
          </p:cNvPr>
          <p:cNvCxnSpPr/>
          <p:nvPr/>
        </p:nvCxnSpPr>
        <p:spPr>
          <a:xfrm>
            <a:off x="5454620" y="2812312"/>
            <a:ext cx="0" cy="5224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Chave Esquerda 14">
            <a:extLst>
              <a:ext uri="{FF2B5EF4-FFF2-40B4-BE49-F238E27FC236}">
                <a16:creationId xmlns:a16="http://schemas.microsoft.com/office/drawing/2014/main" id="{4955A44A-D932-4101-A5D7-A5DDFC14BDC3}"/>
              </a:ext>
            </a:extLst>
          </p:cNvPr>
          <p:cNvSpPr/>
          <p:nvPr/>
        </p:nvSpPr>
        <p:spPr>
          <a:xfrm rot="16200000">
            <a:off x="5014558" y="3331401"/>
            <a:ext cx="360040" cy="55110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have Esquerda 15">
            <a:extLst>
              <a:ext uri="{FF2B5EF4-FFF2-40B4-BE49-F238E27FC236}">
                <a16:creationId xmlns:a16="http://schemas.microsoft.com/office/drawing/2014/main" id="{5D255EA3-37A3-4C16-9CD9-73450E01539C}"/>
              </a:ext>
            </a:extLst>
          </p:cNvPr>
          <p:cNvSpPr/>
          <p:nvPr/>
        </p:nvSpPr>
        <p:spPr>
          <a:xfrm>
            <a:off x="4592104" y="2793945"/>
            <a:ext cx="216024" cy="52242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8F4D6E7-5A6D-4C8D-B584-FD133958C115}"/>
              </a:ext>
            </a:extLst>
          </p:cNvPr>
          <p:cNvSpPr txBox="1"/>
          <p:nvPr/>
        </p:nvSpPr>
        <p:spPr>
          <a:xfrm>
            <a:off x="5014557" y="3870265"/>
            <a:ext cx="360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1" dirty="0"/>
              <a:t> r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9FEA74DB-BE0B-45FC-849E-A9FA93F367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5611" y="2812312"/>
            <a:ext cx="365792" cy="493819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3D4393B1-84C6-4BB1-A6E2-B08D524397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099328" y="1980043"/>
            <a:ext cx="1061753" cy="4633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4DCA520C-9C06-4A22-BE04-96DDD1ECDA06}"/>
                  </a:ext>
                </a:extLst>
              </p:cNvPr>
              <p:cNvSpPr txBox="1"/>
              <p:nvPr/>
            </p:nvSpPr>
            <p:spPr>
              <a:xfrm>
                <a:off x="3555675" y="2027045"/>
                <a:ext cx="10005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BR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pt-BR" b="1" i="1" smtClean="0">
                        <a:latin typeface="Cambria Math" panose="02040503050406030204" pitchFamily="18" charset="0"/>
                      </a:rPr>
                      <m:t>𝟔</m:t>
                    </m:r>
                    <m:r>
                      <a:rPr lang="pt-BR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BR" b="1" i="1" smtClean="0"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pt-BR" b="1" i="1" dirty="0"/>
                  <a:t>)</a:t>
                </a:r>
              </a:p>
            </p:txBody>
          </p:sp>
        </mc:Choice>
        <mc:Fallback xmlns=""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4DCA520C-9C06-4A22-BE04-96DDD1ECDA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675" y="2027045"/>
                <a:ext cx="1000543" cy="369332"/>
              </a:xfrm>
              <a:prstGeom prst="rect">
                <a:avLst/>
              </a:prstGeom>
              <a:blipFill>
                <a:blip r:embed="rId7"/>
                <a:stretch>
                  <a:fillRect l="-1829" t="-10000" b="-26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agem 20">
            <a:extLst>
              <a:ext uri="{FF2B5EF4-FFF2-40B4-BE49-F238E27FC236}">
                <a16:creationId xmlns:a16="http://schemas.microsoft.com/office/drawing/2014/main" id="{307A6269-12C7-4592-81E5-682A37A528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0954" y="3473000"/>
            <a:ext cx="1609133" cy="2944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8711D2F1-AE2B-46AD-8BA1-70B9B23B9D83}"/>
                  </a:ext>
                </a:extLst>
              </p:cNvPr>
              <p:cNvSpPr txBox="1"/>
              <p:nvPr/>
            </p:nvSpPr>
            <p:spPr>
              <a:xfrm>
                <a:off x="5868144" y="3813512"/>
                <a:ext cx="9010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dirty="0"/>
                  <a:t>(</a:t>
                </a:r>
                <a:r>
                  <a:rPr lang="pt-BR" b="1" i="1" dirty="0"/>
                  <a:t>8 </a:t>
                </a:r>
                <a14:m>
                  <m:oMath xmlns:m="http://schemas.openxmlformats.org/officeDocument/2006/math">
                    <m:r>
                      <a:rPr lang="pt-B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pt-BR" b="1" i="1" dirty="0"/>
                  <a:t> 𝒓</a:t>
                </a:r>
                <a:r>
                  <a:rPr lang="pt-BR" dirty="0"/>
                  <a:t>)</a:t>
                </a:r>
              </a:p>
            </p:txBody>
          </p:sp>
        </mc:Choice>
        <mc:Fallback xmlns=""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8711D2F1-AE2B-46AD-8BA1-70B9B23B9D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144" y="3813512"/>
                <a:ext cx="901080" cy="369332"/>
              </a:xfrm>
              <a:prstGeom prst="rect">
                <a:avLst/>
              </a:prstGeom>
              <a:blipFill>
                <a:blip r:embed="rId8"/>
                <a:stretch>
                  <a:fillRect l="-6122" t="-13333" b="-266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have Esquerda 23">
            <a:extLst>
              <a:ext uri="{FF2B5EF4-FFF2-40B4-BE49-F238E27FC236}">
                <a16:creationId xmlns:a16="http://schemas.microsoft.com/office/drawing/2014/main" id="{081F9365-F9B5-4215-A06D-04C1271EB62F}"/>
              </a:ext>
            </a:extLst>
          </p:cNvPr>
          <p:cNvSpPr/>
          <p:nvPr/>
        </p:nvSpPr>
        <p:spPr>
          <a:xfrm rot="7501729">
            <a:off x="5340000" y="1396916"/>
            <a:ext cx="338218" cy="1094014"/>
          </a:xfrm>
          <a:prstGeom prst="leftBrac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BC4F27AC-6A49-4714-ABBF-85CE52A64C28}"/>
              </a:ext>
            </a:extLst>
          </p:cNvPr>
          <p:cNvSpPr txBox="1"/>
          <p:nvPr/>
        </p:nvSpPr>
        <p:spPr>
          <a:xfrm>
            <a:off x="5622052" y="145454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(𝟔 − 𝒓)</a:t>
            </a: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44DC878D-DF2D-4B88-9656-368B66399B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1567">
            <a:off x="5845841" y="2250841"/>
            <a:ext cx="1381792" cy="1096170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22DE6071-7E50-4C05-A092-1CB80480AF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26092" y="2217129"/>
            <a:ext cx="951058" cy="512108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CCA92B8F-12EF-404B-8525-ED6400003472}"/>
              </a:ext>
            </a:extLst>
          </p:cNvPr>
          <p:cNvSpPr txBox="1"/>
          <p:nvPr/>
        </p:nvSpPr>
        <p:spPr>
          <a:xfrm>
            <a:off x="5014556" y="4515966"/>
            <a:ext cx="3157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</a:rPr>
              <a:t>             Alternativa “B”</a:t>
            </a:r>
          </a:p>
        </p:txBody>
      </p:sp>
    </p:spTree>
    <p:extLst>
      <p:ext uri="{BB962C8B-B14F-4D97-AF65-F5344CB8AC3E}">
        <p14:creationId xmlns:p14="http://schemas.microsoft.com/office/powerpoint/2010/main" val="101123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5A2524E-2FE3-427D-9A45-E3204D5E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3559"/>
            <a:ext cx="7632848" cy="3958471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13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103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193015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13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104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A722640-53BC-4F1A-8A34-49C989DA0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152525"/>
            <a:ext cx="7416824" cy="3771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982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13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270237"/>
            <a:ext cx="8355539" cy="3615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Dados: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pt-BR" sz="6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r>
              <a:rPr lang="pt-BR" sz="1200" dirty="0"/>
              <a:t>  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105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AAF1794-FDB4-4372-9A81-21F7F141D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2351460"/>
            <a:ext cx="3048264" cy="1719221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127A4D4F-F24A-4CB7-B466-937785C915A5}"/>
              </a:ext>
            </a:extLst>
          </p:cNvPr>
          <p:cNvSpPr/>
          <p:nvPr/>
        </p:nvSpPr>
        <p:spPr>
          <a:xfrm>
            <a:off x="4390248" y="247760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polígono que dá forma a essa calçada é invariante por rotações, em torno de seu centro, de?</a:t>
            </a:r>
            <a:endParaRPr lang="pt-BR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46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13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331261" y="1097368"/>
            <a:ext cx="8355539" cy="3615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Solução: 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b="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                     </a:t>
            </a: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pt-BR" sz="6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r>
              <a:rPr lang="pt-BR" sz="1200" dirty="0"/>
              <a:t>  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106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1F7B72E0-86E2-4848-9329-9C72D0C24D67}"/>
              </a:ext>
            </a:extLst>
          </p:cNvPr>
          <p:cNvSpPr txBox="1">
            <a:spLocks/>
          </p:cNvSpPr>
          <p:nvPr/>
        </p:nvSpPr>
        <p:spPr>
          <a:xfrm>
            <a:off x="331261" y="1563638"/>
            <a:ext cx="8355539" cy="367240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pt-BR" sz="8000" b="0" i="1" dirty="0">
              <a:solidFill>
                <a:prstClr val="black"/>
              </a:solidFill>
              <a:latin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                                 </a:t>
            </a:r>
          </a:p>
          <a:p>
            <a:pPr marL="57150" indent="0" algn="r">
              <a:spcBef>
                <a:spcPts val="0"/>
              </a:spcBef>
              <a:buNone/>
            </a:pPr>
            <a:endParaRPr lang="pt-BR" sz="9600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r">
              <a:spcBef>
                <a:spcPts val="0"/>
              </a:spcBef>
              <a:buNone/>
            </a:pPr>
            <a:endParaRPr lang="pt-BR" sz="9600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r">
              <a:spcBef>
                <a:spcPts val="0"/>
              </a:spcBef>
              <a:buNone/>
            </a:pPr>
            <a:endParaRPr lang="pt-BR" sz="9600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r">
              <a:spcBef>
                <a:spcPts val="0"/>
              </a:spcBef>
              <a:buNone/>
            </a:pPr>
            <a:endParaRPr lang="pt-BR" sz="9600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r">
              <a:spcBef>
                <a:spcPts val="0"/>
              </a:spcBef>
              <a:buNone/>
            </a:pPr>
            <a:endParaRPr lang="pt-BR" sz="9600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r">
              <a:spcBef>
                <a:spcPts val="0"/>
              </a:spcBef>
              <a:buNone/>
            </a:pPr>
            <a:endParaRPr lang="pt-BR" sz="9600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r">
              <a:spcBef>
                <a:spcPts val="0"/>
              </a:spcBef>
              <a:buNone/>
            </a:pPr>
            <a:endParaRPr lang="pt-BR" sz="9600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r">
              <a:spcBef>
                <a:spcPts val="0"/>
              </a:spcBef>
              <a:buNone/>
            </a:pPr>
            <a:endParaRPr lang="pt-BR" sz="9600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r">
              <a:spcBef>
                <a:spcPts val="0"/>
              </a:spcBef>
              <a:buNone/>
            </a:pPr>
            <a:endParaRPr lang="pt-BR" sz="9600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3600450" lvl="8" indent="0">
              <a:spcBef>
                <a:spcPts val="0"/>
              </a:spcBef>
              <a:buNone/>
            </a:pPr>
            <a:r>
              <a:rPr lang="pt-BR" sz="84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                     Alternativa “D” 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pt-BR" sz="6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r>
              <a:rPr lang="pt-BR" sz="1200" dirty="0"/>
              <a:t>  </a:t>
            </a:r>
          </a:p>
        </p:txBody>
      </p:sp>
      <p:pic>
        <p:nvPicPr>
          <p:cNvPr id="13" name="Imagem 12" descr="Uma imagem contendo chão, banana, sentado, teclado&#10;&#10;Descrição gerada com alta confiança">
            <a:extLst>
              <a:ext uri="{FF2B5EF4-FFF2-40B4-BE49-F238E27FC236}">
                <a16:creationId xmlns:a16="http://schemas.microsoft.com/office/drawing/2014/main" id="{BC55CD38-2629-4AF5-89CA-E8FAFEB4E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63638"/>
            <a:ext cx="5832648" cy="314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9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5A2524E-2FE3-427D-9A45-E3204D5E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3559"/>
            <a:ext cx="7632848" cy="3958471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17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107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11178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17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108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DE17F16-B31E-4112-ADAD-6AE550A3A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1215952"/>
            <a:ext cx="6624736" cy="3394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548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457200" y="1270237"/>
                <a:ext cx="8355539" cy="361506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100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Dados: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 algn="just">
                  <a:spcBef>
                    <a:spcPts val="0"/>
                  </a:spcBef>
                  <a:buNone/>
                </a:pPr>
                <a:r>
                  <a:rPr lang="pt-BR" sz="9600" dirty="0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Três canos de 30 cm de raio são </a:t>
                </a:r>
              </a:p>
              <a:p>
                <a:pPr marL="57150" indent="0" algn="just">
                  <a:spcBef>
                    <a:spcPts val="0"/>
                  </a:spcBef>
                  <a:buNone/>
                </a:pPr>
                <a:r>
                  <a:rPr lang="pt-BR" sz="9600" dirty="0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soldados   dentro  de  um   cano </a:t>
                </a:r>
              </a:p>
              <a:p>
                <a:pPr marL="57150" indent="0" algn="just">
                  <a:spcBef>
                    <a:spcPts val="0"/>
                  </a:spcBef>
                  <a:buNone/>
                </a:pPr>
                <a:r>
                  <a:rPr lang="pt-BR" sz="9600" dirty="0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maior de raio R. </a:t>
                </a:r>
              </a:p>
              <a:p>
                <a:pPr marL="57150" indent="0" algn="just">
                  <a:spcBef>
                    <a:spcPts val="0"/>
                  </a:spcBef>
                  <a:buNone/>
                </a:pPr>
                <a:endParaRPr lang="pt-BR" sz="96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 algn="just">
                  <a:spcBef>
                    <a:spcPts val="0"/>
                  </a:spcBef>
                  <a:buNone/>
                </a:pPr>
                <a:r>
                  <a:rPr lang="pt-BR" sz="9600" dirty="0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Entre os canos soldados e o cano</a:t>
                </a:r>
              </a:p>
              <a:p>
                <a:pPr marL="57150" indent="0" algn="just">
                  <a:spcBef>
                    <a:spcPts val="0"/>
                  </a:spcBef>
                  <a:buNone/>
                </a:pPr>
                <a:r>
                  <a:rPr lang="pt-BR" sz="9600" dirty="0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maior  existe  uma distância de 1</a:t>
                </a:r>
              </a:p>
              <a:p>
                <a:pPr marL="57150" indent="0" algn="just">
                  <a:spcBef>
                    <a:spcPts val="0"/>
                  </a:spcBef>
                  <a:buNone/>
                </a:pPr>
                <a:r>
                  <a:rPr lang="pt-BR" sz="9600" dirty="0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0 cm.</a:t>
                </a:r>
              </a:p>
              <a:p>
                <a:pPr marL="57150" indent="0" algn="just">
                  <a:spcBef>
                    <a:spcPts val="0"/>
                  </a:spcBef>
                  <a:buNone/>
                </a:pPr>
                <a:endParaRPr lang="pt-BR" sz="96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 algn="just">
                  <a:spcBef>
                    <a:spcPts val="0"/>
                  </a:spcBef>
                  <a:buNone/>
                </a:pPr>
                <a:r>
                  <a:rPr lang="pt-BR" sz="9600" dirty="0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Utilize   1,7   como  aproximação</a:t>
                </a:r>
              </a:p>
              <a:p>
                <a:pPr marL="57150" indent="0" algn="just">
                  <a:spcBef>
                    <a:spcPts val="0"/>
                  </a:spcBef>
                  <a:buNone/>
                </a:pPr>
                <a:r>
                  <a:rPr lang="pt-BR" sz="9600" dirty="0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para </a:t>
                </a:r>
                <a14:m>
                  <m:oMath xmlns:m="http://schemas.openxmlformats.org/officeDocument/2006/math">
                    <m:r>
                      <a:rPr lang="pt-BR" sz="9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√</m:t>
                    </m:r>
                    <m:r>
                      <a:rPr lang="pt-BR" sz="9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3.</m:t>
                    </m:r>
                  </m:oMath>
                </a14:m>
                <a:endParaRPr lang="pt-BR" sz="96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 algn="just">
                  <a:spcBef>
                    <a:spcPts val="0"/>
                  </a:spcBef>
                  <a:buNone/>
                </a:pPr>
                <a:endParaRPr lang="pt-BR" sz="10000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</a:t>
                </a: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r>
                  <a:rPr lang="pt-BR" sz="9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pt-BR" sz="6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pt-BR" sz="1200" dirty="0"/>
                  <a:t>  </a:t>
                </a:r>
              </a:p>
            </p:txBody>
          </p:sp>
        </mc:Choice>
        <mc:Fallback xmlns=""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270237"/>
                <a:ext cx="8355539" cy="3615064"/>
              </a:xfrm>
              <a:prstGeom prst="rect">
                <a:avLst/>
              </a:prstGeom>
              <a:blipFill>
                <a:blip r:embed="rId3"/>
                <a:stretch>
                  <a:fillRect l="-511" t="-3035" b="-489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109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296FBB1-BC48-486D-9C1E-85BB4EED6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1516273"/>
            <a:ext cx="3528392" cy="3446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383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CÍRCULO – área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11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C60E83B-BD2C-406B-851E-8915FB057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1214041"/>
            <a:ext cx="5791443" cy="355932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8EC397F2-02BB-4065-84F2-0B1BACC5AA18}"/>
                  </a:ext>
                </a:extLst>
              </p:cNvPr>
              <p:cNvSpPr txBox="1"/>
              <p:nvPr/>
            </p:nvSpPr>
            <p:spPr>
              <a:xfrm>
                <a:off x="179512" y="2067694"/>
                <a:ext cx="2952328" cy="2320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 smtClean="0">
                          <a:latin typeface="Cambria Math" panose="02040503050406030204" pitchFamily="18" charset="0"/>
                        </a:rPr>
                        <m:t>𝑷𝑰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</a:rPr>
                        <m:t>𝒁𝒁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pt-BR" sz="2400" b="1" dirty="0">
                  <a:ea typeface="Cambria Math" panose="02040503050406030204" pitchFamily="18" charset="0"/>
                </a:endParaRPr>
              </a:p>
              <a:p>
                <a:endParaRPr lang="pt-BR" sz="2400" b="1" dirty="0">
                  <a:ea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∙</m:t>
                      </m:r>
                      <m:sSup>
                        <m:sSupPr>
                          <m:ctrlPr>
                            <a:rPr lang="pt-B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𝒁</m:t>
                          </m:r>
                        </m:e>
                        <m:sup>
                          <m:r>
                            <a:rPr lang="pt-B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pt-BR" sz="2400" b="1" dirty="0">
                  <a:ea typeface="Cambria Math" panose="02040503050406030204" pitchFamily="18" charset="0"/>
                </a:endParaRPr>
              </a:p>
              <a:p>
                <a:endParaRPr lang="pt-BR" sz="2400" b="1" dirty="0">
                  <a:ea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r>
                        <a:rPr lang="pt-BR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∙</m:t>
                      </m:r>
                      <m:sSup>
                        <m:sSupPr>
                          <m:ctrlPr>
                            <a:rPr lang="pt-BR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pt-BR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Á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𝒓𝒆𝒂</m:t>
                      </m:r>
                    </m:oMath>
                  </m:oMathPara>
                </a14:m>
                <a:endParaRPr lang="pt-BR" sz="2400" b="1" dirty="0">
                  <a:ea typeface="Cambria Math" panose="02040503050406030204" pitchFamily="18" charset="0"/>
                </a:endParaRPr>
              </a:p>
              <a:p>
                <a:endParaRPr lang="pt-BR" sz="2400" b="1" dirty="0"/>
              </a:p>
            </p:txBody>
          </p:sp>
        </mc:Choice>
        <mc:Fallback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8EC397F2-02BB-4065-84F2-0B1BACC5AA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2067694"/>
                <a:ext cx="2952328" cy="23202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27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17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270237"/>
            <a:ext cx="8355539" cy="3615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spcBef>
                <a:spcPts val="0"/>
              </a:spcBef>
              <a:buNone/>
            </a:pPr>
            <a:r>
              <a:rPr lang="pt-BR" sz="100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Pergunta: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100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pt-BR" sz="9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valor de R, em centímetros, é igual a ? </a:t>
            </a:r>
            <a:endParaRPr lang="pt-BR" sz="9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" indent="0" algn="just">
              <a:spcBef>
                <a:spcPts val="0"/>
              </a:spcBef>
              <a:buNone/>
            </a:pPr>
            <a:endParaRPr lang="pt-BR" sz="9600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pt-BR" sz="6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r>
              <a:rPr lang="pt-BR" sz="1200" dirty="0"/>
              <a:t>  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110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5BD9081-8D9D-4E8F-B4B7-EB1764DFD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2430" y="1427151"/>
            <a:ext cx="2894370" cy="3290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052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17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111</a:t>
            </a:fld>
            <a:endParaRPr lang="pt-BR" dirty="0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3FF1CDD7-1FAE-4F7B-A47B-1C3E81147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462" y="1217738"/>
            <a:ext cx="5688632" cy="364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7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17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457200" y="1270237"/>
                <a:ext cx="8355539" cy="361506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100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Solução:</a:t>
                </a: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h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𝑙</m:t>
                          </m:r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√3</m:t>
                          </m:r>
                        </m:num>
                        <m:den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pt-BR" sz="9600" b="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h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60</m:t>
                          </m:r>
                        </m:num>
                        <m:den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pt-BR" sz="9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1,7→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h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=51,0</m:t>
                      </m:r>
                    </m:oMath>
                  </m:oMathPara>
                </a14:m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h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  <m:f>
                        <m:fPr>
                          <m:ctrlP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51</m:t>
                          </m:r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×2</m:t>
                          </m:r>
                        </m:num>
                        <m:den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pt-BR" sz="96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=17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×2=34</m:t>
                      </m:r>
                    </m:oMath>
                  </m:oMathPara>
                </a14:m>
                <a:endParaRPr lang="pt-BR" sz="9600" b="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b="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pt-BR" sz="10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pt-BR" sz="10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=74 </m:t>
                    </m:r>
                    <m:r>
                      <a:rPr lang="pt-BR" sz="10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pt-BR" sz="104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                                   </a:t>
                </a:r>
                <a:r>
                  <a:rPr lang="pt-BR" sz="10000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Alternativa “C”</a:t>
                </a: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100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  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10000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                                                     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</a:t>
                </a: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r>
                  <a:rPr lang="pt-BR" sz="9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pt-BR" sz="6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pt-BR" sz="1200" dirty="0"/>
                  <a:t>  </a:t>
                </a:r>
              </a:p>
            </p:txBody>
          </p:sp>
        </mc:Choice>
        <mc:Fallback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270237"/>
                <a:ext cx="8355539" cy="3615064"/>
              </a:xfrm>
              <a:prstGeom prst="rect">
                <a:avLst/>
              </a:prstGeom>
              <a:blipFill>
                <a:blip r:embed="rId3"/>
                <a:stretch>
                  <a:fillRect l="-511" t="-202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112</a:t>
            </a:fld>
            <a:endParaRPr lang="pt-BR" dirty="0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92E3A86-4AEA-4D92-8943-C7231EE3C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70" y="1514143"/>
            <a:ext cx="3529890" cy="3347668"/>
          </a:xfrm>
          <a:prstGeom prst="rect">
            <a:avLst/>
          </a:prstGeom>
        </p:spPr>
      </p:pic>
      <p:sp>
        <p:nvSpPr>
          <p:cNvPr id="6" name="Triângulo isósceles 5">
            <a:extLst>
              <a:ext uri="{FF2B5EF4-FFF2-40B4-BE49-F238E27FC236}">
                <a16:creationId xmlns:a16="http://schemas.microsoft.com/office/drawing/2014/main" id="{F53B9C08-3F16-42E4-8A66-AF5B508F1716}"/>
              </a:ext>
            </a:extLst>
          </p:cNvPr>
          <p:cNvSpPr/>
          <p:nvPr/>
        </p:nvSpPr>
        <p:spPr>
          <a:xfrm>
            <a:off x="5652121" y="2427734"/>
            <a:ext cx="1368152" cy="1296144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EB8C7F28-CCAF-41B5-BB19-DFA07768AE3F}"/>
              </a:ext>
            </a:extLst>
          </p:cNvPr>
          <p:cNvCxnSpPr>
            <a:cxnSpLocks/>
            <a:stCxn id="6" idx="0"/>
          </p:cNvCxnSpPr>
          <p:nvPr/>
        </p:nvCxnSpPr>
        <p:spPr>
          <a:xfrm flipH="1">
            <a:off x="6332842" y="2427734"/>
            <a:ext cx="3355" cy="12961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3C92768-1CAA-4D3E-A28E-A5B1AACB9724}"/>
              </a:ext>
            </a:extLst>
          </p:cNvPr>
          <p:cNvSpPr txBox="1"/>
          <p:nvPr/>
        </p:nvSpPr>
        <p:spPr>
          <a:xfrm>
            <a:off x="5890549" y="288331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 h</a:t>
            </a:r>
          </a:p>
        </p:txBody>
      </p:sp>
      <p:sp>
        <p:nvSpPr>
          <p:cNvPr id="12" name="Chave Direita 11">
            <a:extLst>
              <a:ext uri="{FF2B5EF4-FFF2-40B4-BE49-F238E27FC236}">
                <a16:creationId xmlns:a16="http://schemas.microsoft.com/office/drawing/2014/main" id="{041776DD-23A6-4F20-94FB-F58CD953FAA0}"/>
              </a:ext>
            </a:extLst>
          </p:cNvPr>
          <p:cNvSpPr/>
          <p:nvPr/>
        </p:nvSpPr>
        <p:spPr>
          <a:xfrm>
            <a:off x="6372200" y="2427734"/>
            <a:ext cx="179041" cy="864096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A67226A-0030-47B4-839C-BA8F836DA565}"/>
              </a:ext>
            </a:extLst>
          </p:cNvPr>
          <p:cNvSpPr txBox="1"/>
          <p:nvPr/>
        </p:nvSpPr>
        <p:spPr>
          <a:xfrm>
            <a:off x="6447344" y="2386564"/>
            <a:ext cx="752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34 cm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DCEF1472-1B83-4143-9D8B-57C8516498CE}"/>
              </a:ext>
            </a:extLst>
          </p:cNvPr>
          <p:cNvSpPr/>
          <p:nvPr/>
        </p:nvSpPr>
        <p:spPr>
          <a:xfrm>
            <a:off x="6300192" y="3219822"/>
            <a:ext cx="72008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487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1" y="106362"/>
            <a:ext cx="2498747" cy="1097236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ctrTitle"/>
          </p:nvPr>
        </p:nvSpPr>
        <p:spPr>
          <a:xfrm>
            <a:off x="1907704" y="1491630"/>
            <a:ext cx="6933726" cy="1102519"/>
          </a:xfrm>
        </p:spPr>
        <p:txBody>
          <a:bodyPr/>
          <a:lstStyle/>
          <a:p>
            <a:r>
              <a:rPr lang="pt-BR" b="1" dirty="0"/>
              <a:t>GEOMETRIA PLANA</a:t>
            </a:r>
          </a:p>
        </p:txBody>
      </p:sp>
      <p:sp>
        <p:nvSpPr>
          <p:cNvPr id="6" name="Subtítulo 2"/>
          <p:cNvSpPr>
            <a:spLocks noGrp="1"/>
          </p:cNvSpPr>
          <p:nvPr>
            <p:ph type="subTitle" idx="1"/>
          </p:nvPr>
        </p:nvSpPr>
        <p:spPr>
          <a:xfrm>
            <a:off x="1981899" y="3147814"/>
            <a:ext cx="7120880" cy="1944216"/>
          </a:xfrm>
        </p:spPr>
        <p:txBody>
          <a:bodyPr>
            <a:normAutofit/>
          </a:bodyPr>
          <a:lstStyle/>
          <a:p>
            <a:pPr algn="r"/>
            <a:r>
              <a:rPr lang="pt-BR" sz="2000" b="1" dirty="0" err="1"/>
              <a:t>Profª</a:t>
            </a:r>
            <a:r>
              <a:rPr lang="pt-BR" sz="2000" b="1" dirty="0"/>
              <a:t> Juliana </a:t>
            </a:r>
            <a:r>
              <a:rPr lang="pt-BR" sz="2000" b="1" dirty="0" err="1"/>
              <a:t>Schivani</a:t>
            </a:r>
            <a:r>
              <a:rPr lang="pt-BR" sz="2000" b="1" dirty="0"/>
              <a:t> (</a:t>
            </a:r>
            <a:r>
              <a:rPr lang="pt-BR" sz="1800" b="1" i="1" dirty="0"/>
              <a:t>profjuliana.matematica@gmail.com</a:t>
            </a:r>
            <a:r>
              <a:rPr lang="pt-BR" sz="2000" b="1" dirty="0"/>
              <a:t>)</a:t>
            </a:r>
          </a:p>
          <a:p>
            <a:pPr algn="r"/>
            <a:r>
              <a:rPr lang="pt-BR" sz="2000" b="1" dirty="0"/>
              <a:t>Estagiário Wellington Muniz (</a:t>
            </a:r>
            <a:r>
              <a:rPr lang="pt-BR" sz="1800" b="1" i="1" dirty="0"/>
              <a:t>wellingtonmuniz@yahoo.com.br</a:t>
            </a:r>
            <a:r>
              <a:rPr lang="pt-BR" sz="2000" b="1" dirty="0"/>
              <a:t>)</a:t>
            </a:r>
          </a:p>
          <a:p>
            <a:pPr algn="r"/>
            <a:r>
              <a:rPr lang="pt-BR" sz="2000" b="1" dirty="0"/>
              <a:t>Estagiária </a:t>
            </a:r>
            <a:r>
              <a:rPr lang="pt-BR" sz="2000" b="1" dirty="0" err="1"/>
              <a:t>Heronilza</a:t>
            </a:r>
            <a:r>
              <a:rPr lang="pt-BR" sz="2000" b="1" dirty="0"/>
              <a:t> Lima (</a:t>
            </a:r>
            <a:r>
              <a:rPr lang="pt-BR" sz="1800" b="1" i="1" dirty="0"/>
              <a:t>ninizasilvalima@gmail.com</a:t>
            </a:r>
            <a:r>
              <a:rPr lang="pt-BR" sz="2000" b="1" dirty="0"/>
              <a:t>)</a:t>
            </a:r>
          </a:p>
          <a:p>
            <a:pPr algn="r"/>
            <a:endParaRPr lang="pt-BR" sz="2000" b="1" dirty="0"/>
          </a:p>
          <a:p>
            <a:pPr algn="r"/>
            <a:endParaRPr lang="pt-BR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835" y="8122"/>
            <a:ext cx="2205123" cy="133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243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CÍRCULO – perímetro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12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BE41BEA-4016-4E83-9B46-3E5BC620B1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7" b="92222" l="10000" r="90000">
                        <a14:foregroundMark x1="37556" y1="9333" x2="37556" y2="9333"/>
                        <a14:foregroundMark x1="38889" y1="6667" x2="38889" y2="6667"/>
                        <a14:foregroundMark x1="50222" y1="5778" x2="50222" y2="5778"/>
                        <a14:foregroundMark x1="60889" y1="2667" x2="60889" y2="2667"/>
                        <a14:foregroundMark x1="44889" y1="92222" x2="44889" y2="92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125241"/>
            <a:ext cx="3915866" cy="391586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00FF923E-3044-4FC0-94D8-117D7AD76F3B}"/>
                  </a:ext>
                </a:extLst>
              </p:cNvPr>
              <p:cNvSpPr txBox="1"/>
              <p:nvPr/>
            </p:nvSpPr>
            <p:spPr>
              <a:xfrm>
                <a:off x="3635896" y="1917998"/>
                <a:ext cx="4630055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 smtClean="0">
                          <a:latin typeface="Cambria Math" panose="02040503050406030204" pitchFamily="18" charset="0"/>
                        </a:rPr>
                        <m:t>𝑩𝒐𝒓𝒅𝒂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</a:rPr>
                        <m:t>𝒅𝒆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</a:rPr>
                        <m:t>𝒄𝒂𝒕𝒖𝒑𝒊𝒓𝒚</m:t>
                      </m:r>
                    </m:oMath>
                  </m:oMathPara>
                </a14:m>
                <a:endParaRPr lang="pt-BR" sz="2400" b="1" i="1" dirty="0">
                  <a:latin typeface="Cambria Math" panose="02040503050406030204" pitchFamily="18" charset="0"/>
                </a:endParaRPr>
              </a:p>
              <a:p>
                <a:endParaRPr lang="pt-BR" sz="2400" b="1" i="1" dirty="0">
                  <a:latin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 smtClean="0">
                          <a:latin typeface="Cambria Math" panose="02040503050406030204" pitchFamily="18" charset="0"/>
                        </a:rPr>
                        <m:t>𝑪𝒂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</a:rPr>
                        <m:t>𝒕𝒘𝒐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</a:rPr>
                        <m:t> ∙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𝒑𝒊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∙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𝒓𝒊</m:t>
                      </m:r>
                    </m:oMath>
                  </m:oMathPara>
                </a14:m>
                <a:endParaRPr lang="pt-BR" sz="2400" b="1" dirty="0">
                  <a:ea typeface="Cambria Math" panose="02040503050406030204" pitchFamily="18" charset="0"/>
                </a:endParaRPr>
              </a:p>
              <a:p>
                <a:endParaRPr lang="pt-BR" sz="2400" b="1" dirty="0">
                  <a:ea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1" i="1"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</a:rPr>
                        <m:t>𝒊𝒓𝒄𝒖𝒃𝒇𝒆𝒓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</a:rPr>
                        <m:t>ê</m:t>
                      </m:r>
                      <m:r>
                        <a:rPr lang="pt-BR" sz="2400" b="1" i="1" smtClean="0">
                          <a:latin typeface="Cambria Math" panose="02040503050406030204" pitchFamily="18" charset="0"/>
                        </a:rPr>
                        <m:t>𝒏𝒄𝒊𝒂</m:t>
                      </m:r>
                      <m:r>
                        <a:rPr lang="pt-BR" sz="24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pt-BR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r>
                        <a:rPr lang="pt-BR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pt-BR" sz="2400" b="1" dirty="0">
                  <a:ea typeface="Cambria Math" panose="02040503050406030204" pitchFamily="18" charset="0"/>
                </a:endParaRPr>
              </a:p>
              <a:p>
                <a:endParaRPr lang="pt-BR" sz="2400" b="1" dirty="0"/>
              </a:p>
            </p:txBody>
          </p:sp>
        </mc:Choice>
        <mc:Fallback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00FF923E-3044-4FC0-94D8-117D7AD76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1917998"/>
                <a:ext cx="4630055" cy="23083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782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A149EAF-5B3E-4AD2-8FE0-EB3862F26B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66"/>
          <a:stretch/>
        </p:blipFill>
        <p:spPr bwMode="auto">
          <a:xfrm>
            <a:off x="683568" y="1197975"/>
            <a:ext cx="7470923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CÍRCULO – área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13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418081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5A2524E-2FE3-427D-9A45-E3204D5E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3559"/>
            <a:ext cx="7632848" cy="3958471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08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14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220710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08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15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35A426D-9E00-4D43-813A-573344266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86760"/>
            <a:ext cx="5165400" cy="4118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D9CD3A8-CD8C-431C-8012-BA0AADB3A0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7" t="54199" r="49247" b="35311"/>
          <a:stretch/>
        </p:blipFill>
        <p:spPr>
          <a:xfrm>
            <a:off x="4355976" y="1360397"/>
            <a:ext cx="4409308" cy="2939545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BD6EEA3C-884B-400A-8764-8824019F4364}"/>
              </a:ext>
            </a:extLst>
          </p:cNvPr>
          <p:cNvCxnSpPr>
            <a:stCxn id="8" idx="1"/>
          </p:cNvCxnSpPr>
          <p:nvPr/>
        </p:nvCxnSpPr>
        <p:spPr>
          <a:xfrm flipH="1">
            <a:off x="2699792" y="2830170"/>
            <a:ext cx="1656184" cy="60567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>
            <a:extLst>
              <a:ext uri="{FF2B5EF4-FFF2-40B4-BE49-F238E27FC236}">
                <a16:creationId xmlns:a16="http://schemas.microsoft.com/office/drawing/2014/main" id="{8AB0845A-EDDE-420A-BBB9-04805E9F40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5478" y="1360397"/>
            <a:ext cx="1166646" cy="729154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97E9127-C789-4F43-B90A-6FE0140F7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1872" y="1500651"/>
            <a:ext cx="1166646" cy="729154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6C69D191-0820-4D59-B6A8-0BB02945B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2184" y="1517311"/>
            <a:ext cx="1166646" cy="729154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E7A7CDD9-3682-4258-908F-1BC2699FF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779" y="1990289"/>
            <a:ext cx="1166646" cy="729154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4A1FA7F-D229-4F48-9699-EC1A87669B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8546" y="2494168"/>
            <a:ext cx="1166646" cy="729154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BADFBF28-B778-49BC-937C-17C5F14FB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3266" y="2038802"/>
            <a:ext cx="1166646" cy="729154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422DFBF4-E2EF-4A9A-BA5E-40EA0FCCF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515" y="2468453"/>
            <a:ext cx="1166646" cy="729154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D4070729-FDB4-4D88-AEB2-074B9E35E7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8454" y="2958668"/>
            <a:ext cx="1166646" cy="729154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62CEDF3A-D3F9-4B47-A34B-AA3A9A6CF1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004402">
            <a:off x="4922846" y="3181659"/>
            <a:ext cx="1166646" cy="729154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96099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08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393349" y="1217738"/>
            <a:ext cx="8355539" cy="360384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Dados: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Área de um campo de futebol: 120 x 90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Pergunta: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just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Quantos campos  equivale a   área </a:t>
            </a:r>
          </a:p>
          <a:p>
            <a:pPr marL="57150" indent="0" algn="just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aproximada do bioma Pantanal?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pt-BR" sz="6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endParaRPr lang="pt-BR" sz="12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16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D41D2E5-F410-4828-9059-1BCAE13D1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043" y="1635646"/>
            <a:ext cx="3060457" cy="297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6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393349" y="1217738"/>
                <a:ext cx="8355539" cy="36038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Solução:</a:t>
                </a:r>
                <a:endParaRPr lang="pt-BR" sz="960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9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  <m:sub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𝐶𝑎𝑚𝑝𝑜</m:t>
                          </m:r>
                        </m:sub>
                      </m:sSub>
                      <m:r>
                        <a:rPr lang="pt-BR" sz="9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120 ∙90 = 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10.800 </m:t>
                      </m:r>
                      <m:sSup>
                        <m:sSupPr>
                          <m:ctrlP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𝑚</m:t>
                          </m:r>
                        </m:e>
                        <m:sup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pt-BR" sz="9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≈10.000 </m:t>
                      </m:r>
                      <m:r>
                        <a:rPr lang="pt-BR" sz="9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pt-BR" sz="9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²</m:t>
                      </m:r>
                    </m:oMath>
                  </m:oMathPara>
                </a14:m>
                <a:endParaRPr lang="pt-BR" sz="9600" dirty="0">
                  <a:solidFill>
                    <a:prstClr val="black"/>
                  </a:solidFill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b="0" dirty="0">
                  <a:solidFill>
                    <a:prstClr val="black"/>
                  </a:solidFill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9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BR" sz="9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pt-BR" sz="9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𝑃𝑎𝑛𝑡𝑎𝑛𝑎𝑙</m:t>
                        </m:r>
                      </m:sub>
                    </m:sSub>
                    <m:r>
                      <a:rPr lang="pt-BR" sz="9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150.000.000.000 </m:t>
                    </m:r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²</m:t>
                    </m:r>
                  </m:oMath>
                </a14:m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                                                          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i="1" dirty="0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10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10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pt-BR" sz="10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pt-BR" sz="10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𝐶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100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pt-BR" sz="10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pt-BR" sz="10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  <m:r>
                        <a:rPr lang="pt-BR" sz="10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≈</m:t>
                      </m:r>
                      <m:f>
                        <m:fPr>
                          <m:ctrlPr>
                            <a:rPr lang="pt-BR" sz="10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10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150.000.000.000</m:t>
                          </m:r>
                        </m:num>
                        <m:den>
                          <m:r>
                            <a:rPr lang="pt-BR" sz="10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  <m:r>
                            <a:rPr lang="pt-BR" sz="10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0</m:t>
                          </m:r>
                          <m:r>
                            <a:rPr lang="pt-BR" sz="10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.000</m:t>
                          </m:r>
                        </m:den>
                      </m:f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15.000.000</m:t>
                      </m:r>
                    </m:oMath>
                  </m:oMathPara>
                </a14:m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10000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                                                                 Alternativa “E”</a:t>
                </a:r>
                <a:endParaRPr lang="pt-BR" sz="10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</a:t>
                </a: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r>
                  <a:rPr lang="pt-BR" sz="9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pt-BR" sz="6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pt-BR" sz="1200" dirty="0"/>
              </a:p>
            </p:txBody>
          </p:sp>
        </mc:Choice>
        <mc:Fallback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49" y="1217738"/>
                <a:ext cx="8355539" cy="3603847"/>
              </a:xfrm>
              <a:prstGeom prst="rect">
                <a:avLst/>
              </a:prstGeom>
              <a:blipFill>
                <a:blip r:embed="rId3"/>
                <a:stretch>
                  <a:fillRect l="-511" t="-22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17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192787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5A2524E-2FE3-427D-9A45-E3204D5E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3559"/>
            <a:ext cx="7632848" cy="3958471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02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18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343902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02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19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7" name="Imagem 6" descr="Uma imagem contendo pessoa, telefone, telefone celular, parede&#10;&#10;Descrição gerada com muito alta confiança">
            <a:extLst>
              <a:ext uri="{FF2B5EF4-FFF2-40B4-BE49-F238E27FC236}">
                <a16:creationId xmlns:a16="http://schemas.microsoft.com/office/drawing/2014/main" id="{74A62E98-3355-420B-8A05-37F2385C1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217738"/>
            <a:ext cx="8128000" cy="3640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079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02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270237"/>
            <a:ext cx="8355539" cy="3615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spcBef>
                <a:spcPts val="0"/>
              </a:spcBef>
              <a:buNone/>
            </a:pPr>
            <a:endParaRPr lang="pt-BR" sz="9600" b="1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ctr">
              <a:spcBef>
                <a:spcPts val="0"/>
              </a:spcBef>
              <a:buNone/>
            </a:pPr>
            <a:endParaRPr lang="pt-BR" sz="9600" b="1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ctr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ctr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Área</a:t>
            </a:r>
            <a:r>
              <a:rPr lang="pt-BR" sz="9600" dirty="0">
                <a:latin typeface="Calibri" panose="020F0502020204030204" pitchFamily="34" charset="0"/>
                <a:cs typeface="Arial" panose="020B0604020202020204" pitchFamily="34" charset="0"/>
              </a:rPr>
              <a:t> – preenchimento no espaço</a:t>
            </a:r>
          </a:p>
          <a:p>
            <a:pPr marL="57150" indent="0" algn="ctr">
              <a:spcBef>
                <a:spcPts val="0"/>
              </a:spcBef>
              <a:buNone/>
            </a:pPr>
            <a:endParaRPr lang="pt-BR" sz="96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ctr">
              <a:spcBef>
                <a:spcPts val="0"/>
              </a:spcBef>
              <a:buNone/>
            </a:pPr>
            <a:endParaRPr lang="pt-BR" sz="96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ctr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Perímetro</a:t>
            </a:r>
            <a:r>
              <a:rPr lang="pt-BR" sz="9600" dirty="0">
                <a:latin typeface="Calibri" panose="020F0502020204030204" pitchFamily="34" charset="0"/>
                <a:cs typeface="Arial" panose="020B0604020202020204" pitchFamily="34" charset="0"/>
              </a:rPr>
              <a:t> – contorno da forma</a:t>
            </a:r>
            <a:endParaRPr lang="pt-BR" sz="100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pt-BR" sz="6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r>
              <a:rPr lang="pt-BR" sz="1200" dirty="0"/>
              <a:t>  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93B98AB8-E284-4649-B676-2E295DFD7BF4}" type="slidenum">
              <a:rPr lang="pt-BR" smtClean="0"/>
              <a:t>2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69084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D6A003A1-3B56-424E-AF88-462068415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2768"/>
            <a:ext cx="7416824" cy="375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02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93B98AB8-E284-4649-B676-2E295DFD7BF4}" type="slidenum">
              <a:rPr lang="pt-BR" smtClean="0"/>
              <a:t>20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67331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02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93B98AB8-E284-4649-B676-2E295DFD7BF4}" type="slidenum">
              <a:rPr lang="pt-BR" smtClean="0"/>
              <a:t>21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323F7410-0DA8-47B0-B2FB-58BD0CE59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17738"/>
            <a:ext cx="3726859" cy="3746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DCB34F0-535C-45C2-BE87-FD258193F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847" y="1247859"/>
            <a:ext cx="3647329" cy="3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25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02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270237"/>
            <a:ext cx="8355539" cy="3615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Dados: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Número de pontos = PIXELS.</a:t>
            </a: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1.000.000 PIXELS = 1 MEGAPIXEL. </a:t>
            </a: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300 </a:t>
            </a:r>
            <a:r>
              <a:rPr lang="pt-BR" sz="96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dpi</a:t>
            </a: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= 120 pontos por centímetro. 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Pergunta: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Foto 15 x 20 tem quantos megapixels?                                                                               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pt-BR" sz="6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r>
              <a:rPr lang="pt-BR" sz="1200" dirty="0"/>
              <a:t>  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93B98AB8-E284-4649-B676-2E295DFD7BF4}" type="slidenum">
              <a:rPr lang="pt-BR" smtClean="0"/>
              <a:t>22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4710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251520" y="1270237"/>
                <a:ext cx="8355539" cy="361506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Solução: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15 </m:t>
                          </m:r>
                          <m: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∙120</m:t>
                          </m:r>
                          <m: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𝑝𝑜𝑛𝑡𝑜𝑠</m:t>
                          </m:r>
                        </m:e>
                      </m:d>
                      <m:r>
                        <a:rPr lang="pt-BR" sz="9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d>
                        <m:dPr>
                          <m:ctrlP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20 ∙120</m:t>
                          </m:r>
                          <m: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𝑝𝑜𝑛𝑡𝑜𝑠</m:t>
                          </m:r>
                        </m:e>
                      </m:d>
                      <m:r>
                        <a:rPr lang="pt-BR" sz="9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pt-BR" sz="960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pt-BR" sz="9600" i="1" smtClean="0">
                        <a:solidFill>
                          <a:prstClr val="black"/>
                        </a:solidFill>
                        <a:latin typeface="Cambria Math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14.4</m:t>
                    </m:r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00</m:t>
                    </m:r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∙300</m:t>
                    </m:r>
                  </m:oMath>
                </a14:m>
                <a:r>
                  <a:rPr lang="pt-BR" sz="96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4.320.000</m:t>
                    </m:r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𝑝𝑖𝑥𝑒𝑙𝑠</m:t>
                    </m:r>
                  </m:oMath>
                </a14:m>
                <a:r>
                  <a:rPr lang="pt-BR" sz="96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4,32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𝑚𝑒𝑔𝑎𝑝𝑖𝑥𝑒𝑙𝑠</m:t>
                      </m:r>
                    </m:oMath>
                  </m:oMathPara>
                </a14:m>
                <a:endParaRPr lang="pt-BR" sz="960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marL="57150" indent="0" algn="r">
                  <a:spcBef>
                    <a:spcPts val="0"/>
                  </a:spcBef>
                  <a:buNone/>
                </a:pPr>
                <a:endParaRPr lang="pt-BR" sz="96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 algn="r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Alternativa  “E”</a:t>
                </a:r>
              </a:p>
              <a:p>
                <a:pPr marL="57150" indent="0" algn="r">
                  <a:spcBef>
                    <a:spcPts val="0"/>
                  </a:spcBef>
                  <a:buNone/>
                </a:pPr>
                <a:endParaRPr lang="pt-BR" sz="96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</a:t>
                </a: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r>
                  <a:rPr lang="pt-BR" sz="9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pt-BR" sz="6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pt-BR" sz="1200" dirty="0"/>
                  <a:t>  </a:t>
                </a:r>
              </a:p>
            </p:txBody>
          </p:sp>
        </mc:Choice>
        <mc:Fallback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270237"/>
                <a:ext cx="8355539" cy="3615064"/>
              </a:xfrm>
              <a:prstGeom prst="rect">
                <a:avLst/>
              </a:prstGeom>
              <a:blipFill>
                <a:blip r:embed="rId3"/>
                <a:stretch>
                  <a:fillRect l="-438" t="-3204" r="-11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93B98AB8-E284-4649-B676-2E295DFD7BF4}" type="slidenum">
              <a:rPr lang="pt-BR" smtClean="0"/>
              <a:t>23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2B706B4-67D9-45AF-9211-218E0A858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4602" y="1346592"/>
            <a:ext cx="2786113" cy="251275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1854FF2-6239-4CF7-B5C7-777908487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1275" y="2199450"/>
            <a:ext cx="859611" cy="49381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C05A314-91F2-4565-BEC6-E40AB243A9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0423" y="3956779"/>
            <a:ext cx="859611" cy="49991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0" name="Tinta 9">
                <a:extLst>
                  <a:ext uri="{FF2B5EF4-FFF2-40B4-BE49-F238E27FC236}">
                    <a16:creationId xmlns:a16="http://schemas.microsoft.com/office/drawing/2014/main" id="{922291B8-3C92-44C6-BE79-8CAAD34BAB6F}"/>
                  </a:ext>
                </a:extLst>
              </p14:cNvPr>
              <p14:cNvContentPartPr/>
              <p14:nvPr/>
            </p14:nvContentPartPr>
            <p14:xfrm>
              <a:off x="-767747" y="3341156"/>
              <a:ext cx="360" cy="360"/>
            </p14:xfrm>
          </p:contentPart>
        </mc:Choice>
        <mc:Fallback>
          <p:pic>
            <p:nvPicPr>
              <p:cNvPr id="10" name="Tinta 9">
                <a:extLst>
                  <a:ext uri="{FF2B5EF4-FFF2-40B4-BE49-F238E27FC236}">
                    <a16:creationId xmlns:a16="http://schemas.microsoft.com/office/drawing/2014/main" id="{922291B8-3C92-44C6-BE79-8CAAD34BAB6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785747" y="3323516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5" name="Tinta 14">
                <a:extLst>
                  <a:ext uri="{FF2B5EF4-FFF2-40B4-BE49-F238E27FC236}">
                    <a16:creationId xmlns:a16="http://schemas.microsoft.com/office/drawing/2014/main" id="{91C70D03-EBD0-43B2-9510-BADA39752D4E}"/>
                  </a:ext>
                </a:extLst>
              </p14:cNvPr>
              <p14:cNvContentPartPr/>
              <p14:nvPr/>
            </p14:nvContentPartPr>
            <p14:xfrm>
              <a:off x="683568" y="1138932"/>
              <a:ext cx="2636648" cy="856753"/>
            </p14:xfrm>
          </p:contentPart>
        </mc:Choice>
        <mc:Fallback>
          <p:pic>
            <p:nvPicPr>
              <p:cNvPr id="15" name="Tinta 14">
                <a:extLst>
                  <a:ext uri="{FF2B5EF4-FFF2-40B4-BE49-F238E27FC236}">
                    <a16:creationId xmlns:a16="http://schemas.microsoft.com/office/drawing/2014/main" id="{91C70D03-EBD0-43B2-9510-BADA39752D4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5928" y="1120941"/>
                <a:ext cx="2672288" cy="89237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414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5A2524E-2FE3-427D-9A45-E3204D5E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3559"/>
            <a:ext cx="7632848" cy="3958471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05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24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310194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05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25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3CE5684-95F8-444A-A923-D958E2B6CB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590" y="3031312"/>
            <a:ext cx="4039716" cy="20955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2192A33-8D29-41F4-9272-849EB9A7DA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201" b="13601"/>
          <a:stretch/>
        </p:blipFill>
        <p:spPr>
          <a:xfrm>
            <a:off x="3685216" y="2139702"/>
            <a:ext cx="1664463" cy="111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05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1" y="1270237"/>
            <a:ext cx="5554960" cy="3615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spcBef>
                <a:spcPts val="0"/>
              </a:spcBef>
              <a:buNone/>
            </a:pPr>
            <a:r>
              <a:rPr lang="pt-BR" sz="100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Dados: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just">
              <a:spcBef>
                <a:spcPts val="0"/>
              </a:spcBef>
              <a:buNone/>
            </a:pPr>
            <a:r>
              <a:rPr lang="pt-BR" sz="9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Aumento da temperatura =  </a:t>
            </a:r>
          </a:p>
          <a:p>
            <a:pPr marL="57150" indent="0" algn="just">
              <a:spcBef>
                <a:spcPts val="0"/>
              </a:spcBef>
              <a:buNone/>
            </a:pPr>
            <a:r>
              <a:rPr lang="pt-BR" sz="9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redução de 20 % nas dimensões da peça.</a:t>
            </a:r>
          </a:p>
          <a:p>
            <a:pPr marL="57150" indent="0" algn="just">
              <a:spcBef>
                <a:spcPts val="0"/>
              </a:spcBef>
              <a:buNone/>
            </a:pPr>
            <a:endParaRPr lang="pt-BR" sz="9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just">
              <a:spcBef>
                <a:spcPts val="0"/>
              </a:spcBef>
              <a:buNone/>
            </a:pPr>
            <a:endParaRPr lang="pt-BR" sz="9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just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Pergunta:</a:t>
            </a:r>
          </a:p>
          <a:p>
            <a:pPr marL="57150" indent="0" algn="just">
              <a:spcBef>
                <a:spcPts val="0"/>
              </a:spcBef>
              <a:buNone/>
            </a:pPr>
            <a:endParaRPr lang="pt-BR" sz="9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just">
              <a:spcBef>
                <a:spcPts val="0"/>
              </a:spcBef>
              <a:buNone/>
            </a:pPr>
            <a:r>
              <a:rPr lang="pt-BR" sz="9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Quanto ficou reduzida a área da base da peça, após o cozimento?</a:t>
            </a:r>
            <a:endParaRPr lang="pt-BR" sz="9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" indent="0" algn="just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just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just">
              <a:spcBef>
                <a:spcPts val="0"/>
              </a:spcBef>
              <a:buNone/>
            </a:pPr>
            <a:endParaRPr lang="pt-BR" sz="9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just">
              <a:spcBef>
                <a:spcPts val="0"/>
              </a:spcBef>
              <a:buNone/>
            </a:pPr>
            <a:endParaRPr lang="pt-BR" sz="10000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pt-BR" sz="6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r>
              <a:rPr lang="pt-BR" sz="1200" dirty="0"/>
              <a:t>  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26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B1DBC37C-AF9C-41BD-8323-CA9FDC57939E}"/>
              </a:ext>
            </a:extLst>
          </p:cNvPr>
          <p:cNvSpPr/>
          <p:nvPr/>
        </p:nvSpPr>
        <p:spPr>
          <a:xfrm>
            <a:off x="7084547" y="1940800"/>
            <a:ext cx="1728192" cy="172819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dk1"/>
          </a:lnRef>
          <a:fillRef idx="1002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blipFill>
                <a:blip r:embed="rId5"/>
                <a:tile tx="0" ty="0" sx="100000" sy="100000" flip="none" algn="tl"/>
              </a:blipFill>
            </a:endParaRPr>
          </a:p>
        </p:txBody>
      </p:sp>
      <p:sp>
        <p:nvSpPr>
          <p:cNvPr id="7" name="Chave Direita 6">
            <a:extLst>
              <a:ext uri="{FF2B5EF4-FFF2-40B4-BE49-F238E27FC236}">
                <a16:creationId xmlns:a16="http://schemas.microsoft.com/office/drawing/2014/main" id="{FE3951A0-F8AA-47A0-AD31-374CED620FF3}"/>
              </a:ext>
            </a:extLst>
          </p:cNvPr>
          <p:cNvSpPr/>
          <p:nvPr/>
        </p:nvSpPr>
        <p:spPr>
          <a:xfrm rot="10800000">
            <a:off x="6553200" y="1940799"/>
            <a:ext cx="323056" cy="171106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have Direita 7">
            <a:extLst>
              <a:ext uri="{FF2B5EF4-FFF2-40B4-BE49-F238E27FC236}">
                <a16:creationId xmlns:a16="http://schemas.microsoft.com/office/drawing/2014/main" id="{39B82724-8B5A-459E-8867-8D524CE884F6}"/>
              </a:ext>
            </a:extLst>
          </p:cNvPr>
          <p:cNvSpPr/>
          <p:nvPr/>
        </p:nvSpPr>
        <p:spPr>
          <a:xfrm rot="16200000">
            <a:off x="7726955" y="697984"/>
            <a:ext cx="429584" cy="172819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4385089-C87C-4722-B4F8-49D094344112}"/>
              </a:ext>
            </a:extLst>
          </p:cNvPr>
          <p:cNvSpPr txBox="1"/>
          <p:nvPr/>
        </p:nvSpPr>
        <p:spPr>
          <a:xfrm>
            <a:off x="5680838" y="257644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30 cm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9F87C28-29D5-410B-B1AF-953C98FA1003}"/>
              </a:ext>
            </a:extLst>
          </p:cNvPr>
          <p:cNvSpPr txBox="1"/>
          <p:nvPr/>
        </p:nvSpPr>
        <p:spPr>
          <a:xfrm>
            <a:off x="7511008" y="998694"/>
            <a:ext cx="1175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 15 cm</a:t>
            </a:r>
          </a:p>
        </p:txBody>
      </p:sp>
    </p:spTree>
    <p:extLst>
      <p:ext uri="{BB962C8B-B14F-4D97-AF65-F5344CB8AC3E}">
        <p14:creationId xmlns:p14="http://schemas.microsoft.com/office/powerpoint/2010/main" val="113014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457201" y="1270237"/>
                <a:ext cx="4474840" cy="361506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100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Solução: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9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BR" sz="9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pt-BR" sz="9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15 </m:t>
                    </m:r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∙30 = </m:t>
                    </m:r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450 </m:t>
                    </m:r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²</m:t>
                    </m:r>
                  </m:oMath>
                </a14:m>
                <a:r>
                  <a:rPr lang="pt-BR" sz="9600" b="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20%</m:t>
                      </m:r>
                      <m:r>
                        <a:rPr lang="pt-BR" sz="9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15=</m:t>
                      </m:r>
                      <m:r>
                        <a:rPr lang="pt-BR" sz="9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0,2</m:t>
                      </m:r>
                      <m:r>
                        <a:rPr lang="pt-BR" sz="9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∙15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3 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𝑐𝑚</m:t>
                      </m:r>
                    </m:oMath>
                  </m:oMathPara>
                </a14:m>
                <a:endParaRPr lang="pt-BR" sz="9600" b="0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20%</m:t>
                      </m:r>
                      <m:r>
                        <a:rPr lang="pt-BR" sz="9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30=</m:t>
                      </m:r>
                      <m:r>
                        <a:rPr lang="pt-BR" sz="96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0,2</m:t>
                      </m:r>
                      <m:r>
                        <a:rPr lang="pt-BR" sz="9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30</m:t>
                      </m:r>
                      <m:r>
                        <a:rPr lang="pt-BR" sz="96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96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6 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𝑐𝑚</m:t>
                      </m:r>
                    </m:oMath>
                  </m:oMathPara>
                </a14:m>
                <a:endParaRPr lang="pt-BR" sz="9600" b="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9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BR" sz="9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pt-BR" sz="9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pt-BR" sz="9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</m:t>
                    </m:r>
                    <m:r>
                      <a:rPr lang="pt-BR" sz="9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BR" sz="9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24</m:t>
                    </m:r>
                    <m:r>
                      <a:rPr lang="pt-BR" sz="9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=</m:t>
                    </m:r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288</m:t>
                    </m:r>
                    <m:r>
                      <a:rPr lang="pt-BR" sz="9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BR" sz="9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pt-BR" sz="9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²</m:t>
                    </m:r>
                  </m:oMath>
                </a14:m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b="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10000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                                                         </a:t>
                </a: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100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  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10000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                                                          </a:t>
                </a: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10000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                                                     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</a:t>
                </a: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r>
                  <a:rPr lang="pt-BR" sz="9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pt-BR" sz="6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pt-BR" sz="1200" dirty="0"/>
                  <a:t>  </a:t>
                </a:r>
              </a:p>
            </p:txBody>
          </p:sp>
        </mc:Choice>
        <mc:Fallback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1" y="1270237"/>
                <a:ext cx="4474840" cy="3615064"/>
              </a:xfrm>
              <a:prstGeom prst="rect">
                <a:avLst/>
              </a:prstGeom>
              <a:blipFill>
                <a:blip r:embed="rId3"/>
                <a:stretch>
                  <a:fillRect l="-954" t="-202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27</a:t>
            </a:fld>
            <a:endParaRPr lang="pt-BR" dirty="0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33C92768-1CAA-4D3E-A28E-A5B1AACB9724}"/>
              </a:ext>
            </a:extLst>
          </p:cNvPr>
          <p:cNvSpPr txBox="1"/>
          <p:nvPr/>
        </p:nvSpPr>
        <p:spPr>
          <a:xfrm>
            <a:off x="5890549" y="288331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 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9CA6EDBE-8243-435D-B710-3DA790ACCD5D}"/>
              </a:ext>
            </a:extLst>
          </p:cNvPr>
          <p:cNvSpPr/>
          <p:nvPr/>
        </p:nvSpPr>
        <p:spPr>
          <a:xfrm>
            <a:off x="918095" y="4097564"/>
            <a:ext cx="907563" cy="88796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3A44364-072F-4EF4-9FBD-83FFE3F57EEE}"/>
              </a:ext>
            </a:extLst>
          </p:cNvPr>
          <p:cNvSpPr txBox="1"/>
          <p:nvPr/>
        </p:nvSpPr>
        <p:spPr>
          <a:xfrm>
            <a:off x="924997" y="4334001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</a:rPr>
              <a:t> 450 cm²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23884F53-2B42-43D5-B9E0-CDFA0F600981}"/>
              </a:ext>
            </a:extLst>
          </p:cNvPr>
          <p:cNvSpPr/>
          <p:nvPr/>
        </p:nvSpPr>
        <p:spPr>
          <a:xfrm>
            <a:off x="2849103" y="4289955"/>
            <a:ext cx="800253" cy="65043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have Esquerda 16">
            <a:extLst>
              <a:ext uri="{FF2B5EF4-FFF2-40B4-BE49-F238E27FC236}">
                <a16:creationId xmlns:a16="http://schemas.microsoft.com/office/drawing/2014/main" id="{1CF139A8-FB3D-4F9E-B044-16DEFB315A58}"/>
              </a:ext>
            </a:extLst>
          </p:cNvPr>
          <p:cNvSpPr/>
          <p:nvPr/>
        </p:nvSpPr>
        <p:spPr>
          <a:xfrm>
            <a:off x="686518" y="4100351"/>
            <a:ext cx="154141" cy="88518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D592115-C6B5-420C-8267-D7D592FA0960}"/>
              </a:ext>
            </a:extLst>
          </p:cNvPr>
          <p:cNvSpPr txBox="1"/>
          <p:nvPr/>
        </p:nvSpPr>
        <p:spPr>
          <a:xfrm>
            <a:off x="-4860" y="4362907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30 cm</a:t>
            </a:r>
          </a:p>
        </p:txBody>
      </p:sp>
      <p:sp>
        <p:nvSpPr>
          <p:cNvPr id="19" name="Chave Direita 18">
            <a:extLst>
              <a:ext uri="{FF2B5EF4-FFF2-40B4-BE49-F238E27FC236}">
                <a16:creationId xmlns:a16="http://schemas.microsoft.com/office/drawing/2014/main" id="{7B2A0634-5BE3-4E7A-BAF1-3C06AB3C862E}"/>
              </a:ext>
            </a:extLst>
          </p:cNvPr>
          <p:cNvSpPr/>
          <p:nvPr/>
        </p:nvSpPr>
        <p:spPr>
          <a:xfrm rot="16200000">
            <a:off x="1305077" y="3505833"/>
            <a:ext cx="146361" cy="90756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6DCDC05-FBA8-460D-A369-9929F6DD807D}"/>
              </a:ext>
            </a:extLst>
          </p:cNvPr>
          <p:cNvSpPr txBox="1"/>
          <p:nvPr/>
        </p:nvSpPr>
        <p:spPr>
          <a:xfrm>
            <a:off x="1048311" y="355661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15 cm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748EF1F3-8CCB-4064-A156-609DB203CA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7270" y="4077509"/>
            <a:ext cx="800253" cy="194145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A673D69A-6267-45CA-8514-AA57625A96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1818" y="4250474"/>
            <a:ext cx="402343" cy="729402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9766ED3F-E6FE-4448-9FFA-9D91B70AF56C}"/>
              </a:ext>
            </a:extLst>
          </p:cNvPr>
          <p:cNvSpPr txBox="1"/>
          <p:nvPr/>
        </p:nvSpPr>
        <p:spPr>
          <a:xfrm>
            <a:off x="2899533" y="3795716"/>
            <a:ext cx="936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12 cm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325F9750-CE20-49B3-A65D-BAD9A080D626}"/>
              </a:ext>
            </a:extLst>
          </p:cNvPr>
          <p:cNvSpPr txBox="1"/>
          <p:nvPr/>
        </p:nvSpPr>
        <p:spPr>
          <a:xfrm>
            <a:off x="1864070" y="4381419"/>
            <a:ext cx="818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24 cm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3108DDC8-4BAB-4791-B099-0C76692B49A8}"/>
              </a:ext>
            </a:extLst>
          </p:cNvPr>
          <p:cNvSpPr txBox="1"/>
          <p:nvPr/>
        </p:nvSpPr>
        <p:spPr>
          <a:xfrm>
            <a:off x="2748302" y="4442853"/>
            <a:ext cx="1108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 </a:t>
            </a:r>
            <a:r>
              <a:rPr lang="pt-BR" b="1" dirty="0">
                <a:solidFill>
                  <a:srgbClr val="FFFF00"/>
                </a:solidFill>
              </a:rPr>
              <a:t>288 cm²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CaixaDeTexto 25">
                <a:extLst>
                  <a:ext uri="{FF2B5EF4-FFF2-40B4-BE49-F238E27FC236}">
                    <a16:creationId xmlns:a16="http://schemas.microsoft.com/office/drawing/2014/main" id="{05AADFEB-E406-4889-AFFF-B104A3151991}"/>
                  </a:ext>
                </a:extLst>
              </p:cNvPr>
              <p:cNvSpPr txBox="1"/>
              <p:nvPr/>
            </p:nvSpPr>
            <p:spPr>
              <a:xfrm>
                <a:off x="4991682" y="1669607"/>
                <a:ext cx="4114800" cy="3371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450−−−−100%</m:t>
                      </m:r>
                    </m:oMath>
                  </m:oMathPara>
                </a14:m>
                <a:endParaRPr lang="pt-BR" sz="2400" b="0" i="1" dirty="0">
                  <a:latin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288−−−−  </m:t>
                    </m:r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pt-BR" sz="2400" dirty="0">
                    <a:latin typeface="Calibri" panose="020F0502020204030204" pitchFamily="34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28.800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450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2.880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45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576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pt-B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64 %</m:t>
                      </m:r>
                    </m:oMath>
                  </m:oMathPara>
                </a14:m>
                <a:endParaRPr lang="pt-BR" sz="2400" b="0" dirty="0">
                  <a:ea typeface="Cambria Math" panose="02040503050406030204" pitchFamily="18" charset="0"/>
                </a:endParaRPr>
              </a:p>
              <a:p>
                <a:endParaRPr lang="pt-BR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100% −64%=36 %</m:t>
                      </m:r>
                    </m:oMath>
                  </m:oMathPara>
                </a14:m>
                <a:endParaRPr lang="pt-BR" sz="2400" b="0" dirty="0"/>
              </a:p>
              <a:p>
                <a:endParaRPr lang="pt-BR" sz="2400" dirty="0"/>
              </a:p>
              <a:p>
                <a:r>
                  <a:rPr lang="pt-BR" sz="2400" dirty="0">
                    <a:solidFill>
                      <a:srgbClr val="FF0000"/>
                    </a:solidFill>
                  </a:rPr>
                  <a:t>                     Alternativa “C”</a:t>
                </a:r>
              </a:p>
            </p:txBody>
          </p:sp>
        </mc:Choice>
        <mc:Fallback>
          <p:sp>
            <p:nvSpPr>
              <p:cNvPr id="26" name="CaixaDeTexto 25">
                <a:extLst>
                  <a:ext uri="{FF2B5EF4-FFF2-40B4-BE49-F238E27FC236}">
                    <a16:creationId xmlns:a16="http://schemas.microsoft.com/office/drawing/2014/main" id="{05AADFEB-E406-4889-AFFF-B104A31519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682" y="1669607"/>
                <a:ext cx="4114800" cy="3371500"/>
              </a:xfrm>
              <a:prstGeom prst="rect">
                <a:avLst/>
              </a:prstGeom>
              <a:blipFill>
                <a:blip r:embed="rId8"/>
                <a:stretch>
                  <a:fillRect l="-593" b="-343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389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40" end="4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2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42" end="4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4" grpId="0" animBg="1"/>
      <p:bldP spid="15" grpId="0"/>
      <p:bldP spid="16" grpId="0" animBg="1"/>
      <p:bldP spid="17" grpId="0" animBg="1"/>
      <p:bldP spid="18" grpId="0"/>
      <p:bldP spid="19" grpId="0" animBg="1"/>
      <p:bldP spid="20" grpId="0"/>
      <p:bldP spid="23" grpId="0"/>
      <p:bldP spid="24" grpId="0"/>
      <p:bldP spid="25" grpId="0"/>
      <p:bldP spid="2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5A2524E-2FE3-427D-9A45-E3204D5E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3559"/>
            <a:ext cx="7632848" cy="3958471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07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28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201007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07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29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6785AE2-C0A0-4A65-A2A4-45187C279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60" y="1374651"/>
            <a:ext cx="8481479" cy="3392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094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ÁREAS – retângulo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3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34383B68-304A-4177-8CC7-E1FD10490B90}"/>
              </a:ext>
            </a:extLst>
          </p:cNvPr>
          <p:cNvSpPr/>
          <p:nvPr/>
        </p:nvSpPr>
        <p:spPr>
          <a:xfrm>
            <a:off x="2025886" y="1291259"/>
            <a:ext cx="5415351" cy="14401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have esquerda 5">
            <a:extLst>
              <a:ext uri="{FF2B5EF4-FFF2-40B4-BE49-F238E27FC236}">
                <a16:creationId xmlns:a16="http://schemas.microsoft.com/office/drawing/2014/main" id="{4315BE43-706C-4242-9A2C-841E3D4FA5C5}"/>
              </a:ext>
            </a:extLst>
          </p:cNvPr>
          <p:cNvSpPr/>
          <p:nvPr/>
        </p:nvSpPr>
        <p:spPr>
          <a:xfrm rot="16200000" flipV="1">
            <a:off x="4511987" y="260026"/>
            <a:ext cx="457895" cy="5400603"/>
          </a:xfrm>
          <a:prstGeom prst="leftBrac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026D9EC-827E-4D7B-B9CC-7C913D75A8E2}"/>
              </a:ext>
            </a:extLst>
          </p:cNvPr>
          <p:cNvSpPr/>
          <p:nvPr/>
        </p:nvSpPr>
        <p:spPr>
          <a:xfrm>
            <a:off x="4235944" y="3189275"/>
            <a:ext cx="10099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</a:t>
            </a:r>
          </a:p>
        </p:txBody>
      </p:sp>
      <p:sp>
        <p:nvSpPr>
          <p:cNvPr id="11" name="Chave esquerda 7">
            <a:extLst>
              <a:ext uri="{FF2B5EF4-FFF2-40B4-BE49-F238E27FC236}">
                <a16:creationId xmlns:a16="http://schemas.microsoft.com/office/drawing/2014/main" id="{2624E498-8C73-4F9B-A820-7B0E7C84E111}"/>
              </a:ext>
            </a:extLst>
          </p:cNvPr>
          <p:cNvSpPr/>
          <p:nvPr/>
        </p:nvSpPr>
        <p:spPr>
          <a:xfrm>
            <a:off x="1536609" y="1291259"/>
            <a:ext cx="489357" cy="1443332"/>
          </a:xfrm>
          <a:prstGeom prst="leftBrac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315B6BC4-FBE5-43DF-B06C-B8FC402B2F2D}"/>
              </a:ext>
            </a:extLst>
          </p:cNvPr>
          <p:cNvSpPr/>
          <p:nvPr/>
        </p:nvSpPr>
        <p:spPr>
          <a:xfrm>
            <a:off x="755576" y="1831299"/>
            <a:ext cx="10099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A2168A99-09AA-44BF-8FB1-DD69C1612757}"/>
              </a:ext>
            </a:extLst>
          </p:cNvPr>
          <p:cNvSpPr/>
          <p:nvPr/>
        </p:nvSpPr>
        <p:spPr>
          <a:xfrm>
            <a:off x="2025926" y="2371379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B14E33B-8D3F-40B1-807E-73A1AD9C7EE1}"/>
              </a:ext>
            </a:extLst>
          </p:cNvPr>
          <p:cNvSpPr/>
          <p:nvPr/>
        </p:nvSpPr>
        <p:spPr>
          <a:xfrm>
            <a:off x="2385966" y="2371379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4C906484-F8B2-419F-8B28-0E106A276FF3}"/>
              </a:ext>
            </a:extLst>
          </p:cNvPr>
          <p:cNvSpPr/>
          <p:nvPr/>
        </p:nvSpPr>
        <p:spPr>
          <a:xfrm>
            <a:off x="2746006" y="2371379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0436F9A7-BF5E-4136-92B1-FF0C9B43ADB9}"/>
              </a:ext>
            </a:extLst>
          </p:cNvPr>
          <p:cNvSpPr/>
          <p:nvPr/>
        </p:nvSpPr>
        <p:spPr>
          <a:xfrm>
            <a:off x="3106046" y="2371379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85D16C1F-FF7A-49C2-87A4-27C5ADFC39B3}"/>
              </a:ext>
            </a:extLst>
          </p:cNvPr>
          <p:cNvSpPr/>
          <p:nvPr/>
        </p:nvSpPr>
        <p:spPr>
          <a:xfrm>
            <a:off x="3466046" y="2371379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B6F8FF67-685C-40C3-B44F-C12E9E747869}"/>
              </a:ext>
            </a:extLst>
          </p:cNvPr>
          <p:cNvSpPr/>
          <p:nvPr/>
        </p:nvSpPr>
        <p:spPr>
          <a:xfrm>
            <a:off x="3826086" y="2371379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B7700D99-570A-43A7-A7D6-E6DECD0EBD67}"/>
              </a:ext>
            </a:extLst>
          </p:cNvPr>
          <p:cNvSpPr/>
          <p:nvPr/>
        </p:nvSpPr>
        <p:spPr>
          <a:xfrm>
            <a:off x="4186126" y="2371379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371F3D7F-36A2-400C-A3C6-6160B75F55EB}"/>
              </a:ext>
            </a:extLst>
          </p:cNvPr>
          <p:cNvSpPr/>
          <p:nvPr/>
        </p:nvSpPr>
        <p:spPr>
          <a:xfrm>
            <a:off x="4546166" y="2371379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AF55D0F8-C576-4000-9561-9C58A952D3C7}"/>
              </a:ext>
            </a:extLst>
          </p:cNvPr>
          <p:cNvSpPr/>
          <p:nvPr/>
        </p:nvSpPr>
        <p:spPr>
          <a:xfrm>
            <a:off x="4921037" y="2374591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F8B288EB-BFF7-4FA7-B11E-76C6FBC367AF}"/>
              </a:ext>
            </a:extLst>
          </p:cNvPr>
          <p:cNvSpPr/>
          <p:nvPr/>
        </p:nvSpPr>
        <p:spPr>
          <a:xfrm>
            <a:off x="5281077" y="2374591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22D46DFE-15DE-49E0-A543-6CCBE645BD4B}"/>
              </a:ext>
            </a:extLst>
          </p:cNvPr>
          <p:cNvSpPr/>
          <p:nvPr/>
        </p:nvSpPr>
        <p:spPr>
          <a:xfrm>
            <a:off x="5641117" y="2374591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B74AFE9C-338F-4486-901A-DB4073340E46}"/>
              </a:ext>
            </a:extLst>
          </p:cNvPr>
          <p:cNvSpPr/>
          <p:nvPr/>
        </p:nvSpPr>
        <p:spPr>
          <a:xfrm>
            <a:off x="6001157" y="2374591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95717F5C-E443-4790-8194-83101F5709B0}"/>
              </a:ext>
            </a:extLst>
          </p:cNvPr>
          <p:cNvSpPr/>
          <p:nvPr/>
        </p:nvSpPr>
        <p:spPr>
          <a:xfrm>
            <a:off x="6361157" y="2374591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2A4CFE19-2EE5-4C5E-9246-018D38EB9709}"/>
              </a:ext>
            </a:extLst>
          </p:cNvPr>
          <p:cNvSpPr/>
          <p:nvPr/>
        </p:nvSpPr>
        <p:spPr>
          <a:xfrm>
            <a:off x="6721197" y="2374591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69FEE90B-E7F5-4610-B762-63004521D5DF}"/>
              </a:ext>
            </a:extLst>
          </p:cNvPr>
          <p:cNvSpPr/>
          <p:nvPr/>
        </p:nvSpPr>
        <p:spPr>
          <a:xfrm>
            <a:off x="7081237" y="2374591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09F69175-3B91-4E1B-B2B2-6FC6CA184A5E}"/>
              </a:ext>
            </a:extLst>
          </p:cNvPr>
          <p:cNvSpPr/>
          <p:nvPr/>
        </p:nvSpPr>
        <p:spPr>
          <a:xfrm>
            <a:off x="2025926" y="2002030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FB22A7B6-C8B6-4E36-8719-19B8925999FD}"/>
              </a:ext>
            </a:extLst>
          </p:cNvPr>
          <p:cNvSpPr/>
          <p:nvPr/>
        </p:nvSpPr>
        <p:spPr>
          <a:xfrm>
            <a:off x="2385966" y="2002030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505451F8-4F94-4B19-B8AA-73FC537003F4}"/>
              </a:ext>
            </a:extLst>
          </p:cNvPr>
          <p:cNvSpPr/>
          <p:nvPr/>
        </p:nvSpPr>
        <p:spPr>
          <a:xfrm>
            <a:off x="2746006" y="2002030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FA94AE21-684F-4072-9BE6-1ED86BA5A6AC}"/>
              </a:ext>
            </a:extLst>
          </p:cNvPr>
          <p:cNvSpPr/>
          <p:nvPr/>
        </p:nvSpPr>
        <p:spPr>
          <a:xfrm>
            <a:off x="3106046" y="2002030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2C7D81D3-327A-48A2-B23D-E80B5B2A2132}"/>
              </a:ext>
            </a:extLst>
          </p:cNvPr>
          <p:cNvSpPr/>
          <p:nvPr/>
        </p:nvSpPr>
        <p:spPr>
          <a:xfrm>
            <a:off x="3466046" y="2002030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9CF3FDA5-3808-4300-B4E8-5791DA908456}"/>
              </a:ext>
            </a:extLst>
          </p:cNvPr>
          <p:cNvSpPr/>
          <p:nvPr/>
        </p:nvSpPr>
        <p:spPr>
          <a:xfrm>
            <a:off x="3826086" y="2002030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A51AFAA3-4D7F-4EB7-A53B-A2FA0AE45132}"/>
              </a:ext>
            </a:extLst>
          </p:cNvPr>
          <p:cNvSpPr/>
          <p:nvPr/>
        </p:nvSpPr>
        <p:spPr>
          <a:xfrm>
            <a:off x="4186126" y="2002030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089FEBBA-AC57-4479-A468-5CCCFDCC3D61}"/>
              </a:ext>
            </a:extLst>
          </p:cNvPr>
          <p:cNvSpPr/>
          <p:nvPr/>
        </p:nvSpPr>
        <p:spPr>
          <a:xfrm>
            <a:off x="4546166" y="2002030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D6759066-6FB9-4D60-B161-64E727FE4AEF}"/>
              </a:ext>
            </a:extLst>
          </p:cNvPr>
          <p:cNvSpPr/>
          <p:nvPr/>
        </p:nvSpPr>
        <p:spPr>
          <a:xfrm>
            <a:off x="4921037" y="2005242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52CB6E10-5763-4D9D-BDAE-577259DCEBB5}"/>
              </a:ext>
            </a:extLst>
          </p:cNvPr>
          <p:cNvSpPr/>
          <p:nvPr/>
        </p:nvSpPr>
        <p:spPr>
          <a:xfrm>
            <a:off x="5281077" y="2005242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9CEBC162-8B5E-4049-B939-7055BE03A30B}"/>
              </a:ext>
            </a:extLst>
          </p:cNvPr>
          <p:cNvSpPr/>
          <p:nvPr/>
        </p:nvSpPr>
        <p:spPr>
          <a:xfrm>
            <a:off x="5641117" y="2005242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23C8BA14-3BE6-4131-9AE0-38DF47ABB950}"/>
              </a:ext>
            </a:extLst>
          </p:cNvPr>
          <p:cNvSpPr/>
          <p:nvPr/>
        </p:nvSpPr>
        <p:spPr>
          <a:xfrm>
            <a:off x="6001157" y="2005242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FC8487A2-EC04-4C07-9E97-99B65566F04F}"/>
              </a:ext>
            </a:extLst>
          </p:cNvPr>
          <p:cNvSpPr/>
          <p:nvPr/>
        </p:nvSpPr>
        <p:spPr>
          <a:xfrm>
            <a:off x="6361157" y="2005242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A6C8B396-5F0B-4D8B-BEB8-93EE2CD77449}"/>
              </a:ext>
            </a:extLst>
          </p:cNvPr>
          <p:cNvSpPr/>
          <p:nvPr/>
        </p:nvSpPr>
        <p:spPr>
          <a:xfrm>
            <a:off x="6721197" y="2005242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7EAE0D7C-D45C-4C34-A929-82D1B1DC0162}"/>
              </a:ext>
            </a:extLst>
          </p:cNvPr>
          <p:cNvSpPr/>
          <p:nvPr/>
        </p:nvSpPr>
        <p:spPr>
          <a:xfrm>
            <a:off x="7081237" y="2005242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1180F4EE-D4CD-48F6-ABE9-7DC860156F9F}"/>
              </a:ext>
            </a:extLst>
          </p:cNvPr>
          <p:cNvSpPr/>
          <p:nvPr/>
        </p:nvSpPr>
        <p:spPr>
          <a:xfrm>
            <a:off x="2011139" y="1638818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F3D9AF54-9D2C-4995-BB9E-C1A00B8440BF}"/>
              </a:ext>
            </a:extLst>
          </p:cNvPr>
          <p:cNvSpPr/>
          <p:nvPr/>
        </p:nvSpPr>
        <p:spPr>
          <a:xfrm>
            <a:off x="2371179" y="1638818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5E128DAF-3D0E-4B5F-8071-D4FDF3F29206}"/>
              </a:ext>
            </a:extLst>
          </p:cNvPr>
          <p:cNvSpPr/>
          <p:nvPr/>
        </p:nvSpPr>
        <p:spPr>
          <a:xfrm>
            <a:off x="2731219" y="1638818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BBEB9319-B85A-4FCC-9B99-5B7D8D40A067}"/>
              </a:ext>
            </a:extLst>
          </p:cNvPr>
          <p:cNvSpPr/>
          <p:nvPr/>
        </p:nvSpPr>
        <p:spPr>
          <a:xfrm>
            <a:off x="3091259" y="1638818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B1D28681-C390-402E-96F2-80F82264D7E5}"/>
              </a:ext>
            </a:extLst>
          </p:cNvPr>
          <p:cNvSpPr/>
          <p:nvPr/>
        </p:nvSpPr>
        <p:spPr>
          <a:xfrm>
            <a:off x="3451259" y="1638818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CCFB91B7-E80B-4D7B-AD87-02859A68505C}"/>
              </a:ext>
            </a:extLst>
          </p:cNvPr>
          <p:cNvSpPr/>
          <p:nvPr/>
        </p:nvSpPr>
        <p:spPr>
          <a:xfrm>
            <a:off x="3811299" y="1638818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AB37EA01-30F3-40EC-A5FD-0630D1530F15}"/>
              </a:ext>
            </a:extLst>
          </p:cNvPr>
          <p:cNvSpPr/>
          <p:nvPr/>
        </p:nvSpPr>
        <p:spPr>
          <a:xfrm>
            <a:off x="4171339" y="1638818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FC1909F6-3BA9-461F-A2C4-FB2B044D2C08}"/>
              </a:ext>
            </a:extLst>
          </p:cNvPr>
          <p:cNvSpPr/>
          <p:nvPr/>
        </p:nvSpPr>
        <p:spPr>
          <a:xfrm>
            <a:off x="4531379" y="1638818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E722E73E-CE77-43C3-BCF5-C09A874684B6}"/>
              </a:ext>
            </a:extLst>
          </p:cNvPr>
          <p:cNvSpPr/>
          <p:nvPr/>
        </p:nvSpPr>
        <p:spPr>
          <a:xfrm>
            <a:off x="4906250" y="1642030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5CD23605-AA42-4B22-9684-226CE78250F9}"/>
              </a:ext>
            </a:extLst>
          </p:cNvPr>
          <p:cNvSpPr/>
          <p:nvPr/>
        </p:nvSpPr>
        <p:spPr>
          <a:xfrm>
            <a:off x="5266290" y="1642030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D631627E-7B4D-484F-B67C-80759E738DCF}"/>
              </a:ext>
            </a:extLst>
          </p:cNvPr>
          <p:cNvSpPr/>
          <p:nvPr/>
        </p:nvSpPr>
        <p:spPr>
          <a:xfrm>
            <a:off x="5626330" y="1642030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05AC14F4-2977-4149-8C2B-F1625D756C04}"/>
              </a:ext>
            </a:extLst>
          </p:cNvPr>
          <p:cNvSpPr/>
          <p:nvPr/>
        </p:nvSpPr>
        <p:spPr>
          <a:xfrm>
            <a:off x="5986370" y="1642030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43ABDE2A-7482-4EE0-8C94-D6412EE196CB}"/>
              </a:ext>
            </a:extLst>
          </p:cNvPr>
          <p:cNvSpPr/>
          <p:nvPr/>
        </p:nvSpPr>
        <p:spPr>
          <a:xfrm>
            <a:off x="6346370" y="1642030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F720D5FE-4937-456A-9EB1-259AE4010CD4}"/>
              </a:ext>
            </a:extLst>
          </p:cNvPr>
          <p:cNvSpPr/>
          <p:nvPr/>
        </p:nvSpPr>
        <p:spPr>
          <a:xfrm>
            <a:off x="6706410" y="1642030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C472E9BF-907C-4AF7-9D39-D45D44E17BEE}"/>
              </a:ext>
            </a:extLst>
          </p:cNvPr>
          <p:cNvSpPr/>
          <p:nvPr/>
        </p:nvSpPr>
        <p:spPr>
          <a:xfrm>
            <a:off x="7066450" y="1642030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C0F73322-BF47-430C-A58E-B7C6EDD44094}"/>
              </a:ext>
            </a:extLst>
          </p:cNvPr>
          <p:cNvSpPr/>
          <p:nvPr/>
        </p:nvSpPr>
        <p:spPr>
          <a:xfrm>
            <a:off x="2011139" y="1275606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24E7283E-96EE-4EE4-B58A-FE1FA602F5F6}"/>
              </a:ext>
            </a:extLst>
          </p:cNvPr>
          <p:cNvSpPr/>
          <p:nvPr/>
        </p:nvSpPr>
        <p:spPr>
          <a:xfrm>
            <a:off x="2371179" y="1275606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BCDAFF4F-4860-4A9F-9044-F743B9AF5D69}"/>
              </a:ext>
            </a:extLst>
          </p:cNvPr>
          <p:cNvSpPr/>
          <p:nvPr/>
        </p:nvSpPr>
        <p:spPr>
          <a:xfrm>
            <a:off x="2731219" y="1275606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F57D052F-1D61-4E57-B79F-156E45D2EB09}"/>
              </a:ext>
            </a:extLst>
          </p:cNvPr>
          <p:cNvSpPr/>
          <p:nvPr/>
        </p:nvSpPr>
        <p:spPr>
          <a:xfrm>
            <a:off x="3091259" y="1275606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09025956-B863-4129-9D69-5C9F7FD41448}"/>
              </a:ext>
            </a:extLst>
          </p:cNvPr>
          <p:cNvSpPr/>
          <p:nvPr/>
        </p:nvSpPr>
        <p:spPr>
          <a:xfrm>
            <a:off x="3451259" y="1275606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7A0CBAA6-0C97-45A5-89AA-732BBC67E3D8}"/>
              </a:ext>
            </a:extLst>
          </p:cNvPr>
          <p:cNvSpPr/>
          <p:nvPr/>
        </p:nvSpPr>
        <p:spPr>
          <a:xfrm>
            <a:off x="3811299" y="1275606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8C3965B6-C216-41B5-84EE-9E02EEAF86C2}"/>
              </a:ext>
            </a:extLst>
          </p:cNvPr>
          <p:cNvSpPr/>
          <p:nvPr/>
        </p:nvSpPr>
        <p:spPr>
          <a:xfrm>
            <a:off x="4171339" y="1275606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8FD29BDF-657E-49B5-8478-487BDC594B8F}"/>
              </a:ext>
            </a:extLst>
          </p:cNvPr>
          <p:cNvSpPr/>
          <p:nvPr/>
        </p:nvSpPr>
        <p:spPr>
          <a:xfrm>
            <a:off x="4531379" y="1275606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4511871B-7B71-4D46-BC5F-77AB5DB1C44B}"/>
              </a:ext>
            </a:extLst>
          </p:cNvPr>
          <p:cNvSpPr/>
          <p:nvPr/>
        </p:nvSpPr>
        <p:spPr>
          <a:xfrm>
            <a:off x="4906250" y="1278818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7" name="Retângulo 66">
            <a:extLst>
              <a:ext uri="{FF2B5EF4-FFF2-40B4-BE49-F238E27FC236}">
                <a16:creationId xmlns:a16="http://schemas.microsoft.com/office/drawing/2014/main" id="{7B2775E6-785D-4F9B-AEA5-92713126EC60}"/>
              </a:ext>
            </a:extLst>
          </p:cNvPr>
          <p:cNvSpPr/>
          <p:nvPr/>
        </p:nvSpPr>
        <p:spPr>
          <a:xfrm>
            <a:off x="5266290" y="1278818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Retângulo 67">
            <a:extLst>
              <a:ext uri="{FF2B5EF4-FFF2-40B4-BE49-F238E27FC236}">
                <a16:creationId xmlns:a16="http://schemas.microsoft.com/office/drawing/2014/main" id="{80FFBA28-831C-4155-9099-46A9D264087C}"/>
              </a:ext>
            </a:extLst>
          </p:cNvPr>
          <p:cNvSpPr/>
          <p:nvPr/>
        </p:nvSpPr>
        <p:spPr>
          <a:xfrm>
            <a:off x="5626330" y="1278818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2BC0C029-E1F1-48EC-8AB1-0747006C79A4}"/>
              </a:ext>
            </a:extLst>
          </p:cNvPr>
          <p:cNvSpPr/>
          <p:nvPr/>
        </p:nvSpPr>
        <p:spPr>
          <a:xfrm>
            <a:off x="5986370" y="1278818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B5847293-08F0-4835-AEE1-F038A4F04734}"/>
              </a:ext>
            </a:extLst>
          </p:cNvPr>
          <p:cNvSpPr/>
          <p:nvPr/>
        </p:nvSpPr>
        <p:spPr>
          <a:xfrm>
            <a:off x="6346370" y="1278818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" name="Retângulo 70">
            <a:extLst>
              <a:ext uri="{FF2B5EF4-FFF2-40B4-BE49-F238E27FC236}">
                <a16:creationId xmlns:a16="http://schemas.microsoft.com/office/drawing/2014/main" id="{C8907A48-555A-4291-B5EA-68C77C71D2B6}"/>
              </a:ext>
            </a:extLst>
          </p:cNvPr>
          <p:cNvSpPr/>
          <p:nvPr/>
        </p:nvSpPr>
        <p:spPr>
          <a:xfrm>
            <a:off x="6706410" y="1278818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B32C5EDB-7F59-4E60-9A26-1215139C0E41}"/>
              </a:ext>
            </a:extLst>
          </p:cNvPr>
          <p:cNvSpPr/>
          <p:nvPr/>
        </p:nvSpPr>
        <p:spPr>
          <a:xfrm>
            <a:off x="7066450" y="1278818"/>
            <a:ext cx="360000" cy="360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3" name="CaixaDeTexto 72">
                <a:extLst>
                  <a:ext uri="{FF2B5EF4-FFF2-40B4-BE49-F238E27FC236}">
                    <a16:creationId xmlns:a16="http://schemas.microsoft.com/office/drawing/2014/main" id="{AAB4DF1E-28E9-4D9C-B8DC-D0A00D6F700F}"/>
                  </a:ext>
                </a:extLst>
              </p:cNvPr>
              <p:cNvSpPr txBox="1"/>
              <p:nvPr/>
            </p:nvSpPr>
            <p:spPr>
              <a:xfrm>
                <a:off x="1869373" y="4141977"/>
                <a:ext cx="4540025" cy="4100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1" i="1" smtClean="0">
                          <a:latin typeface="Cambria Math"/>
                        </a:rPr>
                        <m:t>Á</m:t>
                      </m:r>
                      <m:r>
                        <a:rPr lang="pt-BR" sz="2000" b="1" i="1" smtClean="0">
                          <a:latin typeface="Cambria Math"/>
                        </a:rPr>
                        <m:t>𝒓𝒆𝒂</m:t>
                      </m:r>
                      <m:r>
                        <a:rPr lang="pt-BR" sz="2000" b="1" i="1" smtClean="0">
                          <a:latin typeface="Cambria Math"/>
                        </a:rPr>
                        <m:t> </m:t>
                      </m:r>
                      <m:r>
                        <a:rPr lang="pt-BR" sz="2000" b="1" i="1" smtClean="0">
                          <a:latin typeface="Cambria Math"/>
                        </a:rPr>
                        <m:t>𝒅𝒐</m:t>
                      </m:r>
                      <m:r>
                        <a:rPr lang="pt-BR" sz="2000" b="1" i="1" smtClean="0">
                          <a:latin typeface="Cambria Math"/>
                        </a:rPr>
                        <m:t> </m:t>
                      </m:r>
                      <m:r>
                        <a:rPr lang="pt-BR" sz="2000" b="1" i="1" smtClean="0">
                          <a:latin typeface="Cambria Math"/>
                        </a:rPr>
                        <m:t>𝒓𝒆𝒕</m:t>
                      </m:r>
                      <m:r>
                        <a:rPr lang="pt-BR" sz="2000" b="1" i="1" smtClean="0">
                          <a:latin typeface="Cambria Math"/>
                        </a:rPr>
                        <m:t>â</m:t>
                      </m:r>
                      <m:r>
                        <a:rPr lang="pt-BR" sz="2000" b="1" i="1" smtClean="0">
                          <a:latin typeface="Cambria Math"/>
                        </a:rPr>
                        <m:t>𝒏𝒈𝒖𝒍𝒐</m:t>
                      </m:r>
                      <m:r>
                        <a:rPr lang="pt-BR" sz="2000" b="1" i="1" smtClean="0">
                          <a:latin typeface="Cambria Math"/>
                        </a:rPr>
                        <m:t>=</m:t>
                      </m:r>
                      <m:r>
                        <a:rPr lang="pt-BR" sz="2000" b="1" i="1" smtClean="0">
                          <a:latin typeface="Cambria Math"/>
                        </a:rPr>
                        <m:t>𝑩𝒂𝒔𝒆</m:t>
                      </m:r>
                      <m:r>
                        <a:rPr lang="pt-BR" sz="2000" b="1" i="1" smtClean="0">
                          <a:latin typeface="Cambria Math"/>
                        </a:rPr>
                        <m:t> ∙</m:t>
                      </m:r>
                      <m:r>
                        <a:rPr lang="pt-BR" sz="2000" b="1" i="1" smtClean="0">
                          <a:latin typeface="Cambria Math"/>
                          <a:ea typeface="Cambria Math"/>
                        </a:rPr>
                        <m:t>𝑨𝒍𝒕𝒖𝒓𝒂</m:t>
                      </m:r>
                    </m:oMath>
                  </m:oMathPara>
                </a14:m>
                <a:endParaRPr lang="pt-BR" b="1" dirty="0"/>
              </a:p>
            </p:txBody>
          </p:sp>
        </mc:Choice>
        <mc:Fallback>
          <p:sp>
            <p:nvSpPr>
              <p:cNvPr id="73" name="CaixaDeTexto 72">
                <a:extLst>
                  <a:ext uri="{FF2B5EF4-FFF2-40B4-BE49-F238E27FC236}">
                    <a16:creationId xmlns:a16="http://schemas.microsoft.com/office/drawing/2014/main" id="{AAB4DF1E-28E9-4D9C-B8DC-D0A00D6F70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9373" y="4141977"/>
                <a:ext cx="4540025" cy="410049"/>
              </a:xfrm>
              <a:prstGeom prst="rect">
                <a:avLst/>
              </a:prstGeom>
              <a:blipFill>
                <a:blip r:embed="rId4"/>
                <a:stretch>
                  <a:fillRect b="-1470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031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0" fill="hold">
                      <p:stCondLst>
                        <p:cond delay="indefinite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 animBg="1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1296714-FD2E-4332-B642-D970F82D6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166361"/>
            <a:ext cx="3648980" cy="3600902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07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457199" y="1200150"/>
                <a:ext cx="4762873" cy="36038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Dados: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9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r>
                        <a:rPr lang="pt-BR" sz="9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1.050 </m:t>
                      </m:r>
                      <m:sSup>
                        <m:sSupPr>
                          <m:ctrlP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𝑚</m:t>
                          </m:r>
                        </m:e>
                        <m:sup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/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𝑠</m:t>
                      </m:r>
                    </m:oMath>
                  </m:oMathPara>
                </a14:m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𝑄</m:t>
                      </m:r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pt-BR" sz="9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pt-BR" sz="9600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Pergunta: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b="1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Qual a vazão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sz="9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BR" sz="9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𝑄</m:t>
                        </m:r>
                      </m:e>
                      <m:sub>
                        <m:r>
                          <a:rPr lang="pt-BR" sz="9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sz="9600" dirty="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, considerando, inalterada,</a:t>
                </a:r>
                <a:r>
                  <a:rPr lang="pt-BR" sz="9600" dirty="0">
                    <a:latin typeface="Calibri" panose="020F0502020204030204" pitchFamily="34" charset="0"/>
                    <a:cs typeface="Arial" panose="020B0604020202020204" pitchFamily="34" charset="0"/>
                  </a:rPr>
                  <a:t> a velocidade da correnteza?</a:t>
                </a:r>
                <a:endParaRPr lang="pt-BR" sz="9600" dirty="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r>
                  <a:rPr lang="pt-BR" sz="9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pt-BR" sz="6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pt-BR" sz="1200" dirty="0"/>
              </a:p>
            </p:txBody>
          </p:sp>
        </mc:Choice>
        <mc:Fallback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1200150"/>
                <a:ext cx="4762873" cy="3603847"/>
              </a:xfrm>
              <a:prstGeom prst="rect">
                <a:avLst/>
              </a:prstGeom>
              <a:blipFill>
                <a:blip r:embed="rId4"/>
                <a:stretch>
                  <a:fillRect l="-768" t="-2200" b="-101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30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145430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07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457199" y="1200150"/>
                <a:ext cx="3759773" cy="36038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Solução: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b="1" dirty="0">
                  <a:solidFill>
                    <a:srgbClr val="FF0000"/>
                  </a:solidFill>
                  <a:cs typeface="Arial" panose="020B0604020202020204" pitchFamily="34" charset="0"/>
                </a:endParaRPr>
              </a:p>
              <a:p>
                <a:pPr marL="57150" indent="0" algn="ctr">
                  <a:lnSpc>
                    <a:spcPct val="14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𝑉</m:t>
                      </m:r>
                    </m:oMath>
                  </m:oMathPara>
                </a14:m>
                <a:endParaRPr lang="pt-BR" sz="9600" b="0" i="1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marL="57150" indent="0">
                  <a:lnSpc>
                    <a:spcPct val="14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9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pt-BR" sz="9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pt-BR" sz="9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(41+49)</m:t>
                          </m:r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∙2</m:t>
                          </m:r>
                        </m:num>
                        <m:den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𝑉</m:t>
                      </m:r>
                    </m:oMath>
                  </m:oMathPara>
                </a14:m>
                <a:endParaRPr lang="pt-BR" sz="9600" b="0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lnSpc>
                    <a:spcPct val="14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sSub>
                        <m:sSubPr>
                          <m:ctrlP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90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𝑉</m:t>
                      </m:r>
                    </m:oMath>
                  </m:oMathPara>
                </a14:m>
                <a:endParaRPr lang="pt-BR" sz="9600" b="0" i="1" dirty="0">
                  <a:solidFill>
                    <a:prstClr val="black"/>
                  </a:solidFill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 algn="ctr">
                  <a:lnSpc>
                    <a:spcPct val="140000"/>
                  </a:lnSpc>
                  <a:spcBef>
                    <a:spcPts val="0"/>
                  </a:spcBef>
                  <a:buNone/>
                </a:pPr>
                <a:endParaRPr lang="pt-BR" sz="9600" i="1" dirty="0">
                  <a:solidFill>
                    <a:prstClr val="black"/>
                  </a:solidFill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457200" lvl="1" indent="0" algn="r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                                                                 </a:t>
                </a:r>
              </a:p>
              <a:p>
                <a:pPr marL="457200" lvl="1" indent="0">
                  <a:buNone/>
                </a:pPr>
                <a:r>
                  <a:rPr lang="pt-BR" sz="9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pt-BR" sz="6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pt-BR" sz="1200" dirty="0"/>
              </a:p>
            </p:txBody>
          </p:sp>
        </mc:Choice>
        <mc:Fallback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1200150"/>
                <a:ext cx="3759773" cy="3603847"/>
              </a:xfrm>
              <a:prstGeom prst="rect">
                <a:avLst/>
              </a:prstGeom>
              <a:blipFill>
                <a:blip r:embed="rId3"/>
                <a:stretch>
                  <a:fillRect l="-972" t="-22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31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7091832-4FFA-48B6-99FC-BD1F49343979}"/>
              </a:ext>
            </a:extLst>
          </p:cNvPr>
          <p:cNvCxnSpPr/>
          <p:nvPr/>
        </p:nvCxnSpPr>
        <p:spPr>
          <a:xfrm flipH="1">
            <a:off x="2843808" y="2499742"/>
            <a:ext cx="288032" cy="4007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Imagem 12">
            <a:extLst>
              <a:ext uri="{FF2B5EF4-FFF2-40B4-BE49-F238E27FC236}">
                <a16:creationId xmlns:a16="http://schemas.microsoft.com/office/drawing/2014/main" id="{90BD66CD-DB3C-4CB1-900B-4416AA1B1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2128" y="2957907"/>
            <a:ext cx="408467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07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457199" y="1200150"/>
                <a:ext cx="3759773" cy="36038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Solução:</a:t>
                </a:r>
              </a:p>
              <a:p>
                <a:pPr marL="57150" indent="0" algn="ctr">
                  <a:lnSpc>
                    <a:spcPct val="14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pt-BR" sz="9600" b="0" i="1" baseline="-25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𝑉</m:t>
                      </m:r>
                    </m:oMath>
                  </m:oMathPara>
                </a14:m>
                <a:endParaRPr lang="pt-BR" sz="9600" b="0" i="1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marL="57150" indent="0">
                  <a:lnSpc>
                    <a:spcPct val="14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1.050=</m:t>
                      </m:r>
                      <m:f>
                        <m:fPr>
                          <m:ctrlP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(30+20)</m:t>
                          </m:r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∙2,5</m:t>
                          </m:r>
                        </m:num>
                        <m:den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𝑉</m:t>
                      </m:r>
                    </m:oMath>
                  </m:oMathPara>
                </a14:m>
                <a:endParaRPr lang="pt-BR" sz="9600" b="0" i="1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marL="57150" indent="0" algn="ctr">
                  <a:lnSpc>
                    <a:spcPct val="14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050</m:t>
                      </m:r>
                      <m:r>
                        <a:rPr lang="pt-BR" sz="9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f>
                        <m:fPr>
                          <m:ctrlP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50</m:t>
                          </m:r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∙2</m:t>
                          </m:r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,</m:t>
                          </m:r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𝑉</m:t>
                      </m:r>
                    </m:oMath>
                  </m:oMathPara>
                </a14:m>
                <a:endParaRPr lang="pt-BR" sz="9600" b="0" i="1" dirty="0">
                  <a:solidFill>
                    <a:prstClr val="black"/>
                  </a:solidFill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 algn="ctr">
                  <a:lnSpc>
                    <a:spcPct val="140000"/>
                  </a:lnSpc>
                  <a:spcBef>
                    <a:spcPts val="0"/>
                  </a:spcBef>
                  <a:buNone/>
                </a:pPr>
                <a:endParaRPr lang="pt-BR" sz="9600" i="1" dirty="0">
                  <a:solidFill>
                    <a:prstClr val="black"/>
                  </a:solidFill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457200" lvl="1" indent="0" algn="r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                                                                 </a:t>
                </a:r>
              </a:p>
              <a:p>
                <a:pPr marL="457200" lvl="1" indent="0">
                  <a:buNone/>
                </a:pPr>
                <a:r>
                  <a:rPr lang="pt-BR" sz="9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pt-BR" sz="6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pt-BR" sz="1200" dirty="0"/>
              </a:p>
            </p:txBody>
          </p:sp>
        </mc:Choice>
        <mc:Fallback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1200150"/>
                <a:ext cx="3759773" cy="3603847"/>
              </a:xfrm>
              <a:prstGeom prst="rect">
                <a:avLst/>
              </a:prstGeom>
              <a:blipFill>
                <a:blip r:embed="rId3"/>
                <a:stretch>
                  <a:fillRect l="-972" t="-22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32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785512C2-E2FE-40C1-86EA-6E6B37BE176B}"/>
              </a:ext>
            </a:extLst>
          </p:cNvPr>
          <p:cNvCxnSpPr/>
          <p:nvPr/>
        </p:nvCxnSpPr>
        <p:spPr>
          <a:xfrm>
            <a:off x="4451429" y="1063229"/>
            <a:ext cx="0" cy="158417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D210E8AF-03F2-4142-83BE-148A2F736360}"/>
              </a:ext>
            </a:extLst>
          </p:cNvPr>
          <p:cNvCxnSpPr/>
          <p:nvPr/>
        </p:nvCxnSpPr>
        <p:spPr>
          <a:xfrm flipV="1">
            <a:off x="4272244" y="2756516"/>
            <a:ext cx="432048" cy="14401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0" name="Imagem 9">
            <a:extLst>
              <a:ext uri="{FF2B5EF4-FFF2-40B4-BE49-F238E27FC236}">
                <a16:creationId xmlns:a16="http://schemas.microsoft.com/office/drawing/2014/main" id="{3D0F62ED-9032-4088-BDCF-7BD23BAA08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6972" y="2911296"/>
            <a:ext cx="542591" cy="26215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0F34DFD-5EC5-4886-94FF-4CBFF15336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0932" y="3211865"/>
            <a:ext cx="121931" cy="16887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BB8045A6-6502-4DB8-BA45-C4CEA1E7C0AB}"/>
                  </a:ext>
                </a:extLst>
              </p:cNvPr>
              <p:cNvSpPr txBox="1"/>
              <p:nvPr/>
            </p:nvSpPr>
            <p:spPr>
              <a:xfrm>
                <a:off x="4685887" y="1310233"/>
                <a:ext cx="3952707" cy="2617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00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50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2,5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pt-BR" sz="2400" dirty="0"/>
              </a:p>
              <a:p>
                <a:endParaRPr lang="pt-BR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2100</m:t>
                          </m:r>
                        </m:num>
                        <m:den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50∙2,5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42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42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lang="pt-BR" sz="2400" dirty="0"/>
              </a:p>
              <a:p>
                <a:endParaRPr lang="pt-BR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84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BB8045A6-6502-4DB8-BA45-C4CEA1E7C0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5887" y="1310233"/>
                <a:ext cx="3952707" cy="2617511"/>
              </a:xfrm>
              <a:prstGeom prst="rect">
                <a:avLst/>
              </a:prstGeom>
              <a:blipFill>
                <a:blip r:embed="rId7"/>
                <a:stretch>
                  <a:fillRect l="-46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tângulo 12">
            <a:extLst>
              <a:ext uri="{FF2B5EF4-FFF2-40B4-BE49-F238E27FC236}">
                <a16:creationId xmlns:a16="http://schemas.microsoft.com/office/drawing/2014/main" id="{EBA10A68-36EC-4361-B0A3-519A43E05429}"/>
              </a:ext>
            </a:extLst>
          </p:cNvPr>
          <p:cNvSpPr/>
          <p:nvPr/>
        </p:nvSpPr>
        <p:spPr>
          <a:xfrm>
            <a:off x="4704292" y="3075806"/>
            <a:ext cx="1739916" cy="10801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808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2" grpId="0" build="p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07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457199" y="1200150"/>
                <a:ext cx="8229601" cy="36038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Solução: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b="1" dirty="0">
                  <a:solidFill>
                    <a:srgbClr val="FF0000"/>
                  </a:solidFill>
                  <a:cs typeface="Arial" panose="020B0604020202020204" pitchFamily="34" charset="0"/>
                </a:endParaRPr>
              </a:p>
              <a:p>
                <a:pPr marL="57150" indent="0" algn="ctr">
                  <a:lnSpc>
                    <a:spcPct val="14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𝑉</m:t>
                      </m:r>
                    </m:oMath>
                  </m:oMathPara>
                </a14:m>
                <a:endParaRPr lang="pt-BR" sz="9600" b="0" i="1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marL="57150" indent="0">
                  <a:lnSpc>
                    <a:spcPct val="14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sSub>
                        <m:sSubPr>
                          <m:ctrlP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9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90</m:t>
                      </m:r>
                      <m:r>
                        <a:rPr lang="pt-BR" sz="9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f>
                        <m:fPr>
                          <m:ctrlP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84</m:t>
                          </m:r>
                        </m:num>
                        <m:den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pt-BR" sz="9600" b="0" i="1" dirty="0">
                  <a:solidFill>
                    <a:prstClr val="black"/>
                  </a:solidFill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lnSpc>
                    <a:spcPct val="14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9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pt-BR" sz="9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pt-BR" sz="9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  <m:r>
                        <a:rPr lang="pt-BR" sz="9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pt-BR" sz="9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18</m:t>
                      </m:r>
                      <m:r>
                        <a:rPr lang="pt-BR" sz="9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84= </m:t>
                      </m:r>
                      <m:r>
                        <a:rPr lang="pt-BR" sz="9600" i="1">
                          <a:latin typeface="Cambria Math" panose="02040503050406030204" pitchFamily="18" charset="0"/>
                        </a:rPr>
                        <m:t>1512 </m:t>
                      </m:r>
                    </m:oMath>
                  </m:oMathPara>
                </a14:m>
                <a:endParaRPr lang="pt-BR" sz="9600" dirty="0"/>
              </a:p>
              <a:p>
                <a:pPr marL="57150" indent="0">
                  <a:lnSpc>
                    <a:spcPct val="140000"/>
                  </a:lnSpc>
                  <a:spcBef>
                    <a:spcPts val="0"/>
                  </a:spcBef>
                  <a:buNone/>
                </a:pPr>
                <a:endParaRPr lang="pt-BR" sz="9600" dirty="0"/>
              </a:p>
              <a:p>
                <a:pPr marL="57150" indent="0" algn="r">
                  <a:lnSpc>
                    <a:spcPct val="140000"/>
                  </a:lnSpc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srgbClr val="FF0000"/>
                    </a:solidFill>
                  </a:rPr>
                  <a:t>Alternativa “D”</a:t>
                </a:r>
                <a:endParaRPr lang="pt-BR" sz="9600" dirty="0"/>
              </a:p>
              <a:p>
                <a:pPr marL="57150" indent="0">
                  <a:lnSpc>
                    <a:spcPct val="140000"/>
                  </a:lnSpc>
                  <a:spcBef>
                    <a:spcPts val="0"/>
                  </a:spcBef>
                  <a:buNone/>
                </a:pPr>
                <a:endParaRPr lang="pt-BR" sz="9600" i="1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  <a:p>
                <a:pPr marL="57150" indent="0">
                  <a:lnSpc>
                    <a:spcPct val="140000"/>
                  </a:lnSpc>
                  <a:spcBef>
                    <a:spcPts val="0"/>
                  </a:spcBef>
                  <a:buNone/>
                </a:pPr>
                <a:endParaRPr lang="pt-BR" sz="9600" b="0" i="1" dirty="0">
                  <a:solidFill>
                    <a:prstClr val="black"/>
                  </a:solidFill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 algn="ctr">
                  <a:lnSpc>
                    <a:spcPct val="140000"/>
                  </a:lnSpc>
                  <a:spcBef>
                    <a:spcPts val="0"/>
                  </a:spcBef>
                  <a:buNone/>
                </a:pPr>
                <a:endParaRPr lang="pt-BR" sz="9600" i="1" dirty="0">
                  <a:solidFill>
                    <a:prstClr val="black"/>
                  </a:solidFill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457200" lvl="1" indent="0" algn="r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                                                                 </a:t>
                </a:r>
              </a:p>
              <a:p>
                <a:pPr marL="457200" lvl="1" indent="0">
                  <a:buNone/>
                </a:pPr>
                <a:r>
                  <a:rPr lang="pt-BR" sz="9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pt-BR" sz="6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pt-BR" sz="1200" dirty="0"/>
              </a:p>
            </p:txBody>
          </p:sp>
        </mc:Choice>
        <mc:Fallback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1200150"/>
                <a:ext cx="8229601" cy="3603847"/>
              </a:xfrm>
              <a:prstGeom prst="rect">
                <a:avLst/>
              </a:prstGeom>
              <a:blipFill>
                <a:blip r:embed="rId3"/>
                <a:stretch>
                  <a:fillRect l="-444" t="-2200" r="-1111" b="-236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33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91823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5A2524E-2FE3-427D-9A45-E3204D5E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3559"/>
            <a:ext cx="7632848" cy="3958471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11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34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334061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A6FE2E2-7395-427F-89A5-DD64283428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651"/>
          <a:stretch/>
        </p:blipFill>
        <p:spPr>
          <a:xfrm>
            <a:off x="617506" y="1128767"/>
            <a:ext cx="7272808" cy="3780005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11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35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427802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11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393349" y="1217738"/>
            <a:ext cx="8355539" cy="360384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Dados: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1° compra:</a:t>
            </a: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8 quadros (25 cm x 50 cm).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2° compra:</a:t>
            </a: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8 quadros (50 cm x 100 cm).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Preços:</a:t>
            </a: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R$ 20,00 reais por m².</a:t>
            </a: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R$ 15,00 reais por m.</a:t>
            </a: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R$ 10,00 reais de frete.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pt-BR" sz="6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endParaRPr lang="pt-BR" sz="12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36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E43C795-E0D4-4FE3-B61D-B0953A150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1488122"/>
            <a:ext cx="3749402" cy="3139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440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11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1556" y="1220143"/>
            <a:ext cx="8355539" cy="360384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Pergunta: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b="0" dirty="0">
                <a:solidFill>
                  <a:prstClr val="black"/>
                </a:solidFill>
                <a:latin typeface="Calibri" panose="020F050202020403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O valor da segunda </a:t>
            </a:r>
          </a:p>
          <a:p>
            <a:pPr marL="57150" indent="0">
              <a:spcBef>
                <a:spcPts val="0"/>
              </a:spcBef>
              <a:buNone/>
            </a:pPr>
            <a:r>
              <a:rPr lang="pt-BR" sz="9600" b="0" dirty="0">
                <a:solidFill>
                  <a:prstClr val="black"/>
                </a:solidFill>
                <a:latin typeface="Calibri" panose="020F050202020403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encomenda?</a:t>
            </a: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pt-BR" sz="6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r>
              <a:rPr lang="pt-BR" sz="1200" dirty="0"/>
              <a:t>  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37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8" name="Imagem 7" descr="Uma imagem contendo moldura de fotos, interior, objeto, parede&#10;&#10;Descrição gerada com muito alta confiança">
            <a:extLst>
              <a:ext uri="{FF2B5EF4-FFF2-40B4-BE49-F238E27FC236}">
                <a16:creationId xmlns:a16="http://schemas.microsoft.com/office/drawing/2014/main" id="{0B4DAEC4-473A-4203-B520-5461311865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797" y="1632561"/>
            <a:ext cx="5652120" cy="255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0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451557" y="1220143"/>
                <a:ext cx="4840523" cy="36038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Solução: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1° </m:t>
                      </m:r>
                      <m:r>
                        <a:rPr lang="pt-BR" sz="9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𝐸𝑛𝑐𝑜𝑚𝑒𝑛𝑑𝑎</m:t>
                      </m:r>
                      <m:r>
                        <a:rPr lang="pt-BR" sz="9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:</m:t>
                      </m:r>
                    </m:oMath>
                  </m:oMathPara>
                </a14:m>
                <a:endParaRPr lang="pt-BR" sz="9600" b="0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25 </m:t>
                          </m:r>
                          <m: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𝑐𝑚</m:t>
                          </m:r>
                          <m: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∙ 50 </m:t>
                          </m:r>
                          <m: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𝑐𝑚</m:t>
                          </m:r>
                        </m:e>
                      </m:d>
                      <m:r>
                        <a:rPr lang="pt-BR" sz="9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∙8</m:t>
                      </m:r>
                      <m:r>
                        <a:rPr lang="pt-BR" sz="9600" b="0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pt-BR" sz="9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pt-BR" sz="9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1.250 </m:t>
                        </m:r>
                        <m:r>
                          <a:rPr lang="pt-BR" sz="9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  <m:sSup>
                          <m:sSupPr>
                            <m:ctrlPr>
                              <a:rPr lang="pt-BR" sz="9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pt-BR" sz="9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pt-BR" sz="96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∙8</m:t>
                    </m:r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10.000 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𝑐𝑚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²</m:t>
                      </m:r>
                    </m:oMath>
                  </m:oMathPara>
                </a14:m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1 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²</m:t>
                      </m:r>
                    </m:oMath>
                  </m:oMathPara>
                </a14:m>
                <a:endParaRPr lang="pt-BR" sz="9600" b="0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10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1 </m:t>
                      </m:r>
                      <m:sSup>
                        <m:sSupPr>
                          <m:ctrlPr>
                            <a:rPr lang="pt-BR" sz="10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pt-BR" sz="10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𝑚</m:t>
                          </m:r>
                        </m:e>
                        <m:sup>
                          <m:r>
                            <a:rPr lang="pt-BR" sz="10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pt-BR" sz="10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pt-BR" sz="10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pt-BR" sz="10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$ 20=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$ 20</m:t>
                      </m:r>
                    </m:oMath>
                  </m:oMathPara>
                </a14:m>
                <a:endParaRPr lang="pt-BR" sz="10000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</a:t>
                </a: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r>
                  <a:rPr lang="pt-BR" sz="9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pt-BR" sz="6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pt-BR" sz="1200" dirty="0"/>
                  <a:t>  </a:t>
                </a:r>
              </a:p>
            </p:txBody>
          </p:sp>
        </mc:Choice>
        <mc:Fallback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57" y="1220143"/>
                <a:ext cx="4840523" cy="3603847"/>
              </a:xfrm>
              <a:prstGeom prst="rect">
                <a:avLst/>
              </a:prstGeom>
              <a:blipFill>
                <a:blip r:embed="rId3"/>
                <a:stretch>
                  <a:fillRect l="-756" t="-22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38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4095E110-0F35-4ECC-8A19-BE3E5F64B97C}"/>
              </a:ext>
            </a:extLst>
          </p:cNvPr>
          <p:cNvSpPr/>
          <p:nvPr/>
        </p:nvSpPr>
        <p:spPr>
          <a:xfrm>
            <a:off x="6566490" y="2067694"/>
            <a:ext cx="1821934" cy="88796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947759A-48DD-425F-9742-DE42408E6AE3}"/>
              </a:ext>
            </a:extLst>
          </p:cNvPr>
          <p:cNvSpPr txBox="1"/>
          <p:nvPr/>
        </p:nvSpPr>
        <p:spPr>
          <a:xfrm>
            <a:off x="6711978" y="2317224"/>
            <a:ext cx="1676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</a:rPr>
              <a:t> </a:t>
            </a:r>
            <a:r>
              <a:rPr lang="pt-BR" sz="2000" b="1" dirty="0">
                <a:solidFill>
                  <a:srgbClr val="FFFF00"/>
                </a:solidFill>
              </a:rPr>
              <a:t>8 quadros</a:t>
            </a:r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10" name="Chave Esquerda 9">
            <a:extLst>
              <a:ext uri="{FF2B5EF4-FFF2-40B4-BE49-F238E27FC236}">
                <a16:creationId xmlns:a16="http://schemas.microsoft.com/office/drawing/2014/main" id="{56F3DD6B-B781-479B-9720-97A563D42168}"/>
              </a:ext>
            </a:extLst>
          </p:cNvPr>
          <p:cNvSpPr/>
          <p:nvPr/>
        </p:nvSpPr>
        <p:spPr>
          <a:xfrm>
            <a:off x="6334913" y="2070481"/>
            <a:ext cx="154141" cy="88518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have Direita 10">
            <a:extLst>
              <a:ext uri="{FF2B5EF4-FFF2-40B4-BE49-F238E27FC236}">
                <a16:creationId xmlns:a16="http://schemas.microsoft.com/office/drawing/2014/main" id="{D23DE6D8-18BE-40FC-B5BB-D42A2918A5BE}"/>
              </a:ext>
            </a:extLst>
          </p:cNvPr>
          <p:cNvSpPr/>
          <p:nvPr/>
        </p:nvSpPr>
        <p:spPr>
          <a:xfrm rot="16200000">
            <a:off x="7397964" y="1031470"/>
            <a:ext cx="165367" cy="181555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A2DAE13-3F60-4116-B519-CC13EAB6BCD8}"/>
              </a:ext>
            </a:extLst>
          </p:cNvPr>
          <p:cNvSpPr txBox="1"/>
          <p:nvPr/>
        </p:nvSpPr>
        <p:spPr>
          <a:xfrm>
            <a:off x="7081412" y="1456580"/>
            <a:ext cx="1018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50 cm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134F1CC-D29D-44D9-8590-635A766D2D59}"/>
              </a:ext>
            </a:extLst>
          </p:cNvPr>
          <p:cNvSpPr txBox="1"/>
          <p:nvPr/>
        </p:nvSpPr>
        <p:spPr>
          <a:xfrm>
            <a:off x="5437568" y="2327012"/>
            <a:ext cx="960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25 cm</a:t>
            </a:r>
          </a:p>
        </p:txBody>
      </p:sp>
    </p:spTree>
    <p:extLst>
      <p:ext uri="{BB962C8B-B14F-4D97-AF65-F5344CB8AC3E}">
        <p14:creationId xmlns:p14="http://schemas.microsoft.com/office/powerpoint/2010/main" val="1143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451557" y="1220143"/>
                <a:ext cx="4840523" cy="36038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Solução: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1° </m:t>
                      </m:r>
                      <m:r>
                        <a:rPr lang="pt-BR" sz="9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𝐸𝑛𝑐𝑜𝑚𝑒𝑛𝑑𝑎</m:t>
                      </m:r>
                      <m:r>
                        <a:rPr lang="pt-BR" sz="9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:</m:t>
                      </m:r>
                    </m:oMath>
                  </m:oMathPara>
                </a14:m>
                <a:endParaRPr lang="pt-BR" sz="9600" b="0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25 </m:t>
                          </m:r>
                          <m: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𝑐𝑚</m:t>
                          </m:r>
                          <m: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50 </m:t>
                          </m:r>
                          <m: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𝑐𝑚</m:t>
                          </m:r>
                        </m:e>
                      </m:d>
                      <m:r>
                        <a:rPr lang="pt-BR" sz="9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pt-BR" sz="96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pt-BR" sz="96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pt-BR" sz="9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8</m:t>
                      </m:r>
                      <m:r>
                        <a:rPr lang="pt-BR" sz="9600" b="0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150 </m:t>
                    </m:r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∙8</m:t>
                    </m:r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1200 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𝑐𝑚</m:t>
                      </m:r>
                    </m:oMath>
                  </m:oMathPara>
                </a14:m>
                <a:endParaRPr lang="pt-BR" sz="9600" b="0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10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10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𝑚</m:t>
                      </m:r>
                    </m:oMath>
                  </m:oMathPara>
                </a14:m>
                <a:endParaRPr lang="pt-BR" sz="10000" b="0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10000" b="0" dirty="0">
                    <a:solidFill>
                      <a:prstClr val="black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12m</a:t>
                </a:r>
                <a14:m>
                  <m:oMath xmlns:m="http://schemas.openxmlformats.org/officeDocument/2006/math">
                    <m:r>
                      <a:rPr lang="pt-BR" sz="10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BR" sz="100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r>
                      <a:rPr lang="pt-BR" sz="100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pt-BR" sz="100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$ 15=</m:t>
                    </m:r>
                    <m:r>
                      <a:rPr lang="pt-BR" sz="10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pt-BR" sz="10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$ 180</m:t>
                    </m:r>
                  </m:oMath>
                </a14:m>
                <a:endParaRPr lang="pt-BR" sz="10000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</a:t>
                </a: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r>
                  <a:rPr lang="pt-BR" sz="9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pt-BR" sz="6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pt-BR" sz="1200" dirty="0"/>
                  <a:t>  </a:t>
                </a:r>
              </a:p>
            </p:txBody>
          </p:sp>
        </mc:Choice>
        <mc:Fallback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57" y="1220143"/>
                <a:ext cx="4840523" cy="3603847"/>
              </a:xfrm>
              <a:prstGeom prst="rect">
                <a:avLst/>
              </a:prstGeom>
              <a:blipFill>
                <a:blip r:embed="rId3"/>
                <a:stretch>
                  <a:fillRect l="-882" t="-22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39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4095E110-0F35-4ECC-8A19-BE3E5F64B97C}"/>
              </a:ext>
            </a:extLst>
          </p:cNvPr>
          <p:cNvSpPr/>
          <p:nvPr/>
        </p:nvSpPr>
        <p:spPr>
          <a:xfrm>
            <a:off x="6566490" y="2067694"/>
            <a:ext cx="1821934" cy="88796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947759A-48DD-425F-9742-DE42408E6AE3}"/>
              </a:ext>
            </a:extLst>
          </p:cNvPr>
          <p:cNvSpPr txBox="1"/>
          <p:nvPr/>
        </p:nvSpPr>
        <p:spPr>
          <a:xfrm>
            <a:off x="6711978" y="2317224"/>
            <a:ext cx="1676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</a:rPr>
              <a:t> </a:t>
            </a:r>
            <a:r>
              <a:rPr lang="pt-BR" sz="2000" b="1" dirty="0">
                <a:solidFill>
                  <a:srgbClr val="FFFF00"/>
                </a:solidFill>
              </a:rPr>
              <a:t>8 quadros</a:t>
            </a:r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10" name="Chave Esquerda 9">
            <a:extLst>
              <a:ext uri="{FF2B5EF4-FFF2-40B4-BE49-F238E27FC236}">
                <a16:creationId xmlns:a16="http://schemas.microsoft.com/office/drawing/2014/main" id="{56F3DD6B-B781-479B-9720-97A563D42168}"/>
              </a:ext>
            </a:extLst>
          </p:cNvPr>
          <p:cNvSpPr/>
          <p:nvPr/>
        </p:nvSpPr>
        <p:spPr>
          <a:xfrm>
            <a:off x="6334913" y="2070481"/>
            <a:ext cx="154141" cy="88518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have Direita 10">
            <a:extLst>
              <a:ext uri="{FF2B5EF4-FFF2-40B4-BE49-F238E27FC236}">
                <a16:creationId xmlns:a16="http://schemas.microsoft.com/office/drawing/2014/main" id="{D23DE6D8-18BE-40FC-B5BB-D42A2918A5BE}"/>
              </a:ext>
            </a:extLst>
          </p:cNvPr>
          <p:cNvSpPr/>
          <p:nvPr/>
        </p:nvSpPr>
        <p:spPr>
          <a:xfrm rot="16200000">
            <a:off x="7397964" y="1031470"/>
            <a:ext cx="165367" cy="181555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A2DAE13-3F60-4116-B519-CC13EAB6BCD8}"/>
              </a:ext>
            </a:extLst>
          </p:cNvPr>
          <p:cNvSpPr txBox="1"/>
          <p:nvPr/>
        </p:nvSpPr>
        <p:spPr>
          <a:xfrm>
            <a:off x="7081412" y="1456580"/>
            <a:ext cx="1018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50 cm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134F1CC-D29D-44D9-8590-635A766D2D59}"/>
              </a:ext>
            </a:extLst>
          </p:cNvPr>
          <p:cNvSpPr txBox="1"/>
          <p:nvPr/>
        </p:nvSpPr>
        <p:spPr>
          <a:xfrm>
            <a:off x="5437568" y="2327012"/>
            <a:ext cx="960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25 cm</a:t>
            </a:r>
          </a:p>
        </p:txBody>
      </p:sp>
    </p:spTree>
    <p:extLst>
      <p:ext uri="{BB962C8B-B14F-4D97-AF65-F5344CB8AC3E}">
        <p14:creationId xmlns:p14="http://schemas.microsoft.com/office/powerpoint/2010/main" val="146644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ÁREAS – trapézio 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93B98AB8-E284-4649-B676-2E295DFD7BF4}" type="slidenum">
              <a:rPr lang="pt-BR" smtClean="0"/>
              <a:t>4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67CBD9B0-B7DB-453A-8F6D-A2A8F2460AAD}"/>
              </a:ext>
            </a:extLst>
          </p:cNvPr>
          <p:cNvSpPr/>
          <p:nvPr/>
        </p:nvSpPr>
        <p:spPr>
          <a:xfrm>
            <a:off x="5004048" y="1852860"/>
            <a:ext cx="2489834" cy="18002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riângulo retângulo 16">
            <a:extLst>
              <a:ext uri="{FF2B5EF4-FFF2-40B4-BE49-F238E27FC236}">
                <a16:creationId xmlns:a16="http://schemas.microsoft.com/office/drawing/2014/main" id="{E71F49A1-FBCD-43AD-9EE9-FFC33D54559A}"/>
              </a:ext>
            </a:extLst>
          </p:cNvPr>
          <p:cNvSpPr/>
          <p:nvPr/>
        </p:nvSpPr>
        <p:spPr>
          <a:xfrm flipH="1">
            <a:off x="4089648" y="1852860"/>
            <a:ext cx="914400" cy="1800200"/>
          </a:xfrm>
          <a:prstGeom prst="rtTriangle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riângulo retângulo 15">
            <a:extLst>
              <a:ext uri="{FF2B5EF4-FFF2-40B4-BE49-F238E27FC236}">
                <a16:creationId xmlns:a16="http://schemas.microsoft.com/office/drawing/2014/main" id="{DD3E837D-E08F-4C77-AF08-B58ECE9FBCDF}"/>
              </a:ext>
            </a:extLst>
          </p:cNvPr>
          <p:cNvSpPr/>
          <p:nvPr/>
        </p:nvSpPr>
        <p:spPr>
          <a:xfrm>
            <a:off x="7474024" y="1852860"/>
            <a:ext cx="914400" cy="1800200"/>
          </a:xfrm>
          <a:prstGeom prst="rtTriangle">
            <a:avLst/>
          </a:prstGeom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have esquerda 3">
            <a:extLst>
              <a:ext uri="{FF2B5EF4-FFF2-40B4-BE49-F238E27FC236}">
                <a16:creationId xmlns:a16="http://schemas.microsoft.com/office/drawing/2014/main" id="{D9C22C1D-20DF-4AD0-AC9C-377F1B1E8ED6}"/>
              </a:ext>
            </a:extLst>
          </p:cNvPr>
          <p:cNvSpPr/>
          <p:nvPr/>
        </p:nvSpPr>
        <p:spPr>
          <a:xfrm rot="16200000" flipV="1">
            <a:off x="6126189" y="1642999"/>
            <a:ext cx="252174" cy="4272296"/>
          </a:xfrm>
          <a:prstGeom prst="lef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724C087-4872-4F37-9F83-B5F4B4C29074}"/>
              </a:ext>
            </a:extLst>
          </p:cNvPr>
          <p:cNvSpPr txBox="1"/>
          <p:nvPr/>
        </p:nvSpPr>
        <p:spPr>
          <a:xfrm>
            <a:off x="5329445" y="3894779"/>
            <a:ext cx="2281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Base maior</a:t>
            </a:r>
          </a:p>
        </p:txBody>
      </p:sp>
      <p:sp>
        <p:nvSpPr>
          <p:cNvPr id="14" name="Chave esquerda 10">
            <a:extLst>
              <a:ext uri="{FF2B5EF4-FFF2-40B4-BE49-F238E27FC236}">
                <a16:creationId xmlns:a16="http://schemas.microsoft.com/office/drawing/2014/main" id="{B6088D75-3AA8-42A7-8A2C-D3E2B16F1C43}"/>
              </a:ext>
            </a:extLst>
          </p:cNvPr>
          <p:cNvSpPr/>
          <p:nvPr/>
        </p:nvSpPr>
        <p:spPr>
          <a:xfrm rot="5400000">
            <a:off x="6110288" y="494446"/>
            <a:ext cx="257496" cy="2469976"/>
          </a:xfrm>
          <a:prstGeom prst="lef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F1499EC-2863-417C-9808-FEB49F93AB7B}"/>
              </a:ext>
            </a:extLst>
          </p:cNvPr>
          <p:cNvSpPr txBox="1"/>
          <p:nvPr/>
        </p:nvSpPr>
        <p:spPr>
          <a:xfrm>
            <a:off x="5098529" y="1087921"/>
            <a:ext cx="2281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Base menor</a:t>
            </a:r>
          </a:p>
        </p:txBody>
      </p:sp>
      <p:sp>
        <p:nvSpPr>
          <p:cNvPr id="16" name="Chave esquerda 14">
            <a:extLst>
              <a:ext uri="{FF2B5EF4-FFF2-40B4-BE49-F238E27FC236}">
                <a16:creationId xmlns:a16="http://schemas.microsoft.com/office/drawing/2014/main" id="{41873B68-AC48-4C5C-BDED-87AA59A2EB6E}"/>
              </a:ext>
            </a:extLst>
          </p:cNvPr>
          <p:cNvSpPr/>
          <p:nvPr/>
        </p:nvSpPr>
        <p:spPr>
          <a:xfrm rot="10800000">
            <a:off x="7365134" y="1881834"/>
            <a:ext cx="257496" cy="1771226"/>
          </a:xfrm>
          <a:prstGeom prst="lef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C6CA05F-B476-4706-8361-91C19C795E0B}"/>
              </a:ext>
            </a:extLst>
          </p:cNvPr>
          <p:cNvSpPr txBox="1"/>
          <p:nvPr/>
        </p:nvSpPr>
        <p:spPr>
          <a:xfrm>
            <a:off x="8388424" y="1927684"/>
            <a:ext cx="615553" cy="167952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BR" sz="2800" b="1" dirty="0"/>
              <a:t>Altura</a:t>
            </a:r>
          </a:p>
        </p:txBody>
      </p:sp>
      <p:sp>
        <p:nvSpPr>
          <p:cNvPr id="19" name="Trapezoide 18">
            <a:extLst>
              <a:ext uri="{FF2B5EF4-FFF2-40B4-BE49-F238E27FC236}">
                <a16:creationId xmlns:a16="http://schemas.microsoft.com/office/drawing/2014/main" id="{7B32BE4B-3617-4742-8517-6255FFC9BCB5}"/>
              </a:ext>
            </a:extLst>
          </p:cNvPr>
          <p:cNvSpPr/>
          <p:nvPr/>
        </p:nvSpPr>
        <p:spPr>
          <a:xfrm flipV="1">
            <a:off x="715548" y="1858179"/>
            <a:ext cx="4284127" cy="1794881"/>
          </a:xfrm>
          <a:prstGeom prst="trapezoid">
            <a:avLst>
              <a:gd name="adj" fmla="val 47575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446A2E4F-55DE-4C3C-88A3-E2094A1C9D99}"/>
                  </a:ext>
                </a:extLst>
              </p:cNvPr>
              <p:cNvSpPr txBox="1"/>
              <p:nvPr/>
            </p:nvSpPr>
            <p:spPr>
              <a:xfrm>
                <a:off x="936084" y="4148100"/>
                <a:ext cx="7016601" cy="4100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r>
                      <a:rPr lang="pt-BR" sz="2000" b="1" i="1" smtClean="0">
                        <a:latin typeface="Cambria Math"/>
                      </a:rPr>
                      <m:t>Á</m:t>
                    </m:r>
                    <m:r>
                      <a:rPr lang="pt-BR" sz="2000" b="1" i="1" smtClean="0">
                        <a:latin typeface="Cambria Math"/>
                      </a:rPr>
                      <m:t>𝒓𝒆𝒂</m:t>
                    </m:r>
                    <m:r>
                      <a:rPr lang="pt-BR" sz="2000" b="1" i="1" smtClean="0">
                        <a:latin typeface="Cambria Math"/>
                      </a:rPr>
                      <m:t> </m:t>
                    </m:r>
                    <m:r>
                      <a:rPr lang="pt-BR" sz="2000" b="1" i="1" smtClean="0">
                        <a:latin typeface="Cambria Math"/>
                      </a:rPr>
                      <m:t>𝒅𝒐</m:t>
                    </m:r>
                    <m:r>
                      <a:rPr lang="pt-BR" sz="2000" b="1" i="1" smtClean="0">
                        <a:latin typeface="Cambria Math"/>
                      </a:rPr>
                      <m:t> </m:t>
                    </m:r>
                    <m:r>
                      <a:rPr lang="pt-BR" sz="2000" b="1" i="1" smtClean="0">
                        <a:latin typeface="Cambria Math" panose="02040503050406030204" pitchFamily="18" charset="0"/>
                      </a:rPr>
                      <m:t>𝒓𝒆𝒕</m:t>
                    </m:r>
                    <m:r>
                      <a:rPr lang="pt-BR" sz="2000" b="1" i="1" smtClean="0">
                        <a:latin typeface="Cambria Math" panose="02040503050406030204" pitchFamily="18" charset="0"/>
                      </a:rPr>
                      <m:t>â</m:t>
                    </m:r>
                    <m:r>
                      <a:rPr lang="pt-BR" sz="2000" b="1" i="1" smtClean="0">
                        <a:latin typeface="Cambria Math" panose="02040503050406030204" pitchFamily="18" charset="0"/>
                      </a:rPr>
                      <m:t>𝒏𝒈𝒖𝒍𝒐</m:t>
                    </m:r>
                    <m:r>
                      <a:rPr lang="pt-BR" sz="2000" b="1" i="1" smtClean="0">
                        <a:latin typeface="Cambria Math"/>
                      </a:rPr>
                      <m:t>=</m:t>
                    </m:r>
                  </m:oMath>
                </a14:m>
                <a:r>
                  <a:rPr lang="pt-BR" b="1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b="1" i="1">
                            <a:latin typeface="Cambria Math"/>
                          </a:rPr>
                          <m:t>𝑩𝒂𝒔𝒆</m:t>
                        </m:r>
                        <m:r>
                          <a:rPr lang="pt-BR" b="1" i="1">
                            <a:latin typeface="Cambria Math"/>
                          </a:rPr>
                          <m:t> </m:t>
                        </m:r>
                        <m:r>
                          <a:rPr lang="pt-BR" b="1" i="1">
                            <a:latin typeface="Cambria Math"/>
                          </a:rPr>
                          <m:t>𝒎𝒂𝒊𝒐𝒓</m:t>
                        </m:r>
                        <m:r>
                          <a:rPr lang="pt-BR" b="1" i="1">
                            <a:latin typeface="Cambria Math"/>
                          </a:rPr>
                          <m:t>+</m:t>
                        </m:r>
                        <m:r>
                          <a:rPr lang="pt-BR" b="1" i="1">
                            <a:latin typeface="Cambria Math"/>
                          </a:rPr>
                          <m:t>𝑩𝒂𝒔𝒆</m:t>
                        </m:r>
                        <m:r>
                          <a:rPr lang="pt-BR" b="1" i="1">
                            <a:latin typeface="Cambria Math"/>
                          </a:rPr>
                          <m:t> </m:t>
                        </m:r>
                        <m:r>
                          <a:rPr lang="pt-BR" b="1" i="1">
                            <a:latin typeface="Cambria Math"/>
                          </a:rPr>
                          <m:t>𝒎𝒆𝒏𝒐𝒓</m:t>
                        </m:r>
                      </m:e>
                    </m:d>
                    <m:r>
                      <a:rPr lang="pt-BR" b="1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pt-BR" b="1" i="1">
                        <a:latin typeface="Cambria Math"/>
                      </a:rPr>
                      <m:t> </m:t>
                    </m:r>
                    <m:r>
                      <a:rPr lang="pt-BR" b="1" i="1">
                        <a:latin typeface="Cambria Math"/>
                      </a:rPr>
                      <m:t>𝑨𝒍𝒕𝒖𝒓𝒂</m:t>
                    </m:r>
                  </m:oMath>
                </a14:m>
                <a:endParaRPr lang="pt-BR" b="1" dirty="0"/>
              </a:p>
            </p:txBody>
          </p:sp>
        </mc:Choice>
        <mc:Fallback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446A2E4F-55DE-4C3C-88A3-E2094A1C9D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084" y="4148100"/>
                <a:ext cx="7016601" cy="410049"/>
              </a:xfrm>
              <a:prstGeom prst="rect">
                <a:avLst/>
              </a:prstGeom>
              <a:blipFill>
                <a:blip r:embed="rId4"/>
                <a:stretch>
                  <a:fillRect l="-348" b="-1617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343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96296E-6 L 0.1099 -0.0098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6" y="-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81481E-6 L -0.7375 0.003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75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09877E-6 L -0.37274 -0.3743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87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69136E-6 L -0.38073 -0.5320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45" y="-26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3" grpId="0"/>
      <p:bldP spid="13" grpId="1"/>
      <p:bldP spid="14" grpId="0" animBg="1"/>
      <p:bldP spid="15" grpId="0"/>
      <p:bldP spid="16" grpId="0" animBg="1"/>
      <p:bldP spid="16" grpId="1" animBg="1"/>
      <p:bldP spid="17" grpId="0"/>
      <p:bldP spid="19" grpId="0" animBg="1"/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451557" y="1220143"/>
                <a:ext cx="4840523" cy="36038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Solução: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1° </m:t>
                      </m:r>
                      <m:r>
                        <a:rPr lang="pt-BR" sz="9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𝐸𝑛𝑐𝑜𝑚𝑒𝑛𝑑𝑎</m:t>
                      </m:r>
                      <m:r>
                        <a:rPr lang="pt-BR" sz="9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:</m:t>
                      </m:r>
                    </m:oMath>
                  </m:oMathPara>
                </a14:m>
                <a:endParaRPr lang="pt-BR" sz="9600" b="0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b="0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pt-BR" sz="9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$ 20+ 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$ 180+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$ 10=</m:t>
                      </m:r>
                    </m:oMath>
                  </m:oMathPara>
                </a14:m>
                <a:endParaRPr lang="pt-BR" sz="10000" b="0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b="0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pt-BR" sz="10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pt-BR" sz="10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$ 210</m:t>
                    </m:r>
                  </m:oMath>
                </a14:m>
                <a:r>
                  <a:rPr lang="pt-BR" sz="10000" dirty="0">
                    <a:solidFill>
                      <a:prstClr val="black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endParaRPr lang="pt-BR" sz="10000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</a:t>
                </a: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r>
                  <a:rPr lang="pt-BR" sz="9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pt-BR" sz="6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pt-BR" sz="1200" dirty="0"/>
                  <a:t>  </a:t>
                </a:r>
              </a:p>
            </p:txBody>
          </p:sp>
        </mc:Choice>
        <mc:Fallback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57" y="1220143"/>
                <a:ext cx="4840523" cy="3603847"/>
              </a:xfrm>
              <a:prstGeom prst="rect">
                <a:avLst/>
              </a:prstGeom>
              <a:blipFill>
                <a:blip r:embed="rId3"/>
                <a:stretch>
                  <a:fillRect l="-756" t="-22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40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4095E110-0F35-4ECC-8A19-BE3E5F64B97C}"/>
              </a:ext>
            </a:extLst>
          </p:cNvPr>
          <p:cNvSpPr/>
          <p:nvPr/>
        </p:nvSpPr>
        <p:spPr>
          <a:xfrm>
            <a:off x="6566490" y="2067694"/>
            <a:ext cx="1821934" cy="88796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947759A-48DD-425F-9742-DE42408E6AE3}"/>
              </a:ext>
            </a:extLst>
          </p:cNvPr>
          <p:cNvSpPr txBox="1"/>
          <p:nvPr/>
        </p:nvSpPr>
        <p:spPr>
          <a:xfrm>
            <a:off x="6711978" y="2317224"/>
            <a:ext cx="1676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</a:rPr>
              <a:t> </a:t>
            </a:r>
            <a:r>
              <a:rPr lang="pt-BR" sz="2000" b="1" dirty="0">
                <a:solidFill>
                  <a:srgbClr val="FFFF00"/>
                </a:solidFill>
              </a:rPr>
              <a:t>8 quadros</a:t>
            </a:r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10" name="Chave Esquerda 9">
            <a:extLst>
              <a:ext uri="{FF2B5EF4-FFF2-40B4-BE49-F238E27FC236}">
                <a16:creationId xmlns:a16="http://schemas.microsoft.com/office/drawing/2014/main" id="{56F3DD6B-B781-479B-9720-97A563D42168}"/>
              </a:ext>
            </a:extLst>
          </p:cNvPr>
          <p:cNvSpPr/>
          <p:nvPr/>
        </p:nvSpPr>
        <p:spPr>
          <a:xfrm>
            <a:off x="6334913" y="2070481"/>
            <a:ext cx="154141" cy="88518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have Direita 10">
            <a:extLst>
              <a:ext uri="{FF2B5EF4-FFF2-40B4-BE49-F238E27FC236}">
                <a16:creationId xmlns:a16="http://schemas.microsoft.com/office/drawing/2014/main" id="{D23DE6D8-18BE-40FC-B5BB-D42A2918A5BE}"/>
              </a:ext>
            </a:extLst>
          </p:cNvPr>
          <p:cNvSpPr/>
          <p:nvPr/>
        </p:nvSpPr>
        <p:spPr>
          <a:xfrm rot="16200000">
            <a:off x="7397964" y="1031470"/>
            <a:ext cx="165367" cy="181555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A2DAE13-3F60-4116-B519-CC13EAB6BCD8}"/>
              </a:ext>
            </a:extLst>
          </p:cNvPr>
          <p:cNvSpPr txBox="1"/>
          <p:nvPr/>
        </p:nvSpPr>
        <p:spPr>
          <a:xfrm>
            <a:off x="7081412" y="1456580"/>
            <a:ext cx="1018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50 cm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134F1CC-D29D-44D9-8590-635A766D2D59}"/>
              </a:ext>
            </a:extLst>
          </p:cNvPr>
          <p:cNvSpPr txBox="1"/>
          <p:nvPr/>
        </p:nvSpPr>
        <p:spPr>
          <a:xfrm>
            <a:off x="5437568" y="2327012"/>
            <a:ext cx="960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25 cm</a:t>
            </a:r>
          </a:p>
        </p:txBody>
      </p:sp>
    </p:spTree>
    <p:extLst>
      <p:ext uri="{BB962C8B-B14F-4D97-AF65-F5344CB8AC3E}">
        <p14:creationId xmlns:p14="http://schemas.microsoft.com/office/powerpoint/2010/main" val="221930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451557" y="1220143"/>
                <a:ext cx="4840523" cy="36038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Solução: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pt-BR" sz="9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° </m:t>
                      </m:r>
                      <m:r>
                        <a:rPr lang="pt-BR" sz="9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𝐸𝑛𝑐𝑜𝑚𝑒𝑛𝑑𝑎</m:t>
                      </m:r>
                      <m:r>
                        <a:rPr lang="pt-BR" sz="9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:</m:t>
                      </m:r>
                    </m:oMath>
                  </m:oMathPara>
                </a14:m>
                <a:endParaRPr lang="pt-BR" sz="9600" b="0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  <m: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𝑚</m:t>
                          </m:r>
                          <m:r>
                            <a:rPr lang="pt-BR" sz="9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pt-BR" sz="9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pt-BR" sz="9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sz="9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𝑚</m:t>
                          </m:r>
                        </m:e>
                      </m:d>
                      <m:r>
                        <a:rPr lang="pt-BR" sz="9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∙8</m:t>
                      </m:r>
                      <m:r>
                        <a:rPr lang="pt-BR" sz="9600" b="0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4 </m:t>
                    </m:r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10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4 </m:t>
                      </m:r>
                      <m:r>
                        <a:rPr lang="pt-BR" sz="10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pt-BR" sz="10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pt-BR" sz="10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pt-BR" sz="10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$ 20=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$ 80</m:t>
                      </m:r>
                    </m:oMath>
                  </m:oMathPara>
                </a14:m>
                <a:endParaRPr lang="pt-BR" sz="10000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</a:t>
                </a: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r>
                  <a:rPr lang="pt-BR" sz="9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pt-BR" sz="6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pt-BR" sz="1200" dirty="0"/>
                  <a:t>  </a:t>
                </a:r>
              </a:p>
            </p:txBody>
          </p:sp>
        </mc:Choice>
        <mc:Fallback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57" y="1220143"/>
                <a:ext cx="4840523" cy="3603847"/>
              </a:xfrm>
              <a:prstGeom prst="rect">
                <a:avLst/>
              </a:prstGeom>
              <a:blipFill>
                <a:blip r:embed="rId3"/>
                <a:stretch>
                  <a:fillRect l="-756" t="-22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41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4095E110-0F35-4ECC-8A19-BE3E5F64B97C}"/>
              </a:ext>
            </a:extLst>
          </p:cNvPr>
          <p:cNvSpPr/>
          <p:nvPr/>
        </p:nvSpPr>
        <p:spPr>
          <a:xfrm>
            <a:off x="6566490" y="2067694"/>
            <a:ext cx="1821934" cy="88796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947759A-48DD-425F-9742-DE42408E6AE3}"/>
              </a:ext>
            </a:extLst>
          </p:cNvPr>
          <p:cNvSpPr txBox="1"/>
          <p:nvPr/>
        </p:nvSpPr>
        <p:spPr>
          <a:xfrm>
            <a:off x="6711978" y="2317224"/>
            <a:ext cx="1676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</a:rPr>
              <a:t> </a:t>
            </a:r>
            <a:r>
              <a:rPr lang="pt-BR" sz="2000" b="1" dirty="0">
                <a:solidFill>
                  <a:srgbClr val="FFFF00"/>
                </a:solidFill>
              </a:rPr>
              <a:t>8 quadros</a:t>
            </a:r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10" name="Chave Esquerda 9">
            <a:extLst>
              <a:ext uri="{FF2B5EF4-FFF2-40B4-BE49-F238E27FC236}">
                <a16:creationId xmlns:a16="http://schemas.microsoft.com/office/drawing/2014/main" id="{56F3DD6B-B781-479B-9720-97A563D42168}"/>
              </a:ext>
            </a:extLst>
          </p:cNvPr>
          <p:cNvSpPr/>
          <p:nvPr/>
        </p:nvSpPr>
        <p:spPr>
          <a:xfrm>
            <a:off x="6334913" y="2070481"/>
            <a:ext cx="154141" cy="88518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have Direita 10">
            <a:extLst>
              <a:ext uri="{FF2B5EF4-FFF2-40B4-BE49-F238E27FC236}">
                <a16:creationId xmlns:a16="http://schemas.microsoft.com/office/drawing/2014/main" id="{D23DE6D8-18BE-40FC-B5BB-D42A2918A5BE}"/>
              </a:ext>
            </a:extLst>
          </p:cNvPr>
          <p:cNvSpPr/>
          <p:nvPr/>
        </p:nvSpPr>
        <p:spPr>
          <a:xfrm rot="16200000">
            <a:off x="7397964" y="1031470"/>
            <a:ext cx="165367" cy="181555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A2DAE13-3F60-4116-B519-CC13EAB6BCD8}"/>
              </a:ext>
            </a:extLst>
          </p:cNvPr>
          <p:cNvSpPr txBox="1"/>
          <p:nvPr/>
        </p:nvSpPr>
        <p:spPr>
          <a:xfrm>
            <a:off x="7081412" y="1456580"/>
            <a:ext cx="1018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100 cm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134F1CC-D29D-44D9-8590-635A766D2D59}"/>
              </a:ext>
            </a:extLst>
          </p:cNvPr>
          <p:cNvSpPr txBox="1"/>
          <p:nvPr/>
        </p:nvSpPr>
        <p:spPr>
          <a:xfrm>
            <a:off x="5437568" y="2327012"/>
            <a:ext cx="960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50 cm</a:t>
            </a:r>
          </a:p>
        </p:txBody>
      </p:sp>
    </p:spTree>
    <p:extLst>
      <p:ext uri="{BB962C8B-B14F-4D97-AF65-F5344CB8AC3E}">
        <p14:creationId xmlns:p14="http://schemas.microsoft.com/office/powerpoint/2010/main" val="119565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451557" y="1220143"/>
                <a:ext cx="4840523" cy="36038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Solução: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pt-BR" sz="9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° </m:t>
                      </m:r>
                      <m:r>
                        <a:rPr lang="pt-BR" sz="9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𝐸𝑛𝑐𝑜𝑚𝑒𝑛𝑑𝑎</m:t>
                      </m:r>
                      <m:r>
                        <a:rPr lang="pt-BR" sz="9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:</m:t>
                      </m:r>
                    </m:oMath>
                  </m:oMathPara>
                </a14:m>
                <a:endParaRPr lang="pt-BR" sz="9600" b="0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  <m: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𝑚</m:t>
                          </m:r>
                          <m: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+0,5</m:t>
                          </m:r>
                          <m: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𝑚</m:t>
                          </m:r>
                        </m:e>
                      </m:d>
                      <m:r>
                        <a:rPr lang="pt-BR" sz="9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pt-BR" sz="96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pt-BR" sz="96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pt-BR" sz="9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8</m:t>
                      </m:r>
                      <m:r>
                        <a:rPr lang="pt-BR" sz="9600" b="0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1,5</m:t>
                    </m:r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r>
                      <a:rPr lang="pt-BR" sz="9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9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</m:t>
                    </m:r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pt-BR" sz="9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∙8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=24 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𝑚</m:t>
                      </m:r>
                    </m:oMath>
                  </m:oMathPara>
                </a14:m>
                <a:endParaRPr lang="pt-BR" sz="9600" b="0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10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24 </m:t>
                      </m:r>
                      <m:r>
                        <a:rPr lang="pt-BR" sz="10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pt-BR" sz="10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pt-BR" sz="10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pt-BR" sz="10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$15=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$360</m:t>
                      </m:r>
                    </m:oMath>
                  </m:oMathPara>
                </a14:m>
                <a:endParaRPr lang="pt-BR" sz="10000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</a:t>
                </a: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r>
                  <a:rPr lang="pt-BR" sz="9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pt-BR" sz="6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pt-BR" sz="1200" dirty="0"/>
                  <a:t>  </a:t>
                </a:r>
              </a:p>
            </p:txBody>
          </p:sp>
        </mc:Choice>
        <mc:Fallback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57" y="1220143"/>
                <a:ext cx="4840523" cy="3603847"/>
              </a:xfrm>
              <a:prstGeom prst="rect">
                <a:avLst/>
              </a:prstGeom>
              <a:blipFill>
                <a:blip r:embed="rId3"/>
                <a:stretch>
                  <a:fillRect l="-756" t="-22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42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4095E110-0F35-4ECC-8A19-BE3E5F64B97C}"/>
              </a:ext>
            </a:extLst>
          </p:cNvPr>
          <p:cNvSpPr/>
          <p:nvPr/>
        </p:nvSpPr>
        <p:spPr>
          <a:xfrm>
            <a:off x="6566490" y="2067694"/>
            <a:ext cx="1821934" cy="88796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947759A-48DD-425F-9742-DE42408E6AE3}"/>
              </a:ext>
            </a:extLst>
          </p:cNvPr>
          <p:cNvSpPr txBox="1"/>
          <p:nvPr/>
        </p:nvSpPr>
        <p:spPr>
          <a:xfrm>
            <a:off x="6711978" y="2317224"/>
            <a:ext cx="1676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</a:rPr>
              <a:t> </a:t>
            </a:r>
            <a:r>
              <a:rPr lang="pt-BR" sz="2000" b="1" dirty="0">
                <a:solidFill>
                  <a:srgbClr val="FFFF00"/>
                </a:solidFill>
              </a:rPr>
              <a:t>8 quadros</a:t>
            </a:r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10" name="Chave Esquerda 9">
            <a:extLst>
              <a:ext uri="{FF2B5EF4-FFF2-40B4-BE49-F238E27FC236}">
                <a16:creationId xmlns:a16="http://schemas.microsoft.com/office/drawing/2014/main" id="{56F3DD6B-B781-479B-9720-97A563D42168}"/>
              </a:ext>
            </a:extLst>
          </p:cNvPr>
          <p:cNvSpPr/>
          <p:nvPr/>
        </p:nvSpPr>
        <p:spPr>
          <a:xfrm>
            <a:off x="6334913" y="2070481"/>
            <a:ext cx="154141" cy="88518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have Direita 10">
            <a:extLst>
              <a:ext uri="{FF2B5EF4-FFF2-40B4-BE49-F238E27FC236}">
                <a16:creationId xmlns:a16="http://schemas.microsoft.com/office/drawing/2014/main" id="{D23DE6D8-18BE-40FC-B5BB-D42A2918A5BE}"/>
              </a:ext>
            </a:extLst>
          </p:cNvPr>
          <p:cNvSpPr/>
          <p:nvPr/>
        </p:nvSpPr>
        <p:spPr>
          <a:xfrm rot="16200000">
            <a:off x="7397964" y="1031470"/>
            <a:ext cx="165367" cy="181555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A2DAE13-3F60-4116-B519-CC13EAB6BCD8}"/>
              </a:ext>
            </a:extLst>
          </p:cNvPr>
          <p:cNvSpPr txBox="1"/>
          <p:nvPr/>
        </p:nvSpPr>
        <p:spPr>
          <a:xfrm>
            <a:off x="7081412" y="1456580"/>
            <a:ext cx="1018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100 cm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134F1CC-D29D-44D9-8590-635A766D2D59}"/>
              </a:ext>
            </a:extLst>
          </p:cNvPr>
          <p:cNvSpPr txBox="1"/>
          <p:nvPr/>
        </p:nvSpPr>
        <p:spPr>
          <a:xfrm>
            <a:off x="5437568" y="2327012"/>
            <a:ext cx="960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50 cm</a:t>
            </a:r>
          </a:p>
        </p:txBody>
      </p:sp>
    </p:spTree>
    <p:extLst>
      <p:ext uri="{BB962C8B-B14F-4D97-AF65-F5344CB8AC3E}">
        <p14:creationId xmlns:p14="http://schemas.microsoft.com/office/powerpoint/2010/main" val="334479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451557" y="1220143"/>
                <a:ext cx="4840523" cy="36038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Solução: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pt-BR" sz="9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° </m:t>
                      </m:r>
                      <m:r>
                        <a:rPr lang="pt-BR" sz="9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𝐸𝑛𝑐𝑜𝑚𝑒𝑛𝑑𝑎</m:t>
                      </m:r>
                      <m:r>
                        <a:rPr lang="pt-BR" sz="9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:</m:t>
                      </m:r>
                    </m:oMath>
                  </m:oMathPara>
                </a14:m>
                <a:endParaRPr lang="pt-BR" sz="9600" b="0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b="0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pt-BR" sz="9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$ 80+ 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$ 360+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$ 10=</m:t>
                      </m:r>
                    </m:oMath>
                  </m:oMathPara>
                </a14:m>
                <a:endParaRPr lang="pt-BR" sz="10000" b="0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b="0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pt-BR" sz="10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pt-BR" sz="10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$ 450</m:t>
                    </m:r>
                  </m:oMath>
                </a14:m>
                <a:r>
                  <a:rPr lang="pt-BR" sz="10000" dirty="0">
                    <a:solidFill>
                      <a:prstClr val="black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endParaRPr lang="pt-BR" sz="10000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</a:t>
                </a: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r>
                  <a:rPr lang="pt-BR" sz="9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pt-BR" sz="6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pt-BR" sz="1200" dirty="0"/>
                  <a:t>  </a:t>
                </a:r>
              </a:p>
            </p:txBody>
          </p:sp>
        </mc:Choice>
        <mc:Fallback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57" y="1220143"/>
                <a:ext cx="4840523" cy="3603847"/>
              </a:xfrm>
              <a:prstGeom prst="rect">
                <a:avLst/>
              </a:prstGeom>
              <a:blipFill>
                <a:blip r:embed="rId3"/>
                <a:stretch>
                  <a:fillRect l="-756" t="-22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43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4095E110-0F35-4ECC-8A19-BE3E5F64B97C}"/>
              </a:ext>
            </a:extLst>
          </p:cNvPr>
          <p:cNvSpPr/>
          <p:nvPr/>
        </p:nvSpPr>
        <p:spPr>
          <a:xfrm>
            <a:off x="6566490" y="2067694"/>
            <a:ext cx="1821934" cy="88796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947759A-48DD-425F-9742-DE42408E6AE3}"/>
              </a:ext>
            </a:extLst>
          </p:cNvPr>
          <p:cNvSpPr txBox="1"/>
          <p:nvPr/>
        </p:nvSpPr>
        <p:spPr>
          <a:xfrm>
            <a:off x="6711978" y="2317224"/>
            <a:ext cx="1676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</a:rPr>
              <a:t> </a:t>
            </a:r>
            <a:r>
              <a:rPr lang="pt-BR" sz="2000" b="1" dirty="0">
                <a:solidFill>
                  <a:srgbClr val="FFFF00"/>
                </a:solidFill>
              </a:rPr>
              <a:t>8 quadros</a:t>
            </a:r>
            <a:endParaRPr lang="pt-BR" b="1" dirty="0">
              <a:solidFill>
                <a:srgbClr val="FFFF00"/>
              </a:solidFill>
            </a:endParaRPr>
          </a:p>
        </p:txBody>
      </p:sp>
      <p:sp>
        <p:nvSpPr>
          <p:cNvPr id="10" name="Chave Esquerda 9">
            <a:extLst>
              <a:ext uri="{FF2B5EF4-FFF2-40B4-BE49-F238E27FC236}">
                <a16:creationId xmlns:a16="http://schemas.microsoft.com/office/drawing/2014/main" id="{56F3DD6B-B781-479B-9720-97A563D42168}"/>
              </a:ext>
            </a:extLst>
          </p:cNvPr>
          <p:cNvSpPr/>
          <p:nvPr/>
        </p:nvSpPr>
        <p:spPr>
          <a:xfrm>
            <a:off x="6334913" y="2070481"/>
            <a:ext cx="154141" cy="88518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have Direita 10">
            <a:extLst>
              <a:ext uri="{FF2B5EF4-FFF2-40B4-BE49-F238E27FC236}">
                <a16:creationId xmlns:a16="http://schemas.microsoft.com/office/drawing/2014/main" id="{D23DE6D8-18BE-40FC-B5BB-D42A2918A5BE}"/>
              </a:ext>
            </a:extLst>
          </p:cNvPr>
          <p:cNvSpPr/>
          <p:nvPr/>
        </p:nvSpPr>
        <p:spPr>
          <a:xfrm rot="16200000">
            <a:off x="7397964" y="1031470"/>
            <a:ext cx="165367" cy="181555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A2DAE13-3F60-4116-B519-CC13EAB6BCD8}"/>
              </a:ext>
            </a:extLst>
          </p:cNvPr>
          <p:cNvSpPr txBox="1"/>
          <p:nvPr/>
        </p:nvSpPr>
        <p:spPr>
          <a:xfrm>
            <a:off x="7081412" y="1456580"/>
            <a:ext cx="1018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50 cm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134F1CC-D29D-44D9-8590-635A766D2D59}"/>
              </a:ext>
            </a:extLst>
          </p:cNvPr>
          <p:cNvSpPr txBox="1"/>
          <p:nvPr/>
        </p:nvSpPr>
        <p:spPr>
          <a:xfrm>
            <a:off x="5437568" y="2327012"/>
            <a:ext cx="960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25 cm</a:t>
            </a:r>
          </a:p>
        </p:txBody>
      </p:sp>
    </p:spTree>
    <p:extLst>
      <p:ext uri="{BB962C8B-B14F-4D97-AF65-F5344CB8AC3E}">
        <p14:creationId xmlns:p14="http://schemas.microsoft.com/office/powerpoint/2010/main" val="382834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451557" y="1220143"/>
                <a:ext cx="8152892" cy="36038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Solução: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88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pt-BR" sz="88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° </m:t>
                      </m:r>
                      <m:r>
                        <a:rPr lang="pt-BR" sz="88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𝐸𝑛𝑐𝑜𝑚𝑒𝑛𝑑𝑎</m:t>
                      </m:r>
                      <m:r>
                        <a:rPr lang="pt-BR" sz="88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: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21</m:t>
                      </m:r>
                      <m:r>
                        <a:rPr lang="pt-BR" sz="9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0 </m:t>
                      </m:r>
                      <m:r>
                        <a:rPr lang="pt-BR" sz="9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𝑟𝑒𝑎𝑖𝑠</m:t>
                      </m:r>
                      <m:r>
                        <m:rPr>
                          <m:nor/>
                        </m:rPr>
                        <a:rPr lang="pt-BR" sz="9600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m:t>                                                       </m:t>
                      </m:r>
                    </m:oMath>
                  </m:oMathPara>
                </a14:m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pt-BR" sz="9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96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 </m:t>
                    </m:r>
                    <m:r>
                      <a:rPr lang="pt-BR" sz="96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𝐸𝑛𝑐𝑜𝑚𝑒𝑛𝑑𝑎</m:t>
                    </m:r>
                    <m:r>
                      <a:rPr lang="pt-BR" sz="96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  <m:r>
                      <a:rPr lang="pt-BR" sz="10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45</m:t>
                    </m:r>
                    <m:r>
                      <a:rPr lang="pt-BR" sz="10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0 </m:t>
                    </m:r>
                    <m:r>
                      <a:rPr lang="pt-BR" sz="10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𝑟𝑒𝑎𝑖𝑠</m:t>
                    </m:r>
                  </m:oMath>
                </a14:m>
                <a:r>
                  <a:rPr lang="pt-BR" sz="100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                                     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 algn="r">
                  <a:spcBef>
                    <a:spcPts val="0"/>
                  </a:spcBef>
                  <a:buNone/>
                </a:pPr>
                <a:endParaRPr lang="pt-BR" sz="10000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 algn="r">
                  <a:spcBef>
                    <a:spcPts val="0"/>
                  </a:spcBef>
                  <a:buNone/>
                </a:pPr>
                <a:endParaRPr lang="pt-BR" sz="10000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 algn="r">
                  <a:spcBef>
                    <a:spcPts val="0"/>
                  </a:spcBef>
                  <a:buNone/>
                </a:pPr>
                <a:r>
                  <a:rPr lang="pt-BR" sz="10000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Alternativa “B”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</a:t>
                </a: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r>
                  <a:rPr lang="pt-BR" sz="9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pt-BR" sz="6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pt-BR" sz="1200" dirty="0"/>
                  <a:t>  </a:t>
                </a:r>
              </a:p>
            </p:txBody>
          </p:sp>
        </mc:Choice>
        <mc:Fallback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57" y="1220143"/>
                <a:ext cx="8152892" cy="3603847"/>
              </a:xfrm>
              <a:prstGeom prst="rect">
                <a:avLst/>
              </a:prstGeom>
              <a:blipFill>
                <a:blip r:embed="rId3"/>
                <a:stretch>
                  <a:fillRect l="-449" t="-2200" r="-127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44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239407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5A2524E-2FE3-427D-9A45-E3204D5E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3559"/>
            <a:ext cx="7632848" cy="3958471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14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45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240541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22F27B3-C700-4BF0-9EE2-1B0902911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125528"/>
            <a:ext cx="6768752" cy="3736351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14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46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53892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14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270237"/>
            <a:ext cx="8355539" cy="3615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Dados: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Encolhimento no comprimento (x)</a:t>
            </a: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 encolhimento na largura (y).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Área após encolhimento (5 – x) (3 – y). 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Pergunta: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pt-BR" sz="9600" dirty="0">
                <a:ea typeface="Calibri" panose="020F0502020204030204" pitchFamily="34" charset="0"/>
                <a:cs typeface="Arial" panose="020B0604020202020204" pitchFamily="34" charset="0"/>
              </a:rPr>
              <a:t>A área perdida do forro, após a primeira lavagem?</a:t>
            </a:r>
            <a:endParaRPr lang="pt-BR" sz="9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pt-BR" sz="6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r>
              <a:rPr lang="pt-BR" sz="1200" dirty="0"/>
              <a:t>  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47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09849D8-1581-4188-AD3A-206CDEB67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464" y="1779661"/>
            <a:ext cx="3511024" cy="201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5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457200" y="1270237"/>
                <a:ext cx="8355539" cy="361506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Solução: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Á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𝑟𝑒𝑎𝑖</m:t>
                      </m:r>
                      <m:r>
                        <a:rPr lang="pt-BR" sz="9600" b="0" i="1" baseline="-25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𝑛𝑖𝑐𝑖𝑎𝑙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−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𝐴𝑟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é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𝑎𝑓𝑖𝑛𝑎𝑙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=Á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𝑟𝑒𝑎𝑝𝑒</m:t>
                      </m:r>
                      <m:r>
                        <a:rPr lang="pt-BR" sz="9600" b="0" i="1" baseline="-25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𝑟𝑑𝑖𝑑𝑎</m:t>
                      </m:r>
                    </m:oMath>
                  </m:oMathPara>
                </a14:m>
                <a:endParaRPr lang="pt-BR" sz="9600" b="0" i="1" baseline="-25000" dirty="0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5−(5−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)(3−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pt-BR" sz="9600" b="0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15−(15−5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−3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pt-BR" sz="9600" b="0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15−15+5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+3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𝑥𝑦</m:t>
                      </m:r>
                    </m:oMath>
                  </m:oMathPara>
                </a14:m>
                <a:endParaRPr lang="pt-BR" sz="9600" b="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5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+3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𝑥𝑦</m:t>
                      </m:r>
                    </m:oMath>
                  </m:oMathPara>
                </a14:m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                                                           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                                                           Alternativa “E”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</a:t>
                </a: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r>
                  <a:rPr lang="pt-BR" sz="9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pt-BR" sz="6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pt-BR" sz="1200" dirty="0"/>
                  <a:t>  </a:t>
                </a:r>
              </a:p>
            </p:txBody>
          </p:sp>
        </mc:Choice>
        <mc:Fallback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270237"/>
                <a:ext cx="8355539" cy="3615064"/>
              </a:xfrm>
              <a:prstGeom prst="rect">
                <a:avLst/>
              </a:prstGeom>
              <a:blipFill>
                <a:blip r:embed="rId3"/>
                <a:stretch>
                  <a:fillRect l="-438" t="-2192" b="-708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48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9BFFEFF-1AD0-4326-B635-FBDAC0479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6031" y="1427151"/>
            <a:ext cx="3473179" cy="2051497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7755735-8B52-49D8-9C2E-AF33D44775F5}"/>
              </a:ext>
            </a:extLst>
          </p:cNvPr>
          <p:cNvCxnSpPr/>
          <p:nvPr/>
        </p:nvCxnSpPr>
        <p:spPr>
          <a:xfrm flipH="1">
            <a:off x="683568" y="3111385"/>
            <a:ext cx="360040" cy="1950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5A21E86A-AE2B-44F9-BEA8-7744A0237588}"/>
              </a:ext>
            </a:extLst>
          </p:cNvPr>
          <p:cNvCxnSpPr/>
          <p:nvPr/>
        </p:nvCxnSpPr>
        <p:spPr>
          <a:xfrm flipH="1">
            <a:off x="1269976" y="3077769"/>
            <a:ext cx="432048" cy="26704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614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5A2524E-2FE3-427D-9A45-E3204D5E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3559"/>
            <a:ext cx="7632848" cy="3958471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15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49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270228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ÁREAS – trapézio 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93B98AB8-E284-4649-B676-2E295DFD7BF4}" type="slidenum">
              <a:rPr lang="pt-BR" smtClean="0"/>
              <a:t>5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67CBD9B0-B7DB-453A-8F6D-A2A8F2460AAD}"/>
              </a:ext>
            </a:extLst>
          </p:cNvPr>
          <p:cNvSpPr/>
          <p:nvPr/>
        </p:nvSpPr>
        <p:spPr>
          <a:xfrm>
            <a:off x="5004048" y="1852860"/>
            <a:ext cx="2489834" cy="180020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riângulo retângulo 16">
            <a:extLst>
              <a:ext uri="{FF2B5EF4-FFF2-40B4-BE49-F238E27FC236}">
                <a16:creationId xmlns:a16="http://schemas.microsoft.com/office/drawing/2014/main" id="{E71F49A1-FBCD-43AD-9EE9-FFC33D54559A}"/>
              </a:ext>
            </a:extLst>
          </p:cNvPr>
          <p:cNvSpPr/>
          <p:nvPr/>
        </p:nvSpPr>
        <p:spPr>
          <a:xfrm flipH="1">
            <a:off x="4089648" y="1852860"/>
            <a:ext cx="914400" cy="1800200"/>
          </a:xfrm>
          <a:prstGeom prst="rtTriangle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riângulo retângulo 15">
            <a:extLst>
              <a:ext uri="{FF2B5EF4-FFF2-40B4-BE49-F238E27FC236}">
                <a16:creationId xmlns:a16="http://schemas.microsoft.com/office/drawing/2014/main" id="{DD3E837D-E08F-4C77-AF08-B58ECE9FBCDF}"/>
              </a:ext>
            </a:extLst>
          </p:cNvPr>
          <p:cNvSpPr/>
          <p:nvPr/>
        </p:nvSpPr>
        <p:spPr>
          <a:xfrm>
            <a:off x="7474024" y="1852860"/>
            <a:ext cx="914400" cy="1800200"/>
          </a:xfrm>
          <a:prstGeom prst="rtTriangle">
            <a:avLst/>
          </a:prstGeom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have esquerda 3">
            <a:extLst>
              <a:ext uri="{FF2B5EF4-FFF2-40B4-BE49-F238E27FC236}">
                <a16:creationId xmlns:a16="http://schemas.microsoft.com/office/drawing/2014/main" id="{D9C22C1D-20DF-4AD0-AC9C-377F1B1E8ED6}"/>
              </a:ext>
            </a:extLst>
          </p:cNvPr>
          <p:cNvSpPr/>
          <p:nvPr/>
        </p:nvSpPr>
        <p:spPr>
          <a:xfrm rot="16200000" flipV="1">
            <a:off x="6126189" y="1642999"/>
            <a:ext cx="252174" cy="4272296"/>
          </a:xfrm>
          <a:prstGeom prst="lef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724C087-4872-4F37-9F83-B5F4B4C29074}"/>
              </a:ext>
            </a:extLst>
          </p:cNvPr>
          <p:cNvSpPr txBox="1"/>
          <p:nvPr/>
        </p:nvSpPr>
        <p:spPr>
          <a:xfrm>
            <a:off x="5329445" y="3894779"/>
            <a:ext cx="2281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Base maior</a:t>
            </a:r>
          </a:p>
        </p:txBody>
      </p:sp>
      <p:sp>
        <p:nvSpPr>
          <p:cNvPr id="14" name="Chave esquerda 10">
            <a:extLst>
              <a:ext uri="{FF2B5EF4-FFF2-40B4-BE49-F238E27FC236}">
                <a16:creationId xmlns:a16="http://schemas.microsoft.com/office/drawing/2014/main" id="{B6088D75-3AA8-42A7-8A2C-D3E2B16F1C43}"/>
              </a:ext>
            </a:extLst>
          </p:cNvPr>
          <p:cNvSpPr/>
          <p:nvPr/>
        </p:nvSpPr>
        <p:spPr>
          <a:xfrm rot="5400000">
            <a:off x="6110288" y="494446"/>
            <a:ext cx="257496" cy="2469976"/>
          </a:xfrm>
          <a:prstGeom prst="lef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F1499EC-2863-417C-9808-FEB49F93AB7B}"/>
              </a:ext>
            </a:extLst>
          </p:cNvPr>
          <p:cNvSpPr txBox="1"/>
          <p:nvPr/>
        </p:nvSpPr>
        <p:spPr>
          <a:xfrm>
            <a:off x="5098529" y="1087921"/>
            <a:ext cx="2281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Base menor</a:t>
            </a:r>
          </a:p>
        </p:txBody>
      </p:sp>
      <p:sp>
        <p:nvSpPr>
          <p:cNvPr id="16" name="Chave esquerda 14">
            <a:extLst>
              <a:ext uri="{FF2B5EF4-FFF2-40B4-BE49-F238E27FC236}">
                <a16:creationId xmlns:a16="http://schemas.microsoft.com/office/drawing/2014/main" id="{41873B68-AC48-4C5C-BDED-87AA59A2EB6E}"/>
              </a:ext>
            </a:extLst>
          </p:cNvPr>
          <p:cNvSpPr/>
          <p:nvPr/>
        </p:nvSpPr>
        <p:spPr>
          <a:xfrm rot="10800000">
            <a:off x="7365134" y="1881834"/>
            <a:ext cx="257496" cy="1771226"/>
          </a:xfrm>
          <a:prstGeom prst="lef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C6CA05F-B476-4706-8361-91C19C795E0B}"/>
              </a:ext>
            </a:extLst>
          </p:cNvPr>
          <p:cNvSpPr txBox="1"/>
          <p:nvPr/>
        </p:nvSpPr>
        <p:spPr>
          <a:xfrm>
            <a:off x="8388424" y="1927684"/>
            <a:ext cx="615553" cy="167952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BR" sz="2800" b="1" dirty="0"/>
              <a:t>Altura</a:t>
            </a:r>
          </a:p>
        </p:txBody>
      </p:sp>
      <p:sp>
        <p:nvSpPr>
          <p:cNvPr id="19" name="Trapezoide 18">
            <a:extLst>
              <a:ext uri="{FF2B5EF4-FFF2-40B4-BE49-F238E27FC236}">
                <a16:creationId xmlns:a16="http://schemas.microsoft.com/office/drawing/2014/main" id="{7B32BE4B-3617-4742-8517-6255FFC9BCB5}"/>
              </a:ext>
            </a:extLst>
          </p:cNvPr>
          <p:cNvSpPr/>
          <p:nvPr/>
        </p:nvSpPr>
        <p:spPr>
          <a:xfrm flipV="1">
            <a:off x="715548" y="1858179"/>
            <a:ext cx="4284127" cy="1794881"/>
          </a:xfrm>
          <a:prstGeom prst="trapezoid">
            <a:avLst>
              <a:gd name="adj" fmla="val 47575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79728699-E01A-44B5-8564-6C39CE34F6E7}"/>
                  </a:ext>
                </a:extLst>
              </p:cNvPr>
              <p:cNvSpPr txBox="1"/>
              <p:nvPr/>
            </p:nvSpPr>
            <p:spPr>
              <a:xfrm>
                <a:off x="936084" y="4148100"/>
                <a:ext cx="7252178" cy="687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1" i="1" smtClean="0">
                          <a:latin typeface="Cambria Math"/>
                        </a:rPr>
                        <m:t>Á</m:t>
                      </m:r>
                      <m:r>
                        <a:rPr lang="pt-BR" sz="2000" b="1" i="1" smtClean="0">
                          <a:latin typeface="Cambria Math"/>
                        </a:rPr>
                        <m:t>𝒓𝒆𝒂</m:t>
                      </m:r>
                      <m:r>
                        <a:rPr lang="pt-BR" sz="2000" b="1" i="1" smtClean="0">
                          <a:latin typeface="Cambria Math"/>
                        </a:rPr>
                        <m:t> </m:t>
                      </m:r>
                      <m:r>
                        <a:rPr lang="pt-BR" sz="2000" b="1" i="1" smtClean="0">
                          <a:latin typeface="Cambria Math"/>
                        </a:rPr>
                        <m:t>𝒅𝒐</m:t>
                      </m:r>
                      <m:r>
                        <a:rPr lang="pt-BR" sz="2000" b="1" i="1" smtClean="0">
                          <a:latin typeface="Cambria Math"/>
                        </a:rPr>
                        <m:t> </m:t>
                      </m:r>
                      <m:r>
                        <a:rPr lang="pt-BR" sz="2000" b="1" i="1" smtClean="0">
                          <a:latin typeface="Cambria Math"/>
                        </a:rPr>
                        <m:t>𝒕𝒓𝒂𝒑</m:t>
                      </m:r>
                      <m:r>
                        <a:rPr lang="pt-BR" sz="2000" b="1" i="1" smtClean="0">
                          <a:latin typeface="Cambria Math"/>
                        </a:rPr>
                        <m:t>é</m:t>
                      </m:r>
                      <m:r>
                        <a:rPr lang="pt-BR" sz="2000" b="1" i="1" smtClean="0">
                          <a:latin typeface="Cambria Math"/>
                        </a:rPr>
                        <m:t>𝒛𝒊𝒐</m:t>
                      </m:r>
                      <m:r>
                        <a:rPr lang="pt-BR" sz="2000" b="1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pt-BR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pt-BR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000" b="1" i="1" smtClean="0">
                                  <a:latin typeface="Cambria Math"/>
                                </a:rPr>
                                <m:t>𝑩𝒂𝒔𝒆</m:t>
                              </m:r>
                              <m:r>
                                <a:rPr lang="pt-BR" sz="2000" b="1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pt-BR" sz="2000" b="1" i="1" smtClean="0">
                                  <a:latin typeface="Cambria Math"/>
                                </a:rPr>
                                <m:t>𝒎𝒂𝒊𝒐𝒓</m:t>
                              </m:r>
                              <m:r>
                                <a:rPr lang="pt-BR" sz="2000" b="1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pt-BR" sz="2000" b="1" i="1" smtClean="0">
                                  <a:latin typeface="Cambria Math"/>
                                </a:rPr>
                                <m:t>𝑩𝒂𝒔𝒆</m:t>
                              </m:r>
                              <m:r>
                                <a:rPr lang="pt-BR" sz="2000" b="1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pt-BR" sz="2000" b="1" i="1" smtClean="0">
                                  <a:latin typeface="Cambria Math"/>
                                </a:rPr>
                                <m:t>𝒎𝒆𝒏𝒐𝒓</m:t>
                              </m:r>
                            </m:e>
                          </m:d>
                          <m:r>
                            <a:rPr lang="pt-BR" sz="2000" b="1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pt-BR" sz="2000" b="1" i="1" smtClean="0">
                              <a:latin typeface="Cambria Math"/>
                            </a:rPr>
                            <m:t> </m:t>
                          </m:r>
                          <m:r>
                            <a:rPr lang="pt-BR" sz="2000" b="1" i="1" smtClean="0">
                              <a:latin typeface="Cambria Math"/>
                            </a:rPr>
                            <m:t>𝑨𝒍𝒕𝒖𝒓𝒂</m:t>
                          </m:r>
                        </m:num>
                        <m:den>
                          <m:r>
                            <a:rPr lang="pt-BR" sz="20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pt-BR" b="1" dirty="0"/>
              </a:p>
            </p:txBody>
          </p:sp>
        </mc:Choice>
        <mc:Fallback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79728699-E01A-44B5-8564-6C39CE34F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084" y="4148100"/>
                <a:ext cx="7252178" cy="6876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764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15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50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911F29C-49CC-4C7C-8F14-750E376F0B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63229"/>
            <a:ext cx="6330673" cy="377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15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1" y="1270237"/>
            <a:ext cx="4546848" cy="3615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Dados:</a:t>
            </a: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 aquecedor A consome 600 g/h e Cobre 35 m².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 aquecedor B consome 750 g/h e cobre 45 m².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Área menor do que a cobertura.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Pergunta: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Quantos precisa para economizar?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pt-BR" sz="6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r>
              <a:rPr lang="pt-BR" sz="1200" dirty="0"/>
              <a:t>  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51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4FAC718-8974-4F2E-8237-BA4E66717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1427151"/>
            <a:ext cx="3664675" cy="318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3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457200" y="1270237"/>
                <a:ext cx="8355539" cy="361506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100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Solução: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0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pt-BR" sz="10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  <m:sub>
                          <m:r>
                            <a:rPr lang="pt-BR" sz="10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𝑇</m:t>
                          </m:r>
                        </m:sub>
                      </m:sSub>
                      <m:r>
                        <a:rPr lang="pt-BR" sz="10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pt-BR" sz="10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10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pt-BR" sz="10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𝐵</m:t>
                          </m:r>
                          <m:r>
                            <a:rPr lang="pt-BR" sz="10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pt-BR" sz="10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  <m:r>
                            <a:rPr lang="pt-BR" sz="10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)∙</m:t>
                          </m:r>
                          <m:r>
                            <a:rPr lang="pt-BR" sz="10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pt-BR" sz="10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0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pt-BR" sz="10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  <m:sub>
                          <m:r>
                            <a:rPr lang="pt-BR" sz="10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𝑇</m:t>
                          </m:r>
                        </m:sub>
                      </m:sSub>
                      <m:r>
                        <a:rPr lang="pt-BR" sz="10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pt-BR" sz="10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10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pt-BR" sz="10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4+6)∙7</m:t>
                          </m:r>
                        </m:num>
                        <m:den>
                          <m:r>
                            <a:rPr lang="pt-BR" sz="10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0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pt-BR" sz="10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  <m:sub>
                          <m:r>
                            <a:rPr lang="pt-BR" sz="10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𝑇</m:t>
                          </m:r>
                        </m:sub>
                      </m:sSub>
                      <m:r>
                        <a:rPr lang="pt-BR" sz="10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35 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²</m:t>
                      </m:r>
                    </m:oMath>
                  </m:oMathPara>
                </a14:m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                                                                Alternativa “C”</a:t>
                </a: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</a:t>
                </a: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r>
                  <a:rPr lang="pt-BR" sz="9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pt-BR" sz="6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pt-BR" sz="1200" dirty="0"/>
                  <a:t>  </a:t>
                </a:r>
              </a:p>
            </p:txBody>
          </p:sp>
        </mc:Choice>
        <mc:Fallback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270237"/>
                <a:ext cx="8355539" cy="3615064"/>
              </a:xfrm>
              <a:prstGeom prst="rect">
                <a:avLst/>
              </a:prstGeom>
              <a:blipFill>
                <a:blip r:embed="rId3"/>
                <a:stretch>
                  <a:fillRect l="-511" t="-202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52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882B3CC-798B-475B-A6C4-50DAE04F4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025" y="1217738"/>
            <a:ext cx="5110270" cy="321653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5833A3A-9563-44CE-86D9-5304C03D64AA}"/>
              </a:ext>
            </a:extLst>
          </p:cNvPr>
          <p:cNvSpPr txBox="1"/>
          <p:nvPr/>
        </p:nvSpPr>
        <p:spPr>
          <a:xfrm>
            <a:off x="4697938" y="1633117"/>
            <a:ext cx="1017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</a:t>
            </a:r>
            <a:r>
              <a:rPr lang="pt-BR" sz="2000" b="1" dirty="0"/>
              <a:t>30 m²</a:t>
            </a:r>
            <a:endParaRPr lang="pt-BR" b="1" dirty="0"/>
          </a:p>
        </p:txBody>
      </p:sp>
      <p:sp>
        <p:nvSpPr>
          <p:cNvPr id="7" name="Chave Direita 6">
            <a:extLst>
              <a:ext uri="{FF2B5EF4-FFF2-40B4-BE49-F238E27FC236}">
                <a16:creationId xmlns:a16="http://schemas.microsoft.com/office/drawing/2014/main" id="{03CD7EFE-5DBB-46A0-8481-61459206C589}"/>
              </a:ext>
            </a:extLst>
          </p:cNvPr>
          <p:cNvSpPr/>
          <p:nvPr/>
        </p:nvSpPr>
        <p:spPr>
          <a:xfrm rot="10800000">
            <a:off x="3991303" y="1419621"/>
            <a:ext cx="496045" cy="129614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F7CA059-91FE-4EF1-8AD2-122B9507629A}"/>
              </a:ext>
            </a:extLst>
          </p:cNvPr>
          <p:cNvSpPr txBox="1"/>
          <p:nvPr/>
        </p:nvSpPr>
        <p:spPr>
          <a:xfrm>
            <a:off x="3548201" y="1633117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</a:t>
            </a:r>
            <a:r>
              <a:rPr lang="pt-BR" sz="2000" b="1" dirty="0"/>
              <a:t>6 m</a:t>
            </a:r>
            <a:endParaRPr lang="pt-BR" b="1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43CC736-61DD-455B-8283-BC149D169F86}"/>
              </a:ext>
            </a:extLst>
          </p:cNvPr>
          <p:cNvSpPr txBox="1"/>
          <p:nvPr/>
        </p:nvSpPr>
        <p:spPr>
          <a:xfrm>
            <a:off x="4665937" y="3579862"/>
            <a:ext cx="927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 40 m²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5B4B98E-1802-4F9D-8AF1-B55F9B30816B}"/>
              </a:ext>
            </a:extLst>
          </p:cNvPr>
          <p:cNvSpPr txBox="1"/>
          <p:nvPr/>
        </p:nvSpPr>
        <p:spPr>
          <a:xfrm>
            <a:off x="5925678" y="1605628"/>
            <a:ext cx="946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  24 m²</a:t>
            </a:r>
          </a:p>
        </p:txBody>
      </p:sp>
    </p:spTree>
    <p:extLst>
      <p:ext uri="{BB962C8B-B14F-4D97-AF65-F5344CB8AC3E}">
        <p14:creationId xmlns:p14="http://schemas.microsoft.com/office/powerpoint/2010/main" val="289664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  <p:bldP spid="7" grpId="0" animBg="1"/>
      <p:bldP spid="13" grpId="0"/>
      <p:bldP spid="1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5A2524E-2FE3-427D-9A45-E3204D5E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3559"/>
            <a:ext cx="7632848" cy="3958471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12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53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251384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F19F368F-C672-4FD7-879D-0AF103643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64" y="1115836"/>
            <a:ext cx="6624736" cy="3883428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12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54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260202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12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323528" y="1281453"/>
            <a:ext cx="8640959" cy="360384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t-BR" sz="9600" b="1" dirty="0">
                <a:solidFill>
                  <a:srgbClr val="FF0000"/>
                </a:solidFill>
              </a:rPr>
              <a:t>Pergunta:</a:t>
            </a:r>
          </a:p>
          <a:p>
            <a:endParaRPr lang="pt-BR" sz="96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pt-BR" sz="9600" dirty="0"/>
              <a:t>Dando uma volta completa, em qual das raias o corredor estaria sendo beneficiado?</a:t>
            </a:r>
          </a:p>
          <a:p>
            <a:pPr marL="57150" indent="0" algn="ctr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pt-BR" sz="6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r>
              <a:rPr lang="pt-BR" sz="1200" dirty="0"/>
              <a:t>  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55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248474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12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163416"/>
            <a:ext cx="8355539" cy="360384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Solução:</a:t>
            </a: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Quanto menor o R, menor será o percurso.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i="1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                                                                              </a:t>
            </a:r>
            <a:r>
              <a:rPr lang="pt-BR" sz="9600" dirty="0">
                <a:solidFill>
                  <a:srgbClr val="FF000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Alternativa “A”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pt-BR" sz="6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r>
              <a:rPr lang="pt-BR" sz="1200" dirty="0"/>
              <a:t>  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56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029A31A-C3D8-4AB8-A97E-657AF284EB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75175"/>
            <a:ext cx="5684386" cy="268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7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5A2524E-2FE3-427D-9A45-E3204D5E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3559"/>
            <a:ext cx="7632848" cy="3958471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04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57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305899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04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58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C5CED51-0B21-4755-99F1-3257D4BE8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217738"/>
            <a:ext cx="8352928" cy="3343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814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04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270237"/>
            <a:ext cx="8355539" cy="3615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Dados: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Base  quadrada da estátua de lado L.</a:t>
            </a: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Plataforma circular de raio R.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Pergunta: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Relação entre R e L? </a:t>
            </a: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100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</a:t>
            </a:r>
          </a:p>
          <a:p>
            <a:pPr marL="57150" indent="0">
              <a:spcBef>
                <a:spcPts val="0"/>
              </a:spcBef>
              <a:buNone/>
            </a:pPr>
            <a:r>
              <a:rPr lang="pt-BR" sz="100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              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pt-BR" sz="6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r>
              <a:rPr lang="pt-BR" sz="1200" dirty="0"/>
              <a:t>  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59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8531F7EC-9201-447A-825A-A631A7FF524F}"/>
              </a:ext>
            </a:extLst>
          </p:cNvPr>
          <p:cNvSpPr/>
          <p:nvPr/>
        </p:nvSpPr>
        <p:spPr>
          <a:xfrm>
            <a:off x="5940152" y="1923678"/>
            <a:ext cx="2448272" cy="244827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8D372AD-32A2-4DE8-8D4A-617F4C677003}"/>
              </a:ext>
            </a:extLst>
          </p:cNvPr>
          <p:cNvSpPr/>
          <p:nvPr/>
        </p:nvSpPr>
        <p:spPr>
          <a:xfrm>
            <a:off x="6300192" y="2252362"/>
            <a:ext cx="1728192" cy="172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858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ÁREAS – paralelogramo 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D3DFFA4B-0A10-49AF-BC7A-3511098AB4BB}"/>
              </a:ext>
            </a:extLst>
          </p:cNvPr>
          <p:cNvSpPr/>
          <p:nvPr/>
        </p:nvSpPr>
        <p:spPr>
          <a:xfrm>
            <a:off x="2987824" y="1895810"/>
            <a:ext cx="2448272" cy="1584176"/>
          </a:xfrm>
          <a:prstGeom prst="rect">
            <a:avLst/>
          </a:prstGeom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riângulo retângulo 2">
            <a:extLst>
              <a:ext uri="{FF2B5EF4-FFF2-40B4-BE49-F238E27FC236}">
                <a16:creationId xmlns:a16="http://schemas.microsoft.com/office/drawing/2014/main" id="{2743777C-78FE-4C03-8FF1-8331B8ABF55C}"/>
              </a:ext>
            </a:extLst>
          </p:cNvPr>
          <p:cNvSpPr/>
          <p:nvPr/>
        </p:nvSpPr>
        <p:spPr>
          <a:xfrm>
            <a:off x="5436096" y="1895810"/>
            <a:ext cx="914400" cy="1584176"/>
          </a:xfrm>
          <a:prstGeom prst="rtTriangle">
            <a:avLst/>
          </a:prstGeom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riângulo retângulo 19">
            <a:extLst>
              <a:ext uri="{FF2B5EF4-FFF2-40B4-BE49-F238E27FC236}">
                <a16:creationId xmlns:a16="http://schemas.microsoft.com/office/drawing/2014/main" id="{4534EED6-5A67-4ECA-9D4D-EE76F136AF26}"/>
              </a:ext>
            </a:extLst>
          </p:cNvPr>
          <p:cNvSpPr/>
          <p:nvPr/>
        </p:nvSpPr>
        <p:spPr>
          <a:xfrm rot="10800000">
            <a:off x="2073424" y="1895810"/>
            <a:ext cx="914400" cy="1601192"/>
          </a:xfrm>
          <a:prstGeom prst="rtTriangl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have esquerda 20">
            <a:extLst>
              <a:ext uri="{FF2B5EF4-FFF2-40B4-BE49-F238E27FC236}">
                <a16:creationId xmlns:a16="http://schemas.microsoft.com/office/drawing/2014/main" id="{E13ED89E-FC39-4632-A0F0-A4D7563865B4}"/>
              </a:ext>
            </a:extLst>
          </p:cNvPr>
          <p:cNvSpPr/>
          <p:nvPr/>
        </p:nvSpPr>
        <p:spPr>
          <a:xfrm rot="5400000">
            <a:off x="3631061" y="24088"/>
            <a:ext cx="252174" cy="3357896"/>
          </a:xfrm>
          <a:prstGeom prst="lef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804B313-0768-47CC-8369-B9177199F361}"/>
              </a:ext>
            </a:extLst>
          </p:cNvPr>
          <p:cNvSpPr txBox="1"/>
          <p:nvPr/>
        </p:nvSpPr>
        <p:spPr>
          <a:xfrm>
            <a:off x="3298692" y="1053729"/>
            <a:ext cx="2281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Base</a:t>
            </a:r>
          </a:p>
        </p:txBody>
      </p:sp>
      <p:sp>
        <p:nvSpPr>
          <p:cNvPr id="13" name="Chave esquerda 22">
            <a:extLst>
              <a:ext uri="{FF2B5EF4-FFF2-40B4-BE49-F238E27FC236}">
                <a16:creationId xmlns:a16="http://schemas.microsoft.com/office/drawing/2014/main" id="{4D13B21B-E7BB-4D85-B37F-BB650F9E27E5}"/>
              </a:ext>
            </a:extLst>
          </p:cNvPr>
          <p:cNvSpPr/>
          <p:nvPr/>
        </p:nvSpPr>
        <p:spPr>
          <a:xfrm rot="10800000">
            <a:off x="5450958" y="1916784"/>
            <a:ext cx="257496" cy="1610877"/>
          </a:xfrm>
          <a:prstGeom prst="lef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B28381B-5F4E-4A17-97A5-DC49A3DD737C}"/>
              </a:ext>
            </a:extLst>
          </p:cNvPr>
          <p:cNvSpPr txBox="1"/>
          <p:nvPr/>
        </p:nvSpPr>
        <p:spPr>
          <a:xfrm>
            <a:off x="5579706" y="1848135"/>
            <a:ext cx="615553" cy="167952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BR" sz="2800" b="1" dirty="0"/>
              <a:t>Altura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88A47117-0ECF-4A55-8FBC-005BB7AA27A0}"/>
                  </a:ext>
                </a:extLst>
              </p:cNvPr>
              <p:cNvSpPr txBox="1"/>
              <p:nvPr/>
            </p:nvSpPr>
            <p:spPr>
              <a:xfrm>
                <a:off x="1598103" y="4181268"/>
                <a:ext cx="5227713" cy="4100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1" i="1" smtClean="0">
                          <a:latin typeface="Cambria Math"/>
                        </a:rPr>
                        <m:t>Á</m:t>
                      </m:r>
                      <m:r>
                        <a:rPr lang="pt-BR" sz="2000" b="1" i="1" smtClean="0">
                          <a:latin typeface="Cambria Math"/>
                        </a:rPr>
                        <m:t>𝒓𝒆𝒂</m:t>
                      </m:r>
                      <m:r>
                        <a:rPr lang="pt-BR" sz="2000" b="1" i="1" smtClean="0">
                          <a:latin typeface="Cambria Math"/>
                        </a:rPr>
                        <m:t> </m:t>
                      </m:r>
                      <m:r>
                        <a:rPr lang="pt-BR" sz="2000" b="1" i="1" smtClean="0">
                          <a:latin typeface="Cambria Math"/>
                        </a:rPr>
                        <m:t>𝒅𝒐</m:t>
                      </m:r>
                      <m:r>
                        <a:rPr lang="pt-BR" sz="2000" b="1" i="1" smtClean="0">
                          <a:latin typeface="Cambria Math"/>
                        </a:rPr>
                        <m:t> </m:t>
                      </m:r>
                      <m:r>
                        <a:rPr lang="pt-BR" sz="2000" b="1" i="1" smtClean="0">
                          <a:latin typeface="Cambria Math"/>
                        </a:rPr>
                        <m:t>𝒑𝒂𝒓𝒂𝒍𝒆𝒍𝒐𝒈𝒓𝒂𝒎𝒐</m:t>
                      </m:r>
                      <m:r>
                        <a:rPr lang="pt-BR" sz="2000" b="1" i="1" smtClean="0">
                          <a:latin typeface="Cambria Math"/>
                        </a:rPr>
                        <m:t>=</m:t>
                      </m:r>
                      <m:r>
                        <a:rPr lang="pt-BR" sz="2000" b="1" i="1" smtClean="0">
                          <a:latin typeface="Cambria Math"/>
                        </a:rPr>
                        <m:t>𝑩𝒂𝒔𝒆</m:t>
                      </m:r>
                      <m:r>
                        <a:rPr lang="pt-BR" sz="2000" b="1" i="1" smtClean="0">
                          <a:latin typeface="Cambria Math"/>
                        </a:rPr>
                        <m:t> ∙</m:t>
                      </m:r>
                      <m:r>
                        <a:rPr lang="pt-BR" sz="2000" b="1" i="1" smtClean="0">
                          <a:latin typeface="Cambria Math"/>
                          <a:ea typeface="Cambria Math"/>
                        </a:rPr>
                        <m:t>𝑨𝒍𝒕𝒖𝒓𝒂</m:t>
                      </m:r>
                    </m:oMath>
                  </m:oMathPara>
                </a14:m>
                <a:endParaRPr lang="pt-BR" b="1" dirty="0"/>
              </a:p>
            </p:txBody>
          </p:sp>
        </mc:Choice>
        <mc:Fallback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88A47117-0ECF-4A55-8FBC-005BB7AA2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103" y="4181268"/>
                <a:ext cx="5227713" cy="410049"/>
              </a:xfrm>
              <a:prstGeom prst="rect">
                <a:avLst/>
              </a:prstGeom>
              <a:blipFill>
                <a:blip r:embed="rId4"/>
                <a:stretch>
                  <a:fillRect b="-1492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04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8.64198E-7 L -0.36753 -8.64198E-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/>
      <p:bldP spid="13" grpId="0" animBg="1"/>
      <p:bldP spid="14" grpId="0"/>
      <p:bldP spid="1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683568" y="1188244"/>
                <a:ext cx="7704856" cy="361506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Solução: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pt-BR" sz="9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9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𝐿</m:t>
                        </m:r>
                      </m:e>
                      <m:sup>
                        <m:r>
                          <a:rPr lang="pt-BR" sz="9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9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96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pt-BR" sz="96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𝐿</m:t>
                        </m:r>
                      </m:e>
                      <m:sup>
                        <m:r>
                          <a:rPr lang="pt-BR" sz="96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pt-BR" sz="96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BR" sz="96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p>
                      <m:sSupPr>
                        <m:ctrlPr>
                          <a:rPr lang="pt-BR" sz="96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96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  <m:sup>
                        <m:r>
                          <a:rPr lang="pt-BR" sz="96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pt-BR" sz="9600" b="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𝐷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²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𝐿</m:t>
                          </m:r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²</m:t>
                          </m:r>
                        </m:e>
                      </m:rad>
                    </m:oMath>
                  </m:oMathPara>
                </a14:m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𝐷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𝐿</m:t>
                      </m:r>
                      <m:rad>
                        <m:radPr>
                          <m:degHide m:val="on"/>
                          <m:ctrlP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𝐷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=2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𝑅</m:t>
                      </m:r>
                    </m:oMath>
                  </m:oMathPara>
                </a14:m>
                <a:endParaRPr lang="pt-BR" sz="9600" b="0" i="1" dirty="0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𝐷</m:t>
                          </m:r>
                        </m:num>
                        <m:den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pt-BR" sz="9600" i="1" dirty="0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  <m:f>
                        <m:fPr>
                          <m:ctrlP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9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𝐿</m:t>
                          </m:r>
                          <m:r>
                            <a:rPr lang="pt-BR" sz="9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√2</m:t>
                          </m:r>
                        </m:num>
                        <m:den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 algn="r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Alternativa “A”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100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                                                         </a:t>
                </a:r>
                <a:endParaRPr lang="pt-BR" sz="10000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</a:t>
                </a: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r>
                  <a:rPr lang="pt-BR" sz="9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pt-BR" sz="6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pt-BR" sz="1200" dirty="0"/>
                  <a:t>  </a:t>
                </a:r>
              </a:p>
            </p:txBody>
          </p:sp>
        </mc:Choice>
        <mc:Fallback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1188244"/>
                <a:ext cx="7704856" cy="3615064"/>
              </a:xfrm>
              <a:prstGeom prst="rect">
                <a:avLst/>
              </a:prstGeom>
              <a:blipFill>
                <a:blip r:embed="rId3"/>
                <a:stretch>
                  <a:fillRect l="-475" t="-3204" r="-1266" b="-1315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60</a:t>
            </a:fld>
            <a:endParaRPr lang="pt-BR" dirty="0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A48848FF-4514-4A01-9331-5DF47E251E19}"/>
              </a:ext>
            </a:extLst>
          </p:cNvPr>
          <p:cNvSpPr/>
          <p:nvPr/>
        </p:nvSpPr>
        <p:spPr>
          <a:xfrm>
            <a:off x="5940152" y="1923678"/>
            <a:ext cx="2448272" cy="244827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9D5C323-A9DA-4EF1-83F2-418102160BDE}"/>
              </a:ext>
            </a:extLst>
          </p:cNvPr>
          <p:cNvSpPr/>
          <p:nvPr/>
        </p:nvSpPr>
        <p:spPr>
          <a:xfrm>
            <a:off x="6300192" y="2252362"/>
            <a:ext cx="1728192" cy="172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51EC6379-F378-49C0-817A-B1FACFCCAA0C}"/>
              </a:ext>
            </a:extLst>
          </p:cNvPr>
          <p:cNvCxnSpPr>
            <a:stCxn id="8" idx="1"/>
            <a:endCxn id="8" idx="5"/>
          </p:cNvCxnSpPr>
          <p:nvPr/>
        </p:nvCxnSpPr>
        <p:spPr>
          <a:xfrm>
            <a:off x="6298693" y="2282219"/>
            <a:ext cx="1731190" cy="173119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2175FA9-23DC-43D7-AB7A-94892C8DFD47}"/>
              </a:ext>
            </a:extLst>
          </p:cNvPr>
          <p:cNvSpPr txBox="1"/>
          <p:nvPr/>
        </p:nvSpPr>
        <p:spPr>
          <a:xfrm>
            <a:off x="5940152" y="2787774"/>
            <a:ext cx="358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L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6B0C80F-2BCD-4B0F-84D5-C5C6E75D83D9}"/>
              </a:ext>
            </a:extLst>
          </p:cNvPr>
          <p:cNvSpPr txBox="1"/>
          <p:nvPr/>
        </p:nvSpPr>
        <p:spPr>
          <a:xfrm>
            <a:off x="6985017" y="3956585"/>
            <a:ext cx="358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L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9C6C98C-894A-498A-A71D-0F20F28E7200}"/>
              </a:ext>
            </a:extLst>
          </p:cNvPr>
          <p:cNvSpPr txBox="1"/>
          <p:nvPr/>
        </p:nvSpPr>
        <p:spPr>
          <a:xfrm>
            <a:off x="7048778" y="2739565"/>
            <a:ext cx="369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6814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5A2524E-2FE3-427D-9A45-E3204D5E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3559"/>
            <a:ext cx="7632848" cy="3958471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19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61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404911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077D58A-3E4C-4225-919A-44B2BEFC2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130617"/>
            <a:ext cx="6840760" cy="3867894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19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62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315175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19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270237"/>
            <a:ext cx="8355539" cy="3615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spcBef>
                <a:spcPts val="0"/>
              </a:spcBef>
              <a:buNone/>
            </a:pPr>
            <a:r>
              <a:rPr lang="pt-BR" sz="100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Dados: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100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Consumo 20.160  Wh.</a:t>
            </a:r>
          </a:p>
          <a:p>
            <a:pPr marL="57150" indent="0">
              <a:spcBef>
                <a:spcPts val="0"/>
              </a:spcBef>
              <a:buNone/>
            </a:pPr>
            <a:r>
              <a:rPr lang="pt-BR" sz="100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Há 100 células solares de 6 cm x 8 cm.</a:t>
            </a:r>
          </a:p>
          <a:p>
            <a:pPr marL="57150" indent="0">
              <a:spcBef>
                <a:spcPts val="0"/>
              </a:spcBef>
              <a:buNone/>
            </a:pPr>
            <a:r>
              <a:rPr lang="pt-BR" sz="100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Cada célula produz 24 Wh por centímetro da diagonal. </a:t>
            </a:r>
          </a:p>
          <a:p>
            <a:pPr marL="57150" indent="0" algn="just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just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Pergunta:</a:t>
            </a:r>
          </a:p>
          <a:p>
            <a:pPr marL="57150" indent="0">
              <a:spcBef>
                <a:spcPts val="0"/>
              </a:spcBef>
              <a:buNone/>
            </a:pPr>
            <a:r>
              <a:rPr lang="pt-BR" sz="100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Ação para produzir exatamente o consumo? 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pt-BR" sz="6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r>
              <a:rPr lang="pt-BR" sz="1200" dirty="0"/>
              <a:t>  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63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128042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19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457201" y="1270237"/>
                <a:ext cx="4474840" cy="361506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100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Solução: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10000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               </a:t>
                </a: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10000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                                                     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𝑑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=10 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𝑐𝑚</m:t>
                      </m:r>
                    </m:oMath>
                  </m:oMathPara>
                </a14:m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24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𝑊h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∙10=240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𝑊h</m:t>
                      </m:r>
                    </m:oMath>
                  </m:oMathPara>
                </a14:m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</a:t>
                </a: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r>
                  <a:rPr lang="pt-BR" sz="9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pt-BR" sz="6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pt-BR" sz="1200" dirty="0"/>
                  <a:t>  </a:t>
                </a:r>
              </a:p>
            </p:txBody>
          </p:sp>
        </mc:Choice>
        <mc:Fallback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1" y="1270237"/>
                <a:ext cx="4474840" cy="3615064"/>
              </a:xfrm>
              <a:prstGeom prst="rect">
                <a:avLst/>
              </a:prstGeom>
              <a:blipFill>
                <a:blip r:embed="rId3"/>
                <a:stretch>
                  <a:fillRect l="-954" t="-202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64</a:t>
            </a:fld>
            <a:endParaRPr lang="pt-BR" dirty="0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33C92768-1CAA-4D3E-A28E-A5B1AACB9724}"/>
              </a:ext>
            </a:extLst>
          </p:cNvPr>
          <p:cNvSpPr txBox="1"/>
          <p:nvPr/>
        </p:nvSpPr>
        <p:spPr>
          <a:xfrm>
            <a:off x="5890549" y="288331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74C525D-E15D-4C9B-85BB-5A3960EC2873}"/>
              </a:ext>
            </a:extLst>
          </p:cNvPr>
          <p:cNvSpPr txBox="1"/>
          <p:nvPr/>
        </p:nvSpPr>
        <p:spPr>
          <a:xfrm>
            <a:off x="5890549" y="4536430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  <a:latin typeface="Calibri" panose="020F0502020204030204" pitchFamily="34" charset="0"/>
              </a:rPr>
              <a:t>Alternativa “A”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7C6CA64-662B-4B37-8FB8-E6C69E852E71}"/>
              </a:ext>
            </a:extLst>
          </p:cNvPr>
          <p:cNvSpPr txBox="1"/>
          <p:nvPr/>
        </p:nvSpPr>
        <p:spPr>
          <a:xfrm>
            <a:off x="1325403" y="3274987"/>
            <a:ext cx="495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5D0DAFC-85A6-4359-8E0F-2B37ACC0155C}"/>
              </a:ext>
            </a:extLst>
          </p:cNvPr>
          <p:cNvSpPr/>
          <p:nvPr/>
        </p:nvSpPr>
        <p:spPr>
          <a:xfrm>
            <a:off x="827584" y="2211710"/>
            <a:ext cx="1656184" cy="1247943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279482C0-16A1-4547-B04D-F5E25204FE3A}"/>
              </a:ext>
            </a:extLst>
          </p:cNvPr>
          <p:cNvCxnSpPr/>
          <p:nvPr/>
        </p:nvCxnSpPr>
        <p:spPr>
          <a:xfrm>
            <a:off x="827584" y="2175858"/>
            <a:ext cx="1656184" cy="12837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A2B98DD-23AB-4285-A277-72A893F3AEBC}"/>
              </a:ext>
            </a:extLst>
          </p:cNvPr>
          <p:cNvSpPr txBox="1"/>
          <p:nvPr/>
        </p:nvSpPr>
        <p:spPr>
          <a:xfrm>
            <a:off x="1325403" y="281775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d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40FFFB7C-83F3-4291-A27A-4FC5F27858E4}"/>
              </a:ext>
            </a:extLst>
          </p:cNvPr>
          <p:cNvSpPr txBox="1"/>
          <p:nvPr/>
        </p:nvSpPr>
        <p:spPr>
          <a:xfrm>
            <a:off x="1325403" y="1923540"/>
            <a:ext cx="654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   6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65406A0F-0696-4B0F-9493-2D86893F789D}"/>
              </a:ext>
            </a:extLst>
          </p:cNvPr>
          <p:cNvSpPr txBox="1"/>
          <p:nvPr/>
        </p:nvSpPr>
        <p:spPr>
          <a:xfrm>
            <a:off x="2635867" y="2529585"/>
            <a:ext cx="423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2770C351-C308-4EF7-B3C8-F48C81C99FAD}"/>
                  </a:ext>
                </a:extLst>
              </p:cNvPr>
              <p:cNvSpPr txBox="1"/>
              <p:nvPr/>
            </p:nvSpPr>
            <p:spPr>
              <a:xfrm>
                <a:off x="4932041" y="1949738"/>
                <a:ext cx="3816424" cy="2263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240 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𝑊h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=20.160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𝑊h</m:t>
                      </m:r>
                    </m:oMath>
                  </m:oMathPara>
                </a14:m>
                <a:endParaRPr lang="pt-BR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          </m:t>
                      </m:r>
                    </m:oMath>
                  </m:oMathPara>
                </a14:m>
                <a:endParaRPr lang="pt-BR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20.160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240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2.016</m:t>
                          </m:r>
                        </m:num>
                        <m:den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84</m:t>
                      </m:r>
                    </m:oMath>
                  </m:oMathPara>
                </a14:m>
                <a:endParaRPr lang="pt-BR" sz="2400" dirty="0"/>
              </a:p>
              <a:p>
                <a:endParaRPr lang="pt-BR" sz="24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100−</m:t>
                      </m:r>
                      <m:r>
                        <a:rPr lang="pt-BR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84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=16</m:t>
                      </m:r>
                      <m:r>
                        <a:rPr lang="pt-BR" sz="24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24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  <m:r>
                        <a:rPr lang="pt-BR" sz="24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24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mais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2770C351-C308-4EF7-B3C8-F48C81C99F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1" y="1949738"/>
                <a:ext cx="3816424" cy="2263505"/>
              </a:xfrm>
              <a:prstGeom prst="rect">
                <a:avLst/>
              </a:prstGeom>
              <a:blipFill>
                <a:blip r:embed="rId5"/>
                <a:stretch>
                  <a:fillRect l="-31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m 7">
            <a:extLst>
              <a:ext uri="{FF2B5EF4-FFF2-40B4-BE49-F238E27FC236}">
                <a16:creationId xmlns:a16="http://schemas.microsoft.com/office/drawing/2014/main" id="{7818758C-77CB-46C3-B06C-DABCA5862F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248" y="3125365"/>
            <a:ext cx="1712672" cy="128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  <p:bldP spid="13" grpId="0"/>
      <p:bldP spid="31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57A709E-2B5B-446E-8507-F47E6F3E9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1144472"/>
            <a:ext cx="4320480" cy="3896635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19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65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D67349BA-42DD-4C3C-BDF4-F7664303FE67}"/>
                  </a:ext>
                </a:extLst>
              </p:cNvPr>
              <p:cNvSpPr txBox="1"/>
              <p:nvPr/>
            </p:nvSpPr>
            <p:spPr>
              <a:xfrm>
                <a:off x="179512" y="1707654"/>
                <a:ext cx="3456384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𝑇𝑒𝑟𝑛𝑜𝑠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𝑃𝑖𝑡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𝑔𝑜𝑟𝑖𝑐𝑜𝑠</m:t>
                      </m:r>
                    </m:oMath>
                  </m:oMathPara>
                </a14:m>
                <a:endParaRPr lang="pt-BR" sz="2400" b="0" dirty="0"/>
              </a:p>
              <a:p>
                <a:pPr/>
                <a:endParaRPr lang="pt-BR" sz="2400" dirty="0"/>
              </a:p>
              <a:p>
                <a:pPr algn="ctr"/>
                <a:r>
                  <a:rPr lang="pt-BR" sz="2400" dirty="0"/>
                  <a:t>3 – 4 – 5 </a:t>
                </a:r>
              </a:p>
              <a:p>
                <a:pPr algn="ctr"/>
                <a:r>
                  <a:rPr lang="pt-BR" sz="2400" dirty="0"/>
                  <a:t>6 – 8 – 10 </a:t>
                </a:r>
              </a:p>
              <a:p>
                <a:pPr algn="ctr"/>
                <a:r>
                  <a:rPr lang="pt-BR" sz="2400" dirty="0"/>
                  <a:t>12 – 16 – 20 </a:t>
                </a:r>
              </a:p>
              <a:p>
                <a:pPr algn="ctr"/>
                <a:r>
                  <a:rPr lang="pt-BR" sz="2400" dirty="0"/>
                  <a:t>...</a:t>
                </a:r>
              </a:p>
            </p:txBody>
          </p:sp>
        </mc:Choice>
        <mc:Fallback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D67349BA-42DD-4C3C-BDF4-F7664303F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1707654"/>
                <a:ext cx="3456384" cy="2308324"/>
              </a:xfrm>
              <a:prstGeom prst="rect">
                <a:avLst/>
              </a:prstGeom>
              <a:blipFill>
                <a:blip r:embed="rId5"/>
                <a:stretch>
                  <a:fillRect b="-501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209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19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457201" y="1270237"/>
                <a:ext cx="4474840" cy="361506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100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Solução: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10000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               </a:t>
                </a: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10000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                                                     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𝑑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=10 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𝑐𝑚</m:t>
                      </m:r>
                    </m:oMath>
                  </m:oMathPara>
                </a14:m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24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𝑊h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∙10=240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𝑊h</m:t>
                      </m:r>
                    </m:oMath>
                  </m:oMathPara>
                </a14:m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</a:t>
                </a: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r>
                  <a:rPr lang="pt-BR" sz="9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pt-BR" sz="6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pt-BR" sz="1200" dirty="0"/>
                  <a:t>  </a:t>
                </a:r>
              </a:p>
            </p:txBody>
          </p:sp>
        </mc:Choice>
        <mc:Fallback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1" y="1270237"/>
                <a:ext cx="4474840" cy="3615064"/>
              </a:xfrm>
              <a:prstGeom prst="rect">
                <a:avLst/>
              </a:prstGeom>
              <a:blipFill>
                <a:blip r:embed="rId3"/>
                <a:stretch>
                  <a:fillRect l="-954" t="-202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66</a:t>
            </a:fld>
            <a:endParaRPr lang="pt-BR" dirty="0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33C92768-1CAA-4D3E-A28E-A5B1AACB9724}"/>
              </a:ext>
            </a:extLst>
          </p:cNvPr>
          <p:cNvSpPr txBox="1"/>
          <p:nvPr/>
        </p:nvSpPr>
        <p:spPr>
          <a:xfrm>
            <a:off x="5890549" y="288331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74C525D-E15D-4C9B-85BB-5A3960EC2873}"/>
              </a:ext>
            </a:extLst>
          </p:cNvPr>
          <p:cNvSpPr txBox="1"/>
          <p:nvPr/>
        </p:nvSpPr>
        <p:spPr>
          <a:xfrm>
            <a:off x="5890549" y="4536430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  <a:latin typeface="Calibri" panose="020F0502020204030204" pitchFamily="34" charset="0"/>
              </a:rPr>
              <a:t>Alternativa “A”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7C6CA64-662B-4B37-8FB8-E6C69E852E71}"/>
              </a:ext>
            </a:extLst>
          </p:cNvPr>
          <p:cNvSpPr txBox="1"/>
          <p:nvPr/>
        </p:nvSpPr>
        <p:spPr>
          <a:xfrm>
            <a:off x="1325403" y="3274987"/>
            <a:ext cx="495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5D0DAFC-85A6-4359-8E0F-2B37ACC0155C}"/>
              </a:ext>
            </a:extLst>
          </p:cNvPr>
          <p:cNvSpPr/>
          <p:nvPr/>
        </p:nvSpPr>
        <p:spPr>
          <a:xfrm>
            <a:off x="827584" y="2211710"/>
            <a:ext cx="1656184" cy="1247943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279482C0-16A1-4547-B04D-F5E25204FE3A}"/>
              </a:ext>
            </a:extLst>
          </p:cNvPr>
          <p:cNvCxnSpPr/>
          <p:nvPr/>
        </p:nvCxnSpPr>
        <p:spPr>
          <a:xfrm>
            <a:off x="827584" y="2175858"/>
            <a:ext cx="1656184" cy="12837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A2B98DD-23AB-4285-A277-72A893F3AEBC}"/>
              </a:ext>
            </a:extLst>
          </p:cNvPr>
          <p:cNvSpPr txBox="1"/>
          <p:nvPr/>
        </p:nvSpPr>
        <p:spPr>
          <a:xfrm>
            <a:off x="1325403" y="281775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d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40FFFB7C-83F3-4291-A27A-4FC5F27858E4}"/>
              </a:ext>
            </a:extLst>
          </p:cNvPr>
          <p:cNvSpPr txBox="1"/>
          <p:nvPr/>
        </p:nvSpPr>
        <p:spPr>
          <a:xfrm>
            <a:off x="1325403" y="1923540"/>
            <a:ext cx="654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   6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65406A0F-0696-4B0F-9493-2D86893F789D}"/>
              </a:ext>
            </a:extLst>
          </p:cNvPr>
          <p:cNvSpPr txBox="1"/>
          <p:nvPr/>
        </p:nvSpPr>
        <p:spPr>
          <a:xfrm>
            <a:off x="2635867" y="2529585"/>
            <a:ext cx="423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2770C351-C308-4EF7-B3C8-F48C81C99FAD}"/>
                  </a:ext>
                </a:extLst>
              </p:cNvPr>
              <p:cNvSpPr txBox="1"/>
              <p:nvPr/>
            </p:nvSpPr>
            <p:spPr>
              <a:xfrm>
                <a:off x="4932041" y="1949738"/>
                <a:ext cx="3816424" cy="2263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240 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𝑊h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=20.160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𝑊h</m:t>
                      </m:r>
                    </m:oMath>
                  </m:oMathPara>
                </a14:m>
                <a:endParaRPr lang="pt-BR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          </m:t>
                      </m:r>
                    </m:oMath>
                  </m:oMathPara>
                </a14:m>
                <a:endParaRPr lang="pt-BR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20.160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240</m:t>
                          </m:r>
                        </m:den>
                      </m:f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2.016</m:t>
                          </m:r>
                        </m:num>
                        <m:den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84</m:t>
                      </m:r>
                    </m:oMath>
                  </m:oMathPara>
                </a14:m>
                <a:endParaRPr lang="pt-BR" sz="2400" dirty="0"/>
              </a:p>
              <a:p>
                <a:endParaRPr lang="pt-BR" sz="24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100−</m:t>
                      </m:r>
                      <m:r>
                        <a:rPr lang="pt-BR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84</m:t>
                      </m:r>
                      <m:r>
                        <a:rPr lang="pt-BR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=16</m:t>
                      </m:r>
                      <m:r>
                        <a:rPr lang="pt-BR" sz="24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24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  <m:r>
                        <a:rPr lang="pt-BR" sz="24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t-BR" sz="24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mais</m:t>
                      </m:r>
                    </m:oMath>
                  </m:oMathPara>
                </a14:m>
                <a:endParaRPr lang="pt-BR" sz="2400" dirty="0"/>
              </a:p>
            </p:txBody>
          </p:sp>
        </mc:Choice>
        <mc:Fallback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2770C351-C308-4EF7-B3C8-F48C81C99F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1" y="1949738"/>
                <a:ext cx="3816424" cy="2263505"/>
              </a:xfrm>
              <a:prstGeom prst="rect">
                <a:avLst/>
              </a:prstGeom>
              <a:blipFill>
                <a:blip r:embed="rId5"/>
                <a:stretch>
                  <a:fillRect l="-31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965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1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5A2524E-2FE3-427D-9A45-E3204D5E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3559"/>
            <a:ext cx="7632848" cy="3958471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16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67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316069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16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1" y="1270237"/>
            <a:ext cx="4474840" cy="3615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spcBef>
                <a:spcPts val="0"/>
              </a:spcBef>
              <a:buNone/>
            </a:pPr>
            <a:r>
              <a:rPr lang="pt-BR" sz="100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Dados: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just">
              <a:spcBef>
                <a:spcPts val="0"/>
              </a:spcBef>
              <a:buNone/>
            </a:pPr>
            <a:r>
              <a:rPr lang="pt-BR" sz="9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Figura 1 há circunferências de raios iguais.</a:t>
            </a:r>
          </a:p>
          <a:p>
            <a:pPr marL="57150" indent="0" algn="just">
              <a:spcBef>
                <a:spcPts val="0"/>
              </a:spcBef>
              <a:buNone/>
            </a:pPr>
            <a:r>
              <a:rPr lang="pt-BR" sz="9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Figura 2 há </a:t>
            </a:r>
            <a:r>
              <a:rPr lang="pt-BR" sz="9600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duas circunferências com raios dobrados.</a:t>
            </a:r>
            <a:endParaRPr lang="pt-BR" sz="9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just">
              <a:spcBef>
                <a:spcPts val="0"/>
              </a:spcBef>
              <a:buNone/>
            </a:pPr>
            <a:endParaRPr lang="pt-BR" sz="10000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just">
              <a:spcBef>
                <a:spcPts val="0"/>
              </a:spcBef>
              <a:buNone/>
            </a:pPr>
            <a:r>
              <a:rPr lang="pt-BR" sz="100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Pergunta:</a:t>
            </a:r>
          </a:p>
          <a:p>
            <a:pPr marL="57150" indent="0" algn="just">
              <a:spcBef>
                <a:spcPts val="0"/>
              </a:spcBef>
              <a:buNone/>
            </a:pPr>
            <a:endParaRPr lang="pt-BR" sz="100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just">
              <a:spcBef>
                <a:spcPts val="0"/>
              </a:spcBef>
              <a:buNone/>
            </a:pPr>
            <a:r>
              <a:rPr lang="pt-BR" sz="9600" dirty="0">
                <a:latin typeface="Calibri" panose="020F0502020204030204" pitchFamily="34" charset="0"/>
                <a:cs typeface="Arial" panose="020B0604020202020204" pitchFamily="34" charset="0"/>
              </a:rPr>
              <a:t>Qual o aumento do perímetro do losango da Figura 2?</a:t>
            </a:r>
          </a:p>
          <a:p>
            <a:pPr marL="57150" indent="0" algn="just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pt-BR" sz="6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r>
              <a:rPr lang="pt-BR" sz="1200" dirty="0"/>
              <a:t>  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68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AD376EB-F8C5-443C-87DA-B2C04E62E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2650968"/>
            <a:ext cx="2582325" cy="208524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01E6961-B273-490F-ACDF-21C309042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4533" y="1063229"/>
            <a:ext cx="2170429" cy="208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7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8138906-9F4F-4733-853B-EBF5356B1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2650968"/>
            <a:ext cx="2582325" cy="2085247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16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457200" y="1270237"/>
                <a:ext cx="8355539" cy="361506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100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Solução: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</m:t>
                      </m:r>
                      <m:r>
                        <a:rPr lang="pt-BR" sz="9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8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−−−−−−100%</m:t>
                      </m:r>
                    </m:oMath>
                  </m:oMathPara>
                </a14:m>
                <a:endParaRPr lang="pt-BR" sz="9600" b="0" i="1" dirty="0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𝑅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−−−−−−  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pt-BR" sz="9600" b="0" i="1" dirty="0">
                  <a:solidFill>
                    <a:prstClr val="black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1200</m:t>
                          </m:r>
                        </m:num>
                        <m:den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=150%</m:t>
                      </m:r>
                    </m:oMath>
                  </m:oMathPara>
                </a14:m>
                <a:endParaRPr lang="pt-BR" sz="9600" b="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150% – 100% = 50%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                                                               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Alternativa “E”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100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  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10000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                                                     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</a:t>
                </a: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r>
                  <a:rPr lang="pt-BR" sz="9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pt-BR" sz="6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pt-BR" sz="1200" dirty="0"/>
                  <a:t>  </a:t>
                </a:r>
              </a:p>
            </p:txBody>
          </p:sp>
        </mc:Choice>
        <mc:Fallback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270237"/>
                <a:ext cx="8355539" cy="3615064"/>
              </a:xfrm>
              <a:prstGeom prst="rect">
                <a:avLst/>
              </a:prstGeom>
              <a:blipFill>
                <a:blip r:embed="rId4"/>
                <a:stretch>
                  <a:fillRect l="-511" t="-2024" b="-657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69</a:t>
            </a:fld>
            <a:endParaRPr lang="pt-BR" dirty="0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57D4F9E-9D2B-4A01-B67D-B26C5A6ADB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4533" y="1063229"/>
            <a:ext cx="2170429" cy="208524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ABAF6E3-7D04-46A8-92E3-FEB4284B4A13}"/>
              </a:ext>
            </a:extLst>
          </p:cNvPr>
          <p:cNvSpPr txBox="1"/>
          <p:nvPr/>
        </p:nvSpPr>
        <p:spPr>
          <a:xfrm rot="19608651">
            <a:off x="5291792" y="1493889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3E6A384-EC81-45C0-B661-B64796E928E5}"/>
              </a:ext>
            </a:extLst>
          </p:cNvPr>
          <p:cNvSpPr txBox="1"/>
          <p:nvPr/>
        </p:nvSpPr>
        <p:spPr>
          <a:xfrm rot="19608651">
            <a:off x="5629688" y="1288319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6E276FE-54D0-491E-B21B-6D20A0FB63F5}"/>
              </a:ext>
            </a:extLst>
          </p:cNvPr>
          <p:cNvSpPr txBox="1"/>
          <p:nvPr/>
        </p:nvSpPr>
        <p:spPr>
          <a:xfrm rot="2471753">
            <a:off x="5214632" y="1995085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4B860B9-0896-4B92-B06C-ADB76CBBD736}"/>
              </a:ext>
            </a:extLst>
          </p:cNvPr>
          <p:cNvSpPr txBox="1"/>
          <p:nvPr/>
        </p:nvSpPr>
        <p:spPr>
          <a:xfrm rot="3009751">
            <a:off x="5543532" y="2210511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B467C70-9D64-443E-A90B-B8FA90956905}"/>
              </a:ext>
            </a:extLst>
          </p:cNvPr>
          <p:cNvSpPr txBox="1"/>
          <p:nvPr/>
        </p:nvSpPr>
        <p:spPr>
          <a:xfrm rot="19608651">
            <a:off x="6043362" y="216100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44BA4C9-7A5C-4FF8-B32F-A2BA8DAFC712}"/>
              </a:ext>
            </a:extLst>
          </p:cNvPr>
          <p:cNvSpPr txBox="1"/>
          <p:nvPr/>
        </p:nvSpPr>
        <p:spPr>
          <a:xfrm rot="19608651">
            <a:off x="6381258" y="195543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17E7C8E-3371-4D36-8EA0-784C88D4ED8E}"/>
              </a:ext>
            </a:extLst>
          </p:cNvPr>
          <p:cNvSpPr txBox="1"/>
          <p:nvPr/>
        </p:nvSpPr>
        <p:spPr>
          <a:xfrm rot="2471753">
            <a:off x="6041760" y="1336891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486A39A-BF24-4056-BA0E-82D3FCC5C6AA}"/>
              </a:ext>
            </a:extLst>
          </p:cNvPr>
          <p:cNvSpPr txBox="1"/>
          <p:nvPr/>
        </p:nvSpPr>
        <p:spPr>
          <a:xfrm rot="3009751">
            <a:off x="6370660" y="1552317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6406AB7-FD2A-42CF-9A13-0F9B0F209E69}"/>
              </a:ext>
            </a:extLst>
          </p:cNvPr>
          <p:cNvSpPr txBox="1"/>
          <p:nvPr/>
        </p:nvSpPr>
        <p:spPr>
          <a:xfrm rot="2471753">
            <a:off x="7593581" y="2793857"/>
            <a:ext cx="271110" cy="380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2AC07F69-A836-4828-AACD-ED9007105BDB}"/>
              </a:ext>
            </a:extLst>
          </p:cNvPr>
          <p:cNvSpPr txBox="1"/>
          <p:nvPr/>
        </p:nvSpPr>
        <p:spPr>
          <a:xfrm rot="3009751">
            <a:off x="7835895" y="3119519"/>
            <a:ext cx="525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2R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814036C1-B18C-4E58-A69B-20F75D9950D1}"/>
              </a:ext>
            </a:extLst>
          </p:cNvPr>
          <p:cNvSpPr txBox="1"/>
          <p:nvPr/>
        </p:nvSpPr>
        <p:spPr>
          <a:xfrm rot="2471753">
            <a:off x="6922972" y="3606009"/>
            <a:ext cx="44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2R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08EF3A01-D36C-4B0D-9DB7-836BCA27BB2F}"/>
              </a:ext>
            </a:extLst>
          </p:cNvPr>
          <p:cNvSpPr txBox="1"/>
          <p:nvPr/>
        </p:nvSpPr>
        <p:spPr>
          <a:xfrm rot="3009751">
            <a:off x="7186570" y="3869558"/>
            <a:ext cx="525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   R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77CFFA59-04BA-499D-8C62-128ACC311F12}"/>
              </a:ext>
            </a:extLst>
          </p:cNvPr>
          <p:cNvSpPr txBox="1"/>
          <p:nvPr/>
        </p:nvSpPr>
        <p:spPr>
          <a:xfrm rot="18887955">
            <a:off x="7608504" y="3883063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369AE566-A223-4BF7-B2F3-7FAB207B1B0E}"/>
              </a:ext>
            </a:extLst>
          </p:cNvPr>
          <p:cNvSpPr txBox="1"/>
          <p:nvPr/>
        </p:nvSpPr>
        <p:spPr>
          <a:xfrm rot="18916162">
            <a:off x="7869341" y="3560416"/>
            <a:ext cx="505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2R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1188B619-F46D-4705-97AB-55056B7F3623}"/>
              </a:ext>
            </a:extLst>
          </p:cNvPr>
          <p:cNvSpPr txBox="1"/>
          <p:nvPr/>
        </p:nvSpPr>
        <p:spPr>
          <a:xfrm rot="18887955">
            <a:off x="6966965" y="3115532"/>
            <a:ext cx="468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2R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8B96FC81-26EF-47DC-AD2D-E1E333F09101}"/>
              </a:ext>
            </a:extLst>
          </p:cNvPr>
          <p:cNvSpPr txBox="1"/>
          <p:nvPr/>
        </p:nvSpPr>
        <p:spPr>
          <a:xfrm rot="18916162">
            <a:off x="7277789" y="2761430"/>
            <a:ext cx="505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67893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1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41" end="4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2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42" end="4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4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44" end="4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ÁREAS – losango 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5" name="Triângulo retângulo 1">
            <a:extLst>
              <a:ext uri="{FF2B5EF4-FFF2-40B4-BE49-F238E27FC236}">
                <a16:creationId xmlns:a16="http://schemas.microsoft.com/office/drawing/2014/main" id="{35C4D603-F9E6-45AA-B607-183F0C3056E3}"/>
              </a:ext>
            </a:extLst>
          </p:cNvPr>
          <p:cNvSpPr/>
          <p:nvPr/>
        </p:nvSpPr>
        <p:spPr>
          <a:xfrm>
            <a:off x="4355976" y="1171503"/>
            <a:ext cx="3096344" cy="167909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riângulo retângulo 5">
            <a:extLst>
              <a:ext uri="{FF2B5EF4-FFF2-40B4-BE49-F238E27FC236}">
                <a16:creationId xmlns:a16="http://schemas.microsoft.com/office/drawing/2014/main" id="{FC587654-DDC0-4E76-9A3F-036CDB84CB07}"/>
              </a:ext>
            </a:extLst>
          </p:cNvPr>
          <p:cNvSpPr/>
          <p:nvPr/>
        </p:nvSpPr>
        <p:spPr>
          <a:xfrm flipH="1">
            <a:off x="1259632" y="1171503"/>
            <a:ext cx="3096344" cy="167909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riângulo retângulo 6">
            <a:extLst>
              <a:ext uri="{FF2B5EF4-FFF2-40B4-BE49-F238E27FC236}">
                <a16:creationId xmlns:a16="http://schemas.microsoft.com/office/drawing/2014/main" id="{DF5A2F5A-EA25-4697-9621-C2D82859F082}"/>
              </a:ext>
            </a:extLst>
          </p:cNvPr>
          <p:cNvSpPr/>
          <p:nvPr/>
        </p:nvSpPr>
        <p:spPr>
          <a:xfrm flipV="1">
            <a:off x="4355976" y="2876784"/>
            <a:ext cx="3096344" cy="167909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riângulo retângulo 7">
            <a:extLst>
              <a:ext uri="{FF2B5EF4-FFF2-40B4-BE49-F238E27FC236}">
                <a16:creationId xmlns:a16="http://schemas.microsoft.com/office/drawing/2014/main" id="{992133AC-5742-4491-B849-24594AD0BB4B}"/>
              </a:ext>
            </a:extLst>
          </p:cNvPr>
          <p:cNvSpPr/>
          <p:nvPr/>
        </p:nvSpPr>
        <p:spPr>
          <a:xfrm flipH="1" flipV="1">
            <a:off x="1259632" y="2850597"/>
            <a:ext cx="3096344" cy="167909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have esquerda 8">
            <a:extLst>
              <a:ext uri="{FF2B5EF4-FFF2-40B4-BE49-F238E27FC236}">
                <a16:creationId xmlns:a16="http://schemas.microsoft.com/office/drawing/2014/main" id="{3B27139D-D451-4AEE-9A4D-E7DCCB6A4ADA}"/>
              </a:ext>
            </a:extLst>
          </p:cNvPr>
          <p:cNvSpPr/>
          <p:nvPr/>
        </p:nvSpPr>
        <p:spPr>
          <a:xfrm rot="10800000">
            <a:off x="4227228" y="1096134"/>
            <a:ext cx="257496" cy="3433557"/>
          </a:xfrm>
          <a:prstGeom prst="leftBrace">
            <a:avLst/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EAA2B05-1128-4B91-BB99-220AEC3197E5}"/>
              </a:ext>
            </a:extLst>
          </p:cNvPr>
          <p:cNvSpPr txBox="1"/>
          <p:nvPr/>
        </p:nvSpPr>
        <p:spPr>
          <a:xfrm>
            <a:off x="4355976" y="1315519"/>
            <a:ext cx="1046440" cy="149739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FFC000"/>
                </a:solidFill>
              </a:rPr>
              <a:t>Diagonal </a:t>
            </a:r>
          </a:p>
          <a:p>
            <a:pPr algn="ctr"/>
            <a:r>
              <a:rPr lang="pt-BR" sz="2800" b="1" dirty="0">
                <a:solidFill>
                  <a:srgbClr val="FFC000"/>
                </a:solidFill>
              </a:rPr>
              <a:t>menor</a:t>
            </a:r>
          </a:p>
        </p:txBody>
      </p:sp>
      <p:sp>
        <p:nvSpPr>
          <p:cNvPr id="12" name="Chave esquerda 10">
            <a:extLst>
              <a:ext uri="{FF2B5EF4-FFF2-40B4-BE49-F238E27FC236}">
                <a16:creationId xmlns:a16="http://schemas.microsoft.com/office/drawing/2014/main" id="{0E7C02EA-A3D6-4BF5-8CB3-59C78FC3717E}"/>
              </a:ext>
            </a:extLst>
          </p:cNvPr>
          <p:cNvSpPr/>
          <p:nvPr/>
        </p:nvSpPr>
        <p:spPr>
          <a:xfrm rot="5400000">
            <a:off x="4218365" y="-294955"/>
            <a:ext cx="252175" cy="6215733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51E0361-9148-490B-A3A8-756911897D93}"/>
              </a:ext>
            </a:extLst>
          </p:cNvPr>
          <p:cNvSpPr txBox="1"/>
          <p:nvPr/>
        </p:nvSpPr>
        <p:spPr>
          <a:xfrm>
            <a:off x="2457077" y="2846667"/>
            <a:ext cx="15173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FF0000"/>
                </a:solidFill>
              </a:rPr>
              <a:t>Diagonal</a:t>
            </a:r>
          </a:p>
          <a:p>
            <a:pPr algn="ctr"/>
            <a:r>
              <a:rPr lang="pt-BR" sz="2800" b="1" dirty="0">
                <a:solidFill>
                  <a:srgbClr val="FF0000"/>
                </a:solidFill>
              </a:rPr>
              <a:t>maior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2B25704C-558A-44C6-B22B-59BAA5F785A8}"/>
                  </a:ext>
                </a:extLst>
              </p:cNvPr>
              <p:cNvSpPr txBox="1"/>
              <p:nvPr/>
            </p:nvSpPr>
            <p:spPr>
              <a:xfrm>
                <a:off x="612718" y="4454320"/>
                <a:ext cx="6997428" cy="6749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1" i="1" smtClean="0">
                          <a:latin typeface="Cambria Math"/>
                        </a:rPr>
                        <m:t>Á</m:t>
                      </m:r>
                      <m:r>
                        <a:rPr lang="pt-BR" sz="2000" b="1" i="1" smtClean="0">
                          <a:latin typeface="Cambria Math"/>
                        </a:rPr>
                        <m:t>𝒓𝒆𝒂</m:t>
                      </m:r>
                      <m:r>
                        <a:rPr lang="pt-BR" sz="2000" b="1" i="1" smtClean="0">
                          <a:latin typeface="Cambria Math"/>
                        </a:rPr>
                        <m:t> </m:t>
                      </m:r>
                      <m:r>
                        <a:rPr lang="pt-BR" sz="2000" b="1" i="1" smtClean="0">
                          <a:latin typeface="Cambria Math"/>
                        </a:rPr>
                        <m:t>𝒅𝒐</m:t>
                      </m:r>
                      <m:r>
                        <a:rPr lang="pt-BR" sz="2000" b="1" i="1" smtClean="0">
                          <a:latin typeface="Cambria Math"/>
                        </a:rPr>
                        <m:t> </m:t>
                      </m:r>
                      <m:r>
                        <a:rPr lang="pt-BR" sz="2000" b="1" i="1" smtClean="0">
                          <a:latin typeface="Cambria Math"/>
                        </a:rPr>
                        <m:t>𝒍𝒐𝒔𝒂𝒏𝒈𝒐</m:t>
                      </m:r>
                      <m:r>
                        <a:rPr lang="pt-BR" sz="2000" b="1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pt-BR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b="1" i="1" smtClean="0">
                              <a:latin typeface="Cambria Math"/>
                            </a:rPr>
                            <m:t>𝑫𝒊𝒂𝒈𝒐𝒏𝒂𝒍</m:t>
                          </m:r>
                          <m:r>
                            <a:rPr lang="pt-BR" sz="2000" b="1" i="1" smtClean="0">
                              <a:latin typeface="Cambria Math"/>
                            </a:rPr>
                            <m:t> </m:t>
                          </m:r>
                          <m:r>
                            <a:rPr lang="pt-BR" sz="2000" b="1" i="1" smtClean="0">
                              <a:latin typeface="Cambria Math"/>
                            </a:rPr>
                            <m:t>𝒎𝒂𝒊𝒐𝒓</m:t>
                          </m:r>
                          <m:r>
                            <a:rPr lang="pt-BR" sz="2000" b="1" i="1" smtClean="0">
                              <a:latin typeface="Cambria Math"/>
                            </a:rPr>
                            <m:t> ∙</m:t>
                          </m:r>
                          <m:r>
                            <a:rPr lang="pt-BR" sz="2000" b="1" i="1" smtClean="0">
                              <a:latin typeface="Cambria Math"/>
                              <a:ea typeface="Cambria Math"/>
                            </a:rPr>
                            <m:t>𝒅𝒊𝒂𝒈𝒐𝒏𝒂𝒍</m:t>
                          </m:r>
                          <m:r>
                            <a:rPr lang="pt-BR" sz="2000" b="1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pt-BR" sz="2000" b="1" i="1" smtClean="0">
                              <a:latin typeface="Cambria Math"/>
                              <a:ea typeface="Cambria Math"/>
                            </a:rPr>
                            <m:t>𝒎𝒆𝒏𝒐𝒓</m:t>
                          </m:r>
                        </m:num>
                        <m:den>
                          <m:r>
                            <a:rPr lang="pt-BR" sz="20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pt-BR" b="1" dirty="0"/>
              </a:p>
            </p:txBody>
          </p:sp>
        </mc:Choice>
        <mc:Fallback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2B25704C-558A-44C6-B22B-59BAA5F785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718" y="4454320"/>
                <a:ext cx="6997428" cy="6749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51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8.64198E-7 L -0.33472 -0.3345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6" y="-167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95062E-6 L 0.33473 -0.3293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6" y="-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/>
      <p:bldP spid="12" grpId="0" animBg="1"/>
      <p:bldP spid="13" grpId="0"/>
      <p:bldP spid="1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5A2524E-2FE3-427D-9A45-E3204D5E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3559"/>
            <a:ext cx="7632848" cy="3958471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18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70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204178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18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71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CEAD8AA-79C1-4D9E-9505-2DC7DA920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226943"/>
            <a:ext cx="6696744" cy="3769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926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18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270237"/>
            <a:ext cx="8355539" cy="3615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spcBef>
                <a:spcPts val="0"/>
              </a:spcBef>
              <a:buNone/>
            </a:pPr>
            <a:r>
              <a:rPr lang="pt-BR" sz="100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Dados: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100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Triângulo   com  17   palitos </a:t>
            </a:r>
          </a:p>
          <a:p>
            <a:pPr marL="57150" indent="0">
              <a:spcBef>
                <a:spcPts val="0"/>
              </a:spcBef>
              <a:buNone/>
            </a:pPr>
            <a:r>
              <a:rPr lang="pt-BR" sz="100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 pelo menos um lado com </a:t>
            </a:r>
          </a:p>
          <a:p>
            <a:pPr marL="57150" indent="0">
              <a:spcBef>
                <a:spcPts val="0"/>
              </a:spcBef>
              <a:buNone/>
            </a:pPr>
            <a:r>
              <a:rPr lang="pt-BR" sz="100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6 palitos.</a:t>
            </a:r>
          </a:p>
          <a:p>
            <a:pPr marL="57150" indent="0" algn="just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just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just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Pergunta:</a:t>
            </a:r>
          </a:p>
          <a:p>
            <a:pPr marL="57150" indent="0" algn="just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just">
              <a:spcBef>
                <a:spcPts val="0"/>
              </a:spcBef>
              <a:buNone/>
            </a:pPr>
            <a:r>
              <a:rPr lang="pt-BR" sz="9600" dirty="0">
                <a:latin typeface="Calibri" panose="020F0502020204030204" pitchFamily="34" charset="0"/>
                <a:cs typeface="Arial" panose="020B0604020202020204" pitchFamily="34" charset="0"/>
              </a:rPr>
              <a:t>A quantidade máxima de triângulos não congruentes dois a dois que podem ser construídos é ?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pt-BR" sz="6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r>
              <a:rPr lang="pt-BR" sz="1200" dirty="0"/>
              <a:t>  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72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3F17E5F-E233-4031-9A9B-4E87AB5238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08" t="5592" r="34059"/>
          <a:stretch/>
        </p:blipFill>
        <p:spPr>
          <a:xfrm>
            <a:off x="4644009" y="1374652"/>
            <a:ext cx="4042792" cy="2493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527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18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270237"/>
            <a:ext cx="8355539" cy="3615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spcBef>
                <a:spcPts val="0"/>
              </a:spcBef>
              <a:buNone/>
            </a:pPr>
            <a:r>
              <a:rPr lang="pt-BR" sz="100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DESIGUALDADE TRIANGULAR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pt-BR" sz="6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r>
              <a:rPr lang="pt-BR" sz="1200" dirty="0"/>
              <a:t>  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73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263D903-86D6-40D2-8E16-611279907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166" y="1270237"/>
            <a:ext cx="5292080" cy="396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159E0F3D-2996-4693-96A0-D8F8CC0061DF}"/>
              </a:ext>
            </a:extLst>
          </p:cNvPr>
          <p:cNvSpPr txBox="1">
            <a:spLocks/>
          </p:cNvSpPr>
          <p:nvPr/>
        </p:nvSpPr>
        <p:spPr>
          <a:xfrm>
            <a:off x="236767" y="1774293"/>
            <a:ext cx="4104456" cy="3465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 dirty="0"/>
              <a:t>Com 3 retas se consegue construir um triângulo?</a:t>
            </a:r>
          </a:p>
        </p:txBody>
      </p:sp>
    </p:spTree>
    <p:extLst>
      <p:ext uri="{BB962C8B-B14F-4D97-AF65-F5344CB8AC3E}">
        <p14:creationId xmlns:p14="http://schemas.microsoft.com/office/powerpoint/2010/main" val="292029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18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270237"/>
            <a:ext cx="8355539" cy="3615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spcBef>
                <a:spcPts val="0"/>
              </a:spcBef>
              <a:buNone/>
            </a:pPr>
            <a:r>
              <a:rPr lang="pt-BR" sz="100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DESIGUALDADE TRIANGULAR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pt-BR" sz="6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r>
              <a:rPr lang="pt-BR" sz="1200" dirty="0"/>
              <a:t>  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74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263D903-86D6-40D2-8E16-611279907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166" y="1270237"/>
            <a:ext cx="5292080" cy="396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159E0F3D-2996-4693-96A0-D8F8CC0061DF}"/>
              </a:ext>
            </a:extLst>
          </p:cNvPr>
          <p:cNvSpPr txBox="1">
            <a:spLocks/>
          </p:cNvSpPr>
          <p:nvPr/>
        </p:nvSpPr>
        <p:spPr>
          <a:xfrm>
            <a:off x="236767" y="1774293"/>
            <a:ext cx="4104456" cy="3465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2400" b="1" dirty="0">
              <a:solidFill>
                <a:srgbClr val="000000"/>
              </a:solidFill>
            </a:endParaRPr>
          </a:p>
          <a:p>
            <a:endParaRPr lang="pt-BR" sz="2400" b="1" dirty="0">
              <a:solidFill>
                <a:srgbClr val="000000"/>
              </a:solidFill>
            </a:endParaRPr>
          </a:p>
          <a:p>
            <a:endParaRPr lang="pt-BR" sz="2400" b="1" dirty="0">
              <a:solidFill>
                <a:srgbClr val="000000"/>
              </a:solidFill>
            </a:endParaRPr>
          </a:p>
          <a:p>
            <a:endParaRPr lang="pt-BR" sz="2400" b="1" dirty="0">
              <a:solidFill>
                <a:srgbClr val="000000"/>
              </a:solidFill>
            </a:endParaRPr>
          </a:p>
          <a:p>
            <a:r>
              <a:rPr lang="pt-BR" sz="2400" b="1" dirty="0">
                <a:solidFill>
                  <a:srgbClr val="000000"/>
                </a:solidFill>
              </a:rPr>
              <a:t>|b – c| &lt; a &lt; b + c</a:t>
            </a:r>
          </a:p>
          <a:p>
            <a:r>
              <a:rPr lang="pt-BR" sz="2400" b="1" dirty="0">
                <a:solidFill>
                  <a:srgbClr val="000000"/>
                </a:solidFill>
              </a:rPr>
              <a:t>|a – b| &lt; c &lt; a + b</a:t>
            </a:r>
          </a:p>
          <a:p>
            <a:r>
              <a:rPr lang="pt-BR" sz="2400" b="1" dirty="0">
                <a:solidFill>
                  <a:srgbClr val="000000"/>
                </a:solidFill>
              </a:rPr>
              <a:t>|a – c | &lt; b &lt; a + c</a:t>
            </a:r>
            <a:endParaRPr lang="pt-BR" sz="2400" b="1" dirty="0"/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F1AC0A27-476F-45C7-85CC-E60FE065A09D}"/>
              </a:ext>
            </a:extLst>
          </p:cNvPr>
          <p:cNvSpPr/>
          <p:nvPr/>
        </p:nvSpPr>
        <p:spPr bwMode="auto">
          <a:xfrm>
            <a:off x="2156652" y="1635646"/>
            <a:ext cx="2775388" cy="1687800"/>
          </a:xfrm>
          <a:prstGeom prst="triangle">
            <a:avLst>
              <a:gd name="adj" fmla="val 25002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rgbClr val="FFFFFF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917E133-3FFC-44D9-B592-0D0255BE2A8E}"/>
              </a:ext>
            </a:extLst>
          </p:cNvPr>
          <p:cNvSpPr txBox="1"/>
          <p:nvPr/>
        </p:nvSpPr>
        <p:spPr>
          <a:xfrm>
            <a:off x="2175051" y="2125282"/>
            <a:ext cx="417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992DC53-A2CE-4285-A4E1-D208DEBBC822}"/>
              </a:ext>
            </a:extLst>
          </p:cNvPr>
          <p:cNvSpPr txBox="1"/>
          <p:nvPr/>
        </p:nvSpPr>
        <p:spPr>
          <a:xfrm>
            <a:off x="3308780" y="3291830"/>
            <a:ext cx="417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7078378-4F23-494D-974D-B29E21A05666}"/>
              </a:ext>
            </a:extLst>
          </p:cNvPr>
          <p:cNvSpPr txBox="1"/>
          <p:nvPr/>
        </p:nvSpPr>
        <p:spPr>
          <a:xfrm>
            <a:off x="3611851" y="1923678"/>
            <a:ext cx="417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92237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18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270237"/>
            <a:ext cx="8355539" cy="3615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spcBef>
                <a:spcPts val="0"/>
              </a:spcBef>
              <a:buNone/>
            </a:pPr>
            <a:r>
              <a:rPr lang="pt-BR" sz="100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Solução: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pt-BR" sz="6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r>
              <a:rPr lang="pt-BR" sz="1200" dirty="0"/>
              <a:t>  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75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3F17E5F-E233-4031-9A9B-4E87AB5238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08" t="5592" r="34059"/>
          <a:stretch/>
        </p:blipFill>
        <p:spPr>
          <a:xfrm>
            <a:off x="4644009" y="1374652"/>
            <a:ext cx="4042792" cy="2493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CB21DA94-E9E6-416E-8925-52B68BC8B7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924528"/>
              </p:ext>
            </p:extLst>
          </p:nvPr>
        </p:nvGraphicFramePr>
        <p:xfrm>
          <a:off x="455385" y="1706169"/>
          <a:ext cx="4260632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79">
                  <a:extLst>
                    <a:ext uri="{9D8B030D-6E8A-4147-A177-3AD203B41FA5}">
                      <a16:colId xmlns:a16="http://schemas.microsoft.com/office/drawing/2014/main" val="392181058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44132826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665326164"/>
                    </a:ext>
                  </a:extLst>
                </a:gridCol>
                <a:gridCol w="1008113">
                  <a:extLst>
                    <a:ext uri="{9D8B030D-6E8A-4147-A177-3AD203B41FA5}">
                      <a16:colId xmlns:a16="http://schemas.microsoft.com/office/drawing/2014/main" val="2205028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2400" dirty="0"/>
                        <a:t>Lado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/>
                        <a:t>Lado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/>
                        <a:t>Lado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876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6868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6721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4573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658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4888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527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18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270237"/>
            <a:ext cx="8355539" cy="3615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spcBef>
                <a:spcPts val="0"/>
              </a:spcBef>
              <a:buNone/>
            </a:pPr>
            <a:r>
              <a:rPr lang="pt-BR" sz="100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Solução: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pt-BR" sz="6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r>
              <a:rPr lang="pt-BR" sz="1200" dirty="0"/>
              <a:t>  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76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3F17E5F-E233-4031-9A9B-4E87AB5238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08" t="5592" r="34059"/>
          <a:stretch/>
        </p:blipFill>
        <p:spPr>
          <a:xfrm>
            <a:off x="4644009" y="1374652"/>
            <a:ext cx="4042792" cy="2493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CB21DA94-E9E6-416E-8925-52B68BC8B7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237661"/>
              </p:ext>
            </p:extLst>
          </p:nvPr>
        </p:nvGraphicFramePr>
        <p:xfrm>
          <a:off x="455385" y="1706169"/>
          <a:ext cx="4260632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279">
                  <a:extLst>
                    <a:ext uri="{9D8B030D-6E8A-4147-A177-3AD203B41FA5}">
                      <a16:colId xmlns:a16="http://schemas.microsoft.com/office/drawing/2014/main" val="392181058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44132826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665326164"/>
                    </a:ext>
                  </a:extLst>
                </a:gridCol>
                <a:gridCol w="1008113">
                  <a:extLst>
                    <a:ext uri="{9D8B030D-6E8A-4147-A177-3AD203B41FA5}">
                      <a16:colId xmlns:a16="http://schemas.microsoft.com/office/drawing/2014/main" val="2205028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2400" dirty="0"/>
                        <a:t>Lado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/>
                        <a:t>Lado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/>
                        <a:t>Lado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400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876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6868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6721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4573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658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4888008"/>
                  </a:ext>
                </a:extLst>
              </a:tr>
            </a:tbl>
          </a:graphicData>
        </a:graphic>
      </p:graphicFrame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F2ED6C80-7618-41CA-B132-0F890D22E98B}"/>
              </a:ext>
            </a:extLst>
          </p:cNvPr>
          <p:cNvCxnSpPr/>
          <p:nvPr/>
        </p:nvCxnSpPr>
        <p:spPr>
          <a:xfrm>
            <a:off x="251520" y="2859782"/>
            <a:ext cx="47525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34321757-965D-44BE-8432-02A25D19A70D}"/>
              </a:ext>
            </a:extLst>
          </p:cNvPr>
          <p:cNvCxnSpPr/>
          <p:nvPr/>
        </p:nvCxnSpPr>
        <p:spPr>
          <a:xfrm>
            <a:off x="251520" y="3291830"/>
            <a:ext cx="47525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973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18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77</a:t>
            </a:fld>
            <a:endParaRPr lang="pt-BR" dirty="0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33C92768-1CAA-4D3E-A28E-A5B1AACB9724}"/>
              </a:ext>
            </a:extLst>
          </p:cNvPr>
          <p:cNvSpPr txBox="1"/>
          <p:nvPr/>
        </p:nvSpPr>
        <p:spPr>
          <a:xfrm>
            <a:off x="5890549" y="288331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 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71981D2-DA09-4E19-AA69-C3BF9D76F65A}"/>
              </a:ext>
            </a:extLst>
          </p:cNvPr>
          <p:cNvSpPr txBox="1"/>
          <p:nvPr/>
        </p:nvSpPr>
        <p:spPr>
          <a:xfrm>
            <a:off x="1792795" y="3406722"/>
            <a:ext cx="365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6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7C6CA64-662B-4B37-8FB8-E6C69E852E71}"/>
              </a:ext>
            </a:extLst>
          </p:cNvPr>
          <p:cNvSpPr txBox="1"/>
          <p:nvPr/>
        </p:nvSpPr>
        <p:spPr>
          <a:xfrm>
            <a:off x="2011153" y="1201037"/>
            <a:ext cx="495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 1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4E5B141D-6288-4E14-B188-946D2622909F}"/>
              </a:ext>
            </a:extLst>
          </p:cNvPr>
          <p:cNvSpPr txBox="1"/>
          <p:nvPr/>
        </p:nvSpPr>
        <p:spPr>
          <a:xfrm>
            <a:off x="1350515" y="2271744"/>
            <a:ext cx="432048" cy="37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10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4DAC676A-0CEA-4E22-A643-008D19F88944}"/>
              </a:ext>
            </a:extLst>
          </p:cNvPr>
          <p:cNvCxnSpPr/>
          <p:nvPr/>
        </p:nvCxnSpPr>
        <p:spPr>
          <a:xfrm flipH="1">
            <a:off x="1484120" y="1227271"/>
            <a:ext cx="497819" cy="3600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AB15E4D1-9A91-4DF6-BEEE-E58D0931BC40}"/>
              </a:ext>
            </a:extLst>
          </p:cNvPr>
          <p:cNvCxnSpPr/>
          <p:nvPr/>
        </p:nvCxnSpPr>
        <p:spPr>
          <a:xfrm flipH="1">
            <a:off x="1477737" y="2691786"/>
            <a:ext cx="497819" cy="2160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68897EA6-2A02-4E47-939F-2FE05B5A65FD}"/>
              </a:ext>
            </a:extLst>
          </p:cNvPr>
          <p:cNvCxnSpPr>
            <a:cxnSpLocks/>
          </p:cNvCxnSpPr>
          <p:nvPr/>
        </p:nvCxnSpPr>
        <p:spPr>
          <a:xfrm flipH="1" flipV="1">
            <a:off x="1975557" y="1242697"/>
            <a:ext cx="192396" cy="360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8BCC9DFF-2FE7-456E-A8BD-3D128C23DCD6}"/>
              </a:ext>
            </a:extLst>
          </p:cNvPr>
          <p:cNvSpPr txBox="1"/>
          <p:nvPr/>
        </p:nvSpPr>
        <p:spPr>
          <a:xfrm>
            <a:off x="4506396" y="3559122"/>
            <a:ext cx="365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6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052F8413-5BF7-4174-B851-18B10617A512}"/>
              </a:ext>
            </a:extLst>
          </p:cNvPr>
          <p:cNvSpPr txBox="1"/>
          <p:nvPr/>
        </p:nvSpPr>
        <p:spPr>
          <a:xfrm>
            <a:off x="4696686" y="1812124"/>
            <a:ext cx="495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 2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1EC9D7A2-F820-4FFD-AC5F-CAEBFF82853D}"/>
              </a:ext>
            </a:extLst>
          </p:cNvPr>
          <p:cNvSpPr txBox="1"/>
          <p:nvPr/>
        </p:nvSpPr>
        <p:spPr>
          <a:xfrm>
            <a:off x="4064116" y="2424144"/>
            <a:ext cx="432048" cy="37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9</a:t>
            </a:r>
          </a:p>
        </p:txBody>
      </p: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6D00E650-9E65-49BA-9618-E583A9947418}"/>
              </a:ext>
            </a:extLst>
          </p:cNvPr>
          <p:cNvCxnSpPr/>
          <p:nvPr/>
        </p:nvCxnSpPr>
        <p:spPr>
          <a:xfrm flipH="1">
            <a:off x="4164224" y="1725867"/>
            <a:ext cx="497819" cy="3240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id="{68484751-4E72-4C81-8B16-E5A37B1962DF}"/>
              </a:ext>
            </a:extLst>
          </p:cNvPr>
          <p:cNvCxnSpPr/>
          <p:nvPr/>
        </p:nvCxnSpPr>
        <p:spPr>
          <a:xfrm flipH="1">
            <a:off x="4191338" y="2844186"/>
            <a:ext cx="497819" cy="2160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>
            <a:extLst>
              <a:ext uri="{FF2B5EF4-FFF2-40B4-BE49-F238E27FC236}">
                <a16:creationId xmlns:a16="http://schemas.microsoft.com/office/drawing/2014/main" id="{798DDECD-6786-49D2-A9CF-1F4BF92311F1}"/>
              </a:ext>
            </a:extLst>
          </p:cNvPr>
          <p:cNvCxnSpPr>
            <a:cxnSpLocks/>
          </p:cNvCxnSpPr>
          <p:nvPr/>
        </p:nvCxnSpPr>
        <p:spPr>
          <a:xfrm flipH="1" flipV="1">
            <a:off x="4665953" y="1737011"/>
            <a:ext cx="58801" cy="720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62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5A2524E-2FE3-427D-9A45-E3204D5E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3559"/>
            <a:ext cx="7632848" cy="3958471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01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78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226384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01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79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62" y="1037409"/>
            <a:ext cx="7913146" cy="3924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700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ÁREAS – triângulo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sp>
        <p:nvSpPr>
          <p:cNvPr id="6" name="Triângulo retângulo 1">
            <a:extLst>
              <a:ext uri="{FF2B5EF4-FFF2-40B4-BE49-F238E27FC236}">
                <a16:creationId xmlns:a16="http://schemas.microsoft.com/office/drawing/2014/main" id="{E9494672-1CE3-4698-B0DF-FB1FF82AB07D}"/>
              </a:ext>
            </a:extLst>
          </p:cNvPr>
          <p:cNvSpPr/>
          <p:nvPr/>
        </p:nvSpPr>
        <p:spPr>
          <a:xfrm>
            <a:off x="1043608" y="1822763"/>
            <a:ext cx="1728192" cy="2304256"/>
          </a:xfrm>
          <a:prstGeom prst="rt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riângulo retângulo 5">
            <a:extLst>
              <a:ext uri="{FF2B5EF4-FFF2-40B4-BE49-F238E27FC236}">
                <a16:creationId xmlns:a16="http://schemas.microsoft.com/office/drawing/2014/main" id="{86BFB802-C84D-4882-864D-33A2D3FA0AD5}"/>
              </a:ext>
            </a:extLst>
          </p:cNvPr>
          <p:cNvSpPr/>
          <p:nvPr/>
        </p:nvSpPr>
        <p:spPr>
          <a:xfrm rot="10800000">
            <a:off x="1448574" y="1799851"/>
            <a:ext cx="1728192" cy="2304256"/>
          </a:xfrm>
          <a:prstGeom prst="rt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have esquerda 6">
            <a:extLst>
              <a:ext uri="{FF2B5EF4-FFF2-40B4-BE49-F238E27FC236}">
                <a16:creationId xmlns:a16="http://schemas.microsoft.com/office/drawing/2014/main" id="{3DA41E14-663D-4E88-9AA1-4CCDAE84848E}"/>
              </a:ext>
            </a:extLst>
          </p:cNvPr>
          <p:cNvSpPr/>
          <p:nvPr/>
        </p:nvSpPr>
        <p:spPr>
          <a:xfrm rot="5400000">
            <a:off x="1717955" y="868008"/>
            <a:ext cx="280408" cy="1629102"/>
          </a:xfrm>
          <a:prstGeom prst="lef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B6B287C-BF74-451D-8D96-C02D75568099}"/>
              </a:ext>
            </a:extLst>
          </p:cNvPr>
          <p:cNvSpPr txBox="1"/>
          <p:nvPr/>
        </p:nvSpPr>
        <p:spPr>
          <a:xfrm>
            <a:off x="1220363" y="1033980"/>
            <a:ext cx="2281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Base</a:t>
            </a:r>
          </a:p>
        </p:txBody>
      </p:sp>
      <p:sp>
        <p:nvSpPr>
          <p:cNvPr id="12" name="Chave esquerda 8">
            <a:extLst>
              <a:ext uri="{FF2B5EF4-FFF2-40B4-BE49-F238E27FC236}">
                <a16:creationId xmlns:a16="http://schemas.microsoft.com/office/drawing/2014/main" id="{26C39AB2-6F12-456A-88D4-7F8BE8316EFF}"/>
              </a:ext>
            </a:extLst>
          </p:cNvPr>
          <p:cNvSpPr/>
          <p:nvPr/>
        </p:nvSpPr>
        <p:spPr>
          <a:xfrm rot="10800000">
            <a:off x="2771800" y="1799850"/>
            <a:ext cx="257496" cy="2304257"/>
          </a:xfrm>
          <a:prstGeom prst="lef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693C7CD-1B61-47D2-BD51-9D30A2BF637F}"/>
              </a:ext>
            </a:extLst>
          </p:cNvPr>
          <p:cNvSpPr txBox="1"/>
          <p:nvPr/>
        </p:nvSpPr>
        <p:spPr>
          <a:xfrm>
            <a:off x="2900547" y="2135128"/>
            <a:ext cx="615553" cy="167952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t-BR" sz="2800" b="1" dirty="0"/>
              <a:t>Altura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CAFB58C1-A37C-470E-99D8-400355C09CF6}"/>
                  </a:ext>
                </a:extLst>
              </p:cNvPr>
              <p:cNvSpPr txBox="1"/>
              <p:nvPr/>
            </p:nvSpPr>
            <p:spPr>
              <a:xfrm>
                <a:off x="3851920" y="2614515"/>
                <a:ext cx="4549643" cy="6749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b="1" i="1" smtClean="0">
                          <a:latin typeface="Cambria Math"/>
                        </a:rPr>
                        <m:t>Á</m:t>
                      </m:r>
                      <m:r>
                        <a:rPr lang="pt-BR" sz="2000" b="1" i="1" smtClean="0">
                          <a:latin typeface="Cambria Math"/>
                        </a:rPr>
                        <m:t>𝒓𝒆𝒂</m:t>
                      </m:r>
                      <m:r>
                        <a:rPr lang="pt-BR" sz="2000" b="1" i="1" smtClean="0">
                          <a:latin typeface="Cambria Math"/>
                        </a:rPr>
                        <m:t> </m:t>
                      </m:r>
                      <m:r>
                        <a:rPr lang="pt-BR" sz="2000" b="1" i="1" smtClean="0">
                          <a:latin typeface="Cambria Math"/>
                        </a:rPr>
                        <m:t>𝒅𝒐</m:t>
                      </m:r>
                      <m:r>
                        <a:rPr lang="pt-BR" sz="2000" b="1" i="1" smtClean="0">
                          <a:latin typeface="Cambria Math"/>
                        </a:rPr>
                        <m:t> </m:t>
                      </m:r>
                      <m:r>
                        <a:rPr lang="pt-BR" sz="2000" b="1" i="1" smtClean="0">
                          <a:latin typeface="Cambria Math"/>
                        </a:rPr>
                        <m:t>𝒕𝒓𝒊</m:t>
                      </m:r>
                      <m:r>
                        <a:rPr lang="pt-BR" sz="2000" b="1" i="1" smtClean="0">
                          <a:latin typeface="Cambria Math"/>
                        </a:rPr>
                        <m:t>â</m:t>
                      </m:r>
                      <m:r>
                        <a:rPr lang="pt-BR" sz="2000" b="1" i="1" smtClean="0">
                          <a:latin typeface="Cambria Math"/>
                        </a:rPr>
                        <m:t>𝒏𝒈𝒖𝒍𝒐</m:t>
                      </m:r>
                      <m:r>
                        <a:rPr lang="pt-BR" sz="2000" b="1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pt-BR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000" b="1" i="1" smtClean="0">
                              <a:latin typeface="Cambria Math"/>
                            </a:rPr>
                            <m:t>𝑩𝒂𝒔𝒆</m:t>
                          </m:r>
                          <m:r>
                            <a:rPr lang="pt-BR" sz="2000" b="1" i="1" smtClean="0">
                              <a:latin typeface="Cambria Math"/>
                            </a:rPr>
                            <m:t> ∙</m:t>
                          </m:r>
                          <m:r>
                            <a:rPr lang="pt-BR" sz="2000" b="1" i="1" smtClean="0">
                              <a:latin typeface="Cambria Math"/>
                              <a:ea typeface="Cambria Math"/>
                            </a:rPr>
                            <m:t>𝑨𝒍𝒕𝒖𝒓𝒂</m:t>
                          </m:r>
                        </m:num>
                        <m:den>
                          <m:r>
                            <a:rPr lang="pt-BR" sz="20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pt-BR" b="1" dirty="0"/>
              </a:p>
            </p:txBody>
          </p:sp>
        </mc:Choice>
        <mc:Fallback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CAFB58C1-A37C-470E-99D8-400355C09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0" y="2614515"/>
                <a:ext cx="4549643" cy="6749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428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5679E-6 L -0.04722 4.5679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1" grpId="0"/>
      <p:bldP spid="12" grpId="0" animBg="1"/>
      <p:bldP spid="13" grpId="0"/>
      <p:bldP spid="1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01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270237"/>
            <a:ext cx="8355539" cy="3615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Dados: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pt-BR" sz="6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r>
              <a:rPr lang="pt-BR" sz="1200" dirty="0"/>
              <a:t>  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80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617034"/>
            <a:ext cx="7560840" cy="337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4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01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270237"/>
            <a:ext cx="8355539" cy="3615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Pergunta: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pt-BR" sz="6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r>
              <a:rPr lang="pt-BR" sz="1200" dirty="0"/>
              <a:t>  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81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8F9C698B-1B73-46BF-A493-5A3D9E50D29A}"/>
                  </a:ext>
                </a:extLst>
              </p:cNvPr>
              <p:cNvSpPr txBox="1"/>
              <p:nvPr/>
            </p:nvSpPr>
            <p:spPr>
              <a:xfrm>
                <a:off x="4825008" y="2662270"/>
                <a:ext cx="34563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400" dirty="0"/>
                  <a:t>A razão entre </a:t>
                </a:r>
                <a14:m>
                  <m:oMath xmlns:m="http://schemas.openxmlformats.org/officeDocument/2006/math">
                    <m:r>
                      <a:rPr lang="pt-BR" sz="24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pt-BR" sz="2400" dirty="0"/>
                  <a:t> e </a:t>
                </a:r>
                <a14:m>
                  <m:oMath xmlns:m="http://schemas.openxmlformats.org/officeDocument/2006/math">
                    <m:r>
                      <a:rPr lang="pt-BR" sz="240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pt-BR" sz="2400" dirty="0"/>
                  <a:t> será dada por?</a:t>
                </a:r>
              </a:p>
            </p:txBody>
          </p:sp>
        </mc:Choice>
        <mc:Fallback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8F9C698B-1B73-46BF-A493-5A3D9E50D2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5008" y="2662270"/>
                <a:ext cx="3456384" cy="830997"/>
              </a:xfrm>
              <a:prstGeom prst="rect">
                <a:avLst/>
              </a:prstGeom>
              <a:blipFill>
                <a:blip r:embed="rId4"/>
                <a:stretch>
                  <a:fillRect t="-5882" b="-1617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18" y="1728955"/>
            <a:ext cx="4369098" cy="315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907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01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270237"/>
            <a:ext cx="8355539" cy="3615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SEMELHANÇA DE TRIÂNGULOS – CASO AAA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pt-BR" sz="6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r>
              <a:rPr lang="pt-BR" sz="1200" dirty="0"/>
              <a:t>  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82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6478A60-8BCD-44C3-B86A-5D6C7DFD6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028" y="1716582"/>
            <a:ext cx="7560840" cy="324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01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270237"/>
            <a:ext cx="8355539" cy="3615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SEMELHANÇA DE TRIÂNGULOS – CASO LLL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pt-BR" sz="6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r>
              <a:rPr lang="pt-BR" sz="1200" dirty="0"/>
              <a:t>  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83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05A740A-512D-496A-83A9-BCDD1A74F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691881"/>
            <a:ext cx="7488832" cy="330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3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01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270237"/>
            <a:ext cx="8355539" cy="3615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SEMELHANÇA DE TRIÂNGULOS – CASO LAL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pt-BR" sz="6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r>
              <a:rPr lang="pt-BR" sz="1200" dirty="0"/>
              <a:t>  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84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545A801-CFF5-4AE4-A1E9-16DDF1CA4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32" y="1797653"/>
            <a:ext cx="7392144" cy="313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8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457201" y="1270237"/>
                <a:ext cx="8003232" cy="361506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Solução:</a:t>
                </a: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lvl="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9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9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𝑑</m:t>
                          </m:r>
                        </m:num>
                        <m:den>
                          <m:r>
                            <a:rPr lang="pt-BR" sz="9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pt-BR" sz="9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pt-BR" sz="9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9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pt-BR" sz="9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pt-BR" sz="9600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lvl="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9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pt-BR" sz="9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pt-BR" sz="9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  <m:r>
                                <a:rPr lang="pt-BR" sz="9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𝑑</m:t>
                              </m:r>
                              <m:r>
                                <a:rPr lang="pt-BR" sz="9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′</m:t>
                              </m:r>
                            </m:num>
                            <m:den>
                              <m:r>
                                <a:rPr lang="pt-BR" sz="9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den>
                          </m:f>
                        </m:num>
                        <m:den>
                          <m:r>
                            <a:rPr lang="pt-BR" sz="9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pt-BR" sz="9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pt-BR" sz="9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9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𝑐</m:t>
                          </m:r>
                        </m:num>
                        <m:den>
                          <m:r>
                            <a:rPr lang="pt-BR" sz="9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lvl="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9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𝑑</m:t>
                          </m:r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′</m:t>
                          </m:r>
                        </m:num>
                        <m:den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pt-BR" sz="9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𝑏𝑐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→</m:t>
                      </m:r>
                      <m:f>
                        <m:fPr>
                          <m:ctrlP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𝑏</m:t>
                          </m:r>
                        </m:num>
                        <m:den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den>
                      </m:f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𝑑</m:t>
                          </m:r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′</m:t>
                          </m:r>
                        </m:num>
                        <m:den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pt-BR" sz="9600" b="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 algn="r">
                  <a:spcBef>
                    <a:spcPts val="0"/>
                  </a:spcBef>
                  <a:buNone/>
                </a:pPr>
                <a:r>
                  <a:rPr lang="pt-BR" sz="100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</a:t>
                </a:r>
                <a:r>
                  <a:rPr lang="pt-BR" sz="9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</a:t>
                </a:r>
                <a:r>
                  <a:rPr lang="pt-BR" sz="9600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Alternativa “D”</a:t>
                </a:r>
              </a:p>
              <a:p>
                <a:pPr marL="57150" indent="0" algn="r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</a:t>
                </a: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r>
                  <a:rPr lang="pt-BR" sz="9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pt-BR" sz="6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pt-BR" sz="1200" dirty="0"/>
                  <a:t>  </a:t>
                </a:r>
              </a:p>
            </p:txBody>
          </p:sp>
        </mc:Choice>
        <mc:Fallback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1" y="1270237"/>
                <a:ext cx="8003232" cy="3615064"/>
              </a:xfrm>
              <a:prstGeom prst="rect">
                <a:avLst/>
              </a:prstGeom>
              <a:blipFill>
                <a:blip r:embed="rId3"/>
                <a:stretch>
                  <a:fillRect l="-457" t="-2192" r="-1142" b="-590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85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E324B59-06AD-4125-BFED-4D8C7048BA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563638"/>
            <a:ext cx="4076714" cy="2571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533D1546-A0B2-4D3A-8464-82A88118F825}"/>
              </a:ext>
            </a:extLst>
          </p:cNvPr>
          <p:cNvCxnSpPr/>
          <p:nvPr/>
        </p:nvCxnSpPr>
        <p:spPr>
          <a:xfrm>
            <a:off x="7740352" y="2571750"/>
            <a:ext cx="0" cy="10081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AFC3B241-DC2B-490A-8376-3FF23157E55D}"/>
              </a:ext>
            </a:extLst>
          </p:cNvPr>
          <p:cNvCxnSpPr/>
          <p:nvPr/>
        </p:nvCxnSpPr>
        <p:spPr>
          <a:xfrm>
            <a:off x="4634969" y="3651870"/>
            <a:ext cx="30333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EBAD7933-233C-4F87-BC1A-1834A37FC8F5}"/>
              </a:ext>
            </a:extLst>
          </p:cNvPr>
          <p:cNvCxnSpPr/>
          <p:nvPr/>
        </p:nvCxnSpPr>
        <p:spPr>
          <a:xfrm>
            <a:off x="5508104" y="3363838"/>
            <a:ext cx="0" cy="21602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426001FE-9219-4C78-A328-666B4284DA71}"/>
              </a:ext>
            </a:extLst>
          </p:cNvPr>
          <p:cNvCxnSpPr/>
          <p:nvPr/>
        </p:nvCxnSpPr>
        <p:spPr>
          <a:xfrm>
            <a:off x="4634969" y="3579862"/>
            <a:ext cx="873135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05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5A2524E-2FE3-427D-9A45-E3204D5E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3559"/>
            <a:ext cx="7632848" cy="3958471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03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86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200168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03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87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ED78D04-66E3-4846-9C65-F71A94C79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217739"/>
            <a:ext cx="8075240" cy="3549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59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03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199" y="1200150"/>
            <a:ext cx="8355539" cy="3603847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pt-BR" sz="51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Dados:</a:t>
            </a: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 marL="457200" lvl="1" indent="0">
              <a:buNone/>
            </a:pPr>
            <a:endParaRPr lang="pt-BR" sz="12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88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5E74D79-0D30-45AA-9841-AE82987C88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2550"/>
          <a:stretch/>
        </p:blipFill>
        <p:spPr>
          <a:xfrm>
            <a:off x="457199" y="1888958"/>
            <a:ext cx="3682753" cy="274138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C7A9CD55-0D4A-4D4C-B829-AE878AF926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912" t="53750" r="6831" b="14663"/>
          <a:stretch/>
        </p:blipFill>
        <p:spPr>
          <a:xfrm>
            <a:off x="2843808" y="3363837"/>
            <a:ext cx="1080120" cy="976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52003FA4-B0FE-4183-A393-96FC9CC75B40}"/>
              </a:ext>
            </a:extLst>
          </p:cNvPr>
          <p:cNvSpPr txBox="1">
            <a:spLocks/>
          </p:cNvSpPr>
          <p:nvPr/>
        </p:nvSpPr>
        <p:spPr>
          <a:xfrm>
            <a:off x="4427984" y="1200150"/>
            <a:ext cx="4464496" cy="36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buNone/>
            </a:pPr>
            <a:endParaRPr lang="pt-BR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Pergunta:</a:t>
            </a: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pt-B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pt-BR" sz="2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Quanto ele, ainda, precisará subir? </a:t>
            </a: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97684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457199" y="1200150"/>
                <a:ext cx="3610745" cy="36038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Solução:</a:t>
                </a: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lnSpc>
                    <a:spcPct val="14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,2</m:t>
                          </m:r>
                        </m:num>
                        <m:den>
                          <m: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0,8</m:t>
                          </m:r>
                        </m:den>
                      </m:f>
                      <m:r>
                        <a:rPr lang="pt-BR" sz="9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3,2+</m:t>
                          </m:r>
                          <m: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,2</m:t>
                          </m:r>
                        </m:den>
                      </m:f>
                    </m:oMath>
                  </m:oMathPara>
                </a14:m>
                <a:endParaRPr lang="pt-BR" sz="9600" b="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lnSpc>
                    <a:spcPct val="14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96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32</m:t>
                          </m:r>
                        </m:num>
                        <m:den>
                          <m: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8</m:t>
                          </m:r>
                        </m:den>
                      </m:f>
                      <m:r>
                        <a:rPr lang="pt-BR" sz="96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pt-BR" sz="96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32+ </m:t>
                          </m:r>
                          <m: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  <m: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pt-BR" sz="9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22</m:t>
                          </m:r>
                        </m:den>
                      </m:f>
                    </m:oMath>
                  </m:oMathPara>
                </a14:m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lnSpc>
                    <a:spcPct val="140000"/>
                  </a:lnSpc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4</m:t>
                      </m:r>
                      <m:r>
                        <a:rPr lang="pt-BR" sz="96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pt-BR" sz="96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96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32+ 10</m:t>
                          </m:r>
                          <m:r>
                            <a:rPr lang="pt-BR" sz="96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num>
                        <m:den>
                          <m:r>
                            <a:rPr lang="pt-BR" sz="96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22</m:t>
                          </m:r>
                        </m:den>
                      </m:f>
                    </m:oMath>
                  </m:oMathPara>
                </a14:m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                      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                                              </a:t>
                </a: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r>
                  <a:rPr lang="pt-BR" sz="9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pt-BR" sz="6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pt-BR" sz="1200" dirty="0"/>
              </a:p>
            </p:txBody>
          </p:sp>
        </mc:Choice>
        <mc:Fallback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1200150"/>
                <a:ext cx="3610745" cy="3603847"/>
              </a:xfrm>
              <a:prstGeom prst="rect">
                <a:avLst/>
              </a:prstGeom>
              <a:blipFill>
                <a:blip r:embed="rId4"/>
                <a:stretch>
                  <a:fillRect l="-1014" t="-22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89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Espaço Reservado para Conteúdo 2"/>
              <p:cNvSpPr txBox="1">
                <a:spLocks/>
              </p:cNvSpPr>
              <p:nvPr/>
            </p:nvSpPr>
            <p:spPr>
              <a:xfrm>
                <a:off x="2503553" y="1525998"/>
                <a:ext cx="2857658" cy="36038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7150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pt-BR" sz="9600" b="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88</m:t>
                    </m:r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32+10</m:t>
                    </m:r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56</m:t>
                    </m:r>
                    <m:r>
                      <a:rPr lang="pt-BR" sz="9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=10</m:t>
                    </m:r>
                    <m:r>
                      <a:rPr lang="pt-BR" sz="9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</a:t>
                </a:r>
              </a:p>
              <a:p>
                <a:pPr marL="457200" lvl="1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        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pt-BR" sz="9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56</m:t>
                          </m:r>
                        </m:num>
                        <m:den>
                          <m:r>
                            <a:rPr lang="pt-BR" sz="9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pt-BR" sz="9600" b="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         </a:t>
                </a:r>
                <a14:m>
                  <m:oMath xmlns:m="http://schemas.openxmlformats.org/officeDocument/2006/math"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9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=5,6</m:t>
                    </m:r>
                  </m:oMath>
                </a14:m>
                <a:endParaRPr lang="pt-BR" sz="96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r>
                  <a:rPr lang="pt-BR" sz="9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pt-BR" sz="6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pt-BR" sz="1200" dirty="0"/>
                  <a:t> </a:t>
                </a:r>
              </a:p>
            </p:txBody>
          </p:sp>
        </mc:Choice>
        <mc:Fallback>
          <p:sp>
            <p:nvSpPr>
              <p:cNvPr id="8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553" y="1525998"/>
                <a:ext cx="2857658" cy="3603847"/>
              </a:xfrm>
              <a:prstGeom prst="rect">
                <a:avLst/>
              </a:prstGeom>
              <a:blipFill>
                <a:blip r:embed="rId6"/>
                <a:stretch>
                  <a:fillRect r="-21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2DBE47AE-F204-44DB-BE2C-2F9DCA0567AD}"/>
              </a:ext>
            </a:extLst>
          </p:cNvPr>
          <p:cNvCxnSpPr/>
          <p:nvPr/>
        </p:nvCxnSpPr>
        <p:spPr>
          <a:xfrm>
            <a:off x="2771800" y="1383796"/>
            <a:ext cx="0" cy="1787694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5AD6C0CF-E5D4-4EEE-BF06-827A95CFFF9B}"/>
              </a:ext>
            </a:extLst>
          </p:cNvPr>
          <p:cNvCxnSpPr/>
          <p:nvPr/>
        </p:nvCxnSpPr>
        <p:spPr>
          <a:xfrm flipV="1">
            <a:off x="2555776" y="3300708"/>
            <a:ext cx="432048" cy="54428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7" name="Imagem 16">
            <a:extLst>
              <a:ext uri="{FF2B5EF4-FFF2-40B4-BE49-F238E27FC236}">
                <a16:creationId xmlns:a16="http://schemas.microsoft.com/office/drawing/2014/main" id="{DA671C6A-A165-403D-9722-EB0113E39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3553" y="3405258"/>
            <a:ext cx="536494" cy="127964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EE6312BD-12BC-4B35-9075-9BD15EEDBC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730919" y="3673621"/>
            <a:ext cx="81762" cy="1267297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89429496-A679-4360-B1AC-7757C708A823}"/>
              </a:ext>
            </a:extLst>
          </p:cNvPr>
          <p:cNvSpPr txBox="1"/>
          <p:nvPr/>
        </p:nvSpPr>
        <p:spPr>
          <a:xfrm>
            <a:off x="5547325" y="3069875"/>
            <a:ext cx="33451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  <a:p>
            <a:endParaRPr lang="pt-BR" sz="2400" dirty="0"/>
          </a:p>
          <a:p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           Alternativa “D”</a:t>
            </a:r>
          </a:p>
        </p:txBody>
      </p:sp>
    </p:spTree>
    <p:extLst>
      <p:ext uri="{BB962C8B-B14F-4D97-AF65-F5344CB8AC3E}">
        <p14:creationId xmlns:p14="http://schemas.microsoft.com/office/powerpoint/2010/main" val="286434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8" grpId="0" uiExpand="1" build="p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CÍRCULO – radiano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9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E7D8C91-4806-491B-94CE-F37575D37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006" y="1131590"/>
            <a:ext cx="4179024" cy="387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9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5A2524E-2FE3-427D-9A45-E3204D5E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3559"/>
            <a:ext cx="7632848" cy="3958471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06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90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87071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06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91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7" name="Imagem 6" descr="Uma imagem contendo céu, avião, ao ar livre, aeronave&#10;&#10;Descrição gerada com muito alta confiança">
            <a:extLst>
              <a:ext uri="{FF2B5EF4-FFF2-40B4-BE49-F238E27FC236}">
                <a16:creationId xmlns:a16="http://schemas.microsoft.com/office/drawing/2014/main" id="{5F067BAE-3787-4CC9-8E4E-6E3129B033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52190"/>
            <a:ext cx="7787208" cy="354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260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06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200150"/>
            <a:ext cx="7859216" cy="3603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pt-BR" sz="2400" b="1" dirty="0">
                <a:solidFill>
                  <a:srgbClr val="FF0000"/>
                </a:solidFill>
              </a:rPr>
              <a:t>Dados: </a:t>
            </a:r>
            <a:endParaRPr lang="pt-BR" sz="2400" dirty="0"/>
          </a:p>
          <a:p>
            <a:pPr marL="457200" lvl="1" indent="0">
              <a:buNone/>
            </a:pPr>
            <a:endParaRPr lang="pt-BR" sz="2400" dirty="0"/>
          </a:p>
          <a:p>
            <a:pPr marL="457200" lvl="1" indent="0">
              <a:buNone/>
            </a:pPr>
            <a:endParaRPr lang="pt-BR" sz="2400" dirty="0"/>
          </a:p>
          <a:p>
            <a:pPr marL="457200" lvl="1" indent="0">
              <a:buNone/>
            </a:pP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12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92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1F403F0-BFA7-4236-A411-CFAA5E24B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1834833"/>
            <a:ext cx="5544616" cy="2932430"/>
          </a:xfrm>
          <a:prstGeom prst="rect">
            <a:avLst/>
          </a:prstGeom>
        </p:spPr>
      </p:pic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9CACC3F1-C63B-444F-8F02-73705BFDB735}"/>
              </a:ext>
            </a:extLst>
          </p:cNvPr>
          <p:cNvCxnSpPr>
            <a:cxnSpLocks/>
          </p:cNvCxnSpPr>
          <p:nvPr/>
        </p:nvCxnSpPr>
        <p:spPr>
          <a:xfrm>
            <a:off x="5508104" y="2427734"/>
            <a:ext cx="72008" cy="9361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7D7C18A-0645-4378-AB05-9B2C8F7CB4B6}"/>
              </a:ext>
            </a:extLst>
          </p:cNvPr>
          <p:cNvSpPr txBox="1"/>
          <p:nvPr/>
        </p:nvSpPr>
        <p:spPr>
          <a:xfrm>
            <a:off x="3635896" y="2427734"/>
            <a:ext cx="1584176" cy="923330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b="1" dirty="0"/>
              <a:t>Direção Distrito-Belém (AI)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F5DD91DD-3DCD-4344-8E1A-F6A0A8120ADB}"/>
              </a:ext>
            </a:extLst>
          </p:cNvPr>
          <p:cNvCxnSpPr>
            <a:cxnSpLocks/>
          </p:cNvCxnSpPr>
          <p:nvPr/>
        </p:nvCxnSpPr>
        <p:spPr>
          <a:xfrm>
            <a:off x="5595936" y="3328296"/>
            <a:ext cx="344216" cy="50642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5F80760-AF33-472B-B229-A641AA426731}"/>
              </a:ext>
            </a:extLst>
          </p:cNvPr>
          <p:cNvSpPr txBox="1"/>
          <p:nvPr/>
        </p:nvSpPr>
        <p:spPr>
          <a:xfrm>
            <a:off x="5940152" y="3939902"/>
            <a:ext cx="1080120" cy="646331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b="1" dirty="0"/>
              <a:t>Direção (AII)</a:t>
            </a: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1D00FDAF-D1B9-41CA-906C-625AEE6878F6}"/>
              </a:ext>
            </a:extLst>
          </p:cNvPr>
          <p:cNvCxnSpPr>
            <a:cxnSpLocks/>
          </p:cNvCxnSpPr>
          <p:nvPr/>
        </p:nvCxnSpPr>
        <p:spPr>
          <a:xfrm flipV="1">
            <a:off x="5580112" y="3002073"/>
            <a:ext cx="1088032" cy="3489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77E9C6A2-DA03-4A2D-813F-44A9049A1A6A}"/>
              </a:ext>
            </a:extLst>
          </p:cNvPr>
          <p:cNvSpPr txBox="1"/>
          <p:nvPr/>
        </p:nvSpPr>
        <p:spPr>
          <a:xfrm>
            <a:off x="6836263" y="2629729"/>
            <a:ext cx="1115144" cy="6463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/>
              <a:t>Direção (AII)</a:t>
            </a:r>
          </a:p>
        </p:txBody>
      </p:sp>
      <p:sp>
        <p:nvSpPr>
          <p:cNvPr id="26" name="Arco 25">
            <a:extLst>
              <a:ext uri="{FF2B5EF4-FFF2-40B4-BE49-F238E27FC236}">
                <a16:creationId xmlns:a16="http://schemas.microsoft.com/office/drawing/2014/main" id="{A222C977-AE40-4294-B915-6EFAE29B072A}"/>
              </a:ext>
            </a:extLst>
          </p:cNvPr>
          <p:cNvSpPr/>
          <p:nvPr/>
        </p:nvSpPr>
        <p:spPr>
          <a:xfrm rot="3888077">
            <a:off x="5495398" y="3262499"/>
            <a:ext cx="344216" cy="153795"/>
          </a:xfrm>
          <a:prstGeom prst="arc">
            <a:avLst>
              <a:gd name="adj1" fmla="val 10955286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B7CEB7D0-AB7B-410C-B04F-198756BF87AE}"/>
              </a:ext>
            </a:extLst>
          </p:cNvPr>
          <p:cNvSpPr/>
          <p:nvPr/>
        </p:nvSpPr>
        <p:spPr>
          <a:xfrm>
            <a:off x="5723186" y="2543847"/>
            <a:ext cx="667381" cy="409048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/>
              <a:t>135°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77D2F4A6-52BE-4FAD-B375-54A3BF7B4694}"/>
              </a:ext>
            </a:extLst>
          </p:cNvPr>
          <p:cNvSpPr/>
          <p:nvPr/>
        </p:nvSpPr>
        <p:spPr>
          <a:xfrm rot="20347484">
            <a:off x="5683679" y="3299105"/>
            <a:ext cx="224014" cy="223457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249CB922-1336-44B4-8DDE-D5569A8C727C}"/>
              </a:ext>
            </a:extLst>
          </p:cNvPr>
          <p:cNvSpPr txBox="1"/>
          <p:nvPr/>
        </p:nvSpPr>
        <p:spPr>
          <a:xfrm>
            <a:off x="6080397" y="3454113"/>
            <a:ext cx="532431" cy="369332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/>
              <a:t>90°</a:t>
            </a:r>
          </a:p>
        </p:txBody>
      </p:sp>
    </p:spTree>
    <p:extLst>
      <p:ext uri="{BB962C8B-B14F-4D97-AF65-F5344CB8AC3E}">
        <p14:creationId xmlns:p14="http://schemas.microsoft.com/office/powerpoint/2010/main" val="153289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06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1" y="1270237"/>
            <a:ext cx="4258816" cy="3615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Pergunta: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               </a:t>
            </a: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 passageiro Carlos fez uma conexão em que cidade?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pt-BR" sz="6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r>
              <a:rPr lang="pt-BR" sz="1200" dirty="0"/>
              <a:t>  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93B98AB8-E284-4649-B676-2E295DFD7BF4}" type="slidenum">
              <a:rPr lang="pt-BR" smtClean="0"/>
              <a:t>93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7346088-F9DD-45C6-828D-7D0542A434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31836"/>
            <a:ext cx="3544816" cy="334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6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06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251520" y="1270237"/>
            <a:ext cx="8355539" cy="3615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spcBef>
                <a:spcPts val="0"/>
              </a:spcBef>
              <a:buNone/>
            </a:pPr>
            <a:r>
              <a:rPr lang="pt-BR" sz="9600" b="1" dirty="0">
                <a:solidFill>
                  <a:srgbClr val="FF0000"/>
                </a:solidFill>
                <a:cs typeface="Arial" panose="020B0604020202020204" pitchFamily="34" charset="0"/>
              </a:rPr>
              <a:t>Solução: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cs typeface="Arial" panose="020B0604020202020204" pitchFamily="34" charset="0"/>
              </a:rPr>
              <a:t>Pelas alternativas, Carlos fez conexão em Belo Horizonte, e em seguida embarcou para Salvador. 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57150" indent="0" algn="r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r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r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r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r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 algn="r">
              <a:spcBef>
                <a:spcPts val="0"/>
              </a:spcBef>
              <a:buNone/>
            </a:pPr>
            <a:r>
              <a:rPr lang="pt-BR" sz="96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Alternativa  “B”</a:t>
            </a:r>
          </a:p>
          <a:p>
            <a:pPr marL="57150" indent="0" algn="r">
              <a:spcBef>
                <a:spcPts val="0"/>
              </a:spcBef>
              <a:buNone/>
            </a:pPr>
            <a:endParaRPr lang="pt-BR" sz="96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pt-BR" sz="6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r>
              <a:rPr lang="pt-BR" sz="1200" dirty="0"/>
              <a:t>  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6588224" y="4748379"/>
            <a:ext cx="2098576" cy="187016"/>
          </a:xfrm>
        </p:spPr>
        <p:txBody>
          <a:bodyPr/>
          <a:lstStyle/>
          <a:p>
            <a:fld id="{93B98AB8-E284-4649-B676-2E295DFD7BF4}" type="slidenum">
              <a:rPr lang="pt-BR" smtClean="0"/>
              <a:t>94</a:t>
            </a:fld>
            <a:endParaRPr lang="pt-BR" dirty="0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98AC5AE-F09B-43EB-AB6D-6495D74B5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2722492"/>
            <a:ext cx="4571072" cy="2130397"/>
          </a:xfrm>
          <a:prstGeom prst="rect">
            <a:avLst/>
          </a:prstGeom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A893E5B2-9D13-4C6E-8D4C-307CC6ACFA2B}"/>
              </a:ext>
            </a:extLst>
          </p:cNvPr>
          <p:cNvSpPr/>
          <p:nvPr/>
        </p:nvSpPr>
        <p:spPr>
          <a:xfrm>
            <a:off x="4139952" y="4155926"/>
            <a:ext cx="648072" cy="592453"/>
          </a:xfrm>
          <a:prstGeom prst="ellips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13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E9FCC399-FB0E-4FA9-9483-CCF397077EE6}"/>
              </a:ext>
            </a:extLst>
          </p:cNvPr>
          <p:cNvCxnSpPr/>
          <p:nvPr/>
        </p:nvCxnSpPr>
        <p:spPr>
          <a:xfrm flipV="1">
            <a:off x="4572000" y="3723878"/>
            <a:ext cx="432048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Elipse 15">
            <a:extLst>
              <a:ext uri="{FF2B5EF4-FFF2-40B4-BE49-F238E27FC236}">
                <a16:creationId xmlns:a16="http://schemas.microsoft.com/office/drawing/2014/main" id="{EB54FF0C-2EDF-437E-AE72-44B9A9F753F9}"/>
              </a:ext>
            </a:extLst>
          </p:cNvPr>
          <p:cNvSpPr/>
          <p:nvPr/>
        </p:nvSpPr>
        <p:spPr>
          <a:xfrm>
            <a:off x="5076056" y="3147814"/>
            <a:ext cx="648072" cy="576064"/>
          </a:xfrm>
          <a:prstGeom prst="ellips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33151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5A2524E-2FE3-427D-9A45-E3204D5E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3559"/>
            <a:ext cx="7632848" cy="3958471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09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95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387112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09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96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FD3F47E-185C-41EB-8792-219A403E2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217738"/>
            <a:ext cx="8064896" cy="3513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628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09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57200" y="1270237"/>
            <a:ext cx="8355539" cy="3615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spcBef>
                <a:spcPts val="0"/>
              </a:spcBef>
              <a:buNone/>
            </a:pPr>
            <a:r>
              <a:rPr lang="pt-BR" sz="100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Dados: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Longitude de 124° 3’ 0” a leste</a:t>
            </a: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 Meridiano de Greenwich.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Dado: 1° equivale a 60’ e 1’ equivale a 60.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100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Pergunta: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10000" b="1" dirty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r>
              <a:rPr lang="pt-BR" sz="9600" dirty="0">
                <a:latin typeface="Calibri" panose="020F0502020204030204" pitchFamily="34" charset="0"/>
                <a:cs typeface="Arial" panose="020B0604020202020204" pitchFamily="34" charset="0"/>
              </a:rPr>
              <a:t>Sua representação da forma decimal é?</a:t>
            </a:r>
          </a:p>
          <a:p>
            <a:pPr marL="57150" indent="0">
              <a:spcBef>
                <a:spcPts val="0"/>
              </a:spcBef>
              <a:buNone/>
            </a:pPr>
            <a:endParaRPr lang="pt-BR" sz="96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0"/>
              </a:spcBef>
              <a:buNone/>
            </a:pPr>
            <a:endParaRPr lang="pt-BR" sz="10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pt-BR" sz="96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     </a:t>
            </a:r>
            <a:endParaRPr lang="pt-BR" sz="2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pt-BR" sz="9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pt-BR" sz="60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9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457200" lvl="1" indent="0">
              <a:buNone/>
            </a:pPr>
            <a:r>
              <a:rPr lang="pt-BR" sz="1200" dirty="0"/>
              <a:t>  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97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7D5C57B-52A1-458A-9F70-6381242D8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1300783"/>
            <a:ext cx="3021693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09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 txBox="1">
                <a:spLocks/>
              </p:cNvSpPr>
              <p:nvPr/>
            </p:nvSpPr>
            <p:spPr>
              <a:xfrm>
                <a:off x="457200" y="1270237"/>
                <a:ext cx="8355539" cy="361506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100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Solução: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pt-BR" sz="10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124° </m:t>
                    </m:r>
                    <m:sSup>
                      <m:sSupPr>
                        <m:ctrlPr>
                          <a:rPr lang="pt-BR" sz="10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pt-BR" sz="10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  <m:sup>
                        <m:r>
                          <a:rPr lang="pt-BR" sz="10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pt-BR" sz="10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0"=124° </m:t>
                    </m:r>
                    <m:r>
                      <a:rPr lang="pt-BR" sz="10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pt-BR" sz="10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f>
                      <m:fPr>
                        <m:ctrlPr>
                          <a:rPr lang="pt-BR" sz="10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10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pt-BR" sz="10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60</m:t>
                        </m:r>
                      </m:den>
                    </m:f>
                  </m:oMath>
                </a14:m>
                <a:r>
                  <a:rPr lang="pt-BR" sz="100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)°</a:t>
                </a: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100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                                                             </a:t>
                </a:r>
                <a:endParaRPr lang="pt-BR" sz="10000" dirty="0">
                  <a:solidFill>
                    <a:srgbClr val="FF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124°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0,05°</m:t>
                      </m:r>
                    </m:oMath>
                  </m:oMathPara>
                </a14:m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10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pt-BR" sz="10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124,05°</m:t>
                      </m:r>
                    </m:oMath>
                  </m:oMathPara>
                </a14:m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r>
                  <a:rPr lang="pt-BR" sz="10000" dirty="0">
                    <a:solidFill>
                      <a:srgbClr val="FF000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                                                           Alternativa “B”</a:t>
                </a: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" indent="0">
                  <a:spcBef>
                    <a:spcPts val="0"/>
                  </a:spcBef>
                  <a:buNone/>
                </a:pPr>
                <a:endParaRPr lang="pt-BR" sz="10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pt-BR" sz="9600" dirty="0">
                    <a:solidFill>
                      <a:prstClr val="black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                </a:t>
                </a:r>
                <a:endParaRPr lang="pt-BR" sz="24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r>
                  <a:rPr lang="pt-BR" sz="9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pt-BR" sz="6000" dirty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pt-BR" sz="9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pt-BR" sz="1200" dirty="0"/>
                  <a:t>  </a:t>
                </a:r>
              </a:p>
            </p:txBody>
          </p:sp>
        </mc:Choice>
        <mc:Fallback>
          <p:sp>
            <p:nvSpPr>
              <p:cNvPr id="5" name="Espaço Reservado para Conteúd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270237"/>
                <a:ext cx="8355539" cy="3615064"/>
              </a:xfrm>
              <a:prstGeom prst="rect">
                <a:avLst/>
              </a:prstGeom>
              <a:blipFill>
                <a:blip r:embed="rId3"/>
                <a:stretch>
                  <a:fillRect l="-511" t="-303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98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43644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5A2524E-2FE3-427D-9A45-E3204D5E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3559"/>
            <a:ext cx="7632848" cy="3958471"/>
          </a:xfrm>
          <a:prstGeom prst="rect">
            <a:avLst/>
          </a:prstGeom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pt-BR" b="1" dirty="0">
                <a:solidFill>
                  <a:schemeClr val="bg1"/>
                </a:solidFill>
              </a:rPr>
              <a:t>QUESTÃO 10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8AB8-E284-4649-B676-2E295DFD7BF4}" type="slidenum">
              <a:rPr lang="pt-BR" smtClean="0"/>
              <a:t>99</a:t>
            </a:fld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t="13978" r="20165" b="17157"/>
          <a:stretch/>
        </p:blipFill>
        <p:spPr>
          <a:xfrm>
            <a:off x="7020272" y="51470"/>
            <a:ext cx="1792467" cy="1168673"/>
          </a:xfrm>
        </p:spPr>
      </p:pic>
    </p:spTree>
    <p:extLst>
      <p:ext uri="{BB962C8B-B14F-4D97-AF65-F5344CB8AC3E}">
        <p14:creationId xmlns:p14="http://schemas.microsoft.com/office/powerpoint/2010/main" val="320395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2693</TotalTime>
  <Words>2378</Words>
  <Application>Microsoft Office PowerPoint</Application>
  <PresentationFormat>Apresentação na tela (16:9)</PresentationFormat>
  <Paragraphs>2170</Paragraphs>
  <Slides>113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113</vt:i4>
      </vt:variant>
    </vt:vector>
  </HeadingPairs>
  <TitlesOfParts>
    <vt:vector size="119" baseType="lpstr">
      <vt:lpstr>Arial</vt:lpstr>
      <vt:lpstr>Arial Narrow</vt:lpstr>
      <vt:lpstr>Calibri</vt:lpstr>
      <vt:lpstr>Cambria Math</vt:lpstr>
      <vt:lpstr>Times New Roman</vt:lpstr>
      <vt:lpstr>Tema do Office</vt:lpstr>
      <vt:lpstr>GEOMETRIA PLANA</vt:lpstr>
      <vt:lpstr>QUESTÃO 02</vt:lpstr>
      <vt:lpstr>ÁREAS – retângulo</vt:lpstr>
      <vt:lpstr>ÁREAS – trapézio </vt:lpstr>
      <vt:lpstr>ÁREAS – trapézio </vt:lpstr>
      <vt:lpstr>ÁREAS – paralelogramo </vt:lpstr>
      <vt:lpstr>ÁREAS – losango </vt:lpstr>
      <vt:lpstr>ÁREAS – triângulo</vt:lpstr>
      <vt:lpstr>CÍRCULO – radiano</vt:lpstr>
      <vt:lpstr>CÍRCULO – perímetro</vt:lpstr>
      <vt:lpstr>CÍRCULO – área</vt:lpstr>
      <vt:lpstr>CÍRCULO – perímetro</vt:lpstr>
      <vt:lpstr>CÍRCULO – área</vt:lpstr>
      <vt:lpstr>QUESTÃO 08</vt:lpstr>
      <vt:lpstr>QUESTÃO 08</vt:lpstr>
      <vt:lpstr>QUESTÃO 08</vt:lpstr>
      <vt:lpstr>QUESTÃO 08</vt:lpstr>
      <vt:lpstr>QUESTÃO 02</vt:lpstr>
      <vt:lpstr>QUESTÃO 02</vt:lpstr>
      <vt:lpstr>QUESTÃO 02</vt:lpstr>
      <vt:lpstr>QUESTÃO 02</vt:lpstr>
      <vt:lpstr>QUESTÃO 02</vt:lpstr>
      <vt:lpstr>QUESTÃO 02</vt:lpstr>
      <vt:lpstr>QUESTÃO 05</vt:lpstr>
      <vt:lpstr>QUESTÃO 05</vt:lpstr>
      <vt:lpstr>QUESTÃO 05</vt:lpstr>
      <vt:lpstr>QUESTÃO 05</vt:lpstr>
      <vt:lpstr>QUESTÃO 07</vt:lpstr>
      <vt:lpstr>QUESTÃO 07</vt:lpstr>
      <vt:lpstr>QUESTÃO 07</vt:lpstr>
      <vt:lpstr>QUESTÃO 07</vt:lpstr>
      <vt:lpstr>QUESTÃO 07</vt:lpstr>
      <vt:lpstr>QUESTÃO 07</vt:lpstr>
      <vt:lpstr>QUESTÃO 11</vt:lpstr>
      <vt:lpstr>QUESTÃO 11</vt:lpstr>
      <vt:lpstr>QUESTÃO 11</vt:lpstr>
      <vt:lpstr>QUESTÃO 11</vt:lpstr>
      <vt:lpstr>QUESTÃO 11</vt:lpstr>
      <vt:lpstr>QUESTÃO 11</vt:lpstr>
      <vt:lpstr>QUESTÃO 11</vt:lpstr>
      <vt:lpstr>QUESTÃO 11</vt:lpstr>
      <vt:lpstr>QUESTÃO 11</vt:lpstr>
      <vt:lpstr>QUESTÃO 11</vt:lpstr>
      <vt:lpstr>QUESTÃO 11</vt:lpstr>
      <vt:lpstr>QUESTÃO 14</vt:lpstr>
      <vt:lpstr>QUESTÃO 14</vt:lpstr>
      <vt:lpstr>QUESTÃO 14</vt:lpstr>
      <vt:lpstr>QUESTÃO 14</vt:lpstr>
      <vt:lpstr>QUESTÃO 15</vt:lpstr>
      <vt:lpstr>QUESTÃO 15</vt:lpstr>
      <vt:lpstr>QUESTÃO 15</vt:lpstr>
      <vt:lpstr>QUESTÃO 15</vt:lpstr>
      <vt:lpstr>QUESTÃO 12</vt:lpstr>
      <vt:lpstr>QUESTÃO 12</vt:lpstr>
      <vt:lpstr>QUESTÃO 12</vt:lpstr>
      <vt:lpstr>QUESTÃO 12</vt:lpstr>
      <vt:lpstr>QUESTÃO 04</vt:lpstr>
      <vt:lpstr>QUESTÃO 04</vt:lpstr>
      <vt:lpstr>QUESTÃO 04</vt:lpstr>
      <vt:lpstr>QUESTÃO 04</vt:lpstr>
      <vt:lpstr>QUESTÃO 19</vt:lpstr>
      <vt:lpstr>QUESTÃO 19</vt:lpstr>
      <vt:lpstr>QUESTÃO 19</vt:lpstr>
      <vt:lpstr>QUESTÃO 19</vt:lpstr>
      <vt:lpstr>QUESTÃO 19</vt:lpstr>
      <vt:lpstr>QUESTÃO 19</vt:lpstr>
      <vt:lpstr>QUESTÃO 16</vt:lpstr>
      <vt:lpstr>QUESTÃO 16</vt:lpstr>
      <vt:lpstr>QUESTÃO 16</vt:lpstr>
      <vt:lpstr>QUESTÃO 18</vt:lpstr>
      <vt:lpstr>QUESTÃO 18</vt:lpstr>
      <vt:lpstr>QUESTÃO 18</vt:lpstr>
      <vt:lpstr>QUESTÃO 18</vt:lpstr>
      <vt:lpstr>QUESTÃO 18</vt:lpstr>
      <vt:lpstr>QUESTÃO 18</vt:lpstr>
      <vt:lpstr>QUESTÃO 18</vt:lpstr>
      <vt:lpstr>QUESTÃO 18</vt:lpstr>
      <vt:lpstr>QUESTÃO 01</vt:lpstr>
      <vt:lpstr>QUESTÃO 01</vt:lpstr>
      <vt:lpstr>QUESTÃO 01</vt:lpstr>
      <vt:lpstr>QUESTÃO 01</vt:lpstr>
      <vt:lpstr>QUESTÃO 01</vt:lpstr>
      <vt:lpstr>QUESTÃO 01</vt:lpstr>
      <vt:lpstr>QUESTÃO 01</vt:lpstr>
      <vt:lpstr>QUESTÃO 01</vt:lpstr>
      <vt:lpstr>QUESTÃO 03</vt:lpstr>
      <vt:lpstr>QUESTÃO 03</vt:lpstr>
      <vt:lpstr>QUESTÃO 03</vt:lpstr>
      <vt:lpstr>QUESTÃO 03</vt:lpstr>
      <vt:lpstr>QUESTÃO 06</vt:lpstr>
      <vt:lpstr>QUESTÃO 06</vt:lpstr>
      <vt:lpstr>QUESTÃO 06</vt:lpstr>
      <vt:lpstr>QUESTÃO 06</vt:lpstr>
      <vt:lpstr>QUESTÃO 06</vt:lpstr>
      <vt:lpstr>QUESTÃO 09</vt:lpstr>
      <vt:lpstr>QUESTÃO 09</vt:lpstr>
      <vt:lpstr>QUESTÃO 09</vt:lpstr>
      <vt:lpstr>QUESTÃO 09</vt:lpstr>
      <vt:lpstr>QUESTÃO 10</vt:lpstr>
      <vt:lpstr>QUESTÃO 10</vt:lpstr>
      <vt:lpstr>QUESTÃO 10</vt:lpstr>
      <vt:lpstr>QUESTÃO 10</vt:lpstr>
      <vt:lpstr>QUESTÃO 13</vt:lpstr>
      <vt:lpstr>QUESTÃO 13</vt:lpstr>
      <vt:lpstr>QUESTÃO 13</vt:lpstr>
      <vt:lpstr>QUESTÃO 13</vt:lpstr>
      <vt:lpstr>QUESTÃO 17</vt:lpstr>
      <vt:lpstr>QUESTÃO 17</vt:lpstr>
      <vt:lpstr>QUESTÃO 17</vt:lpstr>
      <vt:lpstr>QUESTÃO 17</vt:lpstr>
      <vt:lpstr>QUESTÃO 17</vt:lpstr>
      <vt:lpstr>QUESTÃO 17</vt:lpstr>
      <vt:lpstr>GEOMETRIA PLANA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Juliana Schivani</cp:lastModifiedBy>
  <cp:revision>235</cp:revision>
  <dcterms:created xsi:type="dcterms:W3CDTF">2017-01-08T19:00:04Z</dcterms:created>
  <dcterms:modified xsi:type="dcterms:W3CDTF">2017-09-10T04:26:17Z</dcterms:modified>
</cp:coreProperties>
</file>