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1"/>
  </p:notesMasterIdLst>
  <p:sldIdLst>
    <p:sldId id="256" r:id="rId2"/>
    <p:sldId id="405" r:id="rId3"/>
    <p:sldId id="477" r:id="rId4"/>
    <p:sldId id="478" r:id="rId5"/>
    <p:sldId id="483" r:id="rId6"/>
    <p:sldId id="479" r:id="rId7"/>
    <p:sldId id="481" r:id="rId8"/>
    <p:sldId id="482" r:id="rId9"/>
    <p:sldId id="480" r:id="rId10"/>
    <p:sldId id="476" r:id="rId11"/>
    <p:sldId id="328" r:id="rId12"/>
    <p:sldId id="281" r:id="rId13"/>
    <p:sldId id="282" r:id="rId14"/>
    <p:sldId id="314" r:id="rId15"/>
    <p:sldId id="419" r:id="rId16"/>
    <p:sldId id="305" r:id="rId17"/>
    <p:sldId id="306" r:id="rId18"/>
    <p:sldId id="449" r:id="rId19"/>
    <p:sldId id="450" r:id="rId20"/>
    <p:sldId id="363" r:id="rId21"/>
    <p:sldId id="372" r:id="rId22"/>
    <p:sldId id="373" r:id="rId23"/>
    <p:sldId id="370" r:id="rId24"/>
    <p:sldId id="325" r:id="rId25"/>
    <p:sldId id="279" r:id="rId26"/>
    <p:sldId id="327" r:id="rId27"/>
    <p:sldId id="389" r:id="rId28"/>
    <p:sldId id="333" r:id="rId29"/>
    <p:sldId id="352" r:id="rId30"/>
    <p:sldId id="420" r:id="rId31"/>
    <p:sldId id="285" r:id="rId32"/>
    <p:sldId id="421" r:id="rId33"/>
    <p:sldId id="422" r:id="rId34"/>
    <p:sldId id="423" r:id="rId35"/>
    <p:sldId id="424" r:id="rId36"/>
    <p:sldId id="425" r:id="rId37"/>
    <p:sldId id="426" r:id="rId38"/>
    <p:sldId id="427" r:id="rId39"/>
    <p:sldId id="428" r:id="rId40"/>
    <p:sldId id="429" r:id="rId41"/>
    <p:sldId id="430" r:id="rId42"/>
    <p:sldId id="435" r:id="rId43"/>
    <p:sldId id="436" r:id="rId44"/>
    <p:sldId id="433" r:id="rId45"/>
    <p:sldId id="434" r:id="rId46"/>
    <p:sldId id="439" r:id="rId47"/>
    <p:sldId id="432" r:id="rId48"/>
    <p:sldId id="437" r:id="rId49"/>
    <p:sldId id="438" r:id="rId50"/>
    <p:sldId id="431" r:id="rId51"/>
    <p:sldId id="440" r:id="rId52"/>
    <p:sldId id="451" r:id="rId53"/>
    <p:sldId id="441" r:id="rId54"/>
    <p:sldId id="442" r:id="rId55"/>
    <p:sldId id="443" r:id="rId56"/>
    <p:sldId id="444" r:id="rId57"/>
    <p:sldId id="452" r:id="rId58"/>
    <p:sldId id="445" r:id="rId59"/>
    <p:sldId id="446" r:id="rId60"/>
    <p:sldId id="447" r:id="rId61"/>
    <p:sldId id="448" r:id="rId62"/>
    <p:sldId id="453" r:id="rId63"/>
    <p:sldId id="461" r:id="rId64"/>
    <p:sldId id="454" r:id="rId65"/>
    <p:sldId id="455" r:id="rId66"/>
    <p:sldId id="456" r:id="rId67"/>
    <p:sldId id="457" r:id="rId68"/>
    <p:sldId id="458" r:id="rId69"/>
    <p:sldId id="459" r:id="rId70"/>
    <p:sldId id="462" r:id="rId71"/>
    <p:sldId id="460" r:id="rId72"/>
    <p:sldId id="463" r:id="rId73"/>
    <p:sldId id="464" r:id="rId74"/>
    <p:sldId id="465" r:id="rId75"/>
    <p:sldId id="466" r:id="rId76"/>
    <p:sldId id="467" r:id="rId77"/>
    <p:sldId id="468" r:id="rId78"/>
    <p:sldId id="469" r:id="rId79"/>
    <p:sldId id="470" r:id="rId80"/>
    <p:sldId id="471" r:id="rId81"/>
    <p:sldId id="472" r:id="rId82"/>
    <p:sldId id="475" r:id="rId83"/>
    <p:sldId id="474" r:id="rId84"/>
    <p:sldId id="473" r:id="rId85"/>
    <p:sldId id="484" r:id="rId86"/>
    <p:sldId id="485" r:id="rId87"/>
    <p:sldId id="486" r:id="rId88"/>
    <p:sldId id="487" r:id="rId89"/>
    <p:sldId id="340" r:id="rId90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88" autoAdjust="0"/>
    <p:restoredTop sz="94660"/>
  </p:normalViewPr>
  <p:slideViewPr>
    <p:cSldViewPr>
      <p:cViewPr varScale="1">
        <p:scale>
          <a:sx n="85" d="100"/>
          <a:sy n="85" d="100"/>
        </p:scale>
        <p:origin x="48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9-09T19:59:20.11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9-09T19:59:20.11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9-09T19:59:20.11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EE10D-715A-453B-AA40-FE6FB7C92390}" type="datetimeFigureOut">
              <a:rPr lang="pt-BR" smtClean="0"/>
              <a:t>20/09/2017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C6F15-EF50-4FA6-807B-7D8EA15737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195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C6F15-EF50-4FA6-807B-7D8EA157375D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2209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C6F15-EF50-4FA6-807B-7D8EA157375D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5415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C6F15-EF50-4FA6-807B-7D8EA157375D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312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C6F15-EF50-4FA6-807B-7D8EA157375D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5542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C6F15-EF50-4FA6-807B-7D8EA157375D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4745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C6F15-EF50-4FA6-807B-7D8EA157375D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3164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C6F15-EF50-4FA6-807B-7D8EA157375D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0326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C6F15-EF50-4FA6-807B-7D8EA157375D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004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C6F15-EF50-4FA6-807B-7D8EA157375D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230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C6F15-EF50-4FA6-807B-7D8EA157375D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6687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778A-FC2A-4F4C-84D1-5FCD181DC607}" type="datetime1">
              <a:rPr lang="pt-BR" smtClean="0"/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4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FDB7-363D-462C-8B0A-0E7EA08C0F59}" type="datetime1">
              <a:rPr lang="pt-BR" smtClean="0"/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31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1903E-DE2A-404E-97AE-45E238E2BD7D}" type="datetime1">
              <a:rPr lang="pt-BR" smtClean="0"/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881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2C1A-9A91-48A1-B701-50F74EB26A0B}" type="datetime1">
              <a:rPr lang="pt-BR" smtClean="0"/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061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98DBB-3B60-4BA2-96F5-63032532BB96}" type="datetime1">
              <a:rPr lang="pt-BR" smtClean="0"/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548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55B6-8058-40F0-8B40-B981E0C08112}" type="datetime1">
              <a:rPr lang="pt-BR" smtClean="0"/>
              <a:t>20/09/2017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7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EF83-D66B-45F3-8A93-CAA109D24342}" type="datetime1">
              <a:rPr lang="pt-BR" smtClean="0"/>
              <a:t>20/09/2017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421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3F69-FCE1-42C3-BAFE-FF4FED743698}" type="datetime1">
              <a:rPr lang="pt-BR" smtClean="0"/>
              <a:t>20/09/2017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167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BC5BB-F756-462F-969E-2B9606931E5A}" type="datetime1">
              <a:rPr lang="pt-BR" smtClean="0"/>
              <a:t>20/09/2017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755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BACD-E8A7-4336-8E91-92967370EA02}" type="datetime1">
              <a:rPr lang="pt-BR" smtClean="0"/>
              <a:t>20/09/2017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4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19CD-1819-471E-A7D5-8E740636B577}" type="datetime1">
              <a:rPr lang="pt-BR" smtClean="0"/>
              <a:t>20/09/2017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509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7FED1-2EF8-474B-9EC7-4BEB33C4B7E8}" type="datetime1">
              <a:rPr lang="pt-BR" smtClean="0"/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023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1.png"/><Relationship Id="rId5" Type="http://schemas.openxmlformats.org/officeDocument/2006/relationships/customXml" Target="../ink/ink1.xml"/><Relationship Id="rId10" Type="http://schemas.openxmlformats.org/officeDocument/2006/relationships/image" Target="../media/image30.png"/><Relationship Id="rId4" Type="http://schemas.openxmlformats.org/officeDocument/2006/relationships/image" Target="../media/image6.jpe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32.jpeg"/><Relationship Id="rId4" Type="http://schemas.openxmlformats.org/officeDocument/2006/relationships/customXml" Target="../ink/ink2.xml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12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5.png"/><Relationship Id="rId5" Type="http://schemas.openxmlformats.org/officeDocument/2006/relationships/customXml" Target="../ink/ink3.xml"/><Relationship Id="rId10" Type="http://schemas.openxmlformats.org/officeDocument/2006/relationships/image" Target="../media/image30.png"/><Relationship Id="rId4" Type="http://schemas.openxmlformats.org/officeDocument/2006/relationships/image" Target="../media/image6.jpe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2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6.jpe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.jpeg"/><Relationship Id="rId4" Type="http://schemas.openxmlformats.org/officeDocument/2006/relationships/image" Target="../media/image350.png"/><Relationship Id="rId9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.jpeg"/><Relationship Id="rId4" Type="http://schemas.openxmlformats.org/officeDocument/2006/relationships/image" Target="../media/image4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microsoft.com/office/2007/relationships/hdphoto" Target="../media/hdphoto5.wdp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6.jpeg"/><Relationship Id="rId4" Type="http://schemas.openxmlformats.org/officeDocument/2006/relationships/image" Target="../media/image5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640.png"/><Relationship Id="rId4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gi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106362"/>
            <a:ext cx="2498747" cy="1097236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1907704" y="1491630"/>
            <a:ext cx="6933726" cy="1102519"/>
          </a:xfrm>
        </p:spPr>
        <p:txBody>
          <a:bodyPr/>
          <a:lstStyle/>
          <a:p>
            <a:r>
              <a:rPr lang="pt-BR" b="1" dirty="0"/>
              <a:t>GEOMETRIA ESPACIAL</a:t>
            </a:r>
          </a:p>
        </p:txBody>
      </p:sp>
      <p:sp>
        <p:nvSpPr>
          <p:cNvPr id="6" name="Subtítulo 2"/>
          <p:cNvSpPr>
            <a:spLocks noGrp="1"/>
          </p:cNvSpPr>
          <p:nvPr>
            <p:ph type="subTitle" idx="1"/>
          </p:nvPr>
        </p:nvSpPr>
        <p:spPr>
          <a:xfrm>
            <a:off x="1981899" y="3147814"/>
            <a:ext cx="7120880" cy="1944216"/>
          </a:xfrm>
        </p:spPr>
        <p:txBody>
          <a:bodyPr>
            <a:normAutofit/>
          </a:bodyPr>
          <a:lstStyle/>
          <a:p>
            <a:pPr algn="r"/>
            <a:r>
              <a:rPr lang="pt-BR" sz="2000" b="1" dirty="0"/>
              <a:t>Profª Juliana Schivani (</a:t>
            </a:r>
            <a:r>
              <a:rPr lang="pt-BR" sz="1800" b="1" i="1" dirty="0"/>
              <a:t>profjuliana.matematica@gmail.com</a:t>
            </a:r>
            <a:r>
              <a:rPr lang="pt-BR" sz="2000" b="1" dirty="0"/>
              <a:t>)</a:t>
            </a:r>
          </a:p>
          <a:p>
            <a:pPr algn="r"/>
            <a:r>
              <a:rPr lang="pt-BR" sz="2000" b="1" dirty="0"/>
              <a:t>Estagiário Wellington Muniz (</a:t>
            </a:r>
            <a:r>
              <a:rPr lang="pt-BR" sz="1800" b="1" i="1" dirty="0"/>
              <a:t>wellingtonmuniz@yahoo.com.br</a:t>
            </a:r>
            <a:r>
              <a:rPr lang="pt-BR" sz="2000" b="1" dirty="0"/>
              <a:t>)</a:t>
            </a:r>
          </a:p>
          <a:p>
            <a:pPr algn="r"/>
            <a:r>
              <a:rPr lang="pt-BR" sz="2000" b="1" dirty="0"/>
              <a:t>Estagiária </a:t>
            </a:r>
            <a:r>
              <a:rPr lang="pt-BR" sz="2000" b="1" dirty="0" err="1"/>
              <a:t>Heronilza</a:t>
            </a:r>
            <a:r>
              <a:rPr lang="pt-BR" sz="2000" b="1" dirty="0"/>
              <a:t> Lima (</a:t>
            </a:r>
            <a:r>
              <a:rPr lang="pt-BR" sz="1800" b="1" i="1" dirty="0"/>
              <a:t>niniza.silva.lima@gmail.com</a:t>
            </a:r>
            <a:r>
              <a:rPr lang="pt-BR" sz="2000" b="1" dirty="0"/>
              <a:t>)</a:t>
            </a:r>
          </a:p>
          <a:p>
            <a:pPr algn="r"/>
            <a:endParaRPr lang="pt-BR" sz="2000" b="1" dirty="0"/>
          </a:p>
          <a:p>
            <a:pPr algn="r"/>
            <a:endParaRPr lang="pt-BR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35" y="8122"/>
            <a:ext cx="2205123" cy="133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10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402317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01307"/>
            <a:ext cx="5811490" cy="394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9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393349" y="1217738"/>
                <a:ext cx="8355539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Dados: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latin typeface="Calibri" panose="020F0502020204030204" pitchFamily="34" charset="0"/>
                    <a:cs typeface="Arial" panose="020B0604020202020204" pitchFamily="34" charset="0"/>
                  </a:rPr>
                  <a:t>O apoio da mesa tem o formato de um prisma reto, de base em forma de triângulo equilátero com lados medindo 30 cm.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Deseja-se construir  um tampo circular.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Considere 1,7 como </a:t>
                </a:r>
                <a14:m>
                  <m:oMath xmlns:m="http://schemas.openxmlformats.org/officeDocument/2006/math">
                    <m:r>
                      <a:rPr lang="pt-BR" sz="9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√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3.</m:t>
                    </m:r>
                  </m:oMath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Pergunta: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latin typeface="Calibri" panose="020F0502020204030204" pitchFamily="34" charset="0"/>
                    <a:cs typeface="Arial" panose="020B0604020202020204" pitchFamily="34" charset="0"/>
                  </a:rPr>
                  <a:t>O tampo a ser escolhido será aquele cujo raio, em cm, é igual a?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pt-BR" sz="1200" dirty="0"/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49" y="1217738"/>
                <a:ext cx="8355539" cy="3603847"/>
              </a:xfrm>
              <a:prstGeom prst="rect">
                <a:avLst/>
              </a:prstGeom>
              <a:blipFill rotWithShape="0">
                <a:blip r:embed="rId3"/>
                <a:stretch>
                  <a:fillRect l="-511" t="-2200" b="-609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99586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393349" y="1217738"/>
                <a:ext cx="8355539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pt-BR" sz="9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𝑙</m:t>
                        </m:r>
                      </m:num>
                      <m:den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√3</m:t>
                    </m:r>
                  </m:oMath>
                </a14:m>
                <a:r>
                  <a:rPr lang="pt-BR" sz="9600" i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pt-BR" sz="9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pt-BR" sz="9600" i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9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pt-BR" sz="9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pt-BR" sz="9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9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30</m:t>
                        </m:r>
                      </m:num>
                      <m:den>
                        <m:r>
                          <a:rPr lang="pt-BR" sz="9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pt-BR" sz="9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√3</m:t>
                    </m:r>
                  </m:oMath>
                </a14:m>
                <a:endParaRPr lang="pt-BR" sz="9600" i="1" dirty="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i="1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i="1" dirty="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9600" b="0" i="1" u="dbl" dirty="0" smtClean="0">
                        <a:solidFill>
                          <a:schemeClr val="tx1"/>
                        </a:solidFill>
                        <a:uFill>
                          <a:solidFill>
                            <a:srgbClr val="FF0000"/>
                          </a:solidFill>
                        </a:u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pt-BR" sz="9600" b="0" i="1" u="dbl" dirty="0" smtClean="0">
                        <a:solidFill>
                          <a:schemeClr val="tx1"/>
                        </a:solidFill>
                        <a:uFill>
                          <a:solidFill>
                            <a:srgbClr val="FF0000"/>
                          </a:solidFill>
                        </a:u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=15×1,7</m:t>
                    </m:r>
                  </m:oMath>
                </a14:m>
                <a:endParaRPr lang="pt-BR" sz="9600" i="1" u="dbl" dirty="0">
                  <a:solidFill>
                    <a:schemeClr val="tx1"/>
                  </a:solidFill>
                  <a:uFill>
                    <a:solidFill>
                      <a:srgbClr val="FF0000"/>
                    </a:solidFill>
                  </a:u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i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</m:t>
                    </m:r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𝑟</m:t>
                    </m:r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(15×1,7)</m:t>
                    </m:r>
                  </m:oMath>
                </a14:m>
                <a:endParaRPr lang="pt-BR" sz="9600" dirty="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</m:t>
                    </m:r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pt-BR" sz="96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9600" dirty="0">
                    <a:latin typeface="Calibri" panose="020F0502020204030204" pitchFamily="34" charset="0"/>
                    <a:cs typeface="Arial" panose="020B0604020202020204" pitchFamily="34" charset="0"/>
                  </a:rPr>
                  <a:t>17 cm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                            </a:t>
                </a:r>
                <a:r>
                  <a:rPr lang="pt-BR" sz="100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Alternativa “A”</a:t>
                </a:r>
                <a:endParaRPr lang="pt-BR" sz="10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pt-BR" sz="1200" dirty="0"/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49" y="1217738"/>
                <a:ext cx="8355539" cy="3603847"/>
              </a:xfrm>
              <a:prstGeom prst="rect">
                <a:avLst/>
              </a:prstGeom>
              <a:blipFill>
                <a:blip r:embed="rId3"/>
                <a:stretch>
                  <a:fillRect l="-511" t="-2200" b="-456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4" name="Elipse 3"/>
          <p:cNvSpPr/>
          <p:nvPr/>
        </p:nvSpPr>
        <p:spPr>
          <a:xfrm>
            <a:off x="5940152" y="1995686"/>
            <a:ext cx="1584176" cy="165618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riângulo isósceles 5"/>
          <p:cNvSpPr/>
          <p:nvPr/>
        </p:nvSpPr>
        <p:spPr>
          <a:xfrm>
            <a:off x="6012160" y="1995686"/>
            <a:ext cx="1440160" cy="1189881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reto 7"/>
          <p:cNvCxnSpPr/>
          <p:nvPr/>
        </p:nvCxnSpPr>
        <p:spPr>
          <a:xfrm flipV="1">
            <a:off x="6732240" y="1984788"/>
            <a:ext cx="0" cy="7200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7529651" y="233553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2/3h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444208" y="315541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30 cm</a:t>
            </a:r>
          </a:p>
        </p:txBody>
      </p:sp>
      <p:sp>
        <p:nvSpPr>
          <p:cNvPr id="12" name="Elipse 11"/>
          <p:cNvSpPr/>
          <p:nvPr/>
        </p:nvSpPr>
        <p:spPr>
          <a:xfrm>
            <a:off x="6709380" y="2720717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87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02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14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343902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02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184" y="1110776"/>
            <a:ext cx="5307632" cy="393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7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7200" y="1270237"/>
                <a:ext cx="8355539" cy="36150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Dados: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Esfera de 6 cm de raio.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Caixa  de 13.824 cm³.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Considere 1,7 como </a:t>
                </a:r>
                <a14:m>
                  <m:oMath xmlns:m="http://schemas.openxmlformats.org/officeDocument/2006/math">
                    <m:r>
                      <a:rPr lang="pt-BR" sz="9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√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3.</m:t>
                    </m:r>
                  </m:oMath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Pergunta: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Qual  o número máximo de esferas que podem ser transportadas nessa caixa?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 </a:t>
                </a:r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70237"/>
                <a:ext cx="8355539" cy="3615064"/>
              </a:xfrm>
              <a:prstGeom prst="rect">
                <a:avLst/>
              </a:prstGeom>
              <a:blipFill rotWithShape="0">
                <a:blip r:embed="rId3"/>
                <a:stretch>
                  <a:fillRect l="-438" t="-3204" r="-80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93B98AB8-E284-4649-B676-2E295DFD7BF4}" type="slidenum">
              <a:rPr lang="pt-BR" smtClean="0"/>
              <a:t>16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4710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251520" y="1270237"/>
                <a:ext cx="8280919" cy="36150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cs typeface="Arial" panose="020B0604020202020204" pitchFamily="34" charset="0"/>
                  </a:rPr>
                  <a:t>V = </a:t>
                </a:r>
                <a14:m>
                  <m:oMath xmlns:m="http://schemas.openxmlformats.org/officeDocument/2006/math">
                    <m:r>
                      <a:rPr lang="pt-BR" sz="9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pt-BR" sz="9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³</m:t>
                    </m:r>
                  </m:oMath>
                </a14:m>
                <a:endParaRPr lang="pt-BR" sz="9600" dirty="0"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13.824=</m:t>
                      </m:r>
                      <m:sSup>
                        <m:sSupPr>
                          <m:ctrlPr>
                            <a:rPr lang="pt-BR" sz="96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pt-BR" sz="9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p>
                          <m:r>
                            <a:rPr lang="pt-BR" sz="9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pt-BR" sz="9600" dirty="0"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pt-BR" sz="9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ad>
                        <m:radPr>
                          <m:ctrlPr>
                            <a:rPr lang="pt-BR" sz="9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>
                          <m:r>
                            <a:rPr lang="pt-BR" sz="9600" b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g>
                        <m:e>
                          <m:r>
                            <a:rPr lang="pt-BR" sz="9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13</m:t>
                          </m:r>
                          <m:r>
                            <a:rPr lang="pt-BR" sz="9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.824</m:t>
                          </m:r>
                        </m:e>
                      </m:rad>
                    </m:oMath>
                  </m:oMathPara>
                </a14:m>
                <a:endParaRPr lang="pt-BR" sz="9600" dirty="0"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=24 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𝑐𝑚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marL="57150" indent="0" algn="r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 algn="r">
                  <a:spcBef>
                    <a:spcPts val="0"/>
                  </a:spcBef>
                  <a:buNone/>
                </a:pPr>
                <a:endParaRPr lang="pt-BR" sz="96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 algn="r">
                  <a:spcBef>
                    <a:spcPts val="0"/>
                  </a:spcBef>
                  <a:buNone/>
                </a:pPr>
                <a:endParaRPr lang="pt-BR" sz="96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 algn="r">
                  <a:spcBef>
                    <a:spcPts val="0"/>
                  </a:spcBef>
                  <a:buNone/>
                </a:pPr>
                <a:endParaRPr lang="pt-BR" sz="96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 algn="r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 </a:t>
                </a:r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270237"/>
                <a:ext cx="8280919" cy="3615064"/>
              </a:xfrm>
              <a:prstGeom prst="rect">
                <a:avLst/>
              </a:prstGeom>
              <a:blipFill>
                <a:blip r:embed="rId3"/>
                <a:stretch>
                  <a:fillRect l="-442" t="-320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93B98AB8-E284-4649-B676-2E295DFD7BF4}" type="slidenum">
              <a:rPr lang="pt-BR" smtClean="0"/>
              <a:t>17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Tinta 9">
                <a:extLst>
                  <a:ext uri="{FF2B5EF4-FFF2-40B4-BE49-F238E27FC236}">
                    <a16:creationId xmlns:a16="http://schemas.microsoft.com/office/drawing/2014/main" id="{922291B8-3C92-44C6-BE79-8CAAD34BAB6F}"/>
                  </a:ext>
                </a:extLst>
              </p14:cNvPr>
              <p14:cNvContentPartPr/>
              <p14:nvPr/>
            </p14:nvContentPartPr>
            <p14:xfrm>
              <a:off x="-767747" y="3341156"/>
              <a:ext cx="360" cy="360"/>
            </p14:xfrm>
          </p:contentPart>
        </mc:Choice>
        <mc:Fallback xmlns=""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922291B8-3C92-44C6-BE79-8CAAD34BAB6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785747" y="3323516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Imagem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5525" y="1426153"/>
            <a:ext cx="2420356" cy="144585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7559560" y="1779749"/>
            <a:ext cx="806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cm</a:t>
            </a:r>
          </a:p>
        </p:txBody>
      </p:sp>
      <p:grpSp>
        <p:nvGrpSpPr>
          <p:cNvPr id="28" name="Grupo 27"/>
          <p:cNvGrpSpPr/>
          <p:nvPr/>
        </p:nvGrpSpPr>
        <p:grpSpPr>
          <a:xfrm>
            <a:off x="4787873" y="3179337"/>
            <a:ext cx="1628593" cy="1480813"/>
            <a:chOff x="6077486" y="2695439"/>
            <a:chExt cx="1542514" cy="1480813"/>
          </a:xfrm>
        </p:grpSpPr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77486" y="2695439"/>
              <a:ext cx="1542514" cy="1480813"/>
            </a:xfrm>
            <a:prstGeom prst="rect">
              <a:avLst/>
            </a:prstGeom>
          </p:spPr>
        </p:pic>
        <p:cxnSp>
          <p:nvCxnSpPr>
            <p:cNvPr id="24" name="Conector reto 23"/>
            <p:cNvCxnSpPr/>
            <p:nvPr/>
          </p:nvCxnSpPr>
          <p:spPr>
            <a:xfrm flipV="1">
              <a:off x="6767085" y="3435845"/>
              <a:ext cx="757243" cy="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CaixaDeTexto 30"/>
          <p:cNvSpPr txBox="1"/>
          <p:nvPr/>
        </p:nvSpPr>
        <p:spPr>
          <a:xfrm>
            <a:off x="5521440" y="3525364"/>
            <a:ext cx="648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6 cm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F5DE809-BEE7-4C89-A05A-77CBC2C222C3}"/>
              </a:ext>
            </a:extLst>
          </p:cNvPr>
          <p:cNvSpPr txBox="1"/>
          <p:nvPr/>
        </p:nvSpPr>
        <p:spPr>
          <a:xfrm>
            <a:off x="6416466" y="2624371"/>
            <a:ext cx="806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cm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DB64FFF-31B2-4C21-90C8-7811D63C9F54}"/>
              </a:ext>
            </a:extLst>
          </p:cNvPr>
          <p:cNvSpPr txBox="1"/>
          <p:nvPr/>
        </p:nvSpPr>
        <p:spPr>
          <a:xfrm>
            <a:off x="7307943" y="2458581"/>
            <a:ext cx="806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cm</a:t>
            </a:r>
          </a:p>
        </p:txBody>
      </p:sp>
    </p:spTree>
    <p:extLst>
      <p:ext uri="{BB962C8B-B14F-4D97-AF65-F5344CB8AC3E}">
        <p14:creationId xmlns:p14="http://schemas.microsoft.com/office/powerpoint/2010/main" val="162414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02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93B98AB8-E284-4649-B676-2E295DFD7BF4}" type="slidenum">
              <a:rPr lang="pt-BR" smtClean="0"/>
              <a:t>18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Tinta 9">
                <a:extLst>
                  <a:ext uri="{FF2B5EF4-FFF2-40B4-BE49-F238E27FC236}">
                    <a16:creationId xmlns:a16="http://schemas.microsoft.com/office/drawing/2014/main" id="{922291B8-3C92-44C6-BE79-8CAAD34BAB6F}"/>
                  </a:ext>
                </a:extLst>
              </p14:cNvPr>
              <p14:cNvContentPartPr/>
              <p14:nvPr/>
            </p14:nvContentPartPr>
            <p14:xfrm>
              <a:off x="-767747" y="3341156"/>
              <a:ext cx="360" cy="360"/>
            </p14:xfrm>
          </p:contentPart>
        </mc:Choice>
        <mc:Fallback xmlns=""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922291B8-3C92-44C6-BE79-8CAAD34BAB6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785747" y="3323516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Retângulo 12">
            <a:extLst>
              <a:ext uri="{FF2B5EF4-FFF2-40B4-BE49-F238E27FC236}">
                <a16:creationId xmlns:a16="http://schemas.microsoft.com/office/drawing/2014/main" id="{59F05091-4076-4EC1-BC23-FDD4C529BC49}"/>
              </a:ext>
            </a:extLst>
          </p:cNvPr>
          <p:cNvSpPr/>
          <p:nvPr/>
        </p:nvSpPr>
        <p:spPr>
          <a:xfrm>
            <a:off x="539552" y="1491630"/>
            <a:ext cx="3112875" cy="3024336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6C50641-F066-40A3-AB38-EF8690FD8416}"/>
              </a:ext>
            </a:extLst>
          </p:cNvPr>
          <p:cNvSpPr/>
          <p:nvPr/>
        </p:nvSpPr>
        <p:spPr>
          <a:xfrm>
            <a:off x="539552" y="1509352"/>
            <a:ext cx="1512168" cy="14401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BD50B770-9E35-47BF-BA87-AACE49FB4FDB}"/>
              </a:ext>
            </a:extLst>
          </p:cNvPr>
          <p:cNvSpPr/>
          <p:nvPr/>
        </p:nvSpPr>
        <p:spPr>
          <a:xfrm>
            <a:off x="568754" y="2976406"/>
            <a:ext cx="1512168" cy="14401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C5FCC2AA-EBB5-456C-9B5C-BF387986C3A1}"/>
              </a:ext>
            </a:extLst>
          </p:cNvPr>
          <p:cNvSpPr/>
          <p:nvPr/>
        </p:nvSpPr>
        <p:spPr>
          <a:xfrm>
            <a:off x="2085740" y="1509352"/>
            <a:ext cx="1512168" cy="14401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E540F02A-733F-47B2-923C-2061F5787DBA}"/>
              </a:ext>
            </a:extLst>
          </p:cNvPr>
          <p:cNvSpPr/>
          <p:nvPr/>
        </p:nvSpPr>
        <p:spPr>
          <a:xfrm>
            <a:off x="2140259" y="3003798"/>
            <a:ext cx="1512168" cy="14401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C5571F5A-AF24-4DC4-8144-ABA4D68F261F}"/>
              </a:ext>
            </a:extLst>
          </p:cNvPr>
          <p:cNvCxnSpPr>
            <a:stCxn id="40" idx="2"/>
            <a:endCxn id="40" idx="6"/>
          </p:cNvCxnSpPr>
          <p:nvPr/>
        </p:nvCxnSpPr>
        <p:spPr>
          <a:xfrm>
            <a:off x="568754" y="3696486"/>
            <a:ext cx="15121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015EF3E1-A8BE-4527-85BC-6380CBDE9876}"/>
              </a:ext>
            </a:extLst>
          </p:cNvPr>
          <p:cNvSpPr txBox="1"/>
          <p:nvPr/>
        </p:nvSpPr>
        <p:spPr>
          <a:xfrm>
            <a:off x="871854" y="367979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12 cm</a:t>
            </a:r>
          </a:p>
        </p:txBody>
      </p: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FCFE8E1C-9E58-48AD-B235-E4DCA250A112}"/>
              </a:ext>
            </a:extLst>
          </p:cNvPr>
          <p:cNvCxnSpPr/>
          <p:nvPr/>
        </p:nvCxnSpPr>
        <p:spPr>
          <a:xfrm>
            <a:off x="2140259" y="3689357"/>
            <a:ext cx="15121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3BB8E49D-D824-4D06-910B-CD2781045A6C}"/>
              </a:ext>
            </a:extLst>
          </p:cNvPr>
          <p:cNvSpPr txBox="1"/>
          <p:nvPr/>
        </p:nvSpPr>
        <p:spPr>
          <a:xfrm>
            <a:off x="2443359" y="3672669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12 cm</a:t>
            </a:r>
          </a:p>
        </p:txBody>
      </p: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85A03551-0D90-45EF-B23A-AAD9DFB84467}"/>
              </a:ext>
            </a:extLst>
          </p:cNvPr>
          <p:cNvCxnSpPr>
            <a:cxnSpLocks/>
            <a:endCxn id="14" idx="4"/>
          </p:cNvCxnSpPr>
          <p:nvPr/>
        </p:nvCxnSpPr>
        <p:spPr>
          <a:xfrm>
            <a:off x="1295636" y="1509352"/>
            <a:ext cx="0" cy="14401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5ABAC20A-8FD4-49CD-B949-982021670E53}"/>
              </a:ext>
            </a:extLst>
          </p:cNvPr>
          <p:cNvSpPr txBox="1"/>
          <p:nvPr/>
        </p:nvSpPr>
        <p:spPr>
          <a:xfrm rot="5400000">
            <a:off x="610113" y="199860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12 cm</a:t>
            </a:r>
          </a:p>
        </p:txBody>
      </p: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A797BF7C-2CDB-4C68-89F3-2F2627F6C63E}"/>
              </a:ext>
            </a:extLst>
          </p:cNvPr>
          <p:cNvCxnSpPr>
            <a:cxnSpLocks/>
          </p:cNvCxnSpPr>
          <p:nvPr/>
        </p:nvCxnSpPr>
        <p:spPr>
          <a:xfrm>
            <a:off x="1295730" y="2976406"/>
            <a:ext cx="0" cy="14401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Cubo 49">
            <a:extLst>
              <a:ext uri="{FF2B5EF4-FFF2-40B4-BE49-F238E27FC236}">
                <a16:creationId xmlns:a16="http://schemas.microsoft.com/office/drawing/2014/main" id="{830C0EE4-95BC-491C-A39E-016AF870ADFB}"/>
              </a:ext>
            </a:extLst>
          </p:cNvPr>
          <p:cNvSpPr/>
          <p:nvPr/>
        </p:nvSpPr>
        <p:spPr>
          <a:xfrm flipH="1">
            <a:off x="4211960" y="1115718"/>
            <a:ext cx="3815375" cy="3931891"/>
          </a:xfrm>
          <a:prstGeom prst="cube">
            <a:avLst>
              <a:gd name="adj" fmla="val 27551"/>
            </a:avLst>
          </a:prstGeom>
          <a:blipFill>
            <a:blip r:embed="rId10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BFD18ADD-5F38-4E13-B331-A683A65EACA9}"/>
              </a:ext>
            </a:extLst>
          </p:cNvPr>
          <p:cNvSpPr/>
          <p:nvPr/>
        </p:nvSpPr>
        <p:spPr>
          <a:xfrm>
            <a:off x="6447505" y="3607449"/>
            <a:ext cx="1512168" cy="14401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D5636BE4-3547-4150-9776-AC70F0CCE3F5}"/>
              </a:ext>
            </a:extLst>
          </p:cNvPr>
          <p:cNvSpPr/>
          <p:nvPr/>
        </p:nvSpPr>
        <p:spPr>
          <a:xfrm>
            <a:off x="6524389" y="2165733"/>
            <a:ext cx="1512168" cy="14401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60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48" grpId="0"/>
      <p:bldP spid="50" grpId="0" animBg="1"/>
      <p:bldP spid="51" grpId="0" animBg="1"/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251521" y="1270237"/>
                <a:ext cx="4186620" cy="36150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cs typeface="Arial" panose="020B0604020202020204" pitchFamily="34" charset="0"/>
                  </a:rPr>
                  <a:t>V = </a:t>
                </a:r>
                <a14:m>
                  <m:oMath xmlns:m="http://schemas.openxmlformats.org/officeDocument/2006/math">
                    <m:r>
                      <a:rPr lang="pt-BR" sz="9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pt-BR" sz="9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³</m:t>
                    </m:r>
                  </m:oMath>
                </a14:m>
                <a:endParaRPr lang="pt-BR" sz="9600" dirty="0"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13.824=</m:t>
                      </m:r>
                      <m:sSup>
                        <m:sSupPr>
                          <m:ctrlPr>
                            <a:rPr lang="pt-BR" sz="96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pt-BR" sz="9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p>
                          <m:r>
                            <a:rPr lang="pt-BR" sz="9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pt-BR" sz="9600" dirty="0"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pt-BR" sz="9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ad>
                        <m:radPr>
                          <m:ctrlPr>
                            <a:rPr lang="pt-BR" sz="9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>
                          <m:r>
                            <a:rPr lang="pt-BR" sz="9600" b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g>
                        <m:e>
                          <m:r>
                            <a:rPr lang="pt-BR" sz="9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13</m:t>
                          </m:r>
                          <m:r>
                            <a:rPr lang="pt-BR" sz="9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.824</m:t>
                          </m:r>
                        </m:e>
                      </m:rad>
                    </m:oMath>
                  </m:oMathPara>
                </a14:m>
                <a:endParaRPr lang="pt-BR" sz="9600" dirty="0"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=24 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𝑐𝑚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cs typeface="Arial" panose="020B0604020202020204" pitchFamily="34" charset="0"/>
                  </a:rPr>
                  <a:t>Logo, cabem 8 esferas (4 no piso superior e 4 em cima)</a:t>
                </a:r>
                <a:endParaRPr lang="pt-BR" sz="96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                                                                                 Alternativa “B”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marL="57150" indent="0" algn="r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 algn="r">
                  <a:spcBef>
                    <a:spcPts val="0"/>
                  </a:spcBef>
                  <a:buNone/>
                </a:pPr>
                <a:endParaRPr lang="pt-BR" sz="96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 algn="r">
                  <a:spcBef>
                    <a:spcPts val="0"/>
                  </a:spcBef>
                  <a:buNone/>
                </a:pPr>
                <a:endParaRPr lang="pt-BR" sz="96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 algn="r">
                  <a:spcBef>
                    <a:spcPts val="0"/>
                  </a:spcBef>
                  <a:buNone/>
                </a:pPr>
                <a:endParaRPr lang="pt-BR" sz="96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 algn="r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 </a:t>
                </a:r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1" y="1270237"/>
                <a:ext cx="4186620" cy="3615064"/>
              </a:xfrm>
              <a:prstGeom prst="rect">
                <a:avLst/>
              </a:prstGeom>
              <a:blipFill>
                <a:blip r:embed="rId3"/>
                <a:stretch>
                  <a:fillRect l="-873" t="-3204" b="-28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93B98AB8-E284-4649-B676-2E295DFD7BF4}" type="slidenum">
              <a:rPr lang="pt-BR" smtClean="0"/>
              <a:t>19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Tinta 9">
                <a:extLst>
                  <a:ext uri="{FF2B5EF4-FFF2-40B4-BE49-F238E27FC236}">
                    <a16:creationId xmlns:a16="http://schemas.microsoft.com/office/drawing/2014/main" id="{922291B8-3C92-44C6-BE79-8CAAD34BAB6F}"/>
                  </a:ext>
                </a:extLst>
              </p14:cNvPr>
              <p14:cNvContentPartPr/>
              <p14:nvPr/>
            </p14:nvContentPartPr>
            <p14:xfrm>
              <a:off x="-767747" y="3341156"/>
              <a:ext cx="360" cy="360"/>
            </p14:xfrm>
          </p:contentPart>
        </mc:Choice>
        <mc:Fallback xmlns=""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922291B8-3C92-44C6-BE79-8CAAD34BAB6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785747" y="3323516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upo 25"/>
          <p:cNvGrpSpPr/>
          <p:nvPr/>
        </p:nvGrpSpPr>
        <p:grpSpPr>
          <a:xfrm>
            <a:off x="5528584" y="1113323"/>
            <a:ext cx="3158216" cy="1999001"/>
            <a:chOff x="5675038" y="2067694"/>
            <a:chExt cx="2241467" cy="1469640"/>
          </a:xfrm>
        </p:grpSpPr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68144" y="2067694"/>
              <a:ext cx="1944638" cy="1144827"/>
            </a:xfrm>
            <a:prstGeom prst="rect">
              <a:avLst/>
            </a:prstGeom>
          </p:spPr>
        </p:pic>
        <p:sp>
          <p:nvSpPr>
            <p:cNvPr id="18" name="CaixaDeTexto 17"/>
            <p:cNvSpPr txBox="1"/>
            <p:nvPr/>
          </p:nvSpPr>
          <p:spPr>
            <a:xfrm>
              <a:off x="5675038" y="2550758"/>
              <a:ext cx="963373" cy="339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/>
                <a:t>24 cm</a:t>
              </a:r>
            </a:p>
          </p:txBody>
        </p:sp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62991" y="2905978"/>
              <a:ext cx="853514" cy="493819"/>
            </a:xfrm>
            <a:prstGeom prst="rect">
              <a:avLst/>
            </a:prstGeom>
          </p:spPr>
        </p:pic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89075" y="3043515"/>
              <a:ext cx="853514" cy="493819"/>
            </a:xfrm>
            <a:prstGeom prst="rect">
              <a:avLst/>
            </a:prstGeom>
          </p:spPr>
        </p:pic>
      </p:grpSp>
      <p:grpSp>
        <p:nvGrpSpPr>
          <p:cNvPr id="28" name="Grupo 27"/>
          <p:cNvGrpSpPr/>
          <p:nvPr/>
        </p:nvGrpSpPr>
        <p:grpSpPr>
          <a:xfrm>
            <a:off x="4714287" y="2841405"/>
            <a:ext cx="1628593" cy="1480813"/>
            <a:chOff x="6077486" y="2695439"/>
            <a:chExt cx="1542514" cy="1480813"/>
          </a:xfrm>
        </p:grpSpPr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77486" y="2695439"/>
              <a:ext cx="1542514" cy="1480813"/>
            </a:xfrm>
            <a:prstGeom prst="rect">
              <a:avLst/>
            </a:prstGeom>
          </p:spPr>
        </p:pic>
        <p:cxnSp>
          <p:nvCxnSpPr>
            <p:cNvPr id="24" name="Conector reto 23"/>
            <p:cNvCxnSpPr/>
            <p:nvPr/>
          </p:nvCxnSpPr>
          <p:spPr>
            <a:xfrm flipV="1">
              <a:off x="6767085" y="3435845"/>
              <a:ext cx="757243" cy="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CaixaDeTexto 30"/>
          <p:cNvSpPr txBox="1"/>
          <p:nvPr/>
        </p:nvSpPr>
        <p:spPr>
          <a:xfrm>
            <a:off x="5447854" y="3187432"/>
            <a:ext cx="648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6 cm</a:t>
            </a:r>
          </a:p>
        </p:txBody>
      </p:sp>
    </p:spTree>
    <p:extLst>
      <p:ext uri="{BB962C8B-B14F-4D97-AF65-F5344CB8AC3E}">
        <p14:creationId xmlns:p14="http://schemas.microsoft.com/office/powerpoint/2010/main" val="270518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PRISMAS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B5882BA-DB1E-475C-84A2-0F0071C3E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374652"/>
            <a:ext cx="8758780" cy="329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03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20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310194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03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04018"/>
            <a:ext cx="6808623" cy="382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03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70237"/>
            <a:ext cx="8003231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0"/>
              </a:spcBef>
              <a:buNone/>
            </a:pPr>
            <a:r>
              <a:rPr lang="pt-BR" sz="100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Pirâmide de 19 cm de altura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 cm de espaçamento entre os 4 blocos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Cada bloco mesma altura.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Pirâmide superior com  base de 1,5 cm.</a:t>
            </a:r>
          </a:p>
          <a:p>
            <a:pPr marL="57150" indent="0" algn="just">
              <a:spcBef>
                <a:spcPts val="0"/>
              </a:spcBef>
              <a:buNone/>
            </a:pPr>
            <a:endParaRPr lang="pt-BR" sz="9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 algn="just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r>
              <a:rPr lang="pt-BR" sz="9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Retirando a pirâmide superior e mantendo os mesmos moldes, quanto ele gastará com parafina?</a:t>
            </a:r>
          </a:p>
          <a:p>
            <a:pPr marL="57150" indent="0" algn="just">
              <a:spcBef>
                <a:spcPts val="0"/>
              </a:spcBef>
              <a:buNone/>
            </a:pPr>
            <a:endParaRPr lang="pt-BR" sz="9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endParaRPr lang="pt-BR" sz="9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endParaRPr lang="pt-BR" sz="10000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563638"/>
            <a:ext cx="1584176" cy="181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4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7201" y="1270237"/>
                <a:ext cx="2386607" cy="36150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9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𝑉</m:t>
                        </m:r>
                      </m:e>
                      <m:sub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pt-BR" sz="96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9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9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9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pt-BR" sz="9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sSub>
                      <m:sSubPr>
                        <m:ctrlPr>
                          <a:rPr lang="pt-BR" sz="9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9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pt-BR" sz="9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sub>
                    </m:sSub>
                    <m:r>
                      <a:rPr lang="pt-BR" sz="9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r>
                      <a:rPr lang="pt-BR" sz="9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endParaRPr lang="pt-BR" sz="96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                                                               </a:t>
                </a:r>
                <a:endParaRPr lang="pt-BR" sz="9600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9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9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𝑉</m:t>
                        </m:r>
                      </m:e>
                      <m:sub>
                        <m:r>
                          <a:rPr lang="pt-BR" sz="9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  <m:r>
                      <a:rPr lang="pt-BR" sz="9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pt-BR" sz="9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9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9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pt-BR" sz="9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6²∙16</m:t>
                    </m:r>
                  </m:oMath>
                </a14:m>
                <a:r>
                  <a:rPr lang="pt-BR" sz="96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          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9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𝑉</m:t>
                        </m:r>
                      </m:e>
                      <m:sub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=192 </m:t>
                    </m:r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³</m:t>
                    </m:r>
                  </m:oMath>
                </a14:m>
                <a:r>
                  <a:rPr lang="pt-BR" sz="96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                 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 </a:t>
                </a:r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1270237"/>
                <a:ext cx="2386607" cy="3615064"/>
              </a:xfrm>
              <a:prstGeom prst="rect">
                <a:avLst/>
              </a:prstGeom>
              <a:blipFill rotWithShape="0">
                <a:blip r:embed="rId3"/>
                <a:stretch>
                  <a:fillRect l="-1786" t="-202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23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3C92768-1CAA-4D3E-A28E-A5B1AACB9724}"/>
              </a:ext>
            </a:extLst>
          </p:cNvPr>
          <p:cNvSpPr txBox="1"/>
          <p:nvPr/>
        </p:nvSpPr>
        <p:spPr>
          <a:xfrm>
            <a:off x="6190311" y="302763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252" y="1987917"/>
            <a:ext cx="1585097" cy="1810669"/>
          </a:xfrm>
          <a:prstGeom prst="rect">
            <a:avLst/>
          </a:prstGeom>
        </p:spPr>
      </p:pic>
      <p:sp>
        <p:nvSpPr>
          <p:cNvPr id="6" name="Chave esquerda 5"/>
          <p:cNvSpPr/>
          <p:nvPr/>
        </p:nvSpPr>
        <p:spPr>
          <a:xfrm rot="10800000">
            <a:off x="8090086" y="1987918"/>
            <a:ext cx="216024" cy="1810668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8269309" y="2672897"/>
            <a:ext cx="84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19 cm</a:t>
            </a:r>
          </a:p>
        </p:txBody>
      </p:sp>
      <p:sp>
        <p:nvSpPr>
          <p:cNvPr id="8" name="Chave esquerda 7"/>
          <p:cNvSpPr/>
          <p:nvPr/>
        </p:nvSpPr>
        <p:spPr>
          <a:xfrm>
            <a:off x="6274377" y="2137168"/>
            <a:ext cx="84809" cy="1512168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5561760" y="2673982"/>
            <a:ext cx="76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16 cm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695219" y="2788263"/>
            <a:ext cx="96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1,5 cm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7265033" y="2426504"/>
            <a:ext cx="96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1,5 cm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6263135" y="2397736"/>
            <a:ext cx="75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4 cm</a:t>
            </a: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285" y="1142609"/>
            <a:ext cx="548688" cy="3859102"/>
          </a:xfrm>
          <a:prstGeom prst="rect">
            <a:avLst/>
          </a:prstGeom>
        </p:spPr>
      </p:pic>
      <p:sp>
        <p:nvSpPr>
          <p:cNvPr id="35" name="CaixaDeTexto 34"/>
          <p:cNvSpPr txBox="1"/>
          <p:nvPr/>
        </p:nvSpPr>
        <p:spPr>
          <a:xfrm>
            <a:off x="4557099" y="1317855"/>
            <a:ext cx="658903" cy="89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ixaDeTexto 35"/>
              <p:cNvSpPr txBox="1"/>
              <p:nvPr/>
            </p:nvSpPr>
            <p:spPr>
              <a:xfrm>
                <a:off x="2884870" y="1420667"/>
                <a:ext cx="2759489" cy="3395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1,5</m:t>
                          </m:r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∙4</m:t>
                      </m:r>
                    </m:oMath>
                  </m:oMathPara>
                </a14:m>
                <a:endParaRPr lang="pt-BR" sz="2400" b="0" dirty="0">
                  <a:ea typeface="Cambria Math" panose="02040503050406030204" pitchFamily="18" charset="0"/>
                </a:endParaRPr>
              </a:p>
              <a:p>
                <a:endParaRPr lang="pt-B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2,25∙4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  <a:p>
                <a:endParaRPr lang="pt-BR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pt-B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sz="2400" dirty="0"/>
                  <a:t> 3 cm³</a:t>
                </a:r>
              </a:p>
              <a:p>
                <a:endParaRPr lang="pt-B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189 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³</m:t>
                      </m:r>
                    </m:oMath>
                  </m:oMathPara>
                </a14:m>
                <a:endParaRPr lang="pt-BR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CaixaDeTexto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870" y="1420667"/>
                <a:ext cx="2759489" cy="3395866"/>
              </a:xfrm>
              <a:prstGeom prst="rect">
                <a:avLst/>
              </a:prstGeom>
              <a:blipFill rotWithShape="0">
                <a:blip r:embed="rId7"/>
                <a:stretch>
                  <a:fillRect b="-18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have esquerda 37"/>
          <p:cNvSpPr/>
          <p:nvPr/>
        </p:nvSpPr>
        <p:spPr>
          <a:xfrm>
            <a:off x="6902222" y="2355472"/>
            <a:ext cx="75267" cy="411342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CaixaDeTexto 38"/>
          <p:cNvSpPr txBox="1"/>
          <p:nvPr/>
        </p:nvSpPr>
        <p:spPr>
          <a:xfrm>
            <a:off x="6137151" y="4540046"/>
            <a:ext cx="2197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Alternativa “B”</a:t>
            </a:r>
          </a:p>
        </p:txBody>
      </p:sp>
    </p:spTree>
    <p:extLst>
      <p:ext uri="{BB962C8B-B14F-4D97-AF65-F5344CB8AC3E}">
        <p14:creationId xmlns:p14="http://schemas.microsoft.com/office/powerpoint/2010/main" val="333389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04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24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0100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04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109782"/>
            <a:ext cx="6032993" cy="400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4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04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199" y="1200150"/>
            <a:ext cx="4762873" cy="3603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 produto das três dimensões resulta na grandeza de?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26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955" y="1200150"/>
            <a:ext cx="4346435" cy="2304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430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04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199" y="1200150"/>
            <a:ext cx="8075241" cy="3603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cs typeface="Arial" panose="020B0604020202020204" pitchFamily="34" charset="0"/>
              </a:rPr>
              <a:t>Solução: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7400" dirty="0">
                <a:cs typeface="Arial" panose="020B0604020202020204" pitchFamily="34" charset="0"/>
              </a:rPr>
              <a:t>2 dimensões = área</a:t>
            </a:r>
            <a:endParaRPr lang="pt-BR" sz="7400" b="1" dirty="0"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7400" dirty="0">
                <a:cs typeface="Arial" panose="020B0604020202020204" pitchFamily="34" charset="0"/>
              </a:rPr>
              <a:t>3 dimensões = volume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7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457200" lvl="1" indent="0" algn="r">
              <a:spcBef>
                <a:spcPts val="0"/>
              </a:spcBef>
              <a:buNone/>
            </a:pPr>
            <a:r>
              <a:rPr lang="pt-BR" sz="9600" dirty="0">
                <a:solidFill>
                  <a:srgbClr val="FF0000"/>
                </a:solidFill>
                <a:cs typeface="Arial" panose="020B0604020202020204" pitchFamily="34" charset="0"/>
              </a:rPr>
              <a:t>                                                                 </a:t>
            </a: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marL="457200" lvl="1" indent="0">
              <a:buNone/>
            </a:pPr>
            <a:r>
              <a:rPr lang="pt-BR" sz="96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                            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7400" dirty="0">
                <a:solidFill>
                  <a:srgbClr val="FF0000"/>
                </a:solidFill>
                <a:ea typeface="Cambria Math" panose="02040503050406030204" pitchFamily="18" charset="0"/>
              </a:rPr>
              <a:t>                                                                       Alternativa “B”</a:t>
            </a: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27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4" name="Retângulo 3"/>
          <p:cNvSpPr/>
          <p:nvPr/>
        </p:nvSpPr>
        <p:spPr>
          <a:xfrm>
            <a:off x="3923928" y="1707654"/>
            <a:ext cx="1368152" cy="12961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1563638"/>
            <a:ext cx="2328850" cy="2328850"/>
          </a:xfrm>
          <a:prstGeom prst="rect">
            <a:avLst/>
          </a:prstGeom>
        </p:spPr>
      </p:pic>
      <p:sp>
        <p:nvSpPr>
          <p:cNvPr id="8" name="Chave esquerda 7"/>
          <p:cNvSpPr/>
          <p:nvPr/>
        </p:nvSpPr>
        <p:spPr>
          <a:xfrm>
            <a:off x="3643629" y="1707654"/>
            <a:ext cx="125939" cy="1306021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531381" y="2458016"/>
            <a:ext cx="189249" cy="147616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59" y="2238140"/>
            <a:ext cx="139990" cy="979846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223366">
            <a:off x="7575378" y="3021692"/>
            <a:ext cx="166648" cy="107427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902454">
            <a:off x="6531604" y="3012106"/>
            <a:ext cx="199007" cy="110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05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28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334061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05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134999"/>
            <a:ext cx="6027017" cy="400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2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D1E05E33-FDA9-4B48-8F6B-C71673447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857" y="286541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PRISMAS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1494FF3-D568-450D-8F7C-DF8D87734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44457" y="1579083"/>
            <a:ext cx="2888754" cy="252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96B73987-DA49-440C-B77A-3E7013AF1416}"/>
              </a:ext>
            </a:extLst>
          </p:cNvPr>
          <p:cNvSpPr/>
          <p:nvPr/>
        </p:nvSpPr>
        <p:spPr>
          <a:xfrm>
            <a:off x="1665117" y="3547009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B62CD14-5E05-46E9-B6B7-92B24A27D9A2}"/>
              </a:ext>
            </a:extLst>
          </p:cNvPr>
          <p:cNvSpPr txBox="1"/>
          <p:nvPr/>
        </p:nvSpPr>
        <p:spPr>
          <a:xfrm>
            <a:off x="6808138" y="1460689"/>
            <a:ext cx="116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20 cm</a:t>
            </a: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344526E-1A30-4BF3-90BE-68856848E1FD}"/>
              </a:ext>
            </a:extLst>
          </p:cNvPr>
          <p:cNvSpPr txBox="1"/>
          <p:nvPr/>
        </p:nvSpPr>
        <p:spPr>
          <a:xfrm>
            <a:off x="6379842" y="2818473"/>
            <a:ext cx="116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30 cm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2844DD0-2B87-48D8-A7A8-0365F02AE3A5}"/>
              </a:ext>
            </a:extLst>
          </p:cNvPr>
          <p:cNvSpPr txBox="1"/>
          <p:nvPr/>
        </p:nvSpPr>
        <p:spPr>
          <a:xfrm>
            <a:off x="5878093" y="5920611"/>
            <a:ext cx="3347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 = 20 x 30 = 600 cm²</a:t>
            </a: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ECB3962-5D5B-47F6-AF45-C04A39F4E283}"/>
              </a:ext>
            </a:extLst>
          </p:cNvPr>
          <p:cNvSpPr/>
          <p:nvPr/>
        </p:nvSpPr>
        <p:spPr>
          <a:xfrm>
            <a:off x="1737125" y="3517171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F5BB7C8-7F98-4379-A670-5A13CCA3F7C8}"/>
              </a:ext>
            </a:extLst>
          </p:cNvPr>
          <p:cNvSpPr/>
          <p:nvPr/>
        </p:nvSpPr>
        <p:spPr>
          <a:xfrm>
            <a:off x="1817517" y="3517171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E538B9C-08E3-42B6-BF8F-0AAB21802FA1}"/>
              </a:ext>
            </a:extLst>
          </p:cNvPr>
          <p:cNvSpPr/>
          <p:nvPr/>
        </p:nvSpPr>
        <p:spPr>
          <a:xfrm>
            <a:off x="1817517" y="3460612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4CE8431B-F46E-415F-B482-C06C11DE0E71}"/>
              </a:ext>
            </a:extLst>
          </p:cNvPr>
          <p:cNvSpPr/>
          <p:nvPr/>
        </p:nvSpPr>
        <p:spPr>
          <a:xfrm>
            <a:off x="1817517" y="3460612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DBF991F-9C1D-4299-AD7D-1647D54B33E6}"/>
              </a:ext>
            </a:extLst>
          </p:cNvPr>
          <p:cNvSpPr/>
          <p:nvPr/>
        </p:nvSpPr>
        <p:spPr>
          <a:xfrm>
            <a:off x="1817517" y="3392484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E34D901-6A7D-4B2D-859D-C6A127C122F1}"/>
              </a:ext>
            </a:extLst>
          </p:cNvPr>
          <p:cNvSpPr/>
          <p:nvPr/>
        </p:nvSpPr>
        <p:spPr>
          <a:xfrm>
            <a:off x="1737125" y="3290319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7E63804-CCDA-4E28-A1C7-DFD21DE7A672}"/>
              </a:ext>
            </a:extLst>
          </p:cNvPr>
          <p:cNvSpPr/>
          <p:nvPr/>
        </p:nvSpPr>
        <p:spPr>
          <a:xfrm>
            <a:off x="1817517" y="3290319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3988372-A8F0-406D-A631-F8E3B8A3CFB7}"/>
              </a:ext>
            </a:extLst>
          </p:cNvPr>
          <p:cNvSpPr/>
          <p:nvPr/>
        </p:nvSpPr>
        <p:spPr>
          <a:xfrm>
            <a:off x="1816773" y="3290319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9C40A03C-2EE2-4188-97AC-6A3E884F8931}"/>
              </a:ext>
            </a:extLst>
          </p:cNvPr>
          <p:cNvSpPr/>
          <p:nvPr/>
        </p:nvSpPr>
        <p:spPr>
          <a:xfrm>
            <a:off x="1817517" y="3230331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9D2D9A13-31C0-431C-8296-977512035126}"/>
              </a:ext>
            </a:extLst>
          </p:cNvPr>
          <p:cNvSpPr/>
          <p:nvPr/>
        </p:nvSpPr>
        <p:spPr>
          <a:xfrm>
            <a:off x="1889525" y="3200493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4B996F6F-DAB2-4F04-9369-E7648FDC2905}"/>
              </a:ext>
            </a:extLst>
          </p:cNvPr>
          <p:cNvSpPr/>
          <p:nvPr/>
        </p:nvSpPr>
        <p:spPr>
          <a:xfrm>
            <a:off x="1969917" y="3200493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6E34252-6862-46E7-A42F-C1F89B4C6EF6}"/>
              </a:ext>
            </a:extLst>
          </p:cNvPr>
          <p:cNvSpPr/>
          <p:nvPr/>
        </p:nvSpPr>
        <p:spPr>
          <a:xfrm>
            <a:off x="1969917" y="3143934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F6711C4D-95E5-4B5A-B441-08BE167114E9}"/>
              </a:ext>
            </a:extLst>
          </p:cNvPr>
          <p:cNvSpPr/>
          <p:nvPr/>
        </p:nvSpPr>
        <p:spPr>
          <a:xfrm>
            <a:off x="1969917" y="3143934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910BE927-D451-49E1-8C62-35A21AD3E04C}"/>
              </a:ext>
            </a:extLst>
          </p:cNvPr>
          <p:cNvSpPr/>
          <p:nvPr/>
        </p:nvSpPr>
        <p:spPr>
          <a:xfrm>
            <a:off x="1969917" y="3075806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EE092C45-63D4-417F-8AFE-8917B4CE64C5}"/>
              </a:ext>
            </a:extLst>
          </p:cNvPr>
          <p:cNvSpPr/>
          <p:nvPr/>
        </p:nvSpPr>
        <p:spPr>
          <a:xfrm>
            <a:off x="1889525" y="2973641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1A708B0A-1553-49C2-B6A1-AC156970C5BB}"/>
              </a:ext>
            </a:extLst>
          </p:cNvPr>
          <p:cNvSpPr/>
          <p:nvPr/>
        </p:nvSpPr>
        <p:spPr>
          <a:xfrm>
            <a:off x="1969917" y="2973641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9C7278CE-46C1-43ED-8170-36C15934119B}"/>
              </a:ext>
            </a:extLst>
          </p:cNvPr>
          <p:cNvSpPr/>
          <p:nvPr/>
        </p:nvSpPr>
        <p:spPr>
          <a:xfrm>
            <a:off x="1969173" y="2973641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0C35F08B-2BEA-4C01-96B6-F71AAD4AAD8B}"/>
              </a:ext>
            </a:extLst>
          </p:cNvPr>
          <p:cNvSpPr/>
          <p:nvPr/>
        </p:nvSpPr>
        <p:spPr>
          <a:xfrm>
            <a:off x="1817517" y="2942299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1D2DC216-3D03-4A71-AC55-733A9EC81AEF}"/>
              </a:ext>
            </a:extLst>
          </p:cNvPr>
          <p:cNvSpPr/>
          <p:nvPr/>
        </p:nvSpPr>
        <p:spPr>
          <a:xfrm>
            <a:off x="1889525" y="2912461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4EB93F68-1328-4951-B2FB-6D3AE8BC8512}"/>
              </a:ext>
            </a:extLst>
          </p:cNvPr>
          <p:cNvSpPr/>
          <p:nvPr/>
        </p:nvSpPr>
        <p:spPr>
          <a:xfrm>
            <a:off x="1969917" y="2912461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74865D5C-64B8-47A3-9683-EC9A8D2F32E0}"/>
              </a:ext>
            </a:extLst>
          </p:cNvPr>
          <p:cNvSpPr/>
          <p:nvPr/>
        </p:nvSpPr>
        <p:spPr>
          <a:xfrm>
            <a:off x="1969917" y="2855902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44A5F8E5-D305-4C0C-A297-7551B3228E0A}"/>
              </a:ext>
            </a:extLst>
          </p:cNvPr>
          <p:cNvSpPr/>
          <p:nvPr/>
        </p:nvSpPr>
        <p:spPr>
          <a:xfrm>
            <a:off x="1969917" y="2855902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E900A1EE-95D3-420E-A028-EF352FFD6F01}"/>
              </a:ext>
            </a:extLst>
          </p:cNvPr>
          <p:cNvSpPr/>
          <p:nvPr/>
        </p:nvSpPr>
        <p:spPr>
          <a:xfrm>
            <a:off x="1969917" y="2787774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EC3B0AA8-FC6C-4F58-B5CB-8C265176F4C4}"/>
              </a:ext>
            </a:extLst>
          </p:cNvPr>
          <p:cNvSpPr/>
          <p:nvPr/>
        </p:nvSpPr>
        <p:spPr>
          <a:xfrm>
            <a:off x="1889525" y="2685609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5ED7E452-8907-4936-B37B-985DEBE95437}"/>
              </a:ext>
            </a:extLst>
          </p:cNvPr>
          <p:cNvSpPr/>
          <p:nvPr/>
        </p:nvSpPr>
        <p:spPr>
          <a:xfrm>
            <a:off x="1969917" y="2685609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25A642B7-2B32-4E37-B90E-5B169691A382}"/>
              </a:ext>
            </a:extLst>
          </p:cNvPr>
          <p:cNvSpPr/>
          <p:nvPr/>
        </p:nvSpPr>
        <p:spPr>
          <a:xfrm>
            <a:off x="1969173" y="2685609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A99C5506-FA30-49EB-BC0B-0678B027A99B}"/>
              </a:ext>
            </a:extLst>
          </p:cNvPr>
          <p:cNvSpPr/>
          <p:nvPr/>
        </p:nvSpPr>
        <p:spPr>
          <a:xfrm>
            <a:off x="1969917" y="2625621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93321B1B-BC70-44B9-A2E9-329790596AE2}"/>
              </a:ext>
            </a:extLst>
          </p:cNvPr>
          <p:cNvSpPr/>
          <p:nvPr/>
        </p:nvSpPr>
        <p:spPr>
          <a:xfrm>
            <a:off x="2041925" y="2595783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9770041E-B6C3-4257-8508-0617125BA93B}"/>
              </a:ext>
            </a:extLst>
          </p:cNvPr>
          <p:cNvSpPr/>
          <p:nvPr/>
        </p:nvSpPr>
        <p:spPr>
          <a:xfrm>
            <a:off x="2122317" y="2595783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FBE1C7B3-DA0A-47F6-99E4-2BDE422B6AB9}"/>
              </a:ext>
            </a:extLst>
          </p:cNvPr>
          <p:cNvSpPr/>
          <p:nvPr/>
        </p:nvSpPr>
        <p:spPr>
          <a:xfrm>
            <a:off x="2122317" y="2539224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9CAA1287-2B1F-4779-811B-F3C1906437F3}"/>
              </a:ext>
            </a:extLst>
          </p:cNvPr>
          <p:cNvSpPr/>
          <p:nvPr/>
        </p:nvSpPr>
        <p:spPr>
          <a:xfrm>
            <a:off x="2122317" y="2539224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E60E2E5A-5900-4CBB-B7EF-1F8EF4BE0ADA}"/>
              </a:ext>
            </a:extLst>
          </p:cNvPr>
          <p:cNvSpPr/>
          <p:nvPr/>
        </p:nvSpPr>
        <p:spPr>
          <a:xfrm>
            <a:off x="2122317" y="2471096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1D4AE98E-C035-446C-BD62-4CCC42ECFD52}"/>
              </a:ext>
            </a:extLst>
          </p:cNvPr>
          <p:cNvSpPr/>
          <p:nvPr/>
        </p:nvSpPr>
        <p:spPr>
          <a:xfrm>
            <a:off x="2041925" y="2368931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003599E8-D990-41D9-ACF6-85A067C8441F}"/>
              </a:ext>
            </a:extLst>
          </p:cNvPr>
          <p:cNvSpPr/>
          <p:nvPr/>
        </p:nvSpPr>
        <p:spPr>
          <a:xfrm>
            <a:off x="2122317" y="2368931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0A03663F-0050-4110-91E8-D78DB4D1F1F4}"/>
              </a:ext>
            </a:extLst>
          </p:cNvPr>
          <p:cNvSpPr/>
          <p:nvPr/>
        </p:nvSpPr>
        <p:spPr>
          <a:xfrm>
            <a:off x="2121573" y="2368931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95DD5E9C-518D-4E05-949B-F37FB9FFBEAC}"/>
              </a:ext>
            </a:extLst>
          </p:cNvPr>
          <p:cNvSpPr/>
          <p:nvPr/>
        </p:nvSpPr>
        <p:spPr>
          <a:xfrm>
            <a:off x="1864373" y="2438243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6AD57DBE-23DD-4432-96B8-39678442C114}"/>
              </a:ext>
            </a:extLst>
          </p:cNvPr>
          <p:cNvSpPr/>
          <p:nvPr/>
        </p:nvSpPr>
        <p:spPr>
          <a:xfrm>
            <a:off x="1936381" y="2408405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27B95FBC-051E-470F-9629-73B405FC3E28}"/>
              </a:ext>
            </a:extLst>
          </p:cNvPr>
          <p:cNvSpPr/>
          <p:nvPr/>
        </p:nvSpPr>
        <p:spPr>
          <a:xfrm>
            <a:off x="2016773" y="2408405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ED7949A8-A9B0-4A8F-8B8E-E78B71891AA1}"/>
              </a:ext>
            </a:extLst>
          </p:cNvPr>
          <p:cNvSpPr/>
          <p:nvPr/>
        </p:nvSpPr>
        <p:spPr>
          <a:xfrm>
            <a:off x="2016773" y="2351846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9BC806D9-5C5B-4C1E-8B35-72A6EF35E51D}"/>
              </a:ext>
            </a:extLst>
          </p:cNvPr>
          <p:cNvSpPr/>
          <p:nvPr/>
        </p:nvSpPr>
        <p:spPr>
          <a:xfrm>
            <a:off x="2016773" y="2351846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BCE54D1B-A927-4900-8D34-1D1008A76EFE}"/>
              </a:ext>
            </a:extLst>
          </p:cNvPr>
          <p:cNvSpPr/>
          <p:nvPr/>
        </p:nvSpPr>
        <p:spPr>
          <a:xfrm>
            <a:off x="2016773" y="2283718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82AB6468-4E81-4348-930E-D7F7C6E4BD9C}"/>
              </a:ext>
            </a:extLst>
          </p:cNvPr>
          <p:cNvSpPr/>
          <p:nvPr/>
        </p:nvSpPr>
        <p:spPr>
          <a:xfrm>
            <a:off x="1936381" y="2181553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0A2BF810-361B-4BD3-B6C2-D0D10CC3EB6C}"/>
              </a:ext>
            </a:extLst>
          </p:cNvPr>
          <p:cNvSpPr/>
          <p:nvPr/>
        </p:nvSpPr>
        <p:spPr>
          <a:xfrm>
            <a:off x="2016773" y="2181553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751F3DFA-AA4B-4E48-BE48-4DE16BCF7056}"/>
              </a:ext>
            </a:extLst>
          </p:cNvPr>
          <p:cNvSpPr/>
          <p:nvPr/>
        </p:nvSpPr>
        <p:spPr>
          <a:xfrm>
            <a:off x="2016029" y="2181553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55FC26A-8294-4A2F-BEFB-744B9D1C8763}"/>
              </a:ext>
            </a:extLst>
          </p:cNvPr>
          <p:cNvSpPr/>
          <p:nvPr/>
        </p:nvSpPr>
        <p:spPr>
          <a:xfrm>
            <a:off x="2016773" y="2121565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D48FADA5-0BC3-45E2-9872-030113CAFEDA}"/>
              </a:ext>
            </a:extLst>
          </p:cNvPr>
          <p:cNvSpPr/>
          <p:nvPr/>
        </p:nvSpPr>
        <p:spPr>
          <a:xfrm>
            <a:off x="2088781" y="2091727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03F47605-CB24-4426-A40D-5E00A2728B8D}"/>
              </a:ext>
            </a:extLst>
          </p:cNvPr>
          <p:cNvSpPr/>
          <p:nvPr/>
        </p:nvSpPr>
        <p:spPr>
          <a:xfrm>
            <a:off x="2169173" y="2091727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79E71DDD-A8B1-47D5-9AB7-C786DC96D057}"/>
              </a:ext>
            </a:extLst>
          </p:cNvPr>
          <p:cNvSpPr/>
          <p:nvPr/>
        </p:nvSpPr>
        <p:spPr>
          <a:xfrm>
            <a:off x="2169173" y="2035168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32BA10C6-50C7-4CD3-9F1A-0EBA0EEFF02D}"/>
              </a:ext>
            </a:extLst>
          </p:cNvPr>
          <p:cNvSpPr/>
          <p:nvPr/>
        </p:nvSpPr>
        <p:spPr>
          <a:xfrm>
            <a:off x="2169173" y="2035168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F743A038-F8A1-471D-99EE-36814921E290}"/>
              </a:ext>
            </a:extLst>
          </p:cNvPr>
          <p:cNvSpPr/>
          <p:nvPr/>
        </p:nvSpPr>
        <p:spPr>
          <a:xfrm>
            <a:off x="2169173" y="1967040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F0C66933-1578-4B24-A8A8-1582F133B259}"/>
              </a:ext>
            </a:extLst>
          </p:cNvPr>
          <p:cNvSpPr/>
          <p:nvPr/>
        </p:nvSpPr>
        <p:spPr>
          <a:xfrm>
            <a:off x="2088781" y="1864875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D176EEF2-BF1B-45F0-875A-575BBA80EFF8}"/>
              </a:ext>
            </a:extLst>
          </p:cNvPr>
          <p:cNvSpPr/>
          <p:nvPr/>
        </p:nvSpPr>
        <p:spPr>
          <a:xfrm>
            <a:off x="2169173" y="1864875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B3C93526-D341-43B6-8B0D-C2144A1A29CB}"/>
              </a:ext>
            </a:extLst>
          </p:cNvPr>
          <p:cNvSpPr/>
          <p:nvPr/>
        </p:nvSpPr>
        <p:spPr>
          <a:xfrm>
            <a:off x="2168429" y="1864875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844F8918-02E3-4F26-9087-D8A2B2D8F23A}"/>
              </a:ext>
            </a:extLst>
          </p:cNvPr>
          <p:cNvSpPr/>
          <p:nvPr/>
        </p:nvSpPr>
        <p:spPr>
          <a:xfrm>
            <a:off x="2008389" y="1859483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Retângulo 66">
            <a:extLst>
              <a:ext uri="{FF2B5EF4-FFF2-40B4-BE49-F238E27FC236}">
                <a16:creationId xmlns:a16="http://schemas.microsoft.com/office/drawing/2014/main" id="{CA9E1A5E-8C14-40B3-B76C-6D52255C6790}"/>
              </a:ext>
            </a:extLst>
          </p:cNvPr>
          <p:cNvSpPr/>
          <p:nvPr/>
        </p:nvSpPr>
        <p:spPr>
          <a:xfrm>
            <a:off x="2080397" y="1829645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Retângulo 67">
            <a:extLst>
              <a:ext uri="{FF2B5EF4-FFF2-40B4-BE49-F238E27FC236}">
                <a16:creationId xmlns:a16="http://schemas.microsoft.com/office/drawing/2014/main" id="{847755E8-F207-48C9-A6D3-786D0DF83BE3}"/>
              </a:ext>
            </a:extLst>
          </p:cNvPr>
          <p:cNvSpPr/>
          <p:nvPr/>
        </p:nvSpPr>
        <p:spPr>
          <a:xfrm>
            <a:off x="2160789" y="1829645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1F190C93-83FA-4CB5-9F0D-677F5877D90F}"/>
              </a:ext>
            </a:extLst>
          </p:cNvPr>
          <p:cNvSpPr/>
          <p:nvPr/>
        </p:nvSpPr>
        <p:spPr>
          <a:xfrm>
            <a:off x="2160789" y="1773086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904997E8-5087-46F4-A77A-58FAB03D9835}"/>
              </a:ext>
            </a:extLst>
          </p:cNvPr>
          <p:cNvSpPr/>
          <p:nvPr/>
        </p:nvSpPr>
        <p:spPr>
          <a:xfrm>
            <a:off x="2160789" y="1773086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A6425992-BBBC-4F99-90D8-B27744EBD322}"/>
              </a:ext>
            </a:extLst>
          </p:cNvPr>
          <p:cNvSpPr/>
          <p:nvPr/>
        </p:nvSpPr>
        <p:spPr>
          <a:xfrm>
            <a:off x="2160789" y="1704958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B96276B2-BCD7-449C-B5F3-E1674EA900BB}"/>
              </a:ext>
            </a:extLst>
          </p:cNvPr>
          <p:cNvSpPr/>
          <p:nvPr/>
        </p:nvSpPr>
        <p:spPr>
          <a:xfrm>
            <a:off x="2080397" y="1602793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18C8627F-AD6F-4F57-9086-D4BE56BEFBA9}"/>
              </a:ext>
            </a:extLst>
          </p:cNvPr>
          <p:cNvSpPr/>
          <p:nvPr/>
        </p:nvSpPr>
        <p:spPr>
          <a:xfrm>
            <a:off x="2160789" y="1602793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Retângulo 73">
            <a:extLst>
              <a:ext uri="{FF2B5EF4-FFF2-40B4-BE49-F238E27FC236}">
                <a16:creationId xmlns:a16="http://schemas.microsoft.com/office/drawing/2014/main" id="{DD240934-CA19-4A16-96A3-E9E6D5F6D8CA}"/>
              </a:ext>
            </a:extLst>
          </p:cNvPr>
          <p:cNvSpPr/>
          <p:nvPr/>
        </p:nvSpPr>
        <p:spPr>
          <a:xfrm>
            <a:off x="2160045" y="1602793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7D9DBE9F-F2E3-4101-BECE-B9B0D5DBD2DF}"/>
              </a:ext>
            </a:extLst>
          </p:cNvPr>
          <p:cNvSpPr/>
          <p:nvPr/>
        </p:nvSpPr>
        <p:spPr>
          <a:xfrm>
            <a:off x="2160789" y="1542805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FAA60D0B-B77B-4604-9ED1-2CB310D0794D}"/>
              </a:ext>
            </a:extLst>
          </p:cNvPr>
          <p:cNvSpPr/>
          <p:nvPr/>
        </p:nvSpPr>
        <p:spPr>
          <a:xfrm>
            <a:off x="2232797" y="1512967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A87C505F-6616-4028-9534-99A9A6E07DB9}"/>
              </a:ext>
            </a:extLst>
          </p:cNvPr>
          <p:cNvSpPr/>
          <p:nvPr/>
        </p:nvSpPr>
        <p:spPr>
          <a:xfrm>
            <a:off x="2313189" y="1512967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Retângulo 77">
            <a:extLst>
              <a:ext uri="{FF2B5EF4-FFF2-40B4-BE49-F238E27FC236}">
                <a16:creationId xmlns:a16="http://schemas.microsoft.com/office/drawing/2014/main" id="{BC5EA2A5-AFE6-450D-9EF3-97B196F89CF6}"/>
              </a:ext>
            </a:extLst>
          </p:cNvPr>
          <p:cNvSpPr/>
          <p:nvPr/>
        </p:nvSpPr>
        <p:spPr>
          <a:xfrm>
            <a:off x="2313189" y="1456408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Retângulo 78">
            <a:extLst>
              <a:ext uri="{FF2B5EF4-FFF2-40B4-BE49-F238E27FC236}">
                <a16:creationId xmlns:a16="http://schemas.microsoft.com/office/drawing/2014/main" id="{5B502E65-FD46-4A58-8EB2-6805A64D1409}"/>
              </a:ext>
            </a:extLst>
          </p:cNvPr>
          <p:cNvSpPr/>
          <p:nvPr/>
        </p:nvSpPr>
        <p:spPr>
          <a:xfrm>
            <a:off x="2313189" y="1456408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0" name="Retângulo 79">
            <a:extLst>
              <a:ext uri="{FF2B5EF4-FFF2-40B4-BE49-F238E27FC236}">
                <a16:creationId xmlns:a16="http://schemas.microsoft.com/office/drawing/2014/main" id="{FEFC73C3-B3FA-405D-AE5D-DB5BAA31EC3C}"/>
              </a:ext>
            </a:extLst>
          </p:cNvPr>
          <p:cNvSpPr/>
          <p:nvPr/>
        </p:nvSpPr>
        <p:spPr>
          <a:xfrm>
            <a:off x="2313189" y="1388280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18E3D962-CE14-4AE6-B904-679321E67511}"/>
              </a:ext>
            </a:extLst>
          </p:cNvPr>
          <p:cNvSpPr/>
          <p:nvPr/>
        </p:nvSpPr>
        <p:spPr>
          <a:xfrm>
            <a:off x="2232797" y="1286115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49E0E4DD-D6CA-473D-B889-F54FBF31F1F7}"/>
              </a:ext>
            </a:extLst>
          </p:cNvPr>
          <p:cNvSpPr/>
          <p:nvPr/>
        </p:nvSpPr>
        <p:spPr>
          <a:xfrm>
            <a:off x="2313189" y="1286115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1162C6DF-6065-411C-B76A-938C603BED15}"/>
              </a:ext>
            </a:extLst>
          </p:cNvPr>
          <p:cNvSpPr/>
          <p:nvPr/>
        </p:nvSpPr>
        <p:spPr>
          <a:xfrm>
            <a:off x="2312445" y="1286115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EC921916-7638-4341-8845-034F74DC199B}"/>
              </a:ext>
            </a:extLst>
          </p:cNvPr>
          <p:cNvSpPr/>
          <p:nvPr/>
        </p:nvSpPr>
        <p:spPr>
          <a:xfrm>
            <a:off x="2152405" y="1214107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243BDB47-B525-49E9-8020-BEB5A5D0B10B}"/>
              </a:ext>
            </a:extLst>
          </p:cNvPr>
          <p:cNvSpPr/>
          <p:nvPr/>
        </p:nvSpPr>
        <p:spPr>
          <a:xfrm>
            <a:off x="2224413" y="1184269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6F10E437-594E-48F2-B080-7055E8B8AFB7}"/>
              </a:ext>
            </a:extLst>
          </p:cNvPr>
          <p:cNvSpPr/>
          <p:nvPr/>
        </p:nvSpPr>
        <p:spPr>
          <a:xfrm>
            <a:off x="2304805" y="1184269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B3EB280F-13FC-4B4F-BD45-86569F588FD1}"/>
              </a:ext>
            </a:extLst>
          </p:cNvPr>
          <p:cNvSpPr/>
          <p:nvPr/>
        </p:nvSpPr>
        <p:spPr>
          <a:xfrm>
            <a:off x="2304805" y="1127710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8" name="Retângulo 87">
            <a:extLst>
              <a:ext uri="{FF2B5EF4-FFF2-40B4-BE49-F238E27FC236}">
                <a16:creationId xmlns:a16="http://schemas.microsoft.com/office/drawing/2014/main" id="{ECCB519D-098B-4376-89E6-D027F5B274D7}"/>
              </a:ext>
            </a:extLst>
          </p:cNvPr>
          <p:cNvSpPr/>
          <p:nvPr/>
        </p:nvSpPr>
        <p:spPr>
          <a:xfrm>
            <a:off x="2304805" y="1127710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2C5A89F9-68F1-49F9-8B38-CCB217FD861D}"/>
              </a:ext>
            </a:extLst>
          </p:cNvPr>
          <p:cNvSpPr/>
          <p:nvPr/>
        </p:nvSpPr>
        <p:spPr>
          <a:xfrm>
            <a:off x="2304805" y="1059582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7B56FECA-4D89-47C7-BB71-8CBE88A9B332}"/>
              </a:ext>
            </a:extLst>
          </p:cNvPr>
          <p:cNvSpPr/>
          <p:nvPr/>
        </p:nvSpPr>
        <p:spPr>
          <a:xfrm>
            <a:off x="2224413" y="957417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1" name="Retângulo 90">
            <a:extLst>
              <a:ext uri="{FF2B5EF4-FFF2-40B4-BE49-F238E27FC236}">
                <a16:creationId xmlns:a16="http://schemas.microsoft.com/office/drawing/2014/main" id="{965BD56E-BA06-49CA-8FDE-4EEEED2F56B5}"/>
              </a:ext>
            </a:extLst>
          </p:cNvPr>
          <p:cNvSpPr/>
          <p:nvPr/>
        </p:nvSpPr>
        <p:spPr>
          <a:xfrm>
            <a:off x="2304805" y="957417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BE2149EE-323A-40E7-B164-28BCD829DB57}"/>
              </a:ext>
            </a:extLst>
          </p:cNvPr>
          <p:cNvSpPr/>
          <p:nvPr/>
        </p:nvSpPr>
        <p:spPr>
          <a:xfrm>
            <a:off x="2304061" y="957417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035032F5-00E6-4D22-BB4D-A188B5B19EB8}"/>
              </a:ext>
            </a:extLst>
          </p:cNvPr>
          <p:cNvSpPr/>
          <p:nvPr/>
        </p:nvSpPr>
        <p:spPr>
          <a:xfrm>
            <a:off x="2304805" y="897429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4" name="Retângulo 93">
            <a:extLst>
              <a:ext uri="{FF2B5EF4-FFF2-40B4-BE49-F238E27FC236}">
                <a16:creationId xmlns:a16="http://schemas.microsoft.com/office/drawing/2014/main" id="{B667982D-58AC-445D-BA8D-C44E66045A6A}"/>
              </a:ext>
            </a:extLst>
          </p:cNvPr>
          <p:cNvSpPr/>
          <p:nvPr/>
        </p:nvSpPr>
        <p:spPr>
          <a:xfrm>
            <a:off x="2376813" y="867591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191BE4A9-2D30-4876-A52C-4AFF50116B5E}"/>
              </a:ext>
            </a:extLst>
          </p:cNvPr>
          <p:cNvSpPr/>
          <p:nvPr/>
        </p:nvSpPr>
        <p:spPr>
          <a:xfrm>
            <a:off x="2457205" y="867591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Retângulo 95">
            <a:extLst>
              <a:ext uri="{FF2B5EF4-FFF2-40B4-BE49-F238E27FC236}">
                <a16:creationId xmlns:a16="http://schemas.microsoft.com/office/drawing/2014/main" id="{758C2B38-A5E6-48B9-937B-4050B409C6FA}"/>
              </a:ext>
            </a:extLst>
          </p:cNvPr>
          <p:cNvSpPr/>
          <p:nvPr/>
        </p:nvSpPr>
        <p:spPr>
          <a:xfrm>
            <a:off x="2457205" y="811032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Retângulo 96">
            <a:extLst>
              <a:ext uri="{FF2B5EF4-FFF2-40B4-BE49-F238E27FC236}">
                <a16:creationId xmlns:a16="http://schemas.microsoft.com/office/drawing/2014/main" id="{8D8EBB4F-83D5-47AA-A866-515C60CEA026}"/>
              </a:ext>
            </a:extLst>
          </p:cNvPr>
          <p:cNvSpPr/>
          <p:nvPr/>
        </p:nvSpPr>
        <p:spPr>
          <a:xfrm>
            <a:off x="2457205" y="811032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8" name="Retângulo 97">
            <a:extLst>
              <a:ext uri="{FF2B5EF4-FFF2-40B4-BE49-F238E27FC236}">
                <a16:creationId xmlns:a16="http://schemas.microsoft.com/office/drawing/2014/main" id="{90CA43F6-C817-4730-9EAB-6EC4BD111A02}"/>
              </a:ext>
            </a:extLst>
          </p:cNvPr>
          <p:cNvSpPr/>
          <p:nvPr/>
        </p:nvSpPr>
        <p:spPr>
          <a:xfrm>
            <a:off x="2457205" y="742904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9" name="Retângulo 98">
            <a:extLst>
              <a:ext uri="{FF2B5EF4-FFF2-40B4-BE49-F238E27FC236}">
                <a16:creationId xmlns:a16="http://schemas.microsoft.com/office/drawing/2014/main" id="{175EA1DB-25D3-4B7A-B98C-D72CA5FD7D8F}"/>
              </a:ext>
            </a:extLst>
          </p:cNvPr>
          <p:cNvSpPr/>
          <p:nvPr/>
        </p:nvSpPr>
        <p:spPr>
          <a:xfrm>
            <a:off x="2376813" y="640739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Retângulo 99">
            <a:extLst>
              <a:ext uri="{FF2B5EF4-FFF2-40B4-BE49-F238E27FC236}">
                <a16:creationId xmlns:a16="http://schemas.microsoft.com/office/drawing/2014/main" id="{43AF6D90-C3AF-42CB-9B0C-213E26687798}"/>
              </a:ext>
            </a:extLst>
          </p:cNvPr>
          <p:cNvSpPr/>
          <p:nvPr/>
        </p:nvSpPr>
        <p:spPr>
          <a:xfrm>
            <a:off x="2457205" y="640739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1" name="Retângulo 100">
            <a:extLst>
              <a:ext uri="{FF2B5EF4-FFF2-40B4-BE49-F238E27FC236}">
                <a16:creationId xmlns:a16="http://schemas.microsoft.com/office/drawing/2014/main" id="{408A5DE6-D8A9-4BF8-85BF-1D689EAE6971}"/>
              </a:ext>
            </a:extLst>
          </p:cNvPr>
          <p:cNvSpPr/>
          <p:nvPr/>
        </p:nvSpPr>
        <p:spPr>
          <a:xfrm>
            <a:off x="2456461" y="640739"/>
            <a:ext cx="2448272" cy="1800200"/>
          </a:xfrm>
          <a:prstGeom prst="rect">
            <a:avLst/>
          </a:prstGeom>
          <a:scene3d>
            <a:camera prst="isometricOffAxis2Top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" name="Chave esquerda 1">
            <a:extLst>
              <a:ext uri="{FF2B5EF4-FFF2-40B4-BE49-F238E27FC236}">
                <a16:creationId xmlns:a16="http://schemas.microsoft.com/office/drawing/2014/main" id="{F4010421-7DFD-4DF5-AEF7-22E17C545AE6}"/>
              </a:ext>
            </a:extLst>
          </p:cNvPr>
          <p:cNvSpPr/>
          <p:nvPr/>
        </p:nvSpPr>
        <p:spPr>
          <a:xfrm>
            <a:off x="1161061" y="1540839"/>
            <a:ext cx="360040" cy="3107264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9528DA1E-37C6-47D0-BBFB-6A3DC4EB8B03}"/>
              </a:ext>
            </a:extLst>
          </p:cNvPr>
          <p:cNvSpPr txBox="1"/>
          <p:nvPr/>
        </p:nvSpPr>
        <p:spPr>
          <a:xfrm>
            <a:off x="-331" y="2568317"/>
            <a:ext cx="152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h = 60 cm</a:t>
            </a:r>
            <a:endParaRPr lang="pt-BR" dirty="0"/>
          </a:p>
        </p:txBody>
      </p: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A9A314EF-C8E7-4104-BF44-0A2E9963891F}"/>
              </a:ext>
            </a:extLst>
          </p:cNvPr>
          <p:cNvSpPr txBox="1"/>
          <p:nvPr/>
        </p:nvSpPr>
        <p:spPr>
          <a:xfrm>
            <a:off x="4086201" y="4610272"/>
            <a:ext cx="4340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V = 60 folhas x 600 = 3600 cm³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790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/>
      <p:bldP spid="10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7199" y="1200150"/>
                <a:ext cx="8229601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Dados: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latin typeface="Calibri" panose="020F0502020204030204" pitchFamily="34" charset="0"/>
                    <a:cs typeface="Arial" panose="020B0604020202020204" pitchFamily="34" charset="0"/>
                  </a:rPr>
                  <a:t>Chocolate em barra e em cubo têm mesmo volume.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latin typeface="Calibri" panose="020F0502020204030204" pitchFamily="34" charset="0"/>
                    <a:cs typeface="Arial" panose="020B0604020202020204" pitchFamily="34" charset="0"/>
                  </a:rPr>
                  <a:t>Barra em forma de paralelepípedo de </a:t>
                </a:r>
                <a14:m>
                  <m:oMath xmlns:m="http://schemas.openxmlformats.org/officeDocument/2006/math">
                    <m:r>
                      <a:rPr lang="pt-BR" sz="9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pt-BR" sz="9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pt-BR" sz="9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×18 </m:t>
                    </m:r>
                    <m:r>
                      <a:rPr lang="pt-BR" sz="9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pt-BR" sz="9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×4 </m:t>
                    </m:r>
                    <m:r>
                      <a:rPr lang="pt-BR" sz="9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Pergunta: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latin typeface="Calibri" panose="020F0502020204030204" pitchFamily="34" charset="0"/>
                    <a:cs typeface="Arial" panose="020B0604020202020204" pitchFamily="34" charset="0"/>
                  </a:rPr>
                  <a:t>Qual  a medida da aresta do chocolate me forma de cubo?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pt-BR" sz="1200" dirty="0"/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1200150"/>
                <a:ext cx="8229601" cy="3603847"/>
              </a:xfrm>
              <a:prstGeom prst="rect">
                <a:avLst/>
              </a:prstGeom>
              <a:blipFill>
                <a:blip r:embed="rId3"/>
                <a:stretch>
                  <a:fillRect l="-444" t="-22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30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31342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255043" y="1243668"/>
                <a:ext cx="8355539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sub>
                      </m:sSub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=18 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×3×4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9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𝑉</m:t>
                        </m:r>
                      </m:e>
                      <m:sub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b>
                    </m:sSub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=54×4</m:t>
                    </m:r>
                  </m:oMath>
                </a14:m>
                <a:r>
                  <a:rPr lang="pt-BR" sz="9600" dirty="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9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sub>
                      </m:sSub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=216 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³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9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sub>
                      </m:sSub>
                      <m:r>
                        <a:rPr lang="pt-BR" sz="9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³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216=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³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ad>
                        <m:radPr>
                          <m:ctrlP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g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216</m:t>
                          </m:r>
                        </m:e>
                      </m:rad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 </m:t>
                    </m:r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pt-BR" sz="96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           Alternativa “B”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pt-BR" sz="1200" dirty="0"/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043" y="1243668"/>
                <a:ext cx="8355539" cy="3603847"/>
              </a:xfrm>
              <a:prstGeom prst="rect">
                <a:avLst/>
              </a:prstGeom>
              <a:blipFill>
                <a:blip r:embed="rId4"/>
                <a:stretch>
                  <a:fillRect l="-511" t="-2200" b="-16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7F15BED2-7C20-4FE9-A9AB-D82247DB1983}"/>
              </a:ext>
            </a:extLst>
          </p:cNvPr>
          <p:cNvGrpSpPr/>
          <p:nvPr/>
        </p:nvGrpSpPr>
        <p:grpSpPr>
          <a:xfrm>
            <a:off x="3496373" y="1700268"/>
            <a:ext cx="4133499" cy="2163111"/>
            <a:chOff x="4909131" y="1374652"/>
            <a:chExt cx="4133499" cy="216311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7478A63-B629-49CD-9BAC-F0FCB9A5B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19255" y="1374652"/>
              <a:ext cx="2731621" cy="2163111"/>
            </a:xfrm>
            <a:prstGeom prst="rect">
              <a:avLst/>
            </a:prstGeom>
          </p:spPr>
        </p:pic>
        <p:sp>
          <p:nvSpPr>
            <p:cNvPr id="6" name="Chave Esquerda 5">
              <a:extLst>
                <a:ext uri="{FF2B5EF4-FFF2-40B4-BE49-F238E27FC236}">
                  <a16:creationId xmlns:a16="http://schemas.microsoft.com/office/drawing/2014/main" id="{B1F1CCD8-CCE9-420C-8FE3-2AE8FDD94997}"/>
                </a:ext>
              </a:extLst>
            </p:cNvPr>
            <p:cNvSpPr/>
            <p:nvPr/>
          </p:nvSpPr>
          <p:spPr>
            <a:xfrm rot="17422355">
              <a:off x="6400481" y="2078899"/>
              <a:ext cx="368980" cy="1383498"/>
            </a:xfrm>
            <a:prstGeom prst="lef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ln>
                  <a:solidFill>
                    <a:srgbClr val="FFFF00"/>
                  </a:solidFill>
                </a:ln>
              </a:endParaRPr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84937B90-8EA7-4A8A-81C2-E945F73EB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485946">
              <a:off x="7356666" y="1989702"/>
              <a:ext cx="1378888" cy="755970"/>
            </a:xfrm>
            <a:prstGeom prst="rect">
              <a:avLst/>
            </a:prstGeom>
          </p:spPr>
        </p:pic>
        <p:sp>
          <p:nvSpPr>
            <p:cNvPr id="11" name="Chave Esquerda 10">
              <a:extLst>
                <a:ext uri="{FF2B5EF4-FFF2-40B4-BE49-F238E27FC236}">
                  <a16:creationId xmlns:a16="http://schemas.microsoft.com/office/drawing/2014/main" id="{41846839-47C6-4ED6-B430-004B634499A0}"/>
                </a:ext>
              </a:extLst>
            </p:cNvPr>
            <p:cNvSpPr/>
            <p:nvPr/>
          </p:nvSpPr>
          <p:spPr>
            <a:xfrm>
              <a:off x="5724128" y="1995686"/>
              <a:ext cx="148138" cy="361198"/>
            </a:xfrm>
            <a:prstGeom prst="lef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9A2B50C3-51B3-402F-9806-5E0E263AC74A}"/>
                </a:ext>
              </a:extLst>
            </p:cNvPr>
            <p:cNvSpPr txBox="1"/>
            <p:nvPr/>
          </p:nvSpPr>
          <p:spPr>
            <a:xfrm>
              <a:off x="4909131" y="1987552"/>
              <a:ext cx="788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 4 cm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B049820E-23BF-44D5-8B28-A508DEA6791E}"/>
                </a:ext>
              </a:extLst>
            </p:cNvPr>
            <p:cNvSpPr txBox="1"/>
            <p:nvPr/>
          </p:nvSpPr>
          <p:spPr>
            <a:xfrm>
              <a:off x="5953106" y="3077406"/>
              <a:ext cx="7071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3 cm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2287A9A5-297E-4436-98DB-F3C545ABCDA2}"/>
                </a:ext>
              </a:extLst>
            </p:cNvPr>
            <p:cNvSpPr txBox="1"/>
            <p:nvPr/>
          </p:nvSpPr>
          <p:spPr>
            <a:xfrm>
              <a:off x="8178534" y="2614000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18 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440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06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19714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06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1026" name="Picture 2" descr="Resultado de imagem para guaraná jes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46" y="1275606"/>
            <a:ext cx="72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0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7199" y="1200150"/>
                <a:ext cx="8229601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Dados: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latin typeface="Calibri" panose="020F0502020204030204" pitchFamily="34" charset="0"/>
                    <a:cs typeface="Arial" panose="020B0604020202020204" pitchFamily="34" charset="0"/>
                  </a:rPr>
                  <a:t>1.800.000 litros de refrigerante por dia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latin typeface="Calibri" panose="020F0502020204030204" pitchFamily="34" charset="0"/>
                    <a:cs typeface="Arial" panose="020B0604020202020204" pitchFamily="34" charset="0"/>
                  </a:rPr>
                  <a:t>Ao parar, encheu, até a altura de 12 cm do total e 20 cm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latin typeface="Calibri" panose="020F0502020204030204" pitchFamily="34" charset="0"/>
                    <a:cs typeface="Arial" panose="020B0604020202020204" pitchFamily="34" charset="0"/>
                  </a:rPr>
                  <a:t>Garrafas cilíndricas de  raio 3 cm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9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pt-BR" sz="9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pt-BR" sz="9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=3</m:t>
                      </m:r>
                    </m:oMath>
                  </m:oMathPara>
                </a14:m>
                <a:endParaRPr lang="pt-BR" sz="9600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Pergunta: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latin typeface="Calibri" panose="020F0502020204030204" pitchFamily="34" charset="0"/>
                    <a:cs typeface="Arial" panose="020B0604020202020204" pitchFamily="34" charset="0"/>
                  </a:rPr>
                  <a:t>Aproximadamente, quantas garrafas forma enchidas?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pt-BR" sz="1200" dirty="0"/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1200150"/>
                <a:ext cx="8229601" cy="3603847"/>
              </a:xfrm>
              <a:prstGeom prst="rect">
                <a:avLst/>
              </a:prstGeom>
              <a:blipFill>
                <a:blip r:embed="rId3"/>
                <a:stretch>
                  <a:fillRect l="-444" t="-22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34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01149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255043" y="1243668"/>
                <a:ext cx="8431757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9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pt-BR" sz="9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sub>
                      </m:sSub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h</m:t>
                      </m:r>
                    </m:oMath>
                  </m:oMathPara>
                </a14:m>
                <a:endParaRPr lang="pt-BR" sz="9600" dirty="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9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𝑉</m:t>
                        </m:r>
                      </m:e>
                      <m:sub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sub>
                    </m:sSub>
                    <m:r>
                      <a:rPr lang="pt-BR" sz="9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=3∙9∙12</m:t>
                    </m:r>
                  </m:oMath>
                </a14:m>
                <a:r>
                  <a:rPr lang="pt-BR" sz="96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9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sub>
                      </m:sSub>
                      <m:r>
                        <a:rPr lang="pt-BR" sz="9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3∙108</m:t>
                      </m:r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0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10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pt-BR" sz="10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sub>
                      </m:sSub>
                      <m:r>
                        <a:rPr lang="pt-BR" sz="10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324 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³</m:t>
                      </m:r>
                    </m:oMath>
                  </m:oMathPara>
                </a14:m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                                 Alternativa “B”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pt-BR" sz="1200" dirty="0"/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043" y="1243668"/>
                <a:ext cx="8431757" cy="3603847"/>
              </a:xfrm>
              <a:prstGeom prst="rect">
                <a:avLst/>
              </a:prstGeom>
              <a:blipFill>
                <a:blip r:embed="rId4"/>
                <a:stretch>
                  <a:fillRect l="-506" t="-2200" b="-676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2E6F0C8C-2E1D-4B3E-81D0-8B3405848E62}"/>
              </a:ext>
            </a:extLst>
          </p:cNvPr>
          <p:cNvCxnSpPr>
            <a:endCxn id="13" idx="1"/>
          </p:cNvCxnSpPr>
          <p:nvPr/>
        </p:nvCxnSpPr>
        <p:spPr>
          <a:xfrm>
            <a:off x="6231872" y="3528572"/>
            <a:ext cx="783598" cy="290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687F375B-DB37-4894-9067-5FD3534205FA}"/>
              </a:ext>
            </a:extLst>
          </p:cNvPr>
          <p:cNvGrpSpPr/>
          <p:nvPr/>
        </p:nvGrpSpPr>
        <p:grpSpPr>
          <a:xfrm>
            <a:off x="3970161" y="1487348"/>
            <a:ext cx="4197437" cy="2331568"/>
            <a:chOff x="4633173" y="1491630"/>
            <a:chExt cx="4197437" cy="2590800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BF24D711-E31E-482C-9522-D17C726018A0}"/>
                </a:ext>
              </a:extLst>
            </p:cNvPr>
            <p:cNvGrpSpPr/>
            <p:nvPr/>
          </p:nvGrpSpPr>
          <p:grpSpPr>
            <a:xfrm>
              <a:off x="6014149" y="1491630"/>
              <a:ext cx="2816461" cy="2590800"/>
              <a:chOff x="6175541" y="1635646"/>
              <a:chExt cx="2816461" cy="2590800"/>
            </a:xfrm>
          </p:grpSpPr>
          <p:pic>
            <p:nvPicPr>
              <p:cNvPr id="7" name="Imagem 6">
                <a:extLst>
                  <a:ext uri="{FF2B5EF4-FFF2-40B4-BE49-F238E27FC236}">
                    <a16:creationId xmlns:a16="http://schemas.microsoft.com/office/drawing/2014/main" id="{F4D3D169-ABC6-4409-AEB7-59D6E5CD01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75541" y="1635646"/>
                <a:ext cx="1762125" cy="2590800"/>
              </a:xfrm>
              <a:prstGeom prst="rect">
                <a:avLst/>
              </a:prstGeom>
            </p:spPr>
          </p:pic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9F80B0B-0B91-4787-8666-6C2BDDC1CE3D}"/>
                  </a:ext>
                </a:extLst>
              </p:cNvPr>
              <p:cNvSpPr/>
              <p:nvPr/>
            </p:nvSpPr>
            <p:spPr>
              <a:xfrm>
                <a:off x="6300192" y="1742949"/>
                <a:ext cx="1512168" cy="37874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2" name="Imagem 11">
                <a:extLst>
                  <a:ext uri="{FF2B5EF4-FFF2-40B4-BE49-F238E27FC236}">
                    <a16:creationId xmlns:a16="http://schemas.microsoft.com/office/drawing/2014/main" id="{E9D64C1F-8099-4AEE-B79B-C58AE95DA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97452" y="3751436"/>
                <a:ext cx="1542422" cy="40237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CaixaDeTexto 12">
                    <a:extLst>
                      <a:ext uri="{FF2B5EF4-FFF2-40B4-BE49-F238E27FC236}">
                        <a16:creationId xmlns:a16="http://schemas.microsoft.com/office/drawing/2014/main" id="{C6B9F5C7-8B9E-4030-95D5-223B28DE12EC}"/>
                      </a:ext>
                    </a:extLst>
                  </p:cNvPr>
                  <p:cNvSpPr txBox="1"/>
                  <p:nvPr/>
                </p:nvSpPr>
                <p:spPr>
                  <a:xfrm>
                    <a:off x="7839874" y="3751436"/>
                    <a:ext cx="115212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BR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pt-BR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pt-B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pt-B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  <m:r>
                            <a:rPr lang="pt-B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²</m:t>
                          </m:r>
                        </m:oMath>
                      </m:oMathPara>
                    </a14:m>
                    <a:endParaRPr lang="pt-BR" b="1" dirty="0"/>
                  </a:p>
                </p:txBody>
              </p:sp>
            </mc:Choice>
            <mc:Fallback xmlns="">
              <p:sp>
                <p:nvSpPr>
                  <p:cNvPr id="13" name="CaixaDeTexto 12">
                    <a:extLst>
                      <a:ext uri="{FF2B5EF4-FFF2-40B4-BE49-F238E27FC236}">
                        <a16:creationId xmlns:a16="http://schemas.microsoft.com/office/drawing/2014/main" id="{C6B9F5C7-8B9E-4030-95D5-223B28DE12E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39874" y="3751436"/>
                    <a:ext cx="1152128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7273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F099C962-D3A1-4A34-96F0-BD604BE4DE39}"/>
                  </a:ext>
                </a:extLst>
              </p:cNvPr>
              <p:cNvSpPr txBox="1"/>
              <p:nvPr/>
            </p:nvSpPr>
            <p:spPr>
              <a:xfrm>
                <a:off x="7236296" y="3435846"/>
                <a:ext cx="7013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/>
                  <a:t>3 cm</a:t>
                </a:r>
              </a:p>
            </p:txBody>
          </p:sp>
        </p:grpSp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DF5D8035-8879-45B9-91CE-338D1741298C}"/>
                </a:ext>
              </a:extLst>
            </p:cNvPr>
            <p:cNvGrpSpPr/>
            <p:nvPr/>
          </p:nvGrpSpPr>
          <p:grpSpPr>
            <a:xfrm>
              <a:off x="4633173" y="2880546"/>
              <a:ext cx="1380976" cy="1008112"/>
              <a:chOff x="4572000" y="2787774"/>
              <a:chExt cx="1380976" cy="1008112"/>
            </a:xfrm>
          </p:grpSpPr>
          <p:sp>
            <p:nvSpPr>
              <p:cNvPr id="22" name="Chave Esquerda 21">
                <a:extLst>
                  <a:ext uri="{FF2B5EF4-FFF2-40B4-BE49-F238E27FC236}">
                    <a16:creationId xmlns:a16="http://schemas.microsoft.com/office/drawing/2014/main" id="{CBF26E57-7F33-4F60-9903-4FFFAF73B8B3}"/>
                  </a:ext>
                </a:extLst>
              </p:cNvPr>
              <p:cNvSpPr/>
              <p:nvPr/>
            </p:nvSpPr>
            <p:spPr>
              <a:xfrm>
                <a:off x="5580112" y="2787774"/>
                <a:ext cx="372864" cy="1008112"/>
              </a:xfrm>
              <a:prstGeom prst="leftBrac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288C8C3D-E99A-4FBB-A8BF-A9CC06CBC836}"/>
                  </a:ext>
                </a:extLst>
              </p:cNvPr>
              <p:cNvSpPr txBox="1"/>
              <p:nvPr/>
            </p:nvSpPr>
            <p:spPr>
              <a:xfrm>
                <a:off x="4572000" y="3107164"/>
                <a:ext cx="10081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/>
                  <a:t>  12 cm</a:t>
                </a:r>
              </a:p>
            </p:txBody>
          </p:sp>
        </p:grp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5D002DFC-6F33-4D5A-8B9C-7D882D1BF0BB}"/>
                </a:ext>
              </a:extLst>
            </p:cNvPr>
            <p:cNvCxnSpPr>
              <a:endCxn id="13" idx="1"/>
            </p:cNvCxnSpPr>
            <p:nvPr/>
          </p:nvCxnSpPr>
          <p:spPr>
            <a:xfrm flipV="1">
              <a:off x="6876256" y="3792086"/>
              <a:ext cx="802226" cy="5041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619C839F-2145-447C-8116-9415113E52CF}"/>
                  </a:ext>
                </a:extLst>
              </p:cNvPr>
              <p:cNvSpPr txBox="1"/>
              <p:nvPr/>
            </p:nvSpPr>
            <p:spPr>
              <a:xfrm>
                <a:off x="290468" y="3453428"/>
                <a:ext cx="5305326" cy="1587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𝐺</m:t>
                              </m:r>
                            </m:sub>
                          </m:sSub>
                        </m:den>
                      </m:f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1.800.000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324</m:t>
                          </m:r>
                        </m:den>
                      </m:f>
                    </m:oMath>
                  </m:oMathPara>
                </a14:m>
                <a:endParaRPr lang="pt-BR" sz="24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endParaRPr lang="pt-BR" sz="24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5.555 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619C839F-2145-447C-8116-9415113E5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68" y="3453428"/>
                <a:ext cx="5305326" cy="158767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765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07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36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34527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07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37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D9C2A99-1CFB-4DD4-9E87-026DADB1F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1107831"/>
            <a:ext cx="4585692" cy="4057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322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07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199" y="1200150"/>
            <a:ext cx="8229601" cy="3603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latin typeface="Calibri" panose="020F0502020204030204" pitchFamily="34" charset="0"/>
                <a:cs typeface="Arial" panose="020B0604020202020204" pitchFamily="34" charset="0"/>
              </a:rPr>
              <a:t>Esta figura é uma representação de uma superfície de revolução 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latin typeface="Calibri" panose="020F0502020204030204" pitchFamily="34" charset="0"/>
                <a:cs typeface="Arial" panose="020B0604020202020204" pitchFamily="34" charset="0"/>
              </a:rPr>
              <a:t>chamada de ?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38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FB56CB9-88BA-4DB1-968F-C8D528D32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1217738"/>
            <a:ext cx="2519300" cy="2053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972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07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55043" y="1243668"/>
            <a:ext cx="8431757" cy="3603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Solução: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marL="457200" lvl="1" indent="0">
              <a:buNone/>
            </a:pP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7400" dirty="0">
              <a:latin typeface="Calibri" panose="020F0502020204030204" pitchFamily="34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endParaRPr lang="pt-BR" sz="7400" dirty="0">
              <a:latin typeface="Calibri" panose="020F0502020204030204" pitchFamily="34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9600" dirty="0">
                <a:solidFill>
                  <a:srgbClr val="FF0000"/>
                </a:solidFill>
                <a:latin typeface="Calibri" panose="020F0502020204030204" pitchFamily="34" charset="0"/>
                <a:ea typeface="Cambria Math" panose="02040503050406030204" pitchFamily="18" charset="0"/>
              </a:rPr>
              <a:t>                                                                              Alternativa “E”</a:t>
            </a:r>
          </a:p>
          <a:p>
            <a:pPr marL="457200" lvl="1" indent="0">
              <a:buNone/>
            </a:pPr>
            <a:r>
              <a:rPr lang="pt-BR" sz="1200" dirty="0"/>
              <a:t>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6" name="Triângulo isósceles 5">
            <a:extLst>
              <a:ext uri="{FF2B5EF4-FFF2-40B4-BE49-F238E27FC236}">
                <a16:creationId xmlns:a16="http://schemas.microsoft.com/office/drawing/2014/main" id="{A30C6912-48F3-434E-8741-C35B228B0643}"/>
              </a:ext>
            </a:extLst>
          </p:cNvPr>
          <p:cNvSpPr/>
          <p:nvPr/>
        </p:nvSpPr>
        <p:spPr>
          <a:xfrm>
            <a:off x="2418693" y="1857222"/>
            <a:ext cx="4104456" cy="1872208"/>
          </a:xfrm>
          <a:prstGeom prst="triangle">
            <a:avLst>
              <a:gd name="adj" fmla="val 4977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Curva para Cima 6">
            <a:extLst>
              <a:ext uri="{FF2B5EF4-FFF2-40B4-BE49-F238E27FC236}">
                <a16:creationId xmlns:a16="http://schemas.microsoft.com/office/drawing/2014/main" id="{0D326F9D-1364-451C-919B-24480F9100C8}"/>
              </a:ext>
            </a:extLst>
          </p:cNvPr>
          <p:cNvSpPr/>
          <p:nvPr/>
        </p:nvSpPr>
        <p:spPr>
          <a:xfrm>
            <a:off x="3894857" y="4231269"/>
            <a:ext cx="1152128" cy="535994"/>
          </a:xfrm>
          <a:prstGeom prst="curvedUpArrow">
            <a:avLst>
              <a:gd name="adj1" fmla="val 25000"/>
              <a:gd name="adj2" fmla="val 92460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B19AE5EF-5802-4866-BB90-EE7C13508684}"/>
              </a:ext>
            </a:extLst>
          </p:cNvPr>
          <p:cNvCxnSpPr>
            <a:stCxn id="5" idx="0"/>
          </p:cNvCxnSpPr>
          <p:nvPr/>
        </p:nvCxnSpPr>
        <p:spPr>
          <a:xfrm flipH="1">
            <a:off x="4470921" y="1243668"/>
            <a:ext cx="1" cy="3128282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93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CILINDROS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Picture 2" descr="http://www.acheiox.com.br/wp-content/uploads/2012/05/Moedas-cavalieri.jpg">
            <a:extLst>
              <a:ext uri="{FF2B5EF4-FFF2-40B4-BE49-F238E27FC236}">
                <a16:creationId xmlns:a16="http://schemas.microsoft.com/office/drawing/2014/main" id="{1F35A07A-844C-4202-B490-C6AC7741A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40"/>
          <a:stretch/>
        </p:blipFill>
        <p:spPr bwMode="auto">
          <a:xfrm>
            <a:off x="4439382" y="1004921"/>
            <a:ext cx="1629305" cy="413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have direita 4">
            <a:extLst>
              <a:ext uri="{FF2B5EF4-FFF2-40B4-BE49-F238E27FC236}">
                <a16:creationId xmlns:a16="http://schemas.microsoft.com/office/drawing/2014/main" id="{2576051C-0F57-4A31-BC57-8AD52E367BDA}"/>
              </a:ext>
            </a:extLst>
          </p:cNvPr>
          <p:cNvSpPr/>
          <p:nvPr/>
        </p:nvSpPr>
        <p:spPr>
          <a:xfrm>
            <a:off x="6039287" y="1211134"/>
            <a:ext cx="116889" cy="3734389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B24532A-D6FD-43AE-80CF-7AB513929EC7}"/>
              </a:ext>
            </a:extLst>
          </p:cNvPr>
          <p:cNvSpPr/>
          <p:nvPr/>
        </p:nvSpPr>
        <p:spPr>
          <a:xfrm>
            <a:off x="6155877" y="1501867"/>
            <a:ext cx="1046440" cy="2585370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2800" b="1" spc="50" dirty="0">
                <a:ln w="11430"/>
                <a:effectLst/>
                <a:latin typeface="+mj-lt"/>
              </a:rPr>
              <a:t>30</a:t>
            </a:r>
          </a:p>
          <a:p>
            <a:pPr algn="ctr"/>
            <a:r>
              <a:rPr lang="pt-BR" sz="2800" b="1" cap="none" spc="50" dirty="0">
                <a:ln w="11430"/>
                <a:effectLst/>
                <a:latin typeface="+mj-lt"/>
              </a:rPr>
              <a:t>moedas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6391C42-7588-48A3-9112-4B798142B8F3}"/>
              </a:ext>
            </a:extLst>
          </p:cNvPr>
          <p:cNvSpPr/>
          <p:nvPr/>
        </p:nvSpPr>
        <p:spPr>
          <a:xfrm>
            <a:off x="6155877" y="3920726"/>
            <a:ext cx="30963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b="1" spc="50" dirty="0">
                <a:ln w="11430"/>
              </a:rPr>
              <a:t>5 g ∙ 30 = 150 g</a:t>
            </a:r>
            <a:endParaRPr lang="pt-BR" sz="3200" b="1" cap="none" spc="50" dirty="0">
              <a:ln w="11430"/>
            </a:endParaRPr>
          </a:p>
        </p:txBody>
      </p:sp>
      <p:pic>
        <p:nvPicPr>
          <p:cNvPr id="11" name="Picture 2" descr="http://www.acheiox.com.br/wp-content/uploads/2012/05/Moedas-cavalieri.jpg">
            <a:extLst>
              <a:ext uri="{FF2B5EF4-FFF2-40B4-BE49-F238E27FC236}">
                <a16:creationId xmlns:a16="http://schemas.microsoft.com/office/drawing/2014/main" id="{A4CB2696-35AD-446D-AC51-B4E323D45B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1"/>
          <a:stretch/>
        </p:blipFill>
        <p:spPr bwMode="auto">
          <a:xfrm>
            <a:off x="1912051" y="980728"/>
            <a:ext cx="2106821" cy="416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0C4A1DC5-644D-4606-AADA-5A8BC8BEA495}"/>
              </a:ext>
            </a:extLst>
          </p:cNvPr>
          <p:cNvSpPr/>
          <p:nvPr/>
        </p:nvSpPr>
        <p:spPr>
          <a:xfrm>
            <a:off x="-235905" y="3909304"/>
            <a:ext cx="30963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200" b="1" spc="50" dirty="0">
                <a:ln w="11430"/>
              </a:rPr>
              <a:t>150 g</a:t>
            </a:r>
            <a:endParaRPr lang="pt-BR" sz="3200" b="1" cap="none" spc="50" dirty="0">
              <a:ln w="11430"/>
            </a:endParaRPr>
          </a:p>
        </p:txBody>
      </p:sp>
    </p:spTree>
    <p:extLst>
      <p:ext uri="{BB962C8B-B14F-4D97-AF65-F5344CB8AC3E}">
        <p14:creationId xmlns:p14="http://schemas.microsoft.com/office/powerpoint/2010/main" val="157845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08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40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158928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08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31590"/>
            <a:ext cx="7200800" cy="383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08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199" y="1200150"/>
            <a:ext cx="8229601" cy="3603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latin typeface="Calibri" panose="020F0502020204030204" pitchFamily="34" charset="0"/>
                <a:cs typeface="Arial" panose="020B0604020202020204" pitchFamily="34" charset="0"/>
              </a:rPr>
              <a:t>O que aconteceria com o 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latin typeface="Calibri" panose="020F0502020204030204" pitchFamily="34" charset="0"/>
                <a:cs typeface="Arial" panose="020B0604020202020204" pitchFamily="34" charset="0"/>
              </a:rPr>
              <a:t>nível da água se colocássemos no tanque um objeto cujo volume fosse de 2400 cm³?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E61340F-CD09-4D10-B574-4B8B06237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206" y="1682192"/>
            <a:ext cx="461559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8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255043" y="1243668"/>
                <a:ext cx="8431757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h</m:t>
                      </m:r>
                    </m:oMath>
                  </m:oMathPara>
                </a14:m>
                <a:endParaRPr lang="pt-BR" sz="100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2.400</m:t>
                      </m:r>
                      <m:r>
                        <a:rPr lang="pt-BR" sz="10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pt-BR" sz="10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pt-BR" sz="10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40∙30</m:t>
                          </m:r>
                        </m:e>
                      </m:d>
                      <m:r>
                        <a:rPr lang="pt-BR" sz="10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pt-BR" sz="10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h</m:t>
                      </m:r>
                    </m:oMath>
                  </m:oMathPara>
                </a14:m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pt-BR" sz="10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2.400=1.200</m:t>
                    </m:r>
                    <m:r>
                      <a:rPr lang="pt-BR" sz="10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r>
                      <a:rPr lang="pt-BR" sz="10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pt-BR" sz="100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pt-BR" sz="10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pt-BR" sz="10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 </m:t>
                    </m:r>
                    <m:r>
                      <a:rPr lang="pt-BR" sz="10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pt-BR" sz="100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</a:t>
                </a: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7400" dirty="0"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solidFill>
                      <a:srgbClr val="FF0000"/>
                    </a:solidFill>
                    <a:latin typeface="Calibri" panose="020F0502020204030204" pitchFamily="34" charset="0"/>
                    <a:ea typeface="Cambria Math" panose="02040503050406030204" pitchFamily="18" charset="0"/>
                  </a:rPr>
                  <a:t>                                                                              Alternativa “C”</a:t>
                </a:r>
              </a:p>
              <a:p>
                <a:pPr marL="457200" lvl="1" indent="0">
                  <a:buNone/>
                </a:pPr>
                <a:r>
                  <a:rPr lang="pt-BR" sz="1200" dirty="0"/>
                  <a:t>a</a:t>
                </a:r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043" y="1243668"/>
                <a:ext cx="8431757" cy="3603847"/>
              </a:xfrm>
              <a:prstGeom prst="rect">
                <a:avLst/>
              </a:prstGeom>
              <a:blipFill>
                <a:blip r:embed="rId4"/>
                <a:stretch>
                  <a:fillRect l="-506" t="-22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0921B14-3522-4A2A-9980-DFD5CC0724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912" y="1737601"/>
            <a:ext cx="4615072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8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09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44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30000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8" b="14426"/>
          <a:stretch/>
        </p:blipFill>
        <p:spPr bwMode="auto">
          <a:xfrm>
            <a:off x="899592" y="1203598"/>
            <a:ext cx="6480720" cy="372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09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9294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09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199" y="1200150"/>
            <a:ext cx="8229601" cy="3603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latin typeface="Calibri" panose="020F0502020204030204" pitchFamily="34" charset="0"/>
                <a:cs typeface="Arial" panose="020B0604020202020204" pitchFamily="34" charset="0"/>
              </a:rPr>
              <a:t>Quais figuras geométricas tridimensionais essas figuras representam?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46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A98ACBA-77E6-471C-B52B-5ADEDEE54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1351876"/>
            <a:ext cx="2842729" cy="2050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855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08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55043" y="1243668"/>
            <a:ext cx="8431757" cy="3603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Solução: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7400" dirty="0">
              <a:latin typeface="Calibri" panose="020F0502020204030204" pitchFamily="34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9600" dirty="0">
                <a:solidFill>
                  <a:srgbClr val="FF0000"/>
                </a:solidFill>
                <a:latin typeface="Calibri" panose="020F0502020204030204" pitchFamily="34" charset="0"/>
                <a:ea typeface="Cambria Math" panose="02040503050406030204" pitchFamily="18" charset="0"/>
              </a:rPr>
              <a:t>            </a:t>
            </a:r>
          </a:p>
          <a:p>
            <a:pPr marL="457200" lvl="1" indent="0">
              <a:buNone/>
            </a:pPr>
            <a:r>
              <a:rPr lang="pt-BR" sz="9600" dirty="0">
                <a:solidFill>
                  <a:srgbClr val="FF0000"/>
                </a:solidFill>
                <a:latin typeface="Calibri" panose="020F0502020204030204" pitchFamily="34" charset="0"/>
                <a:ea typeface="Cambria Math" panose="02040503050406030204" pitchFamily="18" charset="0"/>
              </a:rPr>
              <a:t>               </a:t>
            </a:r>
          </a:p>
          <a:p>
            <a:pPr marL="457200" lvl="1" indent="0">
              <a:buNone/>
            </a:pPr>
            <a:endParaRPr lang="pt-BR" sz="9600" dirty="0">
              <a:solidFill>
                <a:srgbClr val="FF0000"/>
              </a:solidFill>
              <a:latin typeface="Calibri" panose="020F0502020204030204" pitchFamily="34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9600" dirty="0">
                <a:solidFill>
                  <a:srgbClr val="FF0000"/>
                </a:solidFill>
                <a:latin typeface="Calibri" panose="020F0502020204030204" pitchFamily="34" charset="0"/>
                <a:ea typeface="Cambria Math" panose="02040503050406030204" pitchFamily="18" charset="0"/>
              </a:rPr>
              <a:t>                                           </a:t>
            </a:r>
          </a:p>
          <a:p>
            <a:pPr marL="457200" lvl="1" indent="0">
              <a:buNone/>
            </a:pPr>
            <a:r>
              <a:rPr lang="pt-BR" sz="9600" dirty="0">
                <a:solidFill>
                  <a:srgbClr val="FF0000"/>
                </a:solidFill>
                <a:latin typeface="Calibri" panose="020F0502020204030204" pitchFamily="34" charset="0"/>
                <a:ea typeface="Cambria Math" panose="02040503050406030204" pitchFamily="18" charset="0"/>
              </a:rPr>
              <a:t>                                                                               Alternativa “D”</a:t>
            </a:r>
          </a:p>
          <a:p>
            <a:pPr marL="457200" lvl="1" indent="0">
              <a:buNone/>
            </a:pPr>
            <a:r>
              <a:rPr lang="pt-BR" sz="1200" dirty="0"/>
              <a:t>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47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996EF48-CEF2-4626-B898-86699DE02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1651737"/>
            <a:ext cx="2138164" cy="222290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8361AED-BCC7-4175-BA94-80B3A9691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2571750"/>
            <a:ext cx="2160240" cy="130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4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10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48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364033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10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B450CED-39C9-4ACA-A15D-49CFF6793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1063229"/>
            <a:ext cx="6146204" cy="407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8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8DADD79-304B-4391-B4B3-F502ADEFA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1235459"/>
            <a:ext cx="8715621" cy="3688717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PIRÂMIDES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51736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10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199" y="1200150"/>
            <a:ext cx="8229601" cy="3603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latin typeface="Calibri" panose="020F0502020204030204" pitchFamily="34" charset="0"/>
                <a:cs typeface="Arial" panose="020B0604020202020204" pitchFamily="34" charset="0"/>
              </a:rPr>
              <a:t>A soma das dimensões de uma mala não pode ser superior a 115 cm.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r>
              <a:rPr lang="pt-BR" sz="9600" dirty="0">
                <a:latin typeface="Calibri" panose="020F0502020204030204" pitchFamily="34" charset="0"/>
                <a:cs typeface="Arial" panose="020B0604020202020204" pitchFamily="34" charset="0"/>
              </a:rPr>
              <a:t>O maior valor possível para x, em</a:t>
            </a:r>
          </a:p>
          <a:p>
            <a:pPr marL="57150" indent="0" algn="just">
              <a:spcBef>
                <a:spcPts val="0"/>
              </a:spcBef>
              <a:buNone/>
            </a:pPr>
            <a:r>
              <a:rPr lang="pt-BR" sz="9600" dirty="0">
                <a:latin typeface="Calibri" panose="020F0502020204030204" pitchFamily="34" charset="0"/>
                <a:cs typeface="Arial" panose="020B0604020202020204" pitchFamily="34" charset="0"/>
              </a:rPr>
              <a:t>centímetros,   para  que  a    caixa </a:t>
            </a:r>
          </a:p>
          <a:p>
            <a:pPr marL="57150" indent="0" algn="just">
              <a:spcBef>
                <a:spcPts val="0"/>
              </a:spcBef>
              <a:buNone/>
            </a:pPr>
            <a:r>
              <a:rPr lang="pt-BR" sz="9600" dirty="0">
                <a:latin typeface="Calibri" panose="020F0502020204030204" pitchFamily="34" charset="0"/>
                <a:cs typeface="Arial" panose="020B0604020202020204" pitchFamily="34" charset="0"/>
              </a:rPr>
              <a:t>permaneça dentro  dos   padrões </a:t>
            </a:r>
          </a:p>
          <a:p>
            <a:pPr marL="57150" indent="0" algn="just">
              <a:spcBef>
                <a:spcPts val="0"/>
              </a:spcBef>
              <a:buNone/>
            </a:pPr>
            <a:r>
              <a:rPr lang="pt-BR" sz="9600" dirty="0">
                <a:latin typeface="Calibri" panose="020F0502020204030204" pitchFamily="34" charset="0"/>
                <a:cs typeface="Arial" panose="020B0604020202020204" pitchFamily="34" charset="0"/>
              </a:rPr>
              <a:t>permitidos pela </a:t>
            </a:r>
            <a:r>
              <a:rPr lang="pt-BR" sz="9600" dirty="0" err="1">
                <a:latin typeface="Calibri" panose="020F0502020204030204" pitchFamily="34" charset="0"/>
                <a:cs typeface="Arial" panose="020B0604020202020204" pitchFamily="34" charset="0"/>
              </a:rPr>
              <a:t>Anac</a:t>
            </a:r>
            <a:r>
              <a:rPr lang="pt-BR" sz="9600" dirty="0">
                <a:latin typeface="Calibri" panose="020F0502020204030204" pitchFamily="34" charset="0"/>
                <a:cs typeface="Arial" panose="020B0604020202020204" pitchFamily="34" charset="0"/>
              </a:rPr>
              <a:t> é?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50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516514A-411D-4959-A0A4-1A4B9B5A3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183" y="2571751"/>
            <a:ext cx="3326826" cy="174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3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0B939BC-0688-44DA-BA56-1E6F997AC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635646"/>
            <a:ext cx="6476224" cy="3392308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10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55043" y="1243668"/>
            <a:ext cx="8431757" cy="3603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Solução: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7400" dirty="0">
              <a:latin typeface="Calibri" panose="020F0502020204030204" pitchFamily="34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9600" dirty="0">
                <a:solidFill>
                  <a:srgbClr val="FF0000"/>
                </a:solidFill>
                <a:latin typeface="Calibri" panose="020F0502020204030204" pitchFamily="34" charset="0"/>
                <a:ea typeface="Cambria Math" panose="02040503050406030204" pitchFamily="18" charset="0"/>
              </a:rPr>
              <a:t>            </a:t>
            </a:r>
          </a:p>
          <a:p>
            <a:pPr marL="457200" lvl="1" indent="0">
              <a:buNone/>
            </a:pPr>
            <a:r>
              <a:rPr lang="pt-BR" sz="9600" dirty="0">
                <a:solidFill>
                  <a:srgbClr val="FF0000"/>
                </a:solidFill>
                <a:latin typeface="Calibri" panose="020F0502020204030204" pitchFamily="34" charset="0"/>
                <a:ea typeface="Cambria Math" panose="02040503050406030204" pitchFamily="18" charset="0"/>
              </a:rPr>
              <a:t>               </a:t>
            </a:r>
          </a:p>
          <a:p>
            <a:pPr marL="457200" lvl="1" indent="0">
              <a:buNone/>
            </a:pPr>
            <a:endParaRPr lang="pt-BR" sz="9600" dirty="0">
              <a:solidFill>
                <a:srgbClr val="FF0000"/>
              </a:solidFill>
              <a:latin typeface="Calibri" panose="020F0502020204030204" pitchFamily="34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9600" dirty="0">
                <a:solidFill>
                  <a:srgbClr val="FF0000"/>
                </a:solidFill>
                <a:latin typeface="Calibri" panose="020F0502020204030204" pitchFamily="34" charset="0"/>
                <a:ea typeface="Cambria Math" panose="02040503050406030204" pitchFamily="18" charset="0"/>
              </a:rPr>
              <a:t>                                           </a:t>
            </a:r>
          </a:p>
          <a:p>
            <a:pPr marL="457200" lvl="1" indent="0">
              <a:buNone/>
            </a:pPr>
            <a:r>
              <a:rPr lang="pt-BR" sz="1200" dirty="0"/>
              <a:t>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F28EEFE-C265-4192-9042-58E8110704C3}"/>
              </a:ext>
            </a:extLst>
          </p:cNvPr>
          <p:cNvSpPr txBox="1"/>
          <p:nvPr/>
        </p:nvSpPr>
        <p:spPr>
          <a:xfrm>
            <a:off x="3779912" y="2574795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24 cm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B10AA32-C17E-4CC8-831E-490A761493A5}"/>
              </a:ext>
            </a:extLst>
          </p:cNvPr>
          <p:cNvSpPr txBox="1"/>
          <p:nvPr/>
        </p:nvSpPr>
        <p:spPr>
          <a:xfrm>
            <a:off x="3779912" y="365187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24 cm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A3822CB-ED69-497F-B500-D85168152F6B}"/>
              </a:ext>
            </a:extLst>
          </p:cNvPr>
          <p:cNvSpPr txBox="1"/>
          <p:nvPr/>
        </p:nvSpPr>
        <p:spPr>
          <a:xfrm rot="5400000">
            <a:off x="3146648" y="203962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24 cm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E8B1480-4259-4CC6-8382-50909BE738EA}"/>
              </a:ext>
            </a:extLst>
          </p:cNvPr>
          <p:cNvSpPr txBox="1"/>
          <p:nvPr/>
        </p:nvSpPr>
        <p:spPr>
          <a:xfrm rot="5400000">
            <a:off x="3171527" y="4248833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24 cm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14D621F-E1B5-469A-92EE-D3AD03F8086E}"/>
              </a:ext>
            </a:extLst>
          </p:cNvPr>
          <p:cNvSpPr txBox="1"/>
          <p:nvPr/>
        </p:nvSpPr>
        <p:spPr>
          <a:xfrm rot="5400000">
            <a:off x="2650734" y="2916301"/>
            <a:ext cx="1465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90 – 48 = 42 cm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90B9EFD-C4BF-4E94-ACF5-93E4B2D22CF1}"/>
              </a:ext>
            </a:extLst>
          </p:cNvPr>
          <p:cNvSpPr txBox="1"/>
          <p:nvPr/>
        </p:nvSpPr>
        <p:spPr>
          <a:xfrm rot="5400000">
            <a:off x="6387008" y="3100967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42 cm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8DE59E0-F8CB-44E8-8436-0EF0D7904147}"/>
              </a:ext>
            </a:extLst>
          </p:cNvPr>
          <p:cNvSpPr txBox="1"/>
          <p:nvPr/>
        </p:nvSpPr>
        <p:spPr>
          <a:xfrm rot="5400000">
            <a:off x="5542216" y="3146794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42 cm</a:t>
            </a:r>
          </a:p>
        </p:txBody>
      </p:sp>
    </p:spTree>
    <p:extLst>
      <p:ext uri="{BB962C8B-B14F-4D97-AF65-F5344CB8AC3E}">
        <p14:creationId xmlns:p14="http://schemas.microsoft.com/office/powerpoint/2010/main" val="187711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A06BA3C-ACC8-4BB3-B399-0EE50CBF5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5556" l="4048" r="97143">
                        <a14:foregroundMark x1="11667" y1="45432" x2="11667" y2="45432"/>
                        <a14:foregroundMark x1="12619" y1="62716" x2="12619" y2="62716"/>
                        <a14:foregroundMark x1="15238" y1="80494" x2="15238" y2="80494"/>
                        <a14:foregroundMark x1="19286" y1="88395" x2="19286" y2="88395"/>
                        <a14:foregroundMark x1="27619" y1="95802" x2="27619" y2="95802"/>
                        <a14:foregroundMark x1="4048" y1="35802" x2="4048" y2="35802"/>
                        <a14:foregroundMark x1="79286" y1="7901" x2="79286" y2="7901"/>
                        <a14:foregroundMark x1="94286" y1="55309" x2="94286" y2="55309"/>
                        <a14:foregroundMark x1="97143" y1="59753" x2="97143" y2="59753"/>
                        <a14:foregroundMark x1="65714" y1="9383" x2="65714" y2="9383"/>
                        <a14:foregroundMark x1="52619" y1="3704" x2="52619" y2="3704"/>
                        <a14:foregroundMark x1="77143" y1="4198" x2="77143" y2="4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180457" y="986564"/>
            <a:ext cx="2907650" cy="2803805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255043" y="1243668"/>
                <a:ext cx="8431757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42+24+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=115</m:t>
                      </m:r>
                    </m:oMath>
                  </m:oMathPara>
                </a14:m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10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pt-BR" sz="10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=49</m:t>
                      </m:r>
                    </m:oMath>
                  </m:oMathPara>
                </a14:m>
                <a:endParaRPr lang="pt-BR" sz="6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7400" dirty="0"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solidFill>
                      <a:srgbClr val="FF0000"/>
                    </a:solidFill>
                    <a:latin typeface="Calibri" panose="020F0502020204030204" pitchFamily="34" charset="0"/>
                    <a:ea typeface="Cambria Math" panose="02040503050406030204" pitchFamily="18" charset="0"/>
                  </a:rPr>
                  <a:t>            </a:t>
                </a:r>
              </a:p>
              <a:p>
                <a:pPr marL="457200" lvl="1" indent="0">
                  <a:buNone/>
                </a:pPr>
                <a:r>
                  <a:rPr lang="pt-BR" sz="9600" dirty="0">
                    <a:solidFill>
                      <a:srgbClr val="FF0000"/>
                    </a:solidFill>
                    <a:latin typeface="Calibri" panose="020F0502020204030204" pitchFamily="34" charset="0"/>
                    <a:ea typeface="Cambria Math" panose="02040503050406030204" pitchFamily="18" charset="0"/>
                  </a:rPr>
                  <a:t>               </a:t>
                </a:r>
              </a:p>
              <a:p>
                <a:pPr marL="457200" lvl="1" indent="0">
                  <a:buNone/>
                </a:pPr>
                <a:endParaRPr lang="pt-BR" sz="9600" dirty="0">
                  <a:solidFill>
                    <a:srgbClr val="FF0000"/>
                  </a:solidFill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solidFill>
                      <a:srgbClr val="FF0000"/>
                    </a:solidFill>
                    <a:latin typeface="Calibri" panose="020F0502020204030204" pitchFamily="34" charset="0"/>
                    <a:ea typeface="Cambria Math" panose="02040503050406030204" pitchFamily="18" charset="0"/>
                  </a:rPr>
                  <a:t>                                           </a:t>
                </a:r>
              </a:p>
              <a:p>
                <a:pPr marL="457200" lvl="1" indent="0">
                  <a:buNone/>
                </a:pPr>
                <a:r>
                  <a:rPr lang="pt-BR" sz="9600" dirty="0">
                    <a:solidFill>
                      <a:srgbClr val="FF0000"/>
                    </a:solidFill>
                    <a:latin typeface="Calibri" panose="020F0502020204030204" pitchFamily="34" charset="0"/>
                    <a:ea typeface="Cambria Math" panose="02040503050406030204" pitchFamily="18" charset="0"/>
                  </a:rPr>
                  <a:t>                                                                               Alternativa “E”</a:t>
                </a:r>
              </a:p>
              <a:p>
                <a:pPr marL="457200" lvl="1" indent="0">
                  <a:buNone/>
                </a:pPr>
                <a:r>
                  <a:rPr lang="pt-BR" sz="1200" dirty="0"/>
                  <a:t>a</a:t>
                </a:r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043" y="1243668"/>
                <a:ext cx="8431757" cy="3603847"/>
              </a:xfrm>
              <a:prstGeom prst="rect">
                <a:avLst/>
              </a:prstGeom>
              <a:blipFill>
                <a:blip r:embed="rId6"/>
                <a:stretch>
                  <a:fillRect l="-506" t="-2200" b="-389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30B02617-317F-4B9C-8409-632968CCEDFC}"/>
              </a:ext>
            </a:extLst>
          </p:cNvPr>
          <p:cNvGrpSpPr/>
          <p:nvPr/>
        </p:nvGrpSpPr>
        <p:grpSpPr>
          <a:xfrm>
            <a:off x="4094873" y="1826108"/>
            <a:ext cx="3578421" cy="2401034"/>
            <a:chOff x="5003648" y="1847481"/>
            <a:chExt cx="3578421" cy="2401034"/>
          </a:xfrm>
        </p:grpSpPr>
        <p:sp>
          <p:nvSpPr>
            <p:cNvPr id="10" name="Chave Direita 9">
              <a:extLst>
                <a:ext uri="{FF2B5EF4-FFF2-40B4-BE49-F238E27FC236}">
                  <a16:creationId xmlns:a16="http://schemas.microsoft.com/office/drawing/2014/main" id="{2268D9E8-6A8E-4F2B-BC94-53F82AFBE1FD}"/>
                </a:ext>
              </a:extLst>
            </p:cNvPr>
            <p:cNvSpPr/>
            <p:nvPr/>
          </p:nvSpPr>
          <p:spPr>
            <a:xfrm rot="345895">
              <a:off x="7865433" y="1847481"/>
              <a:ext cx="266919" cy="1700422"/>
            </a:xfrm>
            <a:prstGeom prst="righ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CaixaDeTexto 10">
                  <a:extLst>
                    <a:ext uri="{FF2B5EF4-FFF2-40B4-BE49-F238E27FC236}">
                      <a16:creationId xmlns:a16="http://schemas.microsoft.com/office/drawing/2014/main" id="{A0FA5350-75E6-4C82-ACBA-93F6EAFAD4E4}"/>
                    </a:ext>
                  </a:extLst>
                </p:cNvPr>
                <p:cNvSpPr txBox="1"/>
                <p:nvPr/>
              </p:nvSpPr>
              <p:spPr>
                <a:xfrm rot="265884">
                  <a:off x="8124869" y="2466859"/>
                  <a:ext cx="4572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pt-BR" sz="2400" b="1" dirty="0"/>
                </a:p>
              </p:txBody>
            </p:sp>
          </mc:Choice>
          <mc:Fallback>
            <p:sp>
              <p:nvSpPr>
                <p:cNvPr id="11" name="CaixaDeTexto 10">
                  <a:extLst>
                    <a:ext uri="{FF2B5EF4-FFF2-40B4-BE49-F238E27FC236}">
                      <a16:creationId xmlns:a16="http://schemas.microsoft.com/office/drawing/2014/main" id="{A0FA5350-75E6-4C82-ACBA-93F6EAFAD4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65884">
                  <a:off x="8124869" y="2466859"/>
                  <a:ext cx="457200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Chave Esquerda 11">
              <a:extLst>
                <a:ext uri="{FF2B5EF4-FFF2-40B4-BE49-F238E27FC236}">
                  <a16:creationId xmlns:a16="http://schemas.microsoft.com/office/drawing/2014/main" id="{0A926DD4-6C0B-43AB-94B2-BBBB97F5D62B}"/>
                </a:ext>
              </a:extLst>
            </p:cNvPr>
            <p:cNvSpPr/>
            <p:nvPr/>
          </p:nvSpPr>
          <p:spPr>
            <a:xfrm rot="14776450">
              <a:off x="7311254" y="3449270"/>
              <a:ext cx="296907" cy="678476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FF7E7093-0E60-45C6-9760-1A20C3BC258F}"/>
                </a:ext>
              </a:extLst>
            </p:cNvPr>
            <p:cNvSpPr txBox="1"/>
            <p:nvPr/>
          </p:nvSpPr>
          <p:spPr>
            <a:xfrm>
              <a:off x="7117382" y="3879183"/>
              <a:ext cx="8792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24 cm</a:t>
              </a:r>
            </a:p>
          </p:txBody>
        </p:sp>
        <p:sp>
          <p:nvSpPr>
            <p:cNvPr id="14" name="Chave Esquerda 13">
              <a:extLst>
                <a:ext uri="{FF2B5EF4-FFF2-40B4-BE49-F238E27FC236}">
                  <a16:creationId xmlns:a16="http://schemas.microsoft.com/office/drawing/2014/main" id="{E82ED617-8C6C-4924-811B-6E132DC2DA11}"/>
                </a:ext>
              </a:extLst>
            </p:cNvPr>
            <p:cNvSpPr/>
            <p:nvPr/>
          </p:nvSpPr>
          <p:spPr>
            <a:xfrm rot="17760727">
              <a:off x="5858714" y="2457900"/>
              <a:ext cx="418724" cy="2128856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D6F43E01-4F49-45C7-A33B-6B38BB3B511C}"/>
                </a:ext>
              </a:extLst>
            </p:cNvPr>
            <p:cNvSpPr txBox="1"/>
            <p:nvPr/>
          </p:nvSpPr>
          <p:spPr>
            <a:xfrm>
              <a:off x="5480775" y="3605107"/>
              <a:ext cx="946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42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06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15889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54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7" name="Imagem 6" descr="Uma imagem contendo cachorro, grama, ao ar livre, em pé&#10;&#10;Descrição gerada com muito alta confiança">
            <a:extLst>
              <a:ext uri="{FF2B5EF4-FFF2-40B4-BE49-F238E27FC236}">
                <a16:creationId xmlns:a16="http://schemas.microsoft.com/office/drawing/2014/main" id="{65601388-23B2-4341-861C-EEA233EF4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63229"/>
            <a:ext cx="6565827" cy="40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3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199" y="1200150"/>
            <a:ext cx="8229601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dirty="0">
                <a:latin typeface="Calibri" panose="020F0502020204030204" pitchFamily="34" charset="0"/>
                <a:cs typeface="Arial" panose="020B0604020202020204" pitchFamily="34" charset="0"/>
              </a:rPr>
              <a:t>Diploma em folha quadrada, enrolado 5 vezes em um cilindro de diâmetro d.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dirty="0">
                <a:latin typeface="Calibri" panose="020F0502020204030204" pitchFamily="34" charset="0"/>
                <a:cs typeface="Arial" panose="020B0604020202020204" pitchFamily="34" charset="0"/>
              </a:rPr>
              <a:t>Qual é a medida, em centímetros, do lado da folha de papel?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6814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55043" y="1243668"/>
            <a:ext cx="8431757" cy="38998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Solução: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srgbClr val="FF0000"/>
              </a:solidFill>
              <a:latin typeface="Calibri" panose="020F0502020204030204" pitchFamily="34" charset="0"/>
              <a:ea typeface="Cambria Math" panose="02040503050406030204" pitchFamily="18" charset="0"/>
            </a:endParaRPr>
          </a:p>
          <a:p>
            <a:pPr marL="57150" indent="0">
              <a:buNone/>
            </a:pPr>
            <a:r>
              <a:rPr lang="pt-BR" sz="51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</a:rPr>
              <a:t>                  </a:t>
            </a:r>
            <a:r>
              <a:rPr lang="pt-BR" sz="96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</a:rPr>
              <a:t>                    </a:t>
            </a:r>
            <a:endParaRPr lang="pt-BR" sz="9600" dirty="0">
              <a:solidFill>
                <a:srgbClr val="FF0000"/>
              </a:solidFill>
              <a:latin typeface="Calibri" panose="020F0502020204030204" pitchFamily="34" charset="0"/>
              <a:ea typeface="Cambria Math" panose="02040503050406030204" pitchFamily="18" charset="0"/>
            </a:endParaRPr>
          </a:p>
          <a:p>
            <a:pPr marL="57150" indent="0">
              <a:buNone/>
            </a:pPr>
            <a:r>
              <a:rPr lang="pt-BR" sz="12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57150" indent="0">
              <a:buNone/>
            </a:pPr>
            <a:endParaRPr lang="pt-BR" sz="1200" dirty="0"/>
          </a:p>
          <a:p>
            <a:pPr marL="57150" indent="0">
              <a:buNone/>
            </a:pPr>
            <a:endParaRPr lang="pt-BR" sz="1200" dirty="0"/>
          </a:p>
          <a:p>
            <a:pPr marL="57150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56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4" name="Cilindro 3">
            <a:extLst>
              <a:ext uri="{FF2B5EF4-FFF2-40B4-BE49-F238E27FC236}">
                <a16:creationId xmlns:a16="http://schemas.microsoft.com/office/drawing/2014/main" id="{F4F420E8-4911-4FE9-A91F-560C57A0BE96}"/>
              </a:ext>
            </a:extLst>
          </p:cNvPr>
          <p:cNvSpPr/>
          <p:nvPr/>
        </p:nvSpPr>
        <p:spPr>
          <a:xfrm>
            <a:off x="1403648" y="2139702"/>
            <a:ext cx="936104" cy="2376264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EDB9F50-22A2-4E38-99C9-25EAA1752FE8}"/>
              </a:ext>
            </a:extLst>
          </p:cNvPr>
          <p:cNvSpPr/>
          <p:nvPr/>
        </p:nvSpPr>
        <p:spPr>
          <a:xfrm>
            <a:off x="4283968" y="2247714"/>
            <a:ext cx="2808312" cy="216024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2C44E3AD-A883-4943-BB5C-8D8DEE3B1079}"/>
              </a:ext>
            </a:extLst>
          </p:cNvPr>
          <p:cNvCxnSpPr/>
          <p:nvPr/>
        </p:nvCxnSpPr>
        <p:spPr>
          <a:xfrm>
            <a:off x="1403648" y="2247714"/>
            <a:ext cx="9361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104EB29-993D-45AF-9926-0892B7CF530A}"/>
              </a:ext>
            </a:extLst>
          </p:cNvPr>
          <p:cNvSpPr txBox="1"/>
          <p:nvPr/>
        </p:nvSpPr>
        <p:spPr>
          <a:xfrm>
            <a:off x="1619672" y="1897107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D24C1336-BAC9-4FE1-96CB-1B0E887CCAD5}"/>
                  </a:ext>
                </a:extLst>
              </p:cNvPr>
              <p:cNvSpPr txBox="1"/>
              <p:nvPr/>
            </p:nvSpPr>
            <p:spPr>
              <a:xfrm>
                <a:off x="5192039" y="1452720"/>
                <a:ext cx="504056" cy="822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f>
                        <m:fPr>
                          <m:ctrlPr>
                            <a:rPr lang="pt-B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</m:num>
                        <m:den>
                          <m:r>
                            <a:rPr lang="pt-B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pt-BR" sz="2400" b="1" dirty="0"/>
              </a:p>
            </p:txBody>
          </p:sp>
        </mc:Choice>
        <mc:Fallback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D24C1336-BAC9-4FE1-96CB-1B0E887CC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039" y="1452720"/>
                <a:ext cx="504056" cy="822469"/>
              </a:xfrm>
              <a:prstGeom prst="rect">
                <a:avLst/>
              </a:prstGeom>
              <a:blipFill>
                <a:blip r:embed="rId5"/>
                <a:stretch>
                  <a:fillRect r="-4634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5BBFC79-00C2-4FAF-9FBA-7B6C568CBAFA}"/>
              </a:ext>
            </a:extLst>
          </p:cNvPr>
          <p:cNvCxnSpPr>
            <a:cxnSpLocks/>
          </p:cNvCxnSpPr>
          <p:nvPr/>
        </p:nvCxnSpPr>
        <p:spPr>
          <a:xfrm flipH="1">
            <a:off x="5201852" y="1729654"/>
            <a:ext cx="316065" cy="3175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B5576D98-7AC6-4F77-A761-AC9B4210CF3D}"/>
              </a:ext>
            </a:extLst>
          </p:cNvPr>
          <p:cNvCxnSpPr>
            <a:cxnSpLocks/>
          </p:cNvCxnSpPr>
          <p:nvPr/>
        </p:nvCxnSpPr>
        <p:spPr>
          <a:xfrm flipH="1">
            <a:off x="5696095" y="1918450"/>
            <a:ext cx="316065" cy="3175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4D217ED2-DC08-4D8A-803D-5D2851FA40CA}"/>
                  </a:ext>
                </a:extLst>
              </p:cNvPr>
              <p:cNvSpPr txBox="1"/>
              <p:nvPr/>
            </p:nvSpPr>
            <p:spPr>
              <a:xfrm>
                <a:off x="5436096" y="4356776"/>
                <a:ext cx="5040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</m:t>
                      </m:r>
                    </m:oMath>
                  </m:oMathPara>
                </a14:m>
                <a:endParaRPr lang="pt-BR" sz="2400" b="1" dirty="0"/>
              </a:p>
            </p:txBody>
          </p:sp>
        </mc:Choice>
        <mc:Fallback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4D217ED2-DC08-4D8A-803D-5D2851FA4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4356776"/>
                <a:ext cx="504056" cy="461665"/>
              </a:xfrm>
              <a:prstGeom prst="rect">
                <a:avLst/>
              </a:prstGeom>
              <a:blipFill>
                <a:blip r:embed="rId6"/>
                <a:stretch>
                  <a:fillRect l="-4878" r="-2073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Seta: Curva para Cima 30">
            <a:extLst>
              <a:ext uri="{FF2B5EF4-FFF2-40B4-BE49-F238E27FC236}">
                <a16:creationId xmlns:a16="http://schemas.microsoft.com/office/drawing/2014/main" id="{30A96023-480E-444B-A8BA-9830D633C9FC}"/>
              </a:ext>
            </a:extLst>
          </p:cNvPr>
          <p:cNvSpPr/>
          <p:nvPr/>
        </p:nvSpPr>
        <p:spPr>
          <a:xfrm>
            <a:off x="1390824" y="4186341"/>
            <a:ext cx="1152128" cy="535994"/>
          </a:xfrm>
          <a:prstGeom prst="curvedUpArrow">
            <a:avLst>
              <a:gd name="adj1" fmla="val 25000"/>
              <a:gd name="adj2" fmla="val 92460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BA6E91AD-1FD0-4636-98AB-369BEFF16575}"/>
                  </a:ext>
                </a:extLst>
              </p:cNvPr>
              <p:cNvSpPr txBox="1"/>
              <p:nvPr/>
            </p:nvSpPr>
            <p:spPr>
              <a:xfrm>
                <a:off x="2437420" y="4338517"/>
                <a:ext cx="5040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𝒗𝒆𝒛𝒆𝒔</m:t>
                      </m:r>
                    </m:oMath>
                  </m:oMathPara>
                </a14:m>
                <a:endParaRPr lang="pt-BR" sz="2400" b="1" dirty="0"/>
              </a:p>
            </p:txBody>
          </p:sp>
        </mc:Choice>
        <mc:Fallback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BA6E91AD-1FD0-4636-98AB-369BEFF16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0" y="4338517"/>
                <a:ext cx="504056" cy="461665"/>
              </a:xfrm>
              <a:prstGeom prst="rect">
                <a:avLst/>
              </a:prstGeom>
              <a:blipFill>
                <a:blip r:embed="rId7"/>
                <a:stretch>
                  <a:fillRect l="-4819" r="-14578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0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  <p:bldP spid="31" grpId="0" animBg="1"/>
      <p:bldP spid="3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255043" y="1243668"/>
                <a:ext cx="8431757" cy="38998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47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60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srgbClr val="FF0000"/>
                  </a:solidFill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marL="57150" indent="0">
                  <a:buNone/>
                </a:pPr>
                <a14:m>
                  <m:oMath xmlns:m="http://schemas.openxmlformats.org/officeDocument/2006/math">
                    <m:r>
                      <a:rPr lang="pt-BR" sz="5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𝐶𝑖𝑟𝑐𝑢𝑛𝑓𝑒𝑟</m:t>
                    </m:r>
                    <m:r>
                      <a:rPr lang="pt-BR" sz="5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ê</m:t>
                    </m:r>
                    <m:r>
                      <a:rPr lang="pt-BR" sz="5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𝑛𝑐𝑖𝑎</m:t>
                    </m:r>
                    <m:r>
                      <a:rPr lang="pt-BR" sz="5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pt-BR" sz="5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pt-BR" sz="5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pt-BR" sz="51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</a:rPr>
                  <a:t>               </a:t>
                </a:r>
              </a:p>
              <a:p>
                <a:pPr marL="5715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5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pt-BR" sz="5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pt-BR" sz="5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pt-BR" sz="5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5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pt-BR" sz="5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BR" sz="51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5715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5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pt-BR" sz="5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5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pt-BR" sz="5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pt-BR" sz="5100" dirty="0"/>
              </a:p>
              <a:p>
                <a:pPr marL="5715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51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</m:t>
                    </m:r>
                    <m:r>
                      <a:rPr lang="pt-BR" sz="5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𝑎𝑑𝑜</m:t>
                    </m:r>
                    <m:r>
                      <a:rPr lang="pt-BR" sz="5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</m:t>
                    </m:r>
                    <m:r>
                      <a:rPr lang="pt-BR" sz="5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pt-BR" sz="5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pt-BR" sz="51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</a:rPr>
                  <a:t> </a:t>
                </a:r>
              </a:p>
              <a:p>
                <a:pPr marL="57150" indent="0">
                  <a:buNone/>
                </a:pPr>
                <a:r>
                  <a:rPr lang="pt-BR" sz="51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</a:rPr>
                  <a:t>                  </a:t>
                </a:r>
                <a:r>
                  <a:rPr lang="pt-BR" sz="96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</a:rPr>
                  <a:t>                    </a:t>
                </a:r>
                <a:endParaRPr lang="pt-BR" sz="9600" dirty="0">
                  <a:solidFill>
                    <a:srgbClr val="FF0000"/>
                  </a:solidFill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marL="57150" indent="0">
                  <a:buNone/>
                </a:pPr>
                <a:r>
                  <a:rPr lang="pt-BR" sz="1200" dirty="0"/>
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</a:r>
              </a:p>
              <a:p>
                <a:pPr marL="57150" indent="0">
                  <a:buNone/>
                </a:pPr>
                <a:endParaRPr lang="pt-BR" sz="1200" dirty="0"/>
              </a:p>
              <a:p>
                <a:pPr marL="57150" indent="0">
                  <a:buNone/>
                </a:pPr>
                <a:endParaRPr lang="pt-BR" sz="1200" dirty="0"/>
              </a:p>
              <a:p>
                <a:pPr marL="57150" indent="0">
                  <a:buNone/>
                </a:pPr>
                <a:endParaRPr lang="pt-BR" sz="1200" dirty="0"/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043" y="1243668"/>
                <a:ext cx="8431757" cy="3899832"/>
              </a:xfrm>
              <a:prstGeom prst="rect">
                <a:avLst/>
              </a:prstGeom>
              <a:blipFill>
                <a:blip r:embed="rId4"/>
                <a:stretch>
                  <a:fillRect l="-940" t="-171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57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16A912EA-AB92-42F8-8D1E-899A4486EBFA}"/>
              </a:ext>
            </a:extLst>
          </p:cNvPr>
          <p:cNvCxnSpPr/>
          <p:nvPr/>
        </p:nvCxnSpPr>
        <p:spPr>
          <a:xfrm>
            <a:off x="949794" y="2829567"/>
            <a:ext cx="288032" cy="432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Imagem 16">
            <a:extLst>
              <a:ext uri="{FF2B5EF4-FFF2-40B4-BE49-F238E27FC236}">
                <a16:creationId xmlns:a16="http://schemas.microsoft.com/office/drawing/2014/main" id="{ED882A2B-C51F-48B8-B1BE-0EB4C4AB6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837" y="3076137"/>
            <a:ext cx="408467" cy="548688"/>
          </a:xfrm>
          <a:prstGeom prst="rect">
            <a:avLst/>
          </a:prstGeom>
        </p:spPr>
      </p:pic>
      <p:sp>
        <p:nvSpPr>
          <p:cNvPr id="41" name="Retângulo 40">
            <a:extLst>
              <a:ext uri="{FF2B5EF4-FFF2-40B4-BE49-F238E27FC236}">
                <a16:creationId xmlns:a16="http://schemas.microsoft.com/office/drawing/2014/main" id="{093AD69C-BA42-4D59-849E-5DA523D25C61}"/>
              </a:ext>
            </a:extLst>
          </p:cNvPr>
          <p:cNvSpPr/>
          <p:nvPr/>
        </p:nvSpPr>
        <p:spPr>
          <a:xfrm>
            <a:off x="5712004" y="4492378"/>
            <a:ext cx="2070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  <a:latin typeface="Calibri" panose="020F0502020204030204" pitchFamily="34" charset="0"/>
              </a:rPr>
              <a:t>Alternativa “D”</a:t>
            </a:r>
          </a:p>
        </p:txBody>
      </p:sp>
    </p:spTree>
    <p:extLst>
      <p:ext uri="{BB962C8B-B14F-4D97-AF65-F5344CB8AC3E}">
        <p14:creationId xmlns:p14="http://schemas.microsoft.com/office/powerpoint/2010/main" val="30353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12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58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180080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12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F69BC78-6FC4-4717-A9EE-E590E9D45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26" y="1134481"/>
            <a:ext cx="7177807" cy="381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PIRÂMIDE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Picture 4" descr="https://encrypted-tbn2.gstatic.com/images?q=tbn:ANd9GcRo__s1kYA2NUNFpbPpAITFs8T585OiKgOaF7z9IHmHOBBCrJE_">
            <a:extLst>
              <a:ext uri="{FF2B5EF4-FFF2-40B4-BE49-F238E27FC236}">
                <a16:creationId xmlns:a16="http://schemas.microsoft.com/office/drawing/2014/main" id="{3C2F26DB-7226-48E8-8D8A-352781870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54873"/>
            <a:ext cx="3649167" cy="398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ta: Curva para Cima 6">
            <a:extLst>
              <a:ext uri="{FF2B5EF4-FFF2-40B4-BE49-F238E27FC236}">
                <a16:creationId xmlns:a16="http://schemas.microsoft.com/office/drawing/2014/main" id="{5555F4B7-9C64-45E4-B5B9-C2490FA53FC5}"/>
              </a:ext>
            </a:extLst>
          </p:cNvPr>
          <p:cNvSpPr/>
          <p:nvPr/>
        </p:nvSpPr>
        <p:spPr>
          <a:xfrm rot="6685912">
            <a:off x="3500460" y="2247035"/>
            <a:ext cx="1152128" cy="535994"/>
          </a:xfrm>
          <a:prstGeom prst="curvedUpArrow">
            <a:avLst>
              <a:gd name="adj1" fmla="val 25000"/>
              <a:gd name="adj2" fmla="val 92460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AF05B089-51F3-47DB-BFBD-BC28C68178BF}"/>
                  </a:ext>
                </a:extLst>
              </p:cNvPr>
              <p:cNvSpPr txBox="1"/>
              <p:nvPr/>
            </p:nvSpPr>
            <p:spPr>
              <a:xfrm>
                <a:off x="2338668" y="1684035"/>
                <a:ext cx="173785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𝒆𝒏𝒄𝒉𝒆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𝒆𝒎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4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𝒗𝒆𝒛𝒆𝒔</m:t>
                      </m:r>
                    </m:oMath>
                  </m:oMathPara>
                </a14:m>
                <a:endParaRPr lang="pt-BR" sz="2400" b="1" dirty="0"/>
              </a:p>
            </p:txBody>
          </p:sp>
        </mc:Choice>
        <mc:Fallback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AF05B089-51F3-47DB-BFBD-BC28C6817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8668" y="1684035"/>
                <a:ext cx="1737856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spaço Reservado para Conteúdo 3">
            <a:extLst>
              <a:ext uri="{FF2B5EF4-FFF2-40B4-BE49-F238E27FC236}">
                <a16:creationId xmlns:a16="http://schemas.microsoft.com/office/drawing/2014/main" id="{5C279A2A-ECEB-4544-A2A3-F5FA2E72CF02}"/>
              </a:ext>
            </a:extLst>
          </p:cNvPr>
          <p:cNvSpPr txBox="1">
            <a:spLocks/>
          </p:cNvSpPr>
          <p:nvPr/>
        </p:nvSpPr>
        <p:spPr>
          <a:xfrm>
            <a:off x="539552" y="4217786"/>
            <a:ext cx="2487356" cy="80663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16349"/>
              </a:buClr>
              <a:buFont typeface="Wingdings 2"/>
              <a:buNone/>
            </a:pPr>
            <a:r>
              <a:rPr lang="pt-BR" sz="2400" b="1" dirty="0">
                <a:solidFill>
                  <a:prstClr val="black"/>
                </a:solidFill>
              </a:rPr>
              <a:t>V</a:t>
            </a:r>
            <a:r>
              <a:rPr lang="pt-BR" sz="2400" b="1" baseline="-25000" dirty="0">
                <a:solidFill>
                  <a:prstClr val="black"/>
                </a:solidFill>
              </a:rPr>
              <a:t>prisma</a:t>
            </a:r>
            <a:r>
              <a:rPr lang="pt-BR" sz="2400" b="1" dirty="0">
                <a:solidFill>
                  <a:prstClr val="black"/>
                </a:solidFill>
              </a:rPr>
              <a:t> = </a:t>
            </a:r>
            <a:r>
              <a:rPr lang="pt-BR" sz="2400" b="1" dirty="0" err="1">
                <a:solidFill>
                  <a:prstClr val="black"/>
                </a:solidFill>
              </a:rPr>
              <a:t>A</a:t>
            </a:r>
            <a:r>
              <a:rPr lang="pt-BR" sz="2400" b="1" baseline="-25000" dirty="0" err="1">
                <a:solidFill>
                  <a:prstClr val="black"/>
                </a:solidFill>
              </a:rPr>
              <a:t>base</a:t>
            </a:r>
            <a:r>
              <a:rPr lang="pt-BR" sz="2400" b="1" dirty="0">
                <a:solidFill>
                  <a:prstClr val="black"/>
                </a:solidFill>
              </a:rPr>
              <a:t> ∙ 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Espaço Reservado para Conteúdo 3">
                <a:extLst>
                  <a:ext uri="{FF2B5EF4-FFF2-40B4-BE49-F238E27FC236}">
                    <a16:creationId xmlns:a16="http://schemas.microsoft.com/office/drawing/2014/main" id="{5D2DB307-07DC-4C57-A7AB-7B3E95A7DB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62177" y="1537026"/>
                <a:ext cx="3715646" cy="1535134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274320" indent="-27432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/>
                  <a:buChar char="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indent="-27432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/>
                  <a:buChar char=""/>
                  <a:defRPr kumimoji="0"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22960" indent="-22860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SzPct val="75000"/>
                  <a:buFont typeface="Wingdings 2"/>
                  <a:buChar char="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97280" indent="-22860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SzPct val="70000"/>
                  <a:buFont typeface="Wingdings"/>
                  <a:buChar char=""/>
                  <a:defRPr kumimoji="0"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228600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Tx/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4592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80000"/>
                  <a:buFont typeface="Wingdings 2"/>
                  <a:buChar char="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1">
                      <a:shade val="75000"/>
                    </a:schemeClr>
                  </a:buClr>
                  <a:buSzPct val="90000"/>
                  <a:buChar char="•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03120" indent="-182880" algn="l" rtl="0" eaLnBrk="1" latinLnBrk="0" hangingPunct="1">
                  <a:spcBef>
                    <a:spcPct val="20000"/>
                  </a:spcBef>
                  <a:buClr>
                    <a:schemeClr val="accent4">
                      <a:shade val="75000"/>
                    </a:schemeClr>
                  </a:buClr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377440" indent="-182880" algn="l" rtl="0" eaLnBrk="1" latinLnBrk="0" hangingPunct="1">
                  <a:spcBef>
                    <a:spcPct val="20000"/>
                  </a:spcBef>
                  <a:buClr>
                    <a:schemeClr val="accent2">
                      <a:shade val="75000"/>
                    </a:schemeClr>
                  </a:buClr>
                  <a:buSzPct val="90000"/>
                  <a:buChar char="•"/>
                  <a:defRPr kumimoji="0" sz="1400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srgbClr val="D16349"/>
                  </a:buClr>
                  <a:buNone/>
                </a:pPr>
                <a:r>
                  <a:rPr lang="pt-BR" b="1" dirty="0">
                    <a:solidFill>
                      <a:prstClr val="black"/>
                    </a:solidFill>
                  </a:rPr>
                  <a:t>V</a:t>
                </a:r>
                <a:r>
                  <a:rPr lang="pt-BR" b="1" baseline="-25000" dirty="0">
                    <a:solidFill>
                      <a:prstClr val="black"/>
                    </a:solidFill>
                  </a:rPr>
                  <a:t>pirâmide</a:t>
                </a:r>
                <a:r>
                  <a:rPr lang="pt-BR" b="1" dirty="0">
                    <a:solidFill>
                      <a:prstClr val="black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b="1" i="1" dirty="0" smtClean="0">
                            <a:solidFill>
                              <a:prstClr val="black"/>
                            </a:solidFill>
                          </a:rPr>
                        </m:ctrlPr>
                      </m:fPr>
                      <m:num>
                        <m:r>
                          <a:rPr lang="pt-BR" b="1" i="1" dirty="0">
                            <a:solidFill>
                              <a:prstClr val="black"/>
                            </a:solidFill>
                          </a:rPr>
                          <m:t>𝑨</m:t>
                        </m:r>
                        <m:r>
                          <a:rPr lang="pt-BR" b="1" i="1" baseline="-25000" dirty="0" err="1">
                            <a:solidFill>
                              <a:prstClr val="black"/>
                            </a:solidFill>
                          </a:rPr>
                          <m:t>𝒃𝒂𝒔𝒆</m:t>
                        </m:r>
                        <m:r>
                          <m:rPr>
                            <m:nor/>
                          </m:rPr>
                          <a:rPr lang="pt-BR" b="1" dirty="0">
                            <a:solidFill>
                              <a:prstClr val="black"/>
                            </a:solidFill>
                          </a:rPr>
                          <m:t>∙ </m:t>
                        </m:r>
                        <m:r>
                          <m:rPr>
                            <m:nor/>
                          </m:rPr>
                          <a:rPr lang="pt-BR" b="1" dirty="0">
                            <a:solidFill>
                              <a:prstClr val="black"/>
                            </a:solidFill>
                          </a:rPr>
                          <m:t>h</m:t>
                        </m:r>
                      </m:num>
                      <m:den>
                        <m:r>
                          <a:rPr lang="pt-BR" b="1" i="1" dirty="0" smtClean="0">
                            <a:solidFill>
                              <a:prstClr val="black"/>
                            </a:solidFill>
                          </a:rPr>
                          <m:t>𝟑</m:t>
                        </m:r>
                      </m:den>
                    </m:f>
                  </m:oMath>
                </a14:m>
                <a:endParaRPr lang="pt-BR" b="1" dirty="0">
                  <a:solidFill>
                    <a:prstClr val="black"/>
                  </a:solidFill>
                </a:endParaRPr>
              </a:p>
              <a:p>
                <a:pPr marL="0" indent="0">
                  <a:buClr>
                    <a:srgbClr val="D16349"/>
                  </a:buClr>
                  <a:buFont typeface="Wingdings 2"/>
                  <a:buNone/>
                </a:pPr>
                <a:r>
                  <a:rPr lang="pt-BR" dirty="0">
                    <a:solidFill>
                      <a:prstClr val="black"/>
                    </a:solidFill>
                    <a:latin typeface="Georgia"/>
                  </a:rPr>
                  <a:t>                      </a:t>
                </a:r>
              </a:p>
            </p:txBody>
          </p:sp>
        </mc:Choice>
        <mc:Fallback>
          <p:sp>
            <p:nvSpPr>
              <p:cNvPr id="11" name="Espaço Reservado para Conteúdo 3">
                <a:extLst>
                  <a:ext uri="{FF2B5EF4-FFF2-40B4-BE49-F238E27FC236}">
                    <a16:creationId xmlns:a16="http://schemas.microsoft.com/office/drawing/2014/main" id="{5D2DB307-07DC-4C57-A7AB-7B3E95A7D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2177" y="1537026"/>
                <a:ext cx="3715646" cy="1535134"/>
              </a:xfrm>
              <a:prstGeom prst="rect">
                <a:avLst/>
              </a:prstGeom>
              <a:blipFill>
                <a:blip r:embed="rId6"/>
                <a:stretch>
                  <a:fillRect l="-311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81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12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199" y="1200150"/>
            <a:ext cx="8229601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dirty="0">
                <a:latin typeface="Calibri" panose="020F0502020204030204" pitchFamily="34" charset="0"/>
                <a:cs typeface="Arial" panose="020B0604020202020204" pitchFamily="34" charset="0"/>
              </a:rPr>
              <a:t>Escala do desenho: 1:100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2400" dirty="0">
                <a:latin typeface="Calibri" panose="020F0502020204030204" pitchFamily="34" charset="0"/>
                <a:cs typeface="Arial" panose="020B0604020202020204" pitchFamily="34" charset="0"/>
              </a:rPr>
              <a:t>Dimensões do armário no desenho: 3 cm x 1cm x 2 cm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dirty="0">
                <a:latin typeface="Calibri" panose="020F0502020204030204" pitchFamily="34" charset="0"/>
                <a:cs typeface="Arial" panose="020B0604020202020204" pitchFamily="34" charset="0"/>
              </a:rPr>
              <a:t>O volume real do armário, em centímetros cúbicos, será?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60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37609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50782F6-E868-4C49-8EC3-2622F7EE0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596" y="1217738"/>
            <a:ext cx="3082204" cy="3082204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255043" y="1243668"/>
                <a:ext cx="8431757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2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2400" dirty="0">
                    <a:latin typeface="Calibri" panose="020F0502020204030204" pitchFamily="34" charset="0"/>
                    <a:cs typeface="Arial" panose="020B0604020202020204" pitchFamily="34" charset="0"/>
                  </a:rPr>
                  <a:t>Dimensões Reais:  </a:t>
                </a:r>
                <a14:m>
                  <m:oMath xmlns:m="http://schemas.openxmlformats.org/officeDocument/2006/math">
                    <m:r>
                      <a:rPr lang="pt-BR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∙100=300 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lang="pt-BR" sz="2400" b="0" dirty="0"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2400" dirty="0">
                    <a:solidFill>
                      <a:srgbClr val="FF0000"/>
                    </a:solidFill>
                    <a:latin typeface="Calibri" panose="020F0502020204030204" pitchFamily="34" charset="0"/>
                    <a:ea typeface="Cambria Math" panose="02040503050406030204" pitchFamily="18" charset="0"/>
                  </a:rPr>
                  <a:t>                                  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∙10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=10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0 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pt-BR" sz="24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2400" b="0" dirty="0">
                    <a:cs typeface="Arial" panose="020B0604020202020204" pitchFamily="34" charset="0"/>
                  </a:rPr>
                  <a:t>                                  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∙100=200 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lang="pt-BR" sz="2400" b="0" dirty="0"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2400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2400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=300∙100∙200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pt-B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pt-B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=6.000.000 </m:t>
                    </m:r>
                    <m:r>
                      <a:rPr lang="pt-B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  <m:r>
                      <a:rPr lang="pt-B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³</m:t>
                    </m:r>
                  </m:oMath>
                </a14:m>
                <a:r>
                  <a:rPr lang="pt-BR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mbria Math" panose="02040503050406030204" pitchFamily="18" charset="0"/>
                  </a:rPr>
                  <a:t> </a:t>
                </a:r>
              </a:p>
              <a:p>
                <a:pPr marL="57150" indent="0">
                  <a:buNone/>
                </a:pPr>
                <a:endParaRPr lang="pt-BR" sz="1200" dirty="0"/>
              </a:p>
              <a:p>
                <a:pPr marL="57150" indent="0">
                  <a:buNone/>
                </a:pPr>
                <a:r>
                  <a:rPr lang="pt-BR" sz="24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                                                                                Alternativa “E”</a:t>
                </a:r>
              </a:p>
              <a:p>
                <a:pPr marL="57150" indent="0">
                  <a:buNone/>
                </a:pPr>
                <a:endParaRPr lang="pt-BR" sz="1200" dirty="0"/>
              </a:p>
              <a:p>
                <a:pPr marL="57150" indent="0">
                  <a:buNone/>
                </a:pPr>
                <a:endParaRPr lang="pt-BR" sz="1200" dirty="0"/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043" y="1243668"/>
                <a:ext cx="8431757" cy="3603847"/>
              </a:xfrm>
              <a:prstGeom prst="rect">
                <a:avLst/>
              </a:prstGeom>
              <a:blipFill>
                <a:blip r:embed="rId5"/>
                <a:stretch>
                  <a:fillRect l="-506" b="-18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400139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13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69314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13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DFD51E3-457D-4D4B-819B-E5A124227D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801"/>
          <a:stretch/>
        </p:blipFill>
        <p:spPr>
          <a:xfrm>
            <a:off x="1979712" y="1173213"/>
            <a:ext cx="4573488" cy="3867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74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13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199" y="1200150"/>
            <a:ext cx="8229601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dirty="0">
                <a:latin typeface="Calibri" panose="020F0502020204030204" pitchFamily="34" charset="0"/>
                <a:cs typeface="Arial" panose="020B0604020202020204" pitchFamily="34" charset="0"/>
              </a:rPr>
              <a:t>Garrafa cilíndrica com uma quantidade desconhecida de líquido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dirty="0">
                <a:latin typeface="Calibri" panose="020F0502020204030204" pitchFamily="34" charset="0"/>
                <a:cs typeface="Arial" panose="020B0604020202020204" pitchFamily="34" charset="0"/>
              </a:rPr>
              <a:t>Como calcular o volume de líquido?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64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53163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13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199" y="1200150"/>
            <a:ext cx="8229601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Solução: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r">
              <a:spcBef>
                <a:spcPts val="0"/>
              </a:spcBef>
              <a:buNone/>
            </a:pPr>
            <a:r>
              <a:rPr lang="pt-BR" sz="24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Alternativa “B”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64D3328-5FBE-42D8-AEDB-534AF8DB529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909" y="1419622"/>
            <a:ext cx="1518076" cy="27846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3FB7F281-D65E-49F8-988C-A3C16DFA3D75}"/>
              </a:ext>
            </a:extLst>
          </p:cNvPr>
          <p:cNvCxnSpPr>
            <a:cxnSpLocks/>
          </p:cNvCxnSpPr>
          <p:nvPr/>
        </p:nvCxnSpPr>
        <p:spPr>
          <a:xfrm>
            <a:off x="3635896" y="4011910"/>
            <a:ext cx="10801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5E74040-48F7-4870-87A7-2ED1641C60A1}"/>
              </a:ext>
            </a:extLst>
          </p:cNvPr>
          <p:cNvSpPr txBox="1"/>
          <p:nvPr/>
        </p:nvSpPr>
        <p:spPr>
          <a:xfrm>
            <a:off x="3959932" y="401191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d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124D741-7AB9-4360-8E7B-F87F6AAC3153}"/>
              </a:ext>
            </a:extLst>
          </p:cNvPr>
          <p:cNvCxnSpPr>
            <a:cxnSpLocks/>
          </p:cNvCxnSpPr>
          <p:nvPr/>
        </p:nvCxnSpPr>
        <p:spPr>
          <a:xfrm flipV="1">
            <a:off x="4716016" y="2715766"/>
            <a:ext cx="0" cy="1296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4B4EEB6-3983-48FB-B7F9-11250DBCCF9A}"/>
              </a:ext>
            </a:extLst>
          </p:cNvPr>
          <p:cNvSpPr txBox="1"/>
          <p:nvPr/>
        </p:nvSpPr>
        <p:spPr>
          <a:xfrm>
            <a:off x="4741187" y="300207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56260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14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66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117781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14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199" y="1200150"/>
            <a:ext cx="8229601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dirty="0">
                <a:latin typeface="Calibri" panose="020F0502020204030204" pitchFamily="34" charset="0"/>
                <a:cs typeface="Arial" panose="020B0604020202020204" pitchFamily="34" charset="0"/>
              </a:rPr>
              <a:t>Garrafa cilíndrica com uma quantidade desconhecida de líquido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dirty="0">
                <a:latin typeface="Calibri" panose="020F0502020204030204" pitchFamily="34" charset="0"/>
                <a:cs typeface="Arial" panose="020B0604020202020204" pitchFamily="34" charset="0"/>
              </a:rPr>
              <a:t>Como calcular o volume total da garrafa?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67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62768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14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199" y="1200150"/>
            <a:ext cx="8229601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Solução: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r">
              <a:spcBef>
                <a:spcPts val="0"/>
              </a:spcBef>
              <a:buNone/>
            </a:pPr>
            <a:r>
              <a:rPr lang="pt-BR" sz="24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Alternativa “C”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68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64D3328-5FBE-42D8-AEDB-534AF8DB529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99" y="1864136"/>
            <a:ext cx="1518076" cy="27846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3FB7F281-D65E-49F8-988C-A3C16DFA3D75}"/>
              </a:ext>
            </a:extLst>
          </p:cNvPr>
          <p:cNvCxnSpPr>
            <a:cxnSpLocks/>
          </p:cNvCxnSpPr>
          <p:nvPr/>
        </p:nvCxnSpPr>
        <p:spPr>
          <a:xfrm>
            <a:off x="2122986" y="4456424"/>
            <a:ext cx="10801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5E74040-48F7-4870-87A7-2ED1641C60A1}"/>
              </a:ext>
            </a:extLst>
          </p:cNvPr>
          <p:cNvSpPr txBox="1"/>
          <p:nvPr/>
        </p:nvSpPr>
        <p:spPr>
          <a:xfrm>
            <a:off x="2447022" y="445642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d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124D741-7AB9-4360-8E7B-F87F6AAC3153}"/>
              </a:ext>
            </a:extLst>
          </p:cNvPr>
          <p:cNvCxnSpPr>
            <a:cxnSpLocks/>
          </p:cNvCxnSpPr>
          <p:nvPr/>
        </p:nvCxnSpPr>
        <p:spPr>
          <a:xfrm flipV="1">
            <a:off x="3203106" y="3160280"/>
            <a:ext cx="0" cy="1296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4B4EEB6-3983-48FB-B7F9-11250DBCCF9A}"/>
              </a:ext>
            </a:extLst>
          </p:cNvPr>
          <p:cNvSpPr txBox="1"/>
          <p:nvPr/>
        </p:nvSpPr>
        <p:spPr>
          <a:xfrm>
            <a:off x="3228277" y="3446587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h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F3DF052-21A9-4AC7-A1B8-D2FA1BDBC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7155" y="1841722"/>
            <a:ext cx="1866900" cy="2962275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F600CDD-984E-4D57-B012-77FA634FF883}"/>
              </a:ext>
            </a:extLst>
          </p:cNvPr>
          <p:cNvCxnSpPr>
            <a:cxnSpLocks/>
          </p:cNvCxnSpPr>
          <p:nvPr/>
        </p:nvCxnSpPr>
        <p:spPr>
          <a:xfrm flipV="1">
            <a:off x="5148064" y="2150443"/>
            <a:ext cx="0" cy="1296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4E2D15C-732D-4C1C-ACC3-F2E36F2D3B72}"/>
              </a:ext>
            </a:extLst>
          </p:cNvPr>
          <p:cNvSpPr txBox="1"/>
          <p:nvPr/>
        </p:nvSpPr>
        <p:spPr>
          <a:xfrm>
            <a:off x="5148064" y="2520127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6912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15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41289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2BA6B3F3-A79F-4809-BBE0-29546CB25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200" y="2974182"/>
            <a:ext cx="2009775" cy="20669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3064E67-BD4D-4D8C-898A-AE45080EE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21" b="98396" l="5096" r="95541">
                        <a14:foregroundMark x1="48408" y1="95187" x2="48408" y2="95187"/>
                        <a14:foregroundMark x1="92357" y1="84492" x2="92357" y2="84492"/>
                        <a14:foregroundMark x1="97452" y1="81818" x2="97452" y2="81818"/>
                        <a14:foregroundMark x1="6369" y1="80749" x2="6369" y2="80749"/>
                        <a14:foregroundMark x1="50955" y1="8556" x2="50955" y2="8556"/>
                        <a14:foregroundMark x1="50318" y1="98396" x2="50318" y2="98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33475">
            <a:off x="3714897" y="778204"/>
            <a:ext cx="1951478" cy="1941019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CONES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Picture 4" descr="https://encrypted-tbn2.gstatic.com/images?q=tbn:ANd9GcRo__s1kYA2NUNFpbPpAITFs8T585OiKgOaF7z9IHmHOBBCrJE_">
            <a:extLst>
              <a:ext uri="{FF2B5EF4-FFF2-40B4-BE49-F238E27FC236}">
                <a16:creationId xmlns:a16="http://schemas.microsoft.com/office/drawing/2014/main" id="{3C2F26DB-7226-48E8-8D8A-352781870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043" b="63830" l="42326" r="66977">
                        <a14:foregroundMark x1="46512" y1="62553" x2="46512" y2="62553"/>
                        <a14:foregroundMark x1="47907" y1="64255" x2="47907" y2="64255"/>
                        <a14:foregroundMark x1="65581" y1="34894" x2="65581" y2="34894"/>
                        <a14:foregroundMark x1="66977" y1="34043" x2="66977" y2="34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5" t="31912" r="31495" b="35592"/>
          <a:stretch/>
        </p:blipFill>
        <p:spPr bwMode="auto">
          <a:xfrm>
            <a:off x="3756801" y="2338048"/>
            <a:ext cx="105972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ta: Curva para Cima 6">
            <a:extLst>
              <a:ext uri="{FF2B5EF4-FFF2-40B4-BE49-F238E27FC236}">
                <a16:creationId xmlns:a16="http://schemas.microsoft.com/office/drawing/2014/main" id="{5555F4B7-9C64-45E4-B5B9-C2490FA53FC5}"/>
              </a:ext>
            </a:extLst>
          </p:cNvPr>
          <p:cNvSpPr/>
          <p:nvPr/>
        </p:nvSpPr>
        <p:spPr>
          <a:xfrm rot="6685912">
            <a:off x="3500460" y="2247035"/>
            <a:ext cx="1152128" cy="535994"/>
          </a:xfrm>
          <a:prstGeom prst="curvedUpArrow">
            <a:avLst>
              <a:gd name="adj1" fmla="val 25000"/>
              <a:gd name="adj2" fmla="val 92460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AF05B089-51F3-47DB-BFBD-BC28C68178BF}"/>
                  </a:ext>
                </a:extLst>
              </p:cNvPr>
              <p:cNvSpPr txBox="1"/>
              <p:nvPr/>
            </p:nvSpPr>
            <p:spPr>
              <a:xfrm>
                <a:off x="2157980" y="1933936"/>
                <a:ext cx="173785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𝒆𝒏𝒄𝒉𝒆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𝒆𝒎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4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𝒗𝒆𝒛𝒆𝒔</m:t>
                      </m:r>
                    </m:oMath>
                  </m:oMathPara>
                </a14:m>
                <a:endParaRPr lang="pt-BR" sz="2400" b="1" dirty="0"/>
              </a:p>
            </p:txBody>
          </p:sp>
        </mc:Choice>
        <mc:Fallback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AF05B089-51F3-47DB-BFBD-BC28C6817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980" y="1933936"/>
                <a:ext cx="1737856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Espaço Reservado para Conteúdo 3">
                <a:extLst>
                  <a:ext uri="{FF2B5EF4-FFF2-40B4-BE49-F238E27FC236}">
                    <a16:creationId xmlns:a16="http://schemas.microsoft.com/office/drawing/2014/main" id="{5C279A2A-ECEB-4544-A2A3-F5FA2E72CF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9552" y="4217786"/>
                <a:ext cx="2487356" cy="806633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274320" indent="-27432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/>
                  <a:buChar char="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indent="-27432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/>
                  <a:buChar char=""/>
                  <a:defRPr kumimoji="0"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22960" indent="-22860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SzPct val="75000"/>
                  <a:buFont typeface="Wingdings 2"/>
                  <a:buChar char="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97280" indent="-22860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SzPct val="70000"/>
                  <a:buFont typeface="Wingdings"/>
                  <a:buChar char=""/>
                  <a:defRPr kumimoji="0"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228600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Tx/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4592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80000"/>
                  <a:buFont typeface="Wingdings 2"/>
                  <a:buChar char="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1">
                      <a:shade val="75000"/>
                    </a:schemeClr>
                  </a:buClr>
                  <a:buSzPct val="90000"/>
                  <a:buChar char="•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03120" indent="-182880" algn="l" rtl="0" eaLnBrk="1" latinLnBrk="0" hangingPunct="1">
                  <a:spcBef>
                    <a:spcPct val="20000"/>
                  </a:spcBef>
                  <a:buClr>
                    <a:schemeClr val="accent4">
                      <a:shade val="75000"/>
                    </a:schemeClr>
                  </a:buClr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377440" indent="-182880" algn="l" rtl="0" eaLnBrk="1" latinLnBrk="0" hangingPunct="1">
                  <a:spcBef>
                    <a:spcPct val="20000"/>
                  </a:spcBef>
                  <a:buClr>
                    <a:schemeClr val="accent2">
                      <a:shade val="75000"/>
                    </a:schemeClr>
                  </a:buClr>
                  <a:buSzPct val="90000"/>
                  <a:buChar char="•"/>
                  <a:defRPr kumimoji="0" sz="1400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srgbClr val="D16349"/>
                  </a:buClr>
                  <a:buFont typeface="Wingdings 2"/>
                  <a:buNone/>
                </a:pPr>
                <a:r>
                  <a:rPr lang="pt-BR" sz="2400" b="1" dirty="0">
                    <a:solidFill>
                      <a:prstClr val="black"/>
                    </a:solidFill>
                  </a:rPr>
                  <a:t>V</a:t>
                </a:r>
                <a:r>
                  <a:rPr lang="pt-BR" sz="2400" b="1" baseline="-25000" dirty="0" err="1">
                    <a:solidFill>
                      <a:prstClr val="black"/>
                    </a:solidFill>
                  </a:rPr>
                  <a:t>cilindro</a:t>
                </a:r>
                <a:r>
                  <a:rPr lang="pt-BR" sz="2400" b="1" dirty="0">
                    <a:solidFill>
                      <a:prstClr val="black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pt-BR" sz="24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r>
                      <a:rPr lang="pt-BR" sz="24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sz="24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a:rPr lang="pt-BR" sz="24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pt-BR" sz="2400" b="1" dirty="0">
                    <a:solidFill>
                      <a:prstClr val="black"/>
                    </a:solidFill>
                  </a:rPr>
                  <a:t> h</a:t>
                </a:r>
              </a:p>
            </p:txBody>
          </p:sp>
        </mc:Choice>
        <mc:Fallback>
          <p:sp>
            <p:nvSpPr>
              <p:cNvPr id="10" name="Espaço Reservado para Conteúdo 3">
                <a:extLst>
                  <a:ext uri="{FF2B5EF4-FFF2-40B4-BE49-F238E27FC236}">
                    <a16:creationId xmlns:a16="http://schemas.microsoft.com/office/drawing/2014/main" id="{5C279A2A-ECEB-4544-A2A3-F5FA2E72C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217786"/>
                <a:ext cx="2487356" cy="806633"/>
              </a:xfrm>
              <a:prstGeom prst="rect">
                <a:avLst/>
              </a:prstGeom>
              <a:blipFill>
                <a:blip r:embed="rId10"/>
                <a:stretch>
                  <a:fillRect l="-3922" t="-60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Espaço Reservado para Conteúdo 3">
                <a:extLst>
                  <a:ext uri="{FF2B5EF4-FFF2-40B4-BE49-F238E27FC236}">
                    <a16:creationId xmlns:a16="http://schemas.microsoft.com/office/drawing/2014/main" id="{5D2DB307-07DC-4C57-A7AB-7B3E95A7DB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65469" y="1458569"/>
                <a:ext cx="3715646" cy="1535134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274320" indent="-27432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/>
                  <a:buChar char="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indent="-27432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/>
                  <a:buChar char=""/>
                  <a:defRPr kumimoji="0"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22960" indent="-22860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SzPct val="75000"/>
                  <a:buFont typeface="Wingdings 2"/>
                  <a:buChar char="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97280" indent="-22860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SzPct val="70000"/>
                  <a:buFont typeface="Wingdings"/>
                  <a:buChar char=""/>
                  <a:defRPr kumimoji="0"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228600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Tx/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4592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80000"/>
                  <a:buFont typeface="Wingdings 2"/>
                  <a:buChar char="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1">
                      <a:shade val="75000"/>
                    </a:schemeClr>
                  </a:buClr>
                  <a:buSzPct val="90000"/>
                  <a:buChar char="•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03120" indent="-182880" algn="l" rtl="0" eaLnBrk="1" latinLnBrk="0" hangingPunct="1">
                  <a:spcBef>
                    <a:spcPct val="20000"/>
                  </a:spcBef>
                  <a:buClr>
                    <a:schemeClr val="accent4">
                      <a:shade val="75000"/>
                    </a:schemeClr>
                  </a:buClr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377440" indent="-182880" algn="l" rtl="0" eaLnBrk="1" latinLnBrk="0" hangingPunct="1">
                  <a:spcBef>
                    <a:spcPct val="20000"/>
                  </a:spcBef>
                  <a:buClr>
                    <a:schemeClr val="accent2">
                      <a:shade val="75000"/>
                    </a:schemeClr>
                  </a:buClr>
                  <a:buSzPct val="90000"/>
                  <a:buChar char="•"/>
                  <a:defRPr kumimoji="0" sz="1400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srgbClr val="D16349"/>
                  </a:buClr>
                  <a:buNone/>
                </a:pPr>
                <a:r>
                  <a:rPr lang="pt-BR" b="1" dirty="0" err="1">
                    <a:solidFill>
                      <a:prstClr val="black"/>
                    </a:solidFill>
                  </a:rPr>
                  <a:t>V</a:t>
                </a:r>
                <a:r>
                  <a:rPr lang="pt-BR" b="1" baseline="-25000" dirty="0" err="1">
                    <a:solidFill>
                      <a:prstClr val="black"/>
                    </a:solidFill>
                  </a:rPr>
                  <a:t>cone</a:t>
                </a:r>
                <a:r>
                  <a:rPr lang="pt-BR" b="1" dirty="0">
                    <a:solidFill>
                      <a:prstClr val="black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b="1" i="1" dirty="0" smtClean="0">
                            <a:solidFill>
                              <a:prstClr val="black"/>
                            </a:solidFill>
                          </a:rPr>
                        </m:ctrlPr>
                      </m:fPr>
                      <m:num>
                        <m:r>
                          <a:rPr lang="pt-BR" sz="28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pt-BR" sz="28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sz="28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  <m:r>
                          <a:rPr lang="pt-BR" sz="28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²</m:t>
                        </m:r>
                        <m:r>
                          <m:rPr>
                            <m:nor/>
                          </m:rPr>
                          <a:rPr lang="pt-BR" sz="2800" b="1" dirty="0">
                            <a:solidFill>
                              <a:prstClr val="black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pt-BR" sz="2800" b="1" dirty="0">
                            <a:solidFill>
                              <a:prstClr val="black"/>
                            </a:solidFill>
                          </a:rPr>
                          <m:t>h</m:t>
                        </m:r>
                      </m:num>
                      <m:den>
                        <m:r>
                          <a:rPr lang="pt-BR" b="1" i="1" dirty="0" smtClean="0">
                            <a:solidFill>
                              <a:prstClr val="black"/>
                            </a:solidFill>
                          </a:rPr>
                          <m:t>𝟑</m:t>
                        </m:r>
                      </m:den>
                    </m:f>
                  </m:oMath>
                </a14:m>
                <a:endParaRPr lang="pt-BR" b="1" dirty="0">
                  <a:solidFill>
                    <a:prstClr val="black"/>
                  </a:solidFill>
                </a:endParaRPr>
              </a:p>
              <a:p>
                <a:pPr marL="0" indent="0">
                  <a:buClr>
                    <a:srgbClr val="D16349"/>
                  </a:buClr>
                  <a:buFont typeface="Wingdings 2"/>
                  <a:buNone/>
                </a:pPr>
                <a:r>
                  <a:rPr lang="pt-BR" dirty="0">
                    <a:solidFill>
                      <a:prstClr val="black"/>
                    </a:solidFill>
                    <a:latin typeface="Georgia"/>
                  </a:rPr>
                  <a:t>                      </a:t>
                </a:r>
              </a:p>
            </p:txBody>
          </p:sp>
        </mc:Choice>
        <mc:Fallback>
          <p:sp>
            <p:nvSpPr>
              <p:cNvPr id="11" name="Espaço Reservado para Conteúdo 3">
                <a:extLst>
                  <a:ext uri="{FF2B5EF4-FFF2-40B4-BE49-F238E27FC236}">
                    <a16:creationId xmlns:a16="http://schemas.microsoft.com/office/drawing/2014/main" id="{5D2DB307-07DC-4C57-A7AB-7B3E95A7D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5469" y="1458569"/>
                <a:ext cx="3715646" cy="1535134"/>
              </a:xfrm>
              <a:prstGeom prst="rect">
                <a:avLst/>
              </a:prstGeom>
              <a:blipFill>
                <a:blip r:embed="rId11"/>
                <a:stretch>
                  <a:fillRect l="-311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298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15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70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BAF5966-D9F8-4A18-B886-680027A9F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85887"/>
            <a:ext cx="676875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9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15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79513" y="1063229"/>
            <a:ext cx="8507288" cy="38609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dirty="0">
                <a:latin typeface="Calibri" panose="020F0502020204030204" pitchFamily="34" charset="0"/>
                <a:cs typeface="Arial" panose="020B0604020202020204" pitchFamily="34" charset="0"/>
              </a:rPr>
              <a:t>Corda em torno de um tronco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2400" dirty="0">
                <a:latin typeface="Calibri" panose="020F0502020204030204" pitchFamily="34" charset="0"/>
                <a:cs typeface="Arial" panose="020B0604020202020204" pitchFamily="34" charset="0"/>
              </a:rPr>
              <a:t>Dobra-se ao meio duas vezes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2400" dirty="0">
                <a:latin typeface="Calibri" panose="020F0502020204030204" pitchFamily="34" charset="0"/>
                <a:cs typeface="Arial" panose="020B0604020202020204" pitchFamily="34" charset="0"/>
              </a:rPr>
              <a:t>Multiplica a medida do comprimento por ele mesmo e pela altura do tronco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dirty="0">
                <a:latin typeface="Calibri" panose="020F0502020204030204" pitchFamily="34" charset="0"/>
                <a:cs typeface="Arial" panose="020B0604020202020204" pitchFamily="34" charset="0"/>
              </a:rPr>
              <a:t>Qual a porcentagem de perda de madeira comparado ao cálculo formal?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07387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15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07505" y="1200150"/>
            <a:ext cx="8579296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Solução: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A7E08D4-5A8F-49BD-AD90-1B5FB75E47B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00"/>
          <a:stretch/>
        </p:blipFill>
        <p:spPr>
          <a:xfrm>
            <a:off x="251520" y="1707654"/>
            <a:ext cx="3111576" cy="136815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DB5DC44-BC2E-4825-851F-8AFAE3B759A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82"/>
          <a:stretch/>
        </p:blipFill>
        <p:spPr>
          <a:xfrm>
            <a:off x="3995936" y="1993962"/>
            <a:ext cx="4248472" cy="100811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A7EDC93-354F-4691-ABAE-57BFA583DF4A}"/>
              </a:ext>
            </a:extLst>
          </p:cNvPr>
          <p:cNvSpPr txBox="1"/>
          <p:nvPr/>
        </p:nvSpPr>
        <p:spPr>
          <a:xfrm>
            <a:off x="1591284" y="312164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1CEEE39A-2BB5-4D60-A118-C662ECF31DF2}"/>
                  </a:ext>
                </a:extLst>
              </p:cNvPr>
              <p:cNvSpPr txBox="1"/>
              <p:nvPr/>
            </p:nvSpPr>
            <p:spPr>
              <a:xfrm>
                <a:off x="5132358" y="3075805"/>
                <a:ext cx="432048" cy="727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num>
                        <m:den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pt-BR" sz="2400" b="1" dirty="0"/>
              </a:p>
            </p:txBody>
          </p:sp>
        </mc:Choice>
        <mc:Fallback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1CEEE39A-2BB5-4D60-A118-C662ECF31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358" y="3075805"/>
                <a:ext cx="432048" cy="7277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E6502189-39F7-463A-B1E8-86FEA73553DD}"/>
                  </a:ext>
                </a:extLst>
              </p:cNvPr>
              <p:cNvSpPr txBox="1"/>
              <p:nvPr/>
            </p:nvSpPr>
            <p:spPr>
              <a:xfrm>
                <a:off x="7403976" y="2979447"/>
                <a:ext cx="432048" cy="727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num>
                        <m:den>
                          <m:r>
                            <a:rPr lang="pt-BR" sz="2400" b="1" i="1" dirty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pt-BR" sz="2400" b="1" dirty="0"/>
              </a:p>
            </p:txBody>
          </p:sp>
        </mc:Choice>
        <mc:Fallback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E6502189-39F7-463A-B1E8-86FEA7355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3976" y="2979447"/>
                <a:ext cx="432048" cy="7277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047C9696-1E50-4906-9A88-B60D467E2D0E}"/>
                  </a:ext>
                </a:extLst>
              </p:cNvPr>
              <p:cNvSpPr txBox="1"/>
              <p:nvPr/>
            </p:nvSpPr>
            <p:spPr>
              <a:xfrm>
                <a:off x="251520" y="3939023"/>
                <a:ext cx="7848872" cy="833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  <m:t>²</m:t>
                          </m:r>
                        </m:num>
                        <m:den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)²</m:t>
                          </m:r>
                        </m:num>
                        <m:den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pt-BR" sz="24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pt-BR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²</m:t>
                          </m:r>
                        </m:num>
                        <m:den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pt-BR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pt-BR" sz="2400" b="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400" b="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pt-BR" sz="2400" b="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²</m:t>
                          </m:r>
                        </m:num>
                        <m:den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047C9696-1E50-4906-9A88-B60D467E2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939023"/>
                <a:ext cx="7848872" cy="8334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496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15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07505" y="1200150"/>
            <a:ext cx="8579296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Solução: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047C9696-1E50-4906-9A88-B60D467E2D0E}"/>
                  </a:ext>
                </a:extLst>
              </p:cNvPr>
              <p:cNvSpPr txBox="1"/>
              <p:nvPr/>
            </p:nvSpPr>
            <p:spPr>
              <a:xfrm>
                <a:off x="67633" y="1583960"/>
                <a:ext cx="7848872" cy="1569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²</m:t>
                      </m:r>
                      <m:r>
                        <a:rPr lang="pt-BR" sz="2400" i="1" dirty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pt-BR" sz="2400" i="1" dirty="0">
                          <a:latin typeface="Cambria Math" panose="02040503050406030204" pitchFamily="18" charset="0"/>
                        </a:rPr>
                        <m:t> −−−−−−−−  10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0 %</m:t>
                      </m:r>
                    </m:oMath>
                  </m:oMathPara>
                </a14:m>
                <a:endParaRPr lang="pt-BR" sz="24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pt-BR" sz="2400" b="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400" b="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pt-BR" sz="2400" b="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²</m:t>
                          </m:r>
                        </m:num>
                        <m:den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 −−−−−−−−  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pt-BR" sz="2400" b="0" dirty="0"/>
              </a:p>
              <a:p>
                <a:endParaRPr lang="pt-BR" sz="2400" dirty="0"/>
              </a:p>
            </p:txBody>
          </p:sp>
        </mc:Choice>
        <mc:Fallback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047C9696-1E50-4906-9A88-B60D467E2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3" y="1583960"/>
                <a:ext cx="7848872" cy="15697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021CC650-3C8F-492E-BD60-C066CE72EB6C}"/>
              </a:ext>
            </a:extLst>
          </p:cNvPr>
          <p:cNvCxnSpPr>
            <a:cxnSpLocks/>
          </p:cNvCxnSpPr>
          <p:nvPr/>
        </p:nvCxnSpPr>
        <p:spPr>
          <a:xfrm flipH="1">
            <a:off x="2555776" y="1583960"/>
            <a:ext cx="316065" cy="3175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ECFCC060-1954-4F4D-AC4E-230FAB5042C0}"/>
              </a:ext>
            </a:extLst>
          </p:cNvPr>
          <p:cNvCxnSpPr>
            <a:cxnSpLocks/>
          </p:cNvCxnSpPr>
          <p:nvPr/>
        </p:nvCxnSpPr>
        <p:spPr>
          <a:xfrm flipH="1">
            <a:off x="2871841" y="2265279"/>
            <a:ext cx="316065" cy="3175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DB2786B7-9C59-4627-8D1F-E2EBCC7B61BA}"/>
              </a:ext>
            </a:extLst>
          </p:cNvPr>
          <p:cNvCxnSpPr>
            <a:cxnSpLocks/>
          </p:cNvCxnSpPr>
          <p:nvPr/>
        </p:nvCxnSpPr>
        <p:spPr>
          <a:xfrm flipH="1">
            <a:off x="2113773" y="1659751"/>
            <a:ext cx="316065" cy="3175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D5D52202-5217-4475-97C4-BFFDD89970A8}"/>
              </a:ext>
            </a:extLst>
          </p:cNvPr>
          <p:cNvCxnSpPr>
            <a:cxnSpLocks/>
          </p:cNvCxnSpPr>
          <p:nvPr/>
        </p:nvCxnSpPr>
        <p:spPr>
          <a:xfrm flipH="1">
            <a:off x="2460714" y="2038383"/>
            <a:ext cx="95062" cy="976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9F7BF9F0-33AB-43D8-AD3C-23F24DB3CA43}"/>
              </a:ext>
            </a:extLst>
          </p:cNvPr>
          <p:cNvCxnSpPr>
            <a:cxnSpLocks/>
          </p:cNvCxnSpPr>
          <p:nvPr/>
        </p:nvCxnSpPr>
        <p:spPr>
          <a:xfrm flipH="1">
            <a:off x="2344344" y="1642522"/>
            <a:ext cx="316065" cy="3175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93525190-AE4A-41D9-83CD-D7752A322F4B}"/>
              </a:ext>
            </a:extLst>
          </p:cNvPr>
          <p:cNvCxnSpPr>
            <a:cxnSpLocks/>
          </p:cNvCxnSpPr>
          <p:nvPr/>
        </p:nvCxnSpPr>
        <p:spPr>
          <a:xfrm flipH="1">
            <a:off x="2595648" y="1977253"/>
            <a:ext cx="316066" cy="3796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111BFA30-B80B-4C7A-A11C-189347F48268}"/>
                  </a:ext>
                </a:extLst>
              </p:cNvPr>
              <p:cNvSpPr txBox="1"/>
              <p:nvPr/>
            </p:nvSpPr>
            <p:spPr>
              <a:xfrm>
                <a:off x="130602" y="2877663"/>
                <a:ext cx="7848872" cy="2566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100=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pt-BR" sz="2400" b="0" dirty="0"/>
              </a:p>
              <a:p>
                <a:endParaRPr lang="pt-BR" sz="2400" i="1" dirty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= 25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pt-BR" sz="2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</a:rPr>
                        <m:t>75% 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𝑝𝑒𝑟𝑑𝑎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</m:t>
                      </m:r>
                      <m:r>
                        <a:rPr lang="pt-BR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25%</m:t>
                      </m:r>
                    </m:oMath>
                  </m:oMathPara>
                </a14:m>
                <a:endParaRPr lang="pt-BR" sz="2400" dirty="0"/>
              </a:p>
              <a:p>
                <a:endParaRPr lang="pt-BR" sz="2400" i="1" dirty="0">
                  <a:latin typeface="Cambria Math" panose="02040503050406030204" pitchFamily="18" charset="0"/>
                </a:endParaRPr>
              </a:p>
              <a:p>
                <a:endParaRPr lang="pt-BR" sz="2400" b="0" dirty="0"/>
              </a:p>
              <a:p>
                <a:endParaRPr lang="pt-BR" sz="2400" dirty="0"/>
              </a:p>
            </p:txBody>
          </p:sp>
        </mc:Choice>
        <mc:Fallback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111BFA30-B80B-4C7A-A11C-189347F48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02" y="2877663"/>
                <a:ext cx="7848872" cy="2566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ângulo 22">
            <a:extLst>
              <a:ext uri="{FF2B5EF4-FFF2-40B4-BE49-F238E27FC236}">
                <a16:creationId xmlns:a16="http://schemas.microsoft.com/office/drawing/2014/main" id="{A0FB332C-F0C9-49D1-AF32-E8E417DBDCF5}"/>
              </a:ext>
            </a:extLst>
          </p:cNvPr>
          <p:cNvSpPr/>
          <p:nvPr/>
        </p:nvSpPr>
        <p:spPr>
          <a:xfrm>
            <a:off x="6275073" y="4479253"/>
            <a:ext cx="2058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Alternativa “B”</a:t>
            </a:r>
          </a:p>
        </p:txBody>
      </p:sp>
    </p:spTree>
    <p:extLst>
      <p:ext uri="{BB962C8B-B14F-4D97-AF65-F5344CB8AC3E}">
        <p14:creationId xmlns:p14="http://schemas.microsoft.com/office/powerpoint/2010/main" val="16393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16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74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12792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16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394E746-0C2E-4E9F-8FE0-100F8B6D7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53094"/>
            <a:ext cx="4932040" cy="385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7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16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79513" y="1063229"/>
            <a:ext cx="8507288" cy="38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76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Imagem 5" descr="http://soumaisenem.com.br/sites/default/files/captura_de_tela_2013-08-15_as_15.42.05.png">
            <a:extLst>
              <a:ext uri="{FF2B5EF4-FFF2-40B4-BE49-F238E27FC236}">
                <a16:creationId xmlns:a16="http://schemas.microsoft.com/office/drawing/2014/main" id="{E43CE1DC-A882-444F-8DDC-74C336461AC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5"/>
          <a:stretch/>
        </p:blipFill>
        <p:spPr bwMode="auto">
          <a:xfrm>
            <a:off x="1472626" y="1147400"/>
            <a:ext cx="5558392" cy="39778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577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16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79513" y="1063229"/>
            <a:ext cx="8507288" cy="38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dirty="0">
                <a:latin typeface="Calibri" panose="020F0502020204030204" pitchFamily="34" charset="0"/>
                <a:cs typeface="Arial" panose="020B0604020202020204" pitchFamily="34" charset="0"/>
              </a:rPr>
              <a:t>Razão entre o volume de água doce superficial com água doce do planeta?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77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195120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179513" y="1063229"/>
                <a:ext cx="8507288" cy="38609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2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pt-BR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pt-B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pt-BR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4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58</m:t>
                                      </m:r>
                                    </m:num>
                                    <m:den>
                                      <m:r>
                                        <a:rPr lang="pt-BR" sz="24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pt-B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f>
                            <m:fPr>
                              <m:ctrlPr>
                                <a:rPr lang="pt-BR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pt-BR" sz="2400" b="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pt-BR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406</m:t>
                                      </m:r>
                                    </m:num>
                                    <m:den>
                                      <m:r>
                                        <a:rPr lang="pt-BR" sz="24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pt-BR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24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58</m:t>
                                  </m:r>
                                </m:num>
                                <m:den>
                                  <m:r>
                                    <a:rPr lang="pt-B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406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29</m:t>
                                  </m:r>
                                </m:num>
                                <m:den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203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343</m:t>
                          </m:r>
                        </m:den>
                      </m:f>
                    </m:oMath>
                  </m:oMathPara>
                </a14:m>
                <a:endParaRPr lang="pt-BR" sz="24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pt-BR" sz="1200" dirty="0"/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3" y="1063229"/>
                <a:ext cx="8507288" cy="3860947"/>
              </a:xfrm>
              <a:prstGeom prst="rect">
                <a:avLst/>
              </a:prstGeom>
              <a:blipFill>
                <a:blip r:embed="rId3"/>
                <a:stretch>
                  <a:fillRect l="-43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78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D388CC0F-E793-45FD-94D1-A23EA92B3811}"/>
              </a:ext>
            </a:extLst>
          </p:cNvPr>
          <p:cNvCxnSpPr>
            <a:cxnSpLocks/>
          </p:cNvCxnSpPr>
          <p:nvPr/>
        </p:nvCxnSpPr>
        <p:spPr>
          <a:xfrm flipH="1">
            <a:off x="3635896" y="2516187"/>
            <a:ext cx="216025" cy="6195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7E03DC70-8BC0-4A2D-AABB-42C372551149}"/>
              </a:ext>
            </a:extLst>
          </p:cNvPr>
          <p:cNvCxnSpPr>
            <a:cxnSpLocks/>
          </p:cNvCxnSpPr>
          <p:nvPr/>
        </p:nvCxnSpPr>
        <p:spPr>
          <a:xfrm flipH="1">
            <a:off x="3679953" y="1779662"/>
            <a:ext cx="216025" cy="6195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5DC08525-C08C-4600-908F-67AE3F3807B9}"/>
              </a:ext>
            </a:extLst>
          </p:cNvPr>
          <p:cNvCxnSpPr>
            <a:cxnSpLocks/>
          </p:cNvCxnSpPr>
          <p:nvPr/>
        </p:nvCxnSpPr>
        <p:spPr>
          <a:xfrm flipH="1">
            <a:off x="4005480" y="1880915"/>
            <a:ext cx="144015" cy="4247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61E4018-903C-4E4D-9F28-F382A6C7CF08}"/>
              </a:ext>
            </a:extLst>
          </p:cNvPr>
          <p:cNvCxnSpPr>
            <a:cxnSpLocks/>
          </p:cNvCxnSpPr>
          <p:nvPr/>
        </p:nvCxnSpPr>
        <p:spPr>
          <a:xfrm flipH="1">
            <a:off x="3895978" y="2613606"/>
            <a:ext cx="144015" cy="4247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D77F77B3-7D0C-448B-9AA7-DFAC68AF9217}"/>
              </a:ext>
            </a:extLst>
          </p:cNvPr>
          <p:cNvCxnSpPr>
            <a:cxnSpLocks/>
          </p:cNvCxnSpPr>
          <p:nvPr/>
        </p:nvCxnSpPr>
        <p:spPr>
          <a:xfrm flipH="1">
            <a:off x="4494950" y="2111231"/>
            <a:ext cx="154099" cy="2788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4054435-F2B9-43D6-8BC5-2F71B0D196E5}"/>
              </a:ext>
            </a:extLst>
          </p:cNvPr>
          <p:cNvCxnSpPr>
            <a:cxnSpLocks/>
          </p:cNvCxnSpPr>
          <p:nvPr/>
        </p:nvCxnSpPr>
        <p:spPr>
          <a:xfrm flipH="1">
            <a:off x="4447741" y="2825983"/>
            <a:ext cx="205810" cy="3097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9C05F7F3-64FA-46E1-9FD3-299D1CEAD725}"/>
              </a:ext>
            </a:extLst>
          </p:cNvPr>
          <p:cNvSpPr/>
          <p:nvPr/>
        </p:nvSpPr>
        <p:spPr>
          <a:xfrm>
            <a:off x="6275073" y="4479253"/>
            <a:ext cx="2058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Alternativa “A”</a:t>
            </a:r>
          </a:p>
        </p:txBody>
      </p:sp>
    </p:spTree>
    <p:extLst>
      <p:ext uri="{BB962C8B-B14F-4D97-AF65-F5344CB8AC3E}">
        <p14:creationId xmlns:p14="http://schemas.microsoft.com/office/powerpoint/2010/main" val="61094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17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9044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7E6887A-4C7F-46C0-A71C-6A533F159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936" y="3094128"/>
            <a:ext cx="2209800" cy="13906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3064E67-BD4D-4D8C-898A-AE45080EE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21" b="98396" l="5096" r="95541">
                        <a14:foregroundMark x1="48408" y1="95187" x2="48408" y2="95187"/>
                        <a14:foregroundMark x1="92357" y1="84492" x2="92357" y2="84492"/>
                        <a14:foregroundMark x1="97452" y1="81818" x2="97452" y2="81818"/>
                        <a14:foregroundMark x1="6369" y1="80749" x2="6369" y2="80749"/>
                        <a14:foregroundMark x1="50955" y1="8556" x2="50955" y2="8556"/>
                        <a14:foregroundMark x1="50318" y1="98396" x2="50318" y2="98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33475">
            <a:off x="3714897" y="778204"/>
            <a:ext cx="1951478" cy="1941019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ESFERAS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Picture 4" descr="https://encrypted-tbn2.gstatic.com/images?q=tbn:ANd9GcRo__s1kYA2NUNFpbPpAITFs8T585OiKgOaF7z9IHmHOBBCrJE_">
            <a:extLst>
              <a:ext uri="{FF2B5EF4-FFF2-40B4-BE49-F238E27FC236}">
                <a16:creationId xmlns:a16="http://schemas.microsoft.com/office/drawing/2014/main" id="{3C2F26DB-7226-48E8-8D8A-352781870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043" b="63830" l="42326" r="66977">
                        <a14:foregroundMark x1="46512" y1="62553" x2="46512" y2="62553"/>
                        <a14:foregroundMark x1="47907" y1="64255" x2="47907" y2="64255"/>
                        <a14:foregroundMark x1="65581" y1="34894" x2="65581" y2="34894"/>
                        <a14:foregroundMark x1="66977" y1="34043" x2="66977" y2="34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5" t="31912" r="31495" b="35592"/>
          <a:stretch/>
        </p:blipFill>
        <p:spPr bwMode="auto">
          <a:xfrm>
            <a:off x="3756801" y="2338048"/>
            <a:ext cx="105972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ta: Curva para Cima 6">
            <a:extLst>
              <a:ext uri="{FF2B5EF4-FFF2-40B4-BE49-F238E27FC236}">
                <a16:creationId xmlns:a16="http://schemas.microsoft.com/office/drawing/2014/main" id="{5555F4B7-9C64-45E4-B5B9-C2490FA53FC5}"/>
              </a:ext>
            </a:extLst>
          </p:cNvPr>
          <p:cNvSpPr/>
          <p:nvPr/>
        </p:nvSpPr>
        <p:spPr>
          <a:xfrm rot="6685912">
            <a:off x="3500460" y="2247035"/>
            <a:ext cx="1152128" cy="535994"/>
          </a:xfrm>
          <a:prstGeom prst="curvedUpArrow">
            <a:avLst>
              <a:gd name="adj1" fmla="val 25000"/>
              <a:gd name="adj2" fmla="val 92460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AF05B089-51F3-47DB-BFBD-BC28C68178BF}"/>
                  </a:ext>
                </a:extLst>
              </p:cNvPr>
              <p:cNvSpPr txBox="1"/>
              <p:nvPr/>
            </p:nvSpPr>
            <p:spPr>
              <a:xfrm>
                <a:off x="2157980" y="1933936"/>
                <a:ext cx="173785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𝒆𝒏𝒄𝒉𝒆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𝒆𝒎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4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𝒗𝒆𝒛𝒆𝒔</m:t>
                      </m:r>
                    </m:oMath>
                  </m:oMathPara>
                </a14:m>
                <a:endParaRPr lang="pt-BR" sz="2400" b="1" dirty="0"/>
              </a:p>
            </p:txBody>
          </p:sp>
        </mc:Choice>
        <mc:Fallback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AF05B089-51F3-47DB-BFBD-BC28C6817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980" y="1933936"/>
                <a:ext cx="1737856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Espaço Reservado para Conteúdo 3">
                <a:extLst>
                  <a:ext uri="{FF2B5EF4-FFF2-40B4-BE49-F238E27FC236}">
                    <a16:creationId xmlns:a16="http://schemas.microsoft.com/office/drawing/2014/main" id="{5C279A2A-ECEB-4544-A2A3-F5FA2E72CF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5216" y="4097552"/>
                <a:ext cx="2487356" cy="806633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274320" indent="-27432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/>
                  <a:buChar char="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indent="-27432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/>
                  <a:buChar char=""/>
                  <a:defRPr kumimoji="0"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22960" indent="-22860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SzPct val="75000"/>
                  <a:buFont typeface="Wingdings 2"/>
                  <a:buChar char="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97280" indent="-22860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SzPct val="70000"/>
                  <a:buFont typeface="Wingdings"/>
                  <a:buChar char=""/>
                  <a:defRPr kumimoji="0"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228600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Tx/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4592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80000"/>
                  <a:buFont typeface="Wingdings 2"/>
                  <a:buChar char="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1">
                      <a:shade val="75000"/>
                    </a:schemeClr>
                  </a:buClr>
                  <a:buSzPct val="90000"/>
                  <a:buChar char="•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03120" indent="-182880" algn="l" rtl="0" eaLnBrk="1" latinLnBrk="0" hangingPunct="1">
                  <a:spcBef>
                    <a:spcPct val="20000"/>
                  </a:spcBef>
                  <a:buClr>
                    <a:schemeClr val="accent4">
                      <a:shade val="75000"/>
                    </a:schemeClr>
                  </a:buClr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377440" indent="-182880" algn="l" rtl="0" eaLnBrk="1" latinLnBrk="0" hangingPunct="1">
                  <a:spcBef>
                    <a:spcPct val="20000"/>
                  </a:spcBef>
                  <a:buClr>
                    <a:schemeClr val="accent2">
                      <a:shade val="75000"/>
                    </a:schemeClr>
                  </a:buClr>
                  <a:buSzPct val="90000"/>
                  <a:buChar char="•"/>
                  <a:defRPr kumimoji="0" sz="1400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srgbClr val="D16349"/>
                  </a:buClr>
                  <a:buNone/>
                </a:pPr>
                <a:r>
                  <a:rPr lang="pt-BR" sz="2400" b="1" dirty="0">
                    <a:solidFill>
                      <a:prstClr val="black"/>
                    </a:solidFill>
                  </a:rPr>
                  <a:t>V</a:t>
                </a:r>
                <a:r>
                  <a:rPr lang="pt-BR" sz="2400" b="1" baseline="-25000" dirty="0" err="1">
                    <a:solidFill>
                      <a:prstClr val="black"/>
                    </a:solidFill>
                  </a:rPr>
                  <a:t>esfera</a:t>
                </a:r>
                <a:r>
                  <a:rPr lang="pt-BR" sz="2400" b="1" dirty="0">
                    <a:solidFill>
                      <a:prstClr val="black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pt-BR" sz="2400" b="1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pt-BR" sz="2400" b="1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4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 </m:t>
                    </m:r>
                    <m:f>
                      <m:fPr>
                        <m:ctrlPr>
                          <a:rPr lang="pt-BR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pt-BR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  <m:r>
                          <a:rPr lang="pt-BR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²</m:t>
                        </m:r>
                        <m:r>
                          <m:rPr>
                            <m:nor/>
                          </m:rPr>
                          <a:rPr lang="pt-BR" sz="2400" b="1" dirty="0">
                            <a:solidFill>
                              <a:prstClr val="black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pt-BR" sz="2400" b="1" dirty="0">
                            <a:solidFill>
                              <a:prstClr val="black"/>
                            </a:solidFill>
                          </a:rPr>
                          <m:t>h</m:t>
                        </m:r>
                      </m:num>
                      <m:den>
                        <m:r>
                          <a:rPr lang="pt-BR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pt-BR" sz="2400" b="1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0" name="Espaço Reservado para Conteúdo 3">
                <a:extLst>
                  <a:ext uri="{FF2B5EF4-FFF2-40B4-BE49-F238E27FC236}">
                    <a16:creationId xmlns:a16="http://schemas.microsoft.com/office/drawing/2014/main" id="{5C279A2A-ECEB-4544-A2A3-F5FA2E72C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16" y="4097552"/>
                <a:ext cx="2487356" cy="806633"/>
              </a:xfrm>
              <a:prstGeom prst="rect">
                <a:avLst/>
              </a:prstGeom>
              <a:blipFill>
                <a:blip r:embed="rId10"/>
                <a:stretch>
                  <a:fillRect l="-392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Espaço Reservado para Conteúdo 3">
                <a:extLst>
                  <a:ext uri="{FF2B5EF4-FFF2-40B4-BE49-F238E27FC236}">
                    <a16:creationId xmlns:a16="http://schemas.microsoft.com/office/drawing/2014/main" id="{5D2DB307-07DC-4C57-A7AB-7B3E95A7DB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65469" y="1458569"/>
                <a:ext cx="3715646" cy="1535134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274320" indent="-27432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/>
                  <a:buChar char="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indent="-27432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/>
                  <a:buChar char=""/>
                  <a:defRPr kumimoji="0"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22960" indent="-22860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SzPct val="75000"/>
                  <a:buFont typeface="Wingdings 2"/>
                  <a:buChar char="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97280" indent="-22860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SzPct val="70000"/>
                  <a:buFont typeface="Wingdings"/>
                  <a:buChar char=""/>
                  <a:defRPr kumimoji="0"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228600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Tx/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4592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80000"/>
                  <a:buFont typeface="Wingdings 2"/>
                  <a:buChar char="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1">
                      <a:shade val="75000"/>
                    </a:schemeClr>
                  </a:buClr>
                  <a:buSzPct val="90000"/>
                  <a:buChar char="•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03120" indent="-182880" algn="l" rtl="0" eaLnBrk="1" latinLnBrk="0" hangingPunct="1">
                  <a:spcBef>
                    <a:spcPct val="20000"/>
                  </a:spcBef>
                  <a:buClr>
                    <a:schemeClr val="accent4">
                      <a:shade val="75000"/>
                    </a:schemeClr>
                  </a:buClr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377440" indent="-182880" algn="l" rtl="0" eaLnBrk="1" latinLnBrk="0" hangingPunct="1">
                  <a:spcBef>
                    <a:spcPct val="20000"/>
                  </a:spcBef>
                  <a:buClr>
                    <a:schemeClr val="accent2">
                      <a:shade val="75000"/>
                    </a:schemeClr>
                  </a:buClr>
                  <a:buSzPct val="90000"/>
                  <a:buChar char="•"/>
                  <a:defRPr kumimoji="0" sz="1400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srgbClr val="D16349"/>
                  </a:buClr>
                  <a:buNone/>
                </a:pPr>
                <a:r>
                  <a:rPr lang="pt-BR" b="1" dirty="0" err="1">
                    <a:solidFill>
                      <a:prstClr val="black"/>
                    </a:solidFill>
                  </a:rPr>
                  <a:t>V</a:t>
                </a:r>
                <a:r>
                  <a:rPr lang="pt-BR" b="1" baseline="-25000" dirty="0" err="1">
                    <a:solidFill>
                      <a:prstClr val="black"/>
                    </a:solidFill>
                  </a:rPr>
                  <a:t>cone</a:t>
                </a:r>
                <a:r>
                  <a:rPr lang="pt-BR" b="1" dirty="0">
                    <a:solidFill>
                      <a:prstClr val="black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b="1" i="1" dirty="0" smtClean="0">
                            <a:solidFill>
                              <a:prstClr val="black"/>
                            </a:solidFill>
                          </a:rPr>
                        </m:ctrlPr>
                      </m:fPr>
                      <m:num>
                        <m:r>
                          <a:rPr lang="pt-BR" sz="28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pt-BR" sz="28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sz="28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  <m:r>
                          <a:rPr lang="pt-BR" sz="28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²</m:t>
                        </m:r>
                        <m:r>
                          <m:rPr>
                            <m:nor/>
                          </m:rPr>
                          <a:rPr lang="pt-BR" sz="2800" b="1" dirty="0">
                            <a:solidFill>
                              <a:prstClr val="black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pt-BR" sz="2800" b="1" dirty="0">
                            <a:solidFill>
                              <a:prstClr val="black"/>
                            </a:solidFill>
                          </a:rPr>
                          <m:t>h</m:t>
                        </m:r>
                      </m:num>
                      <m:den>
                        <m:r>
                          <a:rPr lang="pt-BR" b="1" i="1" dirty="0" smtClean="0">
                            <a:solidFill>
                              <a:prstClr val="black"/>
                            </a:solidFill>
                          </a:rPr>
                          <m:t>𝟑</m:t>
                        </m:r>
                      </m:den>
                    </m:f>
                  </m:oMath>
                </a14:m>
                <a:endParaRPr lang="pt-BR" b="1" dirty="0">
                  <a:solidFill>
                    <a:prstClr val="black"/>
                  </a:solidFill>
                </a:endParaRPr>
              </a:p>
              <a:p>
                <a:pPr marL="0" indent="0">
                  <a:buClr>
                    <a:srgbClr val="D16349"/>
                  </a:buClr>
                  <a:buFont typeface="Wingdings 2"/>
                  <a:buNone/>
                </a:pPr>
                <a:r>
                  <a:rPr lang="pt-BR" dirty="0">
                    <a:solidFill>
                      <a:prstClr val="black"/>
                    </a:solidFill>
                    <a:latin typeface="Georgia"/>
                  </a:rPr>
                  <a:t>                      </a:t>
                </a:r>
              </a:p>
            </p:txBody>
          </p:sp>
        </mc:Choice>
        <mc:Fallback>
          <p:sp>
            <p:nvSpPr>
              <p:cNvPr id="11" name="Espaço Reservado para Conteúdo 3">
                <a:extLst>
                  <a:ext uri="{FF2B5EF4-FFF2-40B4-BE49-F238E27FC236}">
                    <a16:creationId xmlns:a16="http://schemas.microsoft.com/office/drawing/2014/main" id="{5D2DB307-07DC-4C57-A7AB-7B3E95A7D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5469" y="1458569"/>
                <a:ext cx="3715646" cy="1535134"/>
              </a:xfrm>
              <a:prstGeom prst="rect">
                <a:avLst/>
              </a:prstGeom>
              <a:blipFill>
                <a:blip r:embed="rId11"/>
                <a:stretch>
                  <a:fillRect l="-311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217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17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80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30694D9-E60C-49D9-8541-1757636C2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62" y="1057870"/>
            <a:ext cx="6546434" cy="3989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739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17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D26F26C-9895-4064-8DC5-53E8035199C9}"/>
              </a:ext>
            </a:extLst>
          </p:cNvPr>
          <p:cNvSpPr/>
          <p:nvPr/>
        </p:nvSpPr>
        <p:spPr>
          <a:xfrm>
            <a:off x="1262524" y="1809663"/>
            <a:ext cx="841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B02020502" pitchFamily="82" charset="0"/>
              </a:rPr>
              <a:t>M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617298E-8131-4B7E-AF52-F505E01198DB}"/>
              </a:ext>
            </a:extLst>
          </p:cNvPr>
          <p:cNvSpPr txBox="1"/>
          <p:nvPr/>
        </p:nvSpPr>
        <p:spPr>
          <a:xfrm>
            <a:off x="1982604" y="2123541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úsica</a:t>
            </a:r>
            <a:endParaRPr lang="pt-BR" sz="2400" b="1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32FC3BD-099A-4B7B-A8CA-23D59B65E64C}"/>
              </a:ext>
            </a:extLst>
          </p:cNvPr>
          <p:cNvSpPr txBox="1"/>
          <p:nvPr/>
        </p:nvSpPr>
        <p:spPr>
          <a:xfrm>
            <a:off x="3350756" y="2148830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imão</a:t>
            </a:r>
            <a:endParaRPr lang="pt-BR" sz="2400" b="1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90BE9C9-4D10-4F50-9EF7-563B1F636F6B}"/>
              </a:ext>
            </a:extLst>
          </p:cNvPr>
          <p:cNvSpPr/>
          <p:nvPr/>
        </p:nvSpPr>
        <p:spPr>
          <a:xfrm>
            <a:off x="2874426" y="1809663"/>
            <a:ext cx="6479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B02020502" pitchFamily="82" charset="0"/>
              </a:rPr>
              <a:t>L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3443C9E-E438-4543-A912-16D83EC261C0}"/>
              </a:ext>
            </a:extLst>
          </p:cNvPr>
          <p:cNvSpPr txBox="1"/>
          <p:nvPr/>
        </p:nvSpPr>
        <p:spPr>
          <a:xfrm>
            <a:off x="4199288" y="21272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=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8738DA3-821E-4B61-BE7A-1B4BC068CB2E}"/>
              </a:ext>
            </a:extLst>
          </p:cNvPr>
          <p:cNvSpPr/>
          <p:nvPr/>
        </p:nvSpPr>
        <p:spPr>
          <a:xfrm>
            <a:off x="4596300" y="1809663"/>
            <a:ext cx="673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B02020502" pitchFamily="82" charset="0"/>
              </a:rPr>
              <a:t>C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1623F2B-BB7A-4907-BB37-75149C9A2E1D}"/>
              </a:ext>
            </a:extLst>
          </p:cNvPr>
          <p:cNvSpPr txBox="1"/>
          <p:nvPr/>
        </p:nvSpPr>
        <p:spPr>
          <a:xfrm>
            <a:off x="5232222" y="2123541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om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30A7A30-D67C-41A5-8384-0E1B38C381E7}"/>
              </a:ext>
            </a:extLst>
          </p:cNvPr>
          <p:cNvSpPr txBox="1"/>
          <p:nvPr/>
        </p:nvSpPr>
        <p:spPr>
          <a:xfrm>
            <a:off x="6732240" y="2148830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el</a:t>
            </a:r>
            <a:endParaRPr lang="pt-BR" sz="2400" b="1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003945F-42B9-4EE6-B988-AEFDEFFD84A7}"/>
              </a:ext>
            </a:extLst>
          </p:cNvPr>
          <p:cNvSpPr/>
          <p:nvPr/>
        </p:nvSpPr>
        <p:spPr>
          <a:xfrm>
            <a:off x="6027062" y="1809663"/>
            <a:ext cx="841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B02020502" pitchFamily="82" charset="0"/>
              </a:rPr>
              <a:t>M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96DC8B0-D434-4898-8973-36E0682F3563}"/>
              </a:ext>
            </a:extLst>
          </p:cNvPr>
          <p:cNvSpPr txBox="1"/>
          <p:nvPr/>
        </p:nvSpPr>
        <p:spPr>
          <a:xfrm>
            <a:off x="3000977" y="3291575"/>
            <a:ext cx="3260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</a:rPr>
              <a:t>1 ml = 1 cm³</a:t>
            </a:r>
          </a:p>
        </p:txBody>
      </p:sp>
    </p:spTree>
    <p:extLst>
      <p:ext uri="{BB962C8B-B14F-4D97-AF65-F5344CB8AC3E}">
        <p14:creationId xmlns:p14="http://schemas.microsoft.com/office/powerpoint/2010/main" val="327479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17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82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32FC3BD-099A-4B7B-A8CA-23D59B65E64C}"/>
              </a:ext>
            </a:extLst>
          </p:cNvPr>
          <p:cNvSpPr txBox="1"/>
          <p:nvPr/>
        </p:nvSpPr>
        <p:spPr>
          <a:xfrm>
            <a:off x="2399750" y="1869418"/>
            <a:ext cx="107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ouvai</a:t>
            </a:r>
            <a:endParaRPr lang="pt-BR" sz="2400" b="1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90BE9C9-4D10-4F50-9EF7-563B1F636F6B}"/>
              </a:ext>
            </a:extLst>
          </p:cNvPr>
          <p:cNvSpPr/>
          <p:nvPr/>
        </p:nvSpPr>
        <p:spPr>
          <a:xfrm>
            <a:off x="1923420" y="1530251"/>
            <a:ext cx="6479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B02020502" pitchFamily="82" charset="0"/>
              </a:rPr>
              <a:t>L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3443C9E-E438-4543-A912-16D83EC261C0}"/>
              </a:ext>
            </a:extLst>
          </p:cNvPr>
          <p:cNvSpPr txBox="1"/>
          <p:nvPr/>
        </p:nvSpPr>
        <p:spPr>
          <a:xfrm>
            <a:off x="3248282" y="1847872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=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8738DA3-821E-4B61-BE7A-1B4BC068CB2E}"/>
              </a:ext>
            </a:extLst>
          </p:cNvPr>
          <p:cNvSpPr/>
          <p:nvPr/>
        </p:nvSpPr>
        <p:spPr>
          <a:xfrm>
            <a:off x="3630867" y="1530251"/>
            <a:ext cx="7024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B02020502" pitchFamily="82" charset="0"/>
              </a:rPr>
              <a:t>d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1623F2B-BB7A-4907-BB37-75149C9A2E1D}"/>
              </a:ext>
            </a:extLst>
          </p:cNvPr>
          <p:cNvSpPr txBox="1"/>
          <p:nvPr/>
        </p:nvSpPr>
        <p:spPr>
          <a:xfrm>
            <a:off x="4194799" y="1847871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eus</a:t>
            </a:r>
            <a:endParaRPr lang="pt-BR" sz="2400" b="1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30A7A30-D67C-41A5-8384-0E1B38C381E7}"/>
              </a:ext>
            </a:extLst>
          </p:cNvPr>
          <p:cNvSpPr txBox="1"/>
          <p:nvPr/>
        </p:nvSpPr>
        <p:spPr>
          <a:xfrm>
            <a:off x="5781234" y="1869418"/>
            <a:ext cx="1815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isericordioso</a:t>
            </a:r>
            <a:endParaRPr lang="pt-BR" sz="2400" b="1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003945F-42B9-4EE6-B988-AEFDEFFD84A7}"/>
              </a:ext>
            </a:extLst>
          </p:cNvPr>
          <p:cNvSpPr/>
          <p:nvPr/>
        </p:nvSpPr>
        <p:spPr>
          <a:xfrm>
            <a:off x="5076056" y="1530251"/>
            <a:ext cx="841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B02020502" pitchFamily="82" charset="0"/>
              </a:rPr>
              <a:t>M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96DC8B0-D434-4898-8973-36E0682F3563}"/>
              </a:ext>
            </a:extLst>
          </p:cNvPr>
          <p:cNvSpPr txBox="1"/>
          <p:nvPr/>
        </p:nvSpPr>
        <p:spPr>
          <a:xfrm>
            <a:off x="2996488" y="3558477"/>
            <a:ext cx="3260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</a:rPr>
              <a:t>1 L = 1 dm³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608B484-0564-4A58-B2A1-4DCFB5AB1DD5}"/>
              </a:ext>
            </a:extLst>
          </p:cNvPr>
          <p:cNvSpPr txBox="1"/>
          <p:nvPr/>
        </p:nvSpPr>
        <p:spPr>
          <a:xfrm>
            <a:off x="2399750" y="2722028"/>
            <a:ext cx="107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avei</a:t>
            </a:r>
            <a:endParaRPr lang="pt-BR" sz="2400" b="1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BA08B887-4ED3-42AA-83ED-790504FD3E12}"/>
              </a:ext>
            </a:extLst>
          </p:cNvPr>
          <p:cNvSpPr/>
          <p:nvPr/>
        </p:nvSpPr>
        <p:spPr>
          <a:xfrm>
            <a:off x="1923420" y="2382861"/>
            <a:ext cx="6479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B02020502" pitchFamily="82" charset="0"/>
              </a:rPr>
              <a:t>L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069ED1A-675C-4494-BDD8-C89798AA6627}"/>
              </a:ext>
            </a:extLst>
          </p:cNvPr>
          <p:cNvSpPr txBox="1"/>
          <p:nvPr/>
        </p:nvSpPr>
        <p:spPr>
          <a:xfrm>
            <a:off x="3248282" y="2700482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=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CB3FCBA-6791-418F-9D9E-4653A494DE52}"/>
              </a:ext>
            </a:extLst>
          </p:cNvPr>
          <p:cNvSpPr/>
          <p:nvPr/>
        </p:nvSpPr>
        <p:spPr>
          <a:xfrm>
            <a:off x="3630867" y="2382861"/>
            <a:ext cx="7024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B02020502" pitchFamily="82" charset="0"/>
              </a:rPr>
              <a:t>d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1E100F0-0BEE-4B7D-9ABB-79B69EC51FD9}"/>
              </a:ext>
            </a:extLst>
          </p:cNvPr>
          <p:cNvSpPr txBox="1"/>
          <p:nvPr/>
        </p:nvSpPr>
        <p:spPr>
          <a:xfrm>
            <a:off x="4194798" y="2700481"/>
            <a:ext cx="977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dedos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C4C0FE5-BC3D-4668-974C-62FCCD2830C5}"/>
              </a:ext>
            </a:extLst>
          </p:cNvPr>
          <p:cNvSpPr txBox="1"/>
          <p:nvPr/>
        </p:nvSpPr>
        <p:spPr>
          <a:xfrm>
            <a:off x="5781234" y="2722028"/>
            <a:ext cx="1815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ãos</a:t>
            </a:r>
            <a:endParaRPr lang="pt-BR" sz="2400" b="1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18C1EEB-6F8C-4636-9D0C-1B05AD58E538}"/>
              </a:ext>
            </a:extLst>
          </p:cNvPr>
          <p:cNvSpPr/>
          <p:nvPr/>
        </p:nvSpPr>
        <p:spPr>
          <a:xfrm>
            <a:off x="5076056" y="2382861"/>
            <a:ext cx="841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B02020502" pitchFamily="8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2473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17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79513" y="1063229"/>
            <a:ext cx="8507288" cy="38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dirty="0">
                <a:latin typeface="Calibri" panose="020F0502020204030204" pitchFamily="34" charset="0"/>
                <a:cs typeface="Arial" panose="020B0604020202020204" pitchFamily="34" charset="0"/>
              </a:rPr>
              <a:t>1 parte de açúcar para 5 partes de água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2400" dirty="0">
                <a:latin typeface="Calibri" panose="020F0502020204030204" pitchFamily="34" charset="0"/>
                <a:cs typeface="Arial" panose="020B0604020202020204" pitchFamily="34" charset="0"/>
              </a:rPr>
              <a:t>Copo cilíndrico de 10 cm de altura e 4 cm de diâmetro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dirty="0">
                <a:latin typeface="Calibri" panose="020F0502020204030204" pitchFamily="34" charset="0"/>
                <a:cs typeface="Arial" panose="020B0604020202020204" pitchFamily="34" charset="0"/>
              </a:rPr>
              <a:t>Quantidade de água?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50241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17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179513" y="1063229"/>
                <a:ext cx="8507288" cy="38609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2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 algn="ctr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𝑉𝑜𝑙𝑢𝑚𝑒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𝑐𝑖𝑙𝑖𝑛𝑑𝑟𝑜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𝜋</m:t>
                      </m:r>
                      <m:sSup>
                        <m:sSup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h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=3∙</m:t>
                      </m:r>
                      <m:sSup>
                        <m:sSup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∙10=120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sSup>
                        <m:sSup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pt-BR" sz="2400" dirty="0"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 algn="ctr">
                  <a:spcBef>
                    <a:spcPts val="0"/>
                  </a:spcBef>
                  <a:buNone/>
                </a:pPr>
                <a:endParaRPr lang="pt-BR" sz="240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 algn="ctr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120 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𝑐𝑚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³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6 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𝑝𝑎𝑟𝑡𝑒𝑠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=20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sSup>
                        <m:sSupPr>
                          <m:ctrlPr>
                            <a:rPr lang="pt-BR" sz="24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𝑐𝑎𝑑𝑎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𝑝𝑎𝑟𝑡𝑒</m:t>
                      </m:r>
                    </m:oMath>
                  </m:oMathPara>
                </a14:m>
                <a:endParaRPr lang="pt-BR" sz="2400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 algn="ctr">
                  <a:spcBef>
                    <a:spcPts val="0"/>
                  </a:spcBef>
                  <a:buNone/>
                </a:pPr>
                <a:endParaRPr lang="pt-BR" sz="2400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 algn="ctr">
                  <a:spcBef>
                    <a:spcPts val="0"/>
                  </a:spcBef>
                  <a:buNone/>
                </a:pPr>
                <a:r>
                  <a:rPr lang="pt-BR" sz="2400" dirty="0">
                    <a:latin typeface="Calibri" panose="020F0502020204030204" pitchFamily="34" charset="0"/>
                    <a:cs typeface="Arial" panose="020B0604020202020204" pitchFamily="34" charset="0"/>
                  </a:rPr>
                  <a:t>Logo, 5 partes de água é igual a 100 cm³ = 100 ml</a:t>
                </a:r>
              </a:p>
              <a:p>
                <a:pPr marL="57150" indent="0" algn="ctr">
                  <a:spcBef>
                    <a:spcPts val="0"/>
                  </a:spcBef>
                  <a:buNone/>
                </a:pPr>
                <a:endParaRPr lang="pt-BR" sz="2400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 algn="r">
                  <a:spcBef>
                    <a:spcPts val="0"/>
                  </a:spcBef>
                  <a:buNone/>
                </a:pPr>
                <a:r>
                  <a:rPr lang="pt-BR" sz="24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Alternativa “C”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pt-BR" sz="1200" dirty="0"/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3" y="1063229"/>
                <a:ext cx="8507288" cy="3860947"/>
              </a:xfrm>
              <a:prstGeom prst="rect">
                <a:avLst/>
              </a:prstGeom>
              <a:blipFill>
                <a:blip r:embed="rId3"/>
                <a:stretch>
                  <a:fillRect l="-430" r="-107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84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79927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18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89446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18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86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2E92E41-F8E8-459C-9046-52CA3988D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118" y="1119570"/>
            <a:ext cx="6201202" cy="3780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344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18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79513" y="1063229"/>
            <a:ext cx="8507288" cy="386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dirty="0">
                <a:latin typeface="Calibri" panose="020F0502020204030204" pitchFamily="34" charset="0"/>
                <a:cs typeface="Arial" panose="020B0604020202020204" pitchFamily="34" charset="0"/>
              </a:rPr>
              <a:t>Vaso cúbico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2400" dirty="0">
                <a:latin typeface="Calibri" panose="020F0502020204030204" pitchFamily="34" charset="0"/>
                <a:cs typeface="Arial" panose="020B0604020202020204" pitchFamily="34" charset="0"/>
              </a:rPr>
              <a:t>Redução em 20% das dimensões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2400" dirty="0">
                <a:latin typeface="Calibri" panose="020F0502020204030204" pitchFamily="34" charset="0"/>
                <a:cs typeface="Arial" panose="020B0604020202020204" pitchFamily="34" charset="0"/>
              </a:rPr>
              <a:t>Quanto o volume diminui?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2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87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136704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179513" y="1063229"/>
                <a:ext cx="8507288" cy="38609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2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𝑉𝑜𝑙𝑢𝑚𝑒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𝑖𝑛𝑖𝑐𝑖𝑎𝑙</m:t>
                          </m:r>
                        </m:sub>
                      </m:sSub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∙</m:t>
                      </m:r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∙</m:t>
                      </m:r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³ 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240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𝑉𝑜𝑙𝑢𝑚𝑒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𝑓𝑖𝑛𝑎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𝑙</m:t>
                          </m:r>
                        </m:sub>
                      </m:sSub>
                      <m:r>
                        <a:rPr lang="pt-BR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0,8</m:t>
                      </m:r>
                      <m:r>
                        <a:rPr lang="pt-BR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pt-BR" sz="24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∙0,8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∙0,8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=0,51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³ </m:t>
                      </m:r>
                    </m:oMath>
                  </m:oMathPara>
                </a14:m>
                <a:endParaRPr lang="pt-BR" sz="2400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240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1 −0,512=100% −51,2%=48,8%</m:t>
                      </m:r>
                    </m:oMath>
                  </m:oMathPara>
                </a14:m>
                <a:endParaRPr lang="pt-BR" sz="2400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2400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 algn="r">
                  <a:spcBef>
                    <a:spcPts val="0"/>
                  </a:spcBef>
                  <a:buNone/>
                </a:pPr>
                <a:r>
                  <a:rPr lang="pt-BR" sz="24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Alternativa “C”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2400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2400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pt-BR" sz="1200" dirty="0"/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3" y="1063229"/>
                <a:ext cx="8507288" cy="3860947"/>
              </a:xfrm>
              <a:prstGeom prst="rect">
                <a:avLst/>
              </a:prstGeom>
              <a:blipFill>
                <a:blip r:embed="rId3"/>
                <a:stretch>
                  <a:fillRect l="-430" r="-107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88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3020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106362"/>
            <a:ext cx="2498747" cy="1097236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1907704" y="1491630"/>
            <a:ext cx="6933726" cy="1102519"/>
          </a:xfrm>
        </p:spPr>
        <p:txBody>
          <a:bodyPr/>
          <a:lstStyle/>
          <a:p>
            <a:r>
              <a:rPr lang="pt-BR" b="1" dirty="0"/>
              <a:t>GEOMETRIA ESPACIAL</a:t>
            </a:r>
          </a:p>
        </p:txBody>
      </p:sp>
      <p:sp>
        <p:nvSpPr>
          <p:cNvPr id="6" name="Subtítulo 2"/>
          <p:cNvSpPr>
            <a:spLocks noGrp="1"/>
          </p:cNvSpPr>
          <p:nvPr>
            <p:ph type="subTitle" idx="1"/>
          </p:nvPr>
        </p:nvSpPr>
        <p:spPr>
          <a:xfrm>
            <a:off x="1981899" y="3147814"/>
            <a:ext cx="7120880" cy="1944216"/>
          </a:xfrm>
        </p:spPr>
        <p:txBody>
          <a:bodyPr>
            <a:normAutofit/>
          </a:bodyPr>
          <a:lstStyle/>
          <a:p>
            <a:pPr algn="r"/>
            <a:r>
              <a:rPr lang="pt-BR" sz="2000" b="1" dirty="0" err="1"/>
              <a:t>Profª</a:t>
            </a:r>
            <a:r>
              <a:rPr lang="pt-BR" sz="2000" b="1" dirty="0"/>
              <a:t> Juliana </a:t>
            </a:r>
            <a:r>
              <a:rPr lang="pt-BR" sz="2000" b="1" dirty="0" err="1"/>
              <a:t>Schivani</a:t>
            </a:r>
            <a:r>
              <a:rPr lang="pt-BR" sz="2000" b="1" dirty="0"/>
              <a:t> (</a:t>
            </a:r>
            <a:r>
              <a:rPr lang="pt-BR" sz="1800" b="1" i="1" dirty="0"/>
              <a:t>profjuliana.matematica@gmail.com</a:t>
            </a:r>
            <a:r>
              <a:rPr lang="pt-BR" sz="2000" b="1" dirty="0"/>
              <a:t>)</a:t>
            </a:r>
          </a:p>
          <a:p>
            <a:pPr algn="r"/>
            <a:r>
              <a:rPr lang="pt-BR" sz="2000" b="1" dirty="0"/>
              <a:t>Estagiário Wellington Muniz (</a:t>
            </a:r>
            <a:r>
              <a:rPr lang="pt-BR" sz="1800" b="1" i="1" dirty="0"/>
              <a:t>wellingtonmuniz@yahoo.com.br</a:t>
            </a:r>
            <a:r>
              <a:rPr lang="pt-BR" sz="2000" b="1" dirty="0"/>
              <a:t>)</a:t>
            </a:r>
          </a:p>
          <a:p>
            <a:pPr algn="r"/>
            <a:r>
              <a:rPr lang="pt-BR" sz="2000" b="1" dirty="0"/>
              <a:t>Estagiária </a:t>
            </a:r>
            <a:r>
              <a:rPr lang="pt-BR" sz="2000" b="1" dirty="0" err="1"/>
              <a:t>Heronilza</a:t>
            </a:r>
            <a:r>
              <a:rPr lang="pt-BR" sz="2000" b="1" dirty="0"/>
              <a:t> Lima (</a:t>
            </a:r>
            <a:r>
              <a:rPr lang="pt-BR" sz="1800" b="1" i="1" dirty="0"/>
              <a:t>niniza.silva.lima@gmail.com</a:t>
            </a:r>
            <a:r>
              <a:rPr lang="pt-BR" sz="2000" b="1" dirty="0"/>
              <a:t>)</a:t>
            </a:r>
          </a:p>
          <a:p>
            <a:pPr algn="r"/>
            <a:endParaRPr lang="pt-BR" sz="2000" b="1" dirty="0"/>
          </a:p>
          <a:p>
            <a:pPr algn="r"/>
            <a:endParaRPr lang="pt-BR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35" y="8122"/>
            <a:ext cx="2205123" cy="133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43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TRONCOS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0B26ED8-DA9C-47DA-880D-04E2BCCD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33" b="93778" l="18667" r="80000">
                        <a14:foregroundMark x1="23111" y1="15111" x2="23111" y2="15111"/>
                        <a14:foregroundMark x1="19111" y1="10667" x2="19111" y2="10667"/>
                        <a14:foregroundMark x1="21778" y1="9333" x2="21778" y2="9333"/>
                        <a14:foregroundMark x1="76444" y1="13778" x2="76444" y2="13778"/>
                        <a14:foregroundMark x1="57778" y1="87111" x2="57778" y2="87111"/>
                        <a14:foregroundMark x1="51556" y1="90222" x2="51556" y2="90222"/>
                        <a14:foregroundMark x1="43556" y1="93778" x2="43556" y2="93778"/>
                        <a14:foregroundMark x1="44889" y1="8444" x2="44889" y2="8444"/>
                        <a14:foregroundMark x1="68444" y1="9778" x2="68444" y2="9778"/>
                        <a14:foregroundMark x1="80000" y1="12000" x2="80000" y2="12000"/>
                        <a14:foregroundMark x1="76000" y1="8889" x2="76000" y2="8889"/>
                        <a14:foregroundMark x1="62222" y1="7111" x2="62222" y2="7111"/>
                        <a14:foregroundMark x1="56000" y1="5778" x2="56000" y2="5778"/>
                        <a14:foregroundMark x1="44889" y1="6222" x2="44889" y2="6222"/>
                        <a14:foregroundMark x1="31556" y1="7111" x2="31556" y2="7111"/>
                        <a14:foregroundMark x1="25778" y1="7556" x2="25778" y2="7556"/>
                        <a14:foregroundMark x1="22667" y1="7556" x2="22667" y2="7556"/>
                        <a14:foregroundMark x1="48889" y1="5333" x2="48889" y2="5333"/>
                        <a14:foregroundMark x1="51556" y1="5333" x2="51556" y2="5333"/>
                        <a14:foregroundMark x1="46222" y1="5333" x2="46222" y2="5333"/>
                        <a14:foregroundMark x1="48000" y1="5333" x2="48000" y2="5333"/>
                        <a14:foregroundMark x1="40889" y1="6222" x2="40889" y2="6222"/>
                        <a14:foregroundMark x1="32444" y1="7111" x2="32444" y2="7111"/>
                        <a14:foregroundMark x1="27111" y1="7556" x2="27111" y2="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79" t="4108" r="17836" b="5511"/>
          <a:stretch>
            <a:fillRect/>
          </a:stretch>
        </p:blipFill>
        <p:spPr bwMode="auto">
          <a:xfrm>
            <a:off x="1115616" y="1218692"/>
            <a:ext cx="1584176" cy="22479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360A912A-2B79-4779-B401-6E0287F0124F}"/>
              </a:ext>
            </a:extLst>
          </p:cNvPr>
          <p:cNvCxnSpPr>
            <a:cxnSpLocks/>
          </p:cNvCxnSpPr>
          <p:nvPr/>
        </p:nvCxnSpPr>
        <p:spPr>
          <a:xfrm>
            <a:off x="1403648" y="3107093"/>
            <a:ext cx="504056" cy="16843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A5C4CA0B-85C9-493F-ABFD-4D59C0C19744}"/>
              </a:ext>
            </a:extLst>
          </p:cNvPr>
          <p:cNvCxnSpPr>
            <a:cxnSpLocks/>
          </p:cNvCxnSpPr>
          <p:nvPr/>
        </p:nvCxnSpPr>
        <p:spPr>
          <a:xfrm>
            <a:off x="1835696" y="3286879"/>
            <a:ext cx="72008" cy="15045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781C0514-5368-4DD5-8F17-8DA71FBA34C5}"/>
              </a:ext>
            </a:extLst>
          </p:cNvPr>
          <p:cNvCxnSpPr>
            <a:cxnSpLocks/>
          </p:cNvCxnSpPr>
          <p:nvPr/>
        </p:nvCxnSpPr>
        <p:spPr>
          <a:xfrm flipH="1">
            <a:off x="1907704" y="3286879"/>
            <a:ext cx="504056" cy="14803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https://encrypted-tbn2.gstatic.com/images?q=tbn:ANd9GcRb2OdBik6q8izQ68zP3Q872PbuP5thHyy0W1z3_US0QOAW0g4H">
            <a:extLst>
              <a:ext uri="{FF2B5EF4-FFF2-40B4-BE49-F238E27FC236}">
                <a16:creationId xmlns:a16="http://schemas.microsoft.com/office/drawing/2014/main" id="{C1F906B7-C5C3-49C3-A477-D529CBF05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62" b="71429" l="37079" r="63296">
                        <a14:foregroundMark x1="49438" y1="68254" x2="49438" y2="68254"/>
                        <a14:foregroundMark x1="48689" y1="71429" x2="48689" y2="71429"/>
                        <a14:foregroundMark x1="61798" y1="16402" x2="61798" y2="16402"/>
                        <a14:foregroundMark x1="61049" y1="10053" x2="61049" y2="10053"/>
                        <a14:foregroundMark x1="55431" y1="10053" x2="55431" y2="10053"/>
                        <a14:foregroundMark x1="48315" y1="5820" x2="48315" y2="5820"/>
                        <a14:foregroundMark x1="37453" y1="11640" x2="37453" y2="11640"/>
                        <a14:foregroundMark x1="63296" y1="10582" x2="63296" y2="10582"/>
                        <a14:foregroundMark x1="37079" y1="18519" x2="37079" y2="18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99" t="4083" r="36051" b="26649"/>
          <a:stretch/>
        </p:blipFill>
        <p:spPr bwMode="auto">
          <a:xfrm>
            <a:off x="4932040" y="1218692"/>
            <a:ext cx="1296144" cy="221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9339817C-18C6-42B5-803A-F4674204E84E}"/>
              </a:ext>
            </a:extLst>
          </p:cNvPr>
          <p:cNvCxnSpPr>
            <a:cxnSpLocks/>
          </p:cNvCxnSpPr>
          <p:nvPr/>
        </p:nvCxnSpPr>
        <p:spPr>
          <a:xfrm flipH="1">
            <a:off x="5525616" y="3183087"/>
            <a:ext cx="486544" cy="1721098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50266355-49F2-46B5-9856-A6BB1B46C9C8}"/>
              </a:ext>
            </a:extLst>
          </p:cNvPr>
          <p:cNvCxnSpPr>
            <a:cxnSpLocks/>
          </p:cNvCxnSpPr>
          <p:nvPr/>
        </p:nvCxnSpPr>
        <p:spPr>
          <a:xfrm>
            <a:off x="5148064" y="3207280"/>
            <a:ext cx="377552" cy="1696905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6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3458</TotalTime>
  <Words>1628</Words>
  <Application>Microsoft Office PowerPoint</Application>
  <PresentationFormat>Apresentação na tela (16:9)</PresentationFormat>
  <Paragraphs>957</Paragraphs>
  <Slides>89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89</vt:i4>
      </vt:variant>
    </vt:vector>
  </HeadingPairs>
  <TitlesOfParts>
    <vt:vector size="96" baseType="lpstr">
      <vt:lpstr>Arial</vt:lpstr>
      <vt:lpstr>Broadway</vt:lpstr>
      <vt:lpstr>Calibri</vt:lpstr>
      <vt:lpstr>Cambria Math</vt:lpstr>
      <vt:lpstr>Georgia</vt:lpstr>
      <vt:lpstr>Wingdings 2</vt:lpstr>
      <vt:lpstr>Tema do Office</vt:lpstr>
      <vt:lpstr>GEOMETRIA ESPACIAL</vt:lpstr>
      <vt:lpstr>PRISMAS</vt:lpstr>
      <vt:lpstr>PRISMAS</vt:lpstr>
      <vt:lpstr>CILINDROS</vt:lpstr>
      <vt:lpstr>PIRÂMIDES</vt:lpstr>
      <vt:lpstr>PIRÂMIDE</vt:lpstr>
      <vt:lpstr>CONES</vt:lpstr>
      <vt:lpstr>ESFERAS</vt:lpstr>
      <vt:lpstr>TRONCOS</vt:lpstr>
      <vt:lpstr>QUESTÃO 01</vt:lpstr>
      <vt:lpstr>QUESTÃO 01</vt:lpstr>
      <vt:lpstr>QUESTÃO 01</vt:lpstr>
      <vt:lpstr>QUESTÃO 01</vt:lpstr>
      <vt:lpstr>QUESTÃO 02</vt:lpstr>
      <vt:lpstr>QUESTÃO 02</vt:lpstr>
      <vt:lpstr>QUESTÃO 02</vt:lpstr>
      <vt:lpstr>QUESTÃO 02</vt:lpstr>
      <vt:lpstr>QUESTÃO 02</vt:lpstr>
      <vt:lpstr>QUESTÃO 02</vt:lpstr>
      <vt:lpstr>QUESTÃO 03</vt:lpstr>
      <vt:lpstr>QUESTÃO 03</vt:lpstr>
      <vt:lpstr>QUESTÃO 03</vt:lpstr>
      <vt:lpstr>QUESTÃO 03</vt:lpstr>
      <vt:lpstr>QUESTÃO 04</vt:lpstr>
      <vt:lpstr>QUESTÃO 04</vt:lpstr>
      <vt:lpstr>QUESTÃO 04</vt:lpstr>
      <vt:lpstr>QUESTÃO 04</vt:lpstr>
      <vt:lpstr>QUESTÃO 05</vt:lpstr>
      <vt:lpstr>QUESTÃO 05</vt:lpstr>
      <vt:lpstr>QUESTÃO 05</vt:lpstr>
      <vt:lpstr>QUESTÃO 05</vt:lpstr>
      <vt:lpstr>QUESTÃO 06</vt:lpstr>
      <vt:lpstr>QUESTÃO 06</vt:lpstr>
      <vt:lpstr>QUESTÃO 06</vt:lpstr>
      <vt:lpstr>QUESTÃO 06</vt:lpstr>
      <vt:lpstr>QUESTÃO 07</vt:lpstr>
      <vt:lpstr>QUESTÃO 07</vt:lpstr>
      <vt:lpstr>QUESTÃO 07</vt:lpstr>
      <vt:lpstr>QUESTÃO 07</vt:lpstr>
      <vt:lpstr>QUESTÃO 08</vt:lpstr>
      <vt:lpstr>QUESTÃO 08</vt:lpstr>
      <vt:lpstr>QUESTÃO 08</vt:lpstr>
      <vt:lpstr>QUESTÃO 08</vt:lpstr>
      <vt:lpstr>QUESTÃO 09</vt:lpstr>
      <vt:lpstr>QUESTÃO 09</vt:lpstr>
      <vt:lpstr>QUESTÃO 09</vt:lpstr>
      <vt:lpstr>QUESTÃO 08</vt:lpstr>
      <vt:lpstr>QUESTÃO 10</vt:lpstr>
      <vt:lpstr>QUESTÃO 10</vt:lpstr>
      <vt:lpstr>QUESTÃO 10</vt:lpstr>
      <vt:lpstr>QUESTÃO 10</vt:lpstr>
      <vt:lpstr>QUESTÃO 10</vt:lpstr>
      <vt:lpstr>QUESTÃO 11</vt:lpstr>
      <vt:lpstr>QUESTÃO 11</vt:lpstr>
      <vt:lpstr>QUESTÃO 11</vt:lpstr>
      <vt:lpstr>QUESTÃO 11</vt:lpstr>
      <vt:lpstr>QUESTÃO 11</vt:lpstr>
      <vt:lpstr>QUESTÃO 12</vt:lpstr>
      <vt:lpstr>QUESTÃO 12</vt:lpstr>
      <vt:lpstr>QUESTÃO 12</vt:lpstr>
      <vt:lpstr>QUESTÃO 12</vt:lpstr>
      <vt:lpstr>QUESTÃO 13</vt:lpstr>
      <vt:lpstr>QUESTÃO 13</vt:lpstr>
      <vt:lpstr>QUESTÃO 13</vt:lpstr>
      <vt:lpstr>QUESTÃO 13</vt:lpstr>
      <vt:lpstr>QUESTÃO 14</vt:lpstr>
      <vt:lpstr>QUESTÃO 14</vt:lpstr>
      <vt:lpstr>QUESTÃO 14</vt:lpstr>
      <vt:lpstr>QUESTÃO 15</vt:lpstr>
      <vt:lpstr>QUESTÃO 15</vt:lpstr>
      <vt:lpstr>QUESTÃO 15</vt:lpstr>
      <vt:lpstr>QUESTÃO 15</vt:lpstr>
      <vt:lpstr>QUESTÃO 15</vt:lpstr>
      <vt:lpstr>QUESTÃO 16</vt:lpstr>
      <vt:lpstr>QUESTÃO 16</vt:lpstr>
      <vt:lpstr>QUESTÃO 16</vt:lpstr>
      <vt:lpstr>QUESTÃO 16</vt:lpstr>
      <vt:lpstr>QUESTÃO 16</vt:lpstr>
      <vt:lpstr>QUESTÃO 17</vt:lpstr>
      <vt:lpstr>QUESTÃO 17</vt:lpstr>
      <vt:lpstr>QUESTÃO 17</vt:lpstr>
      <vt:lpstr>QUESTÃO 17</vt:lpstr>
      <vt:lpstr>QUESTÃO 17</vt:lpstr>
      <vt:lpstr>QUESTÃO 17</vt:lpstr>
      <vt:lpstr>QUESTÃO 18</vt:lpstr>
      <vt:lpstr>QUESTÃO 18</vt:lpstr>
      <vt:lpstr>QUESTÃO 18</vt:lpstr>
      <vt:lpstr>QUESTÃO 18</vt:lpstr>
      <vt:lpstr>GEOMETRIA ESPACIAL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Juliana Schivani</cp:lastModifiedBy>
  <cp:revision>317</cp:revision>
  <dcterms:created xsi:type="dcterms:W3CDTF">2017-01-08T19:00:04Z</dcterms:created>
  <dcterms:modified xsi:type="dcterms:W3CDTF">2017-09-20T17:59:07Z</dcterms:modified>
</cp:coreProperties>
</file>