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4"/>
  </p:notesMasterIdLst>
  <p:sldIdLst>
    <p:sldId id="256" r:id="rId2"/>
    <p:sldId id="357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84" r:id="rId15"/>
    <p:sldId id="385" r:id="rId16"/>
    <p:sldId id="369" r:id="rId17"/>
    <p:sldId id="370" r:id="rId18"/>
    <p:sldId id="371" r:id="rId19"/>
    <p:sldId id="372" r:id="rId20"/>
    <p:sldId id="373" r:id="rId21"/>
    <p:sldId id="351" r:id="rId22"/>
    <p:sldId id="270" r:id="rId23"/>
    <p:sldId id="317" r:id="rId24"/>
    <p:sldId id="318" r:id="rId25"/>
    <p:sldId id="342" r:id="rId26"/>
    <p:sldId id="286" r:id="rId27"/>
    <p:sldId id="287" r:id="rId28"/>
    <p:sldId id="305" r:id="rId29"/>
    <p:sldId id="355" r:id="rId30"/>
    <p:sldId id="293" r:id="rId31"/>
    <p:sldId id="307" r:id="rId32"/>
    <p:sldId id="308" r:id="rId33"/>
    <p:sldId id="354" r:id="rId34"/>
    <p:sldId id="268" r:id="rId35"/>
    <p:sldId id="309" r:id="rId36"/>
    <p:sldId id="310" r:id="rId37"/>
    <p:sldId id="350" r:id="rId38"/>
    <p:sldId id="272" r:id="rId39"/>
    <p:sldId id="319" r:id="rId40"/>
    <p:sldId id="320" r:id="rId41"/>
    <p:sldId id="353" r:id="rId42"/>
    <p:sldId id="269" r:id="rId43"/>
    <p:sldId id="311" r:id="rId44"/>
    <p:sldId id="312" r:id="rId45"/>
    <p:sldId id="315" r:id="rId46"/>
    <p:sldId id="343" r:id="rId47"/>
    <p:sldId id="339" r:id="rId48"/>
    <p:sldId id="340" r:id="rId49"/>
    <p:sldId id="341" r:id="rId50"/>
    <p:sldId id="356" r:id="rId51"/>
    <p:sldId id="266" r:id="rId52"/>
    <p:sldId id="304" r:id="rId53"/>
    <p:sldId id="306" r:id="rId54"/>
    <p:sldId id="352" r:id="rId55"/>
    <p:sldId id="299" r:id="rId56"/>
    <p:sldId id="316" r:id="rId57"/>
    <p:sldId id="314" r:id="rId58"/>
    <p:sldId id="349" r:id="rId59"/>
    <p:sldId id="321" r:id="rId60"/>
    <p:sldId id="325" r:id="rId61"/>
    <p:sldId id="326" r:id="rId62"/>
    <p:sldId id="348" r:id="rId63"/>
    <p:sldId id="324" r:id="rId64"/>
    <p:sldId id="322" r:id="rId65"/>
    <p:sldId id="323" r:id="rId66"/>
    <p:sldId id="347" r:id="rId67"/>
    <p:sldId id="327" r:id="rId68"/>
    <p:sldId id="328" r:id="rId69"/>
    <p:sldId id="329" r:id="rId70"/>
    <p:sldId id="346" r:id="rId71"/>
    <p:sldId id="330" r:id="rId72"/>
    <p:sldId id="334" r:id="rId73"/>
    <p:sldId id="332" r:id="rId74"/>
    <p:sldId id="345" r:id="rId75"/>
    <p:sldId id="333" r:id="rId76"/>
    <p:sldId id="331" r:id="rId77"/>
    <p:sldId id="335" r:id="rId78"/>
    <p:sldId id="336" r:id="rId79"/>
    <p:sldId id="344" r:id="rId80"/>
    <p:sldId id="337" r:id="rId81"/>
    <p:sldId id="338" r:id="rId82"/>
    <p:sldId id="258" r:id="rId83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>
        <p:scale>
          <a:sx n="125" d="100"/>
          <a:sy n="125" d="100"/>
        </p:scale>
        <p:origin x="564" y="5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EE10D-715A-453B-AA40-FE6FB7C92390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C6F15-EF50-4FA6-807B-7D8EA1573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19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778A-FC2A-4F4C-84D1-5FCD181DC607}" type="datetime1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4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FDB7-363D-462C-8B0A-0E7EA08C0F59}" type="datetime1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1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903E-DE2A-404E-97AE-45E238E2BD7D}" type="datetime1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8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1A-9A91-48A1-B701-50F74EB26A0B}" type="datetime1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6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8DBB-3B60-4BA2-96F5-63032532BB96}" type="datetime1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4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55B6-8058-40F0-8B40-B981E0C08112}" type="datetime1">
              <a:rPr lang="pt-BR" smtClean="0"/>
              <a:t>09/10/2017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EF83-D66B-45F3-8A93-CAA109D24342}" type="datetime1">
              <a:rPr lang="pt-BR" smtClean="0"/>
              <a:t>09/10/2017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2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3F69-FCE1-42C3-BAFE-FF4FED743698}" type="datetime1">
              <a:rPr lang="pt-BR" smtClean="0"/>
              <a:t>09/10/2017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6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BB-F756-462F-969E-2B9606931E5A}" type="datetime1">
              <a:rPr lang="pt-BR" smtClean="0"/>
              <a:t>09/10/2017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5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BACD-E8A7-4336-8E91-92967370EA02}" type="datetime1">
              <a:rPr lang="pt-BR" smtClean="0"/>
              <a:t>09/10/2017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19CD-1819-471E-A7D5-8E740636B577}" type="datetime1">
              <a:rPr lang="pt-BR" smtClean="0"/>
              <a:t>09/10/2017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09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FED1-2EF8-474B-9EC7-4BEB33C4B7E8}" type="datetime1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23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6.png"/><Relationship Id="rId7" Type="http://schemas.openxmlformats.org/officeDocument/2006/relationships/image" Target="../media/image100.png"/><Relationship Id="rId12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0.png"/><Relationship Id="rId10" Type="http://schemas.openxmlformats.org/officeDocument/2006/relationships/image" Target="../media/image130.png"/><Relationship Id="rId4" Type="http://schemas.openxmlformats.org/officeDocument/2006/relationships/image" Target="../media/image17.png"/><Relationship Id="rId9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26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microsoft.com/office/2007/relationships/hdphoto" Target="../media/hdphoto3.wdp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0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openxmlformats.org/officeDocument/2006/relationships/image" Target="../media/image4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gif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6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250.png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4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44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44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06362"/>
            <a:ext cx="2498747" cy="109723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907704" y="1491630"/>
            <a:ext cx="6933726" cy="1102519"/>
          </a:xfrm>
        </p:spPr>
        <p:txBody>
          <a:bodyPr>
            <a:normAutofit/>
          </a:bodyPr>
          <a:lstStyle/>
          <a:p>
            <a:r>
              <a:rPr lang="pt-BR" b="1" dirty="0"/>
              <a:t>Estatística </a:t>
            </a: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981899" y="3147814"/>
            <a:ext cx="7120880" cy="1944216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/>
              <a:t>Profª Juliana Schivani (</a:t>
            </a:r>
            <a:r>
              <a:rPr lang="pt-BR" sz="1800" b="1" i="1" dirty="0"/>
              <a:t>profjuliana.matematica@gmail.com</a:t>
            </a:r>
            <a:r>
              <a:rPr lang="pt-BR" sz="2000" b="1" dirty="0"/>
              <a:t>)</a:t>
            </a:r>
          </a:p>
          <a:p>
            <a:pPr algn="r"/>
            <a:r>
              <a:rPr lang="pt-BR" sz="2000" b="1" dirty="0"/>
              <a:t>Estagiário Wellington Muniz (</a:t>
            </a:r>
            <a:r>
              <a:rPr lang="pt-BR" sz="1800" b="1" i="1" dirty="0"/>
              <a:t>wellingtonmuniz@yahoo.com.br</a:t>
            </a:r>
            <a:r>
              <a:rPr lang="pt-BR" sz="2000" b="1" dirty="0"/>
              <a:t>)</a:t>
            </a:r>
          </a:p>
          <a:p>
            <a:pPr algn="r"/>
            <a:r>
              <a:rPr lang="pt-BR" sz="2000" b="1" dirty="0"/>
              <a:t>Estagiária </a:t>
            </a:r>
            <a:r>
              <a:rPr lang="pt-BR" sz="2000" b="1" dirty="0" err="1"/>
              <a:t>Heronilza</a:t>
            </a:r>
            <a:r>
              <a:rPr lang="pt-BR" sz="2000" b="1" dirty="0"/>
              <a:t> Lima (</a:t>
            </a:r>
            <a:r>
              <a:rPr lang="pt-BR" sz="1800" b="1" i="1" dirty="0"/>
              <a:t>niniza.silva.lima@gmail.com</a:t>
            </a:r>
            <a:r>
              <a:rPr lang="pt-BR" sz="2000" b="1" dirty="0"/>
              <a:t>)</a:t>
            </a:r>
          </a:p>
          <a:p>
            <a:pPr algn="r"/>
            <a:endParaRPr lang="pt-BR" sz="2000" b="1" dirty="0"/>
          </a:p>
          <a:p>
            <a:pPr algn="r"/>
            <a:endParaRPr lang="pt-BR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35" y="8122"/>
            <a:ext cx="2205123" cy="133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5606"/>
            <a:ext cx="4901278" cy="178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5606"/>
            <a:ext cx="5904656" cy="178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>
                <a:solidFill>
                  <a:schemeClr val="bg1"/>
                </a:solidFill>
              </a:rPr>
              <a:t>Mediana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10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250015" y="3406663"/>
                <a:ext cx="3834154" cy="856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𝑴𝒆</m:t>
                      </m:r>
                      <m:r>
                        <a:rPr lang="pt-BR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sz="2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2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pt-BR" sz="22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m:rPr>
                              <m:nor/>
                            </m:rPr>
                            <a:rPr lang="pt-BR" sz="2200" b="1" i="1" dirty="0">
                              <a:solidFill>
                                <a:srgbClr val="00B050"/>
                              </a:solidFill>
                            </a:rPr>
                            <m:t> + </m:t>
                          </m:r>
                          <m:sSub>
                            <m:sSubPr>
                              <m:ctrlPr>
                                <a:rPr lang="pt-BR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sz="2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2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pt-BR" sz="22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pt-BR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pt-BR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pt-BR" sz="2200" b="1" i="1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pt-BR" sz="2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pt-BR" sz="2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pt-BR" sz="2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pt-BR" sz="2200" b="1" i="1" dirty="0">
                              <a:solidFill>
                                <a:srgbClr val="00B050"/>
                              </a:solidFill>
                            </a:rPr>
                            <m:t> + </m:t>
                          </m:r>
                          <m:sSub>
                            <m:sSubPr>
                              <m:ctrlPr>
                                <a:rPr lang="pt-BR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pt-BR" sz="2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𝟐𝟔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pt-BR" sz="2200" b="1" i="1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pt-BR" sz="2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sz="22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015" y="3406663"/>
                <a:ext cx="3834154" cy="8568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11"/>
          <p:cNvCxnSpPr>
            <a:stCxn id="7" idx="4"/>
          </p:cNvCxnSpPr>
          <p:nvPr/>
        </p:nvCxnSpPr>
        <p:spPr>
          <a:xfrm flipH="1">
            <a:off x="4716016" y="3060315"/>
            <a:ext cx="180020" cy="3032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4716016" y="2713967"/>
            <a:ext cx="360040" cy="346348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5940152" y="3542899"/>
                <a:ext cx="2956194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pt-BR" sz="2200" b="1" i="1" dirty="0">
                              <a:solidFill>
                                <a:srgbClr val="00B050"/>
                              </a:solidFill>
                            </a:rPr>
                            <m:t> + </m:t>
                          </m:r>
                          <m:r>
                            <a:rPr lang="pt-BR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pt-BR" sz="2200" b="1" i="1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pt-BR" sz="2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pt-BR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pt-BR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𝒔𝒆𝒔𝒔</m:t>
                      </m:r>
                      <m:r>
                        <a:rPr lang="pt-BR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542899"/>
                <a:ext cx="2956194" cy="726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xmlns="" id="{85439801-8BB0-4B4E-BCC8-CE86F742E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299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32236"/>
            <a:ext cx="6055811" cy="191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>
                <a:solidFill>
                  <a:schemeClr val="bg1"/>
                </a:solidFill>
              </a:rPr>
              <a:t>Mediana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11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250015" y="3406663"/>
                <a:ext cx="3834154" cy="621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200" b="1" i="1" smtClean="0">
                        <a:solidFill>
                          <a:srgbClr val="00B050"/>
                        </a:solidFill>
                        <a:latin typeface="Cambria Math"/>
                      </a:rPr>
                      <m:t>𝑴𝒆</m:t>
                    </m:r>
                    <m:r>
                      <a:rPr lang="pt-BR" sz="22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𝑿</m:t>
                        </m:r>
                      </m:e>
                      <m:sub>
                        <m:f>
                          <m:fPr>
                            <m:ctrlPr>
                              <a:rPr lang="pt-BR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pt-BR" sz="24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pt-BR" sz="24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pt-BR" sz="24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>
                      <a:rPr lang="pt-BR" sz="2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𝑿</m:t>
                        </m:r>
                      </m:e>
                      <m:sub>
                        <m:f>
                          <m:fPr>
                            <m:ctrlPr>
                              <a:rPr lang="pt-BR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𝟓𝟗</m:t>
                            </m:r>
                            <m:r>
                              <a:rPr lang="pt-BR" sz="24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pt-BR" sz="24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pt-BR" sz="24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>
                      <a:rPr lang="pt-BR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sub>
                    </m:sSub>
                    <m:r>
                      <a:rPr lang="pt-BR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200" b="1" i="1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015" y="3406663"/>
                <a:ext cx="3834154" cy="621517"/>
              </a:xfrm>
              <a:prstGeom prst="rect">
                <a:avLst/>
              </a:prstGeom>
              <a:blipFill>
                <a:blip r:embed="rId5"/>
                <a:stretch>
                  <a:fillRect l="-159" b="-9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11"/>
          <p:cNvCxnSpPr>
            <a:stCxn id="7" idx="4"/>
          </p:cNvCxnSpPr>
          <p:nvPr/>
        </p:nvCxnSpPr>
        <p:spPr>
          <a:xfrm flipH="1">
            <a:off x="4716016" y="3060315"/>
            <a:ext cx="180020" cy="3032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4716016" y="2713967"/>
            <a:ext cx="360040" cy="346348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5580112" y="3430525"/>
                <a:ext cx="179228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pt-BR" sz="2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𝒔𝒆𝒔𝒔</m:t>
                      </m:r>
                      <m:r>
                        <a:rPr lang="pt-BR" sz="2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õ</m:t>
                      </m:r>
                      <m:r>
                        <a:rPr lang="pt-BR" sz="2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𝒆𝒔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430525"/>
                <a:ext cx="179228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4587BAF8-13F8-4438-993F-A32E6C3BB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3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Variância e Desvio padrão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12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6F4738A-515D-418D-A144-C04118B4E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1100" r="2751" b="16400"/>
          <a:stretch/>
        </p:blipFill>
        <p:spPr>
          <a:xfrm>
            <a:off x="395536" y="1448049"/>
            <a:ext cx="818108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43EAF8AC-F977-454A-8778-AF0788AF4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17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Variância e Desvio padrão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1131590"/>
            <a:ext cx="8496944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None/>
            </a:pPr>
            <a:endParaRPr lang="pt-BR" sz="2200" dirty="0"/>
          </a:p>
          <a:p>
            <a:pPr marL="82296" indent="0" algn="ctr">
              <a:buNone/>
            </a:pPr>
            <a:endParaRPr lang="pt-BR" sz="2200" dirty="0"/>
          </a:p>
          <a:p>
            <a:pPr marL="82296" indent="0" algn="ctr">
              <a:buNone/>
            </a:pPr>
            <a:endParaRPr lang="pt-BR" sz="2200" dirty="0"/>
          </a:p>
          <a:p>
            <a:pPr marL="82296" indent="0" algn="ctr">
              <a:buNone/>
            </a:pPr>
            <a:r>
              <a:rPr lang="pt-BR" sz="2200" dirty="0"/>
              <a:t>Variância e desvio padrão são medidas que se </a:t>
            </a:r>
            <a:r>
              <a:rPr lang="pt-BR" sz="2200" b="1" dirty="0">
                <a:solidFill>
                  <a:srgbClr val="00B050"/>
                </a:solidFill>
              </a:rPr>
              <a:t>distanciam (dispersam) da média</a:t>
            </a:r>
            <a:r>
              <a:rPr lang="pt-BR" sz="2200" dirty="0"/>
              <a:t>, dizendo se a distribuição é mais homogênea ou mais heterogênea.</a:t>
            </a:r>
          </a:p>
          <a:p>
            <a:pPr marL="82296" indent="0" algn="ctr">
              <a:buNone/>
            </a:pPr>
            <a:endParaRPr lang="pt-BR" sz="2200" dirty="0"/>
          </a:p>
          <a:p>
            <a:pPr marL="82296" indent="0" algn="ctr">
              <a:buNone/>
            </a:pPr>
            <a:endParaRPr lang="pt-BR" sz="2200" dirty="0">
              <a:solidFill>
                <a:srgbClr val="00B050"/>
              </a:solidFill>
            </a:endParaRPr>
          </a:p>
          <a:p>
            <a:pPr marL="82296" indent="0" algn="ctr">
              <a:buNone/>
            </a:pPr>
            <a:endParaRPr lang="pt-BR" sz="2200" dirty="0"/>
          </a:p>
          <a:p>
            <a:pPr marL="361950" lvl="1" indent="-361950">
              <a:buFont typeface="+mj-lt"/>
              <a:buAutoNum type="arabicPeriod"/>
            </a:pPr>
            <a:endParaRPr lang="pt-BR" sz="2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5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Variância e Desvio padrão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1131590"/>
            <a:ext cx="8496944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None/>
            </a:pPr>
            <a:endParaRPr lang="pt-BR" sz="2200" dirty="0"/>
          </a:p>
          <a:p>
            <a:pPr marL="82296" indent="0" algn="ctr">
              <a:buNone/>
            </a:pPr>
            <a:r>
              <a:rPr lang="pt-BR" sz="2200" dirty="0"/>
              <a:t>Para encontrar a </a:t>
            </a:r>
            <a:r>
              <a:rPr lang="pt-BR" sz="2200" b="1" dirty="0">
                <a:solidFill>
                  <a:srgbClr val="00B050"/>
                </a:solidFill>
              </a:rPr>
              <a:t>variância</a:t>
            </a:r>
            <a:r>
              <a:rPr lang="pt-BR" sz="2200" dirty="0"/>
              <a:t> de uma distribuição de dados:</a:t>
            </a:r>
          </a:p>
          <a:p>
            <a:pPr marL="82296" indent="0">
              <a:buNone/>
            </a:pPr>
            <a:endParaRPr lang="pt-BR" sz="2000" dirty="0"/>
          </a:p>
          <a:p>
            <a:pPr marL="82296" indent="0">
              <a:buNone/>
            </a:pPr>
            <a:r>
              <a:rPr lang="pt-BR" sz="2000" b="1" dirty="0">
                <a:solidFill>
                  <a:srgbClr val="00B050"/>
                </a:solidFill>
              </a:rPr>
              <a:t>Passo 1:</a:t>
            </a:r>
            <a:r>
              <a:rPr lang="pt-BR" sz="2000" dirty="0"/>
              <a:t> Encontra a média aritmética;</a:t>
            </a:r>
          </a:p>
          <a:p>
            <a:pPr marL="82296" indent="0">
              <a:buNone/>
            </a:pPr>
            <a:r>
              <a:rPr lang="pt-BR" sz="2000" b="1" dirty="0">
                <a:solidFill>
                  <a:srgbClr val="00B050"/>
                </a:solidFill>
              </a:rPr>
              <a:t>Passo 2:</a:t>
            </a:r>
            <a:r>
              <a:rPr lang="pt-BR" sz="2000" dirty="0"/>
              <a:t> Subtrai a média de cada dado da distribuição;</a:t>
            </a:r>
          </a:p>
          <a:p>
            <a:pPr marL="82296" indent="0">
              <a:buNone/>
            </a:pPr>
            <a:r>
              <a:rPr lang="pt-BR" sz="2000" b="1" dirty="0">
                <a:solidFill>
                  <a:srgbClr val="00B050"/>
                </a:solidFill>
              </a:rPr>
              <a:t>Passo 3:</a:t>
            </a:r>
            <a:r>
              <a:rPr lang="pt-BR" sz="2000" dirty="0"/>
              <a:t> Eleva ao quadrado cada resultado;</a:t>
            </a:r>
          </a:p>
          <a:p>
            <a:pPr marL="82296" indent="0">
              <a:buNone/>
            </a:pPr>
            <a:r>
              <a:rPr lang="pt-BR" sz="2000" b="1" dirty="0">
                <a:solidFill>
                  <a:srgbClr val="00B050"/>
                </a:solidFill>
              </a:rPr>
              <a:t>Passo 4:</a:t>
            </a:r>
            <a:r>
              <a:rPr lang="pt-BR" sz="2000" dirty="0"/>
              <a:t> Calcula a média dos resultados.</a:t>
            </a:r>
          </a:p>
          <a:p>
            <a:pPr marL="82296" indent="0" algn="ctr">
              <a:buNone/>
            </a:pPr>
            <a:endParaRPr lang="pt-BR" sz="2200" dirty="0">
              <a:solidFill>
                <a:srgbClr val="00B050"/>
              </a:solidFill>
            </a:endParaRPr>
          </a:p>
          <a:p>
            <a:pPr marL="82296" indent="0" algn="ctr">
              <a:buNone/>
            </a:pPr>
            <a:endParaRPr lang="pt-BR" sz="2200" dirty="0"/>
          </a:p>
          <a:p>
            <a:pPr marL="361950" lvl="1" indent="-361950">
              <a:buFont typeface="+mj-lt"/>
              <a:buAutoNum type="arabicPeriod"/>
            </a:pPr>
            <a:endParaRPr lang="pt-BR" sz="2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7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Variância e Desvio padrão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1131590"/>
            <a:ext cx="8496944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None/>
            </a:pPr>
            <a:endParaRPr lang="pt-BR" sz="2200" dirty="0"/>
          </a:p>
          <a:p>
            <a:pPr marL="82296" indent="0" algn="ctr">
              <a:buNone/>
            </a:pPr>
            <a:r>
              <a:rPr lang="pt-BR" sz="2200" dirty="0"/>
              <a:t>Para encontrar o </a:t>
            </a:r>
            <a:r>
              <a:rPr lang="pt-BR" sz="2200" b="1" dirty="0">
                <a:solidFill>
                  <a:srgbClr val="00B050"/>
                </a:solidFill>
              </a:rPr>
              <a:t>desvio padrão </a:t>
            </a:r>
            <a:r>
              <a:rPr lang="pt-BR" sz="2200" dirty="0"/>
              <a:t>de uma distribuição de dados:</a:t>
            </a:r>
          </a:p>
          <a:p>
            <a:pPr marL="82296" indent="0">
              <a:buNone/>
            </a:pPr>
            <a:endParaRPr lang="pt-BR" sz="2000" dirty="0"/>
          </a:p>
          <a:p>
            <a:pPr marL="82296" indent="0">
              <a:buNone/>
            </a:pPr>
            <a:r>
              <a:rPr lang="pt-BR" sz="2000" b="1" dirty="0">
                <a:solidFill>
                  <a:srgbClr val="00B050"/>
                </a:solidFill>
              </a:rPr>
              <a:t>Passo 1:</a:t>
            </a:r>
            <a:r>
              <a:rPr lang="pt-BR" sz="2000" dirty="0"/>
              <a:t> Encontra a variância;</a:t>
            </a:r>
          </a:p>
          <a:p>
            <a:pPr marL="82296" indent="0">
              <a:buNone/>
            </a:pPr>
            <a:r>
              <a:rPr lang="pt-BR" sz="2000" b="1" dirty="0">
                <a:solidFill>
                  <a:srgbClr val="00B050"/>
                </a:solidFill>
              </a:rPr>
              <a:t>Passo 2:</a:t>
            </a:r>
            <a:r>
              <a:rPr lang="pt-BR" sz="2000" dirty="0"/>
              <a:t> Extrai a raiz quadrada da variância.</a:t>
            </a:r>
          </a:p>
          <a:p>
            <a:pPr marL="82296" indent="0" algn="ctr">
              <a:buNone/>
            </a:pPr>
            <a:endParaRPr lang="pt-BR" sz="2200" dirty="0"/>
          </a:p>
          <a:p>
            <a:pPr marL="361950" lvl="1" indent="-361950">
              <a:buFont typeface="+mj-lt"/>
              <a:buAutoNum type="arabicPeriod"/>
            </a:pPr>
            <a:endParaRPr lang="pt-BR" sz="2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19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>
                <a:solidFill>
                  <a:schemeClr val="bg1"/>
                </a:solidFill>
              </a:rPr>
              <a:t>Variância e Desvio padrão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16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AB83773-E80D-463A-AA96-82A963313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484" y="1141860"/>
            <a:ext cx="1728192" cy="17149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9919573-ACA1-4677-AAAC-84B7178B5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684" y="1141861"/>
            <a:ext cx="1683596" cy="219209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B3F20501-FC8B-4DED-B669-67CC98439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1141860"/>
            <a:ext cx="1675525" cy="2696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xmlns="" id="{310F04D1-47E7-4029-A258-FADF969E6531}"/>
                  </a:ext>
                </a:extLst>
              </p:cNvPr>
              <p:cNvSpPr txBox="1"/>
              <p:nvPr/>
            </p:nvSpPr>
            <p:spPr>
              <a:xfrm>
                <a:off x="323528" y="1347614"/>
                <a:ext cx="10081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pt-BR" sz="22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acc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pt-BR" sz="2200" b="1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10F04D1-47E7-4029-A258-FADF969E6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47614"/>
                <a:ext cx="1008112" cy="430887"/>
              </a:xfrm>
              <a:prstGeom prst="rect">
                <a:avLst/>
              </a:prstGeom>
              <a:blipFill>
                <a:blip r:embed="rId7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xmlns="" id="{05917C42-0005-4C08-B5FF-1276D14AD5B3}"/>
                  </a:ext>
                </a:extLst>
              </p:cNvPr>
              <p:cNvSpPr txBox="1"/>
              <p:nvPr/>
            </p:nvSpPr>
            <p:spPr>
              <a:xfrm>
                <a:off x="323528" y="1811588"/>
                <a:ext cx="10081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pt-BR" sz="22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e>
                      </m:acc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pt-BR" sz="2200" b="1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5917C42-0005-4C08-B5FF-1276D14AD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11588"/>
                <a:ext cx="1008112" cy="430887"/>
              </a:xfrm>
              <a:prstGeom prst="rect">
                <a:avLst/>
              </a:prstGeom>
              <a:blipFill>
                <a:blip r:embed="rId8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xmlns="" id="{11406815-91A8-4C51-AD18-B57D27291693}"/>
                  </a:ext>
                </a:extLst>
              </p:cNvPr>
              <p:cNvSpPr txBox="1"/>
              <p:nvPr/>
            </p:nvSpPr>
            <p:spPr>
              <a:xfrm>
                <a:off x="323528" y="2291418"/>
                <a:ext cx="10081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pt-BR" sz="22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</m:e>
                      </m:acc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pt-BR" sz="2200" b="1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11406815-91A8-4C51-AD18-B57D27291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91418"/>
                <a:ext cx="100811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xmlns="" id="{4212B76F-F771-4B96-A87C-9EC0787718B3}"/>
                  </a:ext>
                </a:extLst>
              </p:cNvPr>
              <p:cNvSpPr txBox="1"/>
              <p:nvPr/>
            </p:nvSpPr>
            <p:spPr>
              <a:xfrm>
                <a:off x="1043608" y="1348775"/>
                <a:ext cx="10081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𝒂𝒏𝒐𝒔</m:t>
                      </m:r>
                    </m:oMath>
                  </m:oMathPara>
                </a14:m>
                <a:endParaRPr lang="pt-BR" sz="2200" b="1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4212B76F-F771-4B96-A87C-9EC078771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348775"/>
                <a:ext cx="1008112" cy="430887"/>
              </a:xfrm>
              <a:prstGeom prst="rect">
                <a:avLst/>
              </a:prstGeom>
              <a:blipFill>
                <a:blip r:embed="rId10"/>
                <a:stretch>
                  <a:fillRect l="-602" r="-204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xmlns="" id="{66ACF6D1-7A82-4028-A493-5E7499EB15FE}"/>
                  </a:ext>
                </a:extLst>
              </p:cNvPr>
              <p:cNvSpPr txBox="1"/>
              <p:nvPr/>
            </p:nvSpPr>
            <p:spPr>
              <a:xfrm>
                <a:off x="1056636" y="1827444"/>
                <a:ext cx="10081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𝒂𝒏𝒐𝒔</m:t>
                      </m:r>
                    </m:oMath>
                  </m:oMathPara>
                </a14:m>
                <a:endParaRPr lang="pt-BR" sz="2200" b="1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6ACF6D1-7A82-4028-A493-5E7499EB1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636" y="1827444"/>
                <a:ext cx="1008112" cy="430887"/>
              </a:xfrm>
              <a:prstGeom prst="rect">
                <a:avLst/>
              </a:prstGeom>
              <a:blipFill>
                <a:blip r:embed="rId11"/>
                <a:stretch>
                  <a:fillRect l="-602" r="-204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xmlns="" id="{88020D82-7617-439D-896A-D45DF64E291A}"/>
                  </a:ext>
                </a:extLst>
              </p:cNvPr>
              <p:cNvSpPr txBox="1"/>
              <p:nvPr/>
            </p:nvSpPr>
            <p:spPr>
              <a:xfrm>
                <a:off x="1056636" y="2278754"/>
                <a:ext cx="10081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𝒂𝒏𝒐𝒔</m:t>
                      </m:r>
                    </m:oMath>
                  </m:oMathPara>
                </a14:m>
                <a:endParaRPr lang="pt-BR" sz="2200" b="1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8020D82-7617-439D-896A-D45DF64E2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636" y="2278754"/>
                <a:ext cx="1008112" cy="430887"/>
              </a:xfrm>
              <a:prstGeom prst="rect">
                <a:avLst/>
              </a:prstGeom>
              <a:blipFill>
                <a:blip r:embed="rId12"/>
                <a:stretch>
                  <a:fillRect l="-602" r="-204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xmlns="" id="{A8175B58-A9BA-4ABB-9090-8F554F25D362}"/>
              </a:ext>
            </a:extLst>
          </p:cNvPr>
          <p:cNvSpPr txBox="1">
            <a:spLocks/>
          </p:cNvSpPr>
          <p:nvPr/>
        </p:nvSpPr>
        <p:spPr>
          <a:xfrm>
            <a:off x="107504" y="4098404"/>
            <a:ext cx="8784976" cy="104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Font typeface="Arial" pitchFamily="34" charset="0"/>
              <a:buNone/>
            </a:pP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Qual das turmas é mais homogênea? </a:t>
            </a:r>
          </a:p>
        </p:txBody>
      </p:sp>
    </p:spTree>
    <p:extLst>
      <p:ext uri="{BB962C8B-B14F-4D97-AF65-F5344CB8AC3E}">
        <p14:creationId xmlns:p14="http://schemas.microsoft.com/office/powerpoint/2010/main" val="36102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>
                <a:solidFill>
                  <a:schemeClr val="bg1"/>
                </a:solidFill>
              </a:rPr>
              <a:t>Variância e Desvio padrão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17</a:t>
            </a:fld>
            <a:endParaRPr lang="pt-B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CBD11FA6-2B96-4E8A-A26C-92591F772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2" y="3518791"/>
            <a:ext cx="3759062" cy="72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AC3F1DF8-D9C8-4686-BDEF-CFC75B610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2" y="1140617"/>
            <a:ext cx="2177060" cy="217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B927B290-FC99-4EFF-AFEE-5E78A303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698" y="1385738"/>
            <a:ext cx="1380857" cy="195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7D24678D-1E91-4E1B-ABC0-50AC1FE8F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51" y="2153843"/>
            <a:ext cx="979372" cy="25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C9B97737-218C-4A12-92DE-6F91FBD7D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986" y="2444911"/>
            <a:ext cx="936238" cy="19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5DB59E8C-4AE7-41F6-A900-A15ED351E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99" y="2743034"/>
            <a:ext cx="839297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30255A51-CA22-4D1A-A6E5-DE4820561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/>
          <a:stretch/>
        </p:blipFill>
        <p:spPr bwMode="auto">
          <a:xfrm>
            <a:off x="3648813" y="1395023"/>
            <a:ext cx="1511009" cy="192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114EDF6A-473F-401F-883D-6B3ED2A6B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564" y="2166786"/>
            <a:ext cx="687705" cy="2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2BC45409-A061-40AF-9D69-D7F52AFE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98" y="2453689"/>
            <a:ext cx="621036" cy="21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B3B30EC6-E5FF-42B6-9915-39F2D3B07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72" y="2743034"/>
            <a:ext cx="523986" cy="21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6F1D67C5-2283-404B-B65B-0651CFD6E949}"/>
              </a:ext>
            </a:extLst>
          </p:cNvPr>
          <p:cNvSpPr txBox="1"/>
          <p:nvPr/>
        </p:nvSpPr>
        <p:spPr>
          <a:xfrm>
            <a:off x="3789244" y="3702931"/>
            <a:ext cx="21635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≈ 0,28 anos²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xmlns="" id="{D4BC0A19-DDE8-4DFD-BCEB-230F9B1E2036}"/>
                  </a:ext>
                </a:extLst>
              </p:cNvPr>
              <p:cNvSpPr txBox="1"/>
              <p:nvPr/>
            </p:nvSpPr>
            <p:spPr>
              <a:xfrm>
                <a:off x="56221" y="4190042"/>
                <a:ext cx="5688632" cy="502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DP</m:t>
                      </m:r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0,28</m:t>
                          </m:r>
                        </m:e>
                      </m:rad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≈0,53 </m:t>
                      </m:r>
                      <m:r>
                        <m:rPr>
                          <m:sty m:val="p"/>
                        </m:rPr>
                        <a:rPr lang="pt-B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anos</m:t>
                      </m:r>
                    </m:oMath>
                  </m:oMathPara>
                </a14:m>
                <a:endParaRPr lang="pt-BR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4BC0A19-DDE8-4DFD-BCEB-230F9B1E2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1" y="4190042"/>
                <a:ext cx="5688632" cy="50231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17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>
                <a:solidFill>
                  <a:schemeClr val="bg1"/>
                </a:solidFill>
              </a:rPr>
              <a:t>Variância e Desvio padrão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18</a:t>
            </a:fld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5A754CFA-6127-4E3B-86D8-4FAF3CF4E0C8}"/>
              </a:ext>
            </a:extLst>
          </p:cNvPr>
          <p:cNvSpPr txBox="1"/>
          <p:nvPr/>
        </p:nvSpPr>
        <p:spPr>
          <a:xfrm>
            <a:off x="4442880" y="3897722"/>
            <a:ext cx="21635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≈ 1,81 anos²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xmlns="" id="{3BC82D3A-46D7-4DC8-B3FD-89E44C08DAD1}"/>
                  </a:ext>
                </a:extLst>
              </p:cNvPr>
              <p:cNvSpPr txBox="1"/>
              <p:nvPr/>
            </p:nvSpPr>
            <p:spPr>
              <a:xfrm>
                <a:off x="107504" y="4328609"/>
                <a:ext cx="5688632" cy="502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2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DP</m:t>
                      </m:r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1,81</m:t>
                          </m:r>
                        </m:e>
                      </m:rad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≈1,34 </m:t>
                      </m:r>
                      <m:r>
                        <m:rPr>
                          <m:sty m:val="p"/>
                        </m:rPr>
                        <a:rPr lang="pt-BR" sz="22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anos</m:t>
                      </m:r>
                    </m:oMath>
                  </m:oMathPara>
                </a14:m>
                <a:endParaRPr lang="pt-BR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BC82D3A-46D7-4DC8-B3FD-89E44C08D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28609"/>
                <a:ext cx="5688632" cy="502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225872AD-93C9-41C8-80A2-521926F7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21100"/>
            <a:ext cx="2160240" cy="265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3743A315-182C-4501-B73C-21018C18F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924" y="1405912"/>
            <a:ext cx="1391799" cy="236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xmlns="" id="{FE95A510-3839-42F8-96A9-ECDBE1545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6" y="2068937"/>
            <a:ext cx="13954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xmlns="" id="{11D9E332-C6CA-4619-9510-F17A0214D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88" y="2321346"/>
            <a:ext cx="13954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xmlns="" id="{CD070AD8-CBF4-47AB-AF1F-792FF1031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041" y="2583140"/>
            <a:ext cx="13223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xmlns="" id="{D86BC896-A88C-41BB-BC17-5BFC45AC0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23" y="2856289"/>
            <a:ext cx="13223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xmlns="" id="{95EFD64E-A243-497F-9931-601FD023F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6" y="3111633"/>
            <a:ext cx="13223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xmlns="" id="{0267ACFD-70D1-459B-96EA-6D9B303E2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42" y="1408742"/>
            <a:ext cx="1595348" cy="236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xmlns="" id="{0E1EB4D2-F94B-43A8-B83F-49F8D937C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141" y="2068936"/>
            <a:ext cx="8223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xmlns="" id="{FC9B43D5-925E-4ED1-8E6E-2A9AF04C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79" y="2324416"/>
            <a:ext cx="10493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2">
            <a:extLst>
              <a:ext uri="{FF2B5EF4-FFF2-40B4-BE49-F238E27FC236}">
                <a16:creationId xmlns:a16="http://schemas.microsoft.com/office/drawing/2014/main" xmlns="" id="{DA335412-EB86-4682-BA06-2E680371A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52" y="2590725"/>
            <a:ext cx="8223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3">
            <a:extLst>
              <a:ext uri="{FF2B5EF4-FFF2-40B4-BE49-F238E27FC236}">
                <a16:creationId xmlns:a16="http://schemas.microsoft.com/office/drawing/2014/main" xmlns="" id="{2C769F8B-1588-497D-BE31-34F70B3F8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52" y="2863874"/>
            <a:ext cx="8223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xmlns="" id="{2EDE5098-901B-421A-8863-5051C6CAF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52" y="3110166"/>
            <a:ext cx="8223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5">
            <a:extLst>
              <a:ext uri="{FF2B5EF4-FFF2-40B4-BE49-F238E27FC236}">
                <a16:creationId xmlns:a16="http://schemas.microsoft.com/office/drawing/2014/main" xmlns="" id="{0AAE8CD5-4AAC-4164-BAF8-132BB00DC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96884"/>
            <a:ext cx="4309067" cy="63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6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>
                <a:solidFill>
                  <a:schemeClr val="bg1"/>
                </a:solidFill>
              </a:rPr>
              <a:t>Variância e Desvio padrão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19</a:t>
            </a:fld>
            <a:endParaRPr lang="pt-BR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482296BE-9F31-4E8C-8570-F06ABDED48EB}"/>
              </a:ext>
            </a:extLst>
          </p:cNvPr>
          <p:cNvSpPr txBox="1"/>
          <p:nvPr/>
        </p:nvSpPr>
        <p:spPr>
          <a:xfrm>
            <a:off x="6372200" y="4108954"/>
            <a:ext cx="21635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≈ 4,95 anos²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xmlns="" id="{B86D0EA0-3F92-42D1-A2F0-EDA1BBC00735}"/>
                  </a:ext>
                </a:extLst>
              </p:cNvPr>
              <p:cNvSpPr txBox="1"/>
              <p:nvPr/>
            </p:nvSpPr>
            <p:spPr>
              <a:xfrm>
                <a:off x="6391495" y="3040661"/>
                <a:ext cx="2295305" cy="840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DP</m:t>
                      </m:r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4,95</m:t>
                          </m:r>
                        </m:e>
                      </m:rad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pt-BR" sz="2200" b="0" i="1" dirty="0">
                  <a:solidFill>
                    <a:schemeClr val="tx1"/>
                  </a:solidFill>
                  <a:ea typeface="Cambria Math"/>
                </a:endParaRPr>
              </a:p>
              <a:p>
                <a:r>
                  <a:rPr lang="pt-BR" sz="2200" b="0" dirty="0">
                    <a:solidFill>
                      <a:schemeClr val="tx1"/>
                    </a:solidFill>
                    <a:ea typeface="Cambria Math"/>
                  </a:rPr>
                  <a:t>DP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≈2,22 </m:t>
                    </m:r>
                    <m:r>
                      <m:rPr>
                        <m:sty m:val="p"/>
                      </m:rPr>
                      <a:rPr lang="pt-BR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anos</m:t>
                    </m:r>
                  </m:oMath>
                </a14:m>
                <a:endParaRPr lang="pt-BR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B86D0EA0-3F92-42D1-A2F0-EDA1BBC00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495" y="3040661"/>
                <a:ext cx="2295305" cy="840871"/>
              </a:xfrm>
              <a:prstGeom prst="rect">
                <a:avLst/>
              </a:prstGeom>
              <a:blipFill>
                <a:blip r:embed="rId4"/>
                <a:stretch>
                  <a:fillRect l="-3448" b="-137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>
            <a:extLst>
              <a:ext uri="{FF2B5EF4-FFF2-40B4-BE49-F238E27FC236}">
                <a16:creationId xmlns:a16="http://schemas.microsoft.com/office/drawing/2014/main" xmlns="" id="{B33CE07A-E3F0-4C0F-9AE5-4C9830947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27240"/>
            <a:ext cx="6120681" cy="59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36E8F30-F736-4B78-803B-E9F31B47BB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19" y="1140074"/>
            <a:ext cx="4190909" cy="279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0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>
                <a:solidFill>
                  <a:schemeClr val="bg1"/>
                </a:solidFill>
              </a:rPr>
              <a:t>Moda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</a:t>
            </a:fld>
            <a:endParaRPr lang="pt-BR"/>
          </a:p>
        </p:txBody>
      </p:sp>
      <p:pic>
        <p:nvPicPr>
          <p:cNvPr id="6" name="Picture 2" descr="http://dicasplussize.com/wp-content/uploads/2015/03/Dicas-m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41859"/>
            <a:ext cx="5040561" cy="3780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>
                <a:solidFill>
                  <a:schemeClr val="bg1"/>
                </a:solidFill>
              </a:rPr>
              <a:t>Variância e Desvio padrão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20</a:t>
            </a:fld>
            <a:endParaRPr lang="pt-BR" dirty="0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8461BC84-1020-48A8-B870-26713C46242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03648" y="1148706"/>
          <a:ext cx="5976663" cy="1706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922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22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22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/>
                        <a:t>TURMA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/>
                        <a:t>Variância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i="0" dirty="0"/>
                        <a:t>Desvio Padrão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/>
                        <a:t>A</a:t>
                      </a:r>
                      <a:endParaRPr lang="pt-BR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/>
                        <a:t>0,28</a:t>
                      </a:r>
                      <a:endParaRPr lang="pt-BR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/>
                        <a:t>0,53</a:t>
                      </a:r>
                      <a:endParaRPr lang="pt-BR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/>
                        <a:t>B</a:t>
                      </a:r>
                      <a:endParaRPr lang="pt-BR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/>
                        <a:t>1,81</a:t>
                      </a:r>
                      <a:endParaRPr lang="pt-BR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/>
                        <a:t>1,35</a:t>
                      </a:r>
                      <a:endParaRPr lang="pt-BR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/>
                        <a:t>C</a:t>
                      </a:r>
                      <a:endParaRPr lang="pt-BR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/>
                        <a:t>4,95</a:t>
                      </a:r>
                      <a:endParaRPr lang="pt-BR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/>
                        <a:t>2,22</a:t>
                      </a:r>
                      <a:endParaRPr lang="pt-BR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xmlns="" id="{6EF1C9F7-FC12-496B-94A4-AA7BCAC50C9A}"/>
                  </a:ext>
                </a:extLst>
              </p:cNvPr>
              <p:cNvSpPr/>
              <p:nvPr/>
            </p:nvSpPr>
            <p:spPr>
              <a:xfrm>
                <a:off x="114400" y="3119081"/>
                <a:ext cx="8653595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8046" indent="-285750" algn="just">
                  <a:buFont typeface="Arial" panose="020B0604020202020204" pitchFamily="34" charset="0"/>
                  <a:buChar char="•"/>
                </a:pPr>
                <a:r>
                  <a:rPr lang="pt-BR" sz="2200" dirty="0">
                    <a:cs typeface="Times New Roman" pitchFamily="18" charset="0"/>
                  </a:rPr>
                  <a:t>A turma que mais se aproxima da média de 16 anos é a 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pt-BR" sz="2200" dirty="0">
                    <a:cs typeface="Times New Roman" pitchFamily="18" charset="0"/>
                  </a:rPr>
                  <a:t>, sendo a turma </a:t>
                </a:r>
                <a:r>
                  <a:rPr lang="pt-BR" sz="2200" b="1" dirty="0">
                    <a:solidFill>
                      <a:srgbClr val="00B050"/>
                    </a:solidFill>
                    <a:cs typeface="Times New Roman" pitchFamily="18" charset="0"/>
                  </a:rPr>
                  <a:t>mais homogênea</a:t>
                </a:r>
                <a:r>
                  <a:rPr lang="pt-BR" sz="2200" dirty="0">
                    <a:cs typeface="Times New Roman" pitchFamily="18" charset="0"/>
                  </a:rPr>
                  <a:t>.  </a:t>
                </a:r>
              </a:p>
              <a:p>
                <a:pPr marL="82296" algn="just"/>
                <a:endParaRPr lang="pt-BR" sz="2200" dirty="0">
                  <a:cs typeface="Times New Roman" pitchFamily="18" charset="0"/>
                </a:endParaRPr>
              </a:p>
              <a:p>
                <a:pPr marL="368046" indent="-285750" algn="just">
                  <a:buFont typeface="Arial" panose="020B0604020202020204" pitchFamily="34" charset="0"/>
                  <a:buChar char="•"/>
                </a:pPr>
                <a:r>
                  <a:rPr lang="pt-BR" sz="2200" dirty="0">
                    <a:cs typeface="Times New Roman" pitchFamily="18" charset="0"/>
                  </a:rPr>
                  <a:t>A turma 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pt-BR" sz="2200" dirty="0">
                    <a:cs typeface="Times New Roman" pitchFamily="18" charset="0"/>
                  </a:rPr>
                  <a:t> possui maior variabilidade, trata-se de uma turma </a:t>
                </a:r>
                <a:r>
                  <a:rPr lang="pt-BR" sz="2200" b="1" dirty="0">
                    <a:solidFill>
                      <a:srgbClr val="00B050"/>
                    </a:solidFill>
                    <a:cs typeface="Times New Roman" pitchFamily="18" charset="0"/>
                  </a:rPr>
                  <a:t>mais heterogênea</a:t>
                </a:r>
                <a:r>
                  <a:rPr lang="pt-BR" sz="2200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EF1C9F7-FC12-496B-94A4-AA7BCAC50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00" y="3119081"/>
                <a:ext cx="8653595" cy="1785104"/>
              </a:xfrm>
              <a:prstGeom prst="rect">
                <a:avLst/>
              </a:prstGeom>
              <a:blipFill>
                <a:blip r:embed="rId4"/>
                <a:stretch>
                  <a:fillRect t="-2397" r="-916" b="-61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63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07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21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67819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07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00150"/>
            <a:ext cx="7931224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pt-BR" sz="4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22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20" y="1184661"/>
            <a:ext cx="6911085" cy="3658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632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07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7503" y="1188438"/>
            <a:ext cx="8705235" cy="395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buNone/>
            </a:pP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O candidato </a:t>
            </a: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mais regular?</a:t>
            </a: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23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DEB4B88-1937-440B-AA13-2FFDDB8AD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20" y="1707654"/>
            <a:ext cx="8547159" cy="157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0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07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7504" y="1188438"/>
            <a:ext cx="8784976" cy="395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Solução:</a:t>
            </a: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Quanto menor o desvio padrão, mais regular é </a:t>
            </a:r>
            <a:r>
              <a:rPr lang="pt-BR" sz="2400" smtClean="0">
                <a:latin typeface="Calibri" panose="020F0502020204030204" pitchFamily="34" charset="0"/>
                <a:cs typeface="Arial" panose="020B0604020202020204" pitchFamily="34" charset="0"/>
              </a:rPr>
              <a:t>a distribuição.</a:t>
            </a: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24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1FCBC27-93F7-4CB3-9DA4-B7675C74A3EE}"/>
              </a:ext>
            </a:extLst>
          </p:cNvPr>
          <p:cNvSpPr txBox="1"/>
          <p:nvPr/>
        </p:nvSpPr>
        <p:spPr>
          <a:xfrm>
            <a:off x="5292080" y="4335326"/>
            <a:ext cx="280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        </a:t>
            </a:r>
            <a:r>
              <a:rPr lang="pt-BR" sz="2400" dirty="0">
                <a:solidFill>
                  <a:srgbClr val="FF0000"/>
                </a:solidFill>
              </a:rPr>
              <a:t>Alternativa </a:t>
            </a:r>
            <a:r>
              <a:rPr lang="pt-BR" sz="2400" dirty="0" smtClean="0">
                <a:solidFill>
                  <a:srgbClr val="FF0000"/>
                </a:solidFill>
              </a:rPr>
              <a:t>“B”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01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710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01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00150"/>
            <a:ext cx="7931224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r>
              <a:rPr lang="pt-BR" sz="2400" dirty="0"/>
              <a:t> </a:t>
            </a:r>
          </a:p>
          <a:p>
            <a:pPr marL="457200" lvl="1" indent="0">
              <a:buNone/>
            </a:pPr>
            <a:endParaRPr lang="pt-BR" sz="4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26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63229"/>
            <a:ext cx="7344816" cy="3986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963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01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7504" y="1188438"/>
            <a:ext cx="8280920" cy="3955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sz="51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457200" lvl="1" indent="0">
              <a:buNone/>
            </a:pPr>
            <a:endParaRPr lang="pt-BR" sz="51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51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51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51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51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pt-BR" sz="51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457200" lvl="1" indent="0">
              <a:buNone/>
            </a:pPr>
            <a:endParaRPr lang="pt-BR" sz="51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5100" dirty="0">
                <a:latin typeface="Calibri" panose="020F0502020204030204" pitchFamily="34" charset="0"/>
              </a:rPr>
              <a:t>Quais os valores de moda e mediana, respectivamente?</a:t>
            </a:r>
          </a:p>
          <a:p>
            <a:pPr marL="457200" lvl="1" indent="0">
              <a:buNone/>
            </a:pPr>
            <a:endParaRPr lang="pt-BR" sz="5100" dirty="0"/>
          </a:p>
          <a:p>
            <a:pPr marL="457200" lvl="1" indent="0">
              <a:buNone/>
            </a:pPr>
            <a:r>
              <a:rPr lang="pt-BR" sz="3800" dirty="0"/>
              <a:t> </a:t>
            </a:r>
          </a:p>
          <a:p>
            <a:pPr marL="457200" lvl="1" indent="0">
              <a:buNone/>
            </a:pPr>
            <a:endParaRPr lang="pt-BR" sz="4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27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5AEABED-8633-470E-ADDD-47BF88ABD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681" y="1275805"/>
            <a:ext cx="413332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01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7504" y="1188438"/>
            <a:ext cx="8280920" cy="3955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sz="7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Solução:</a:t>
            </a:r>
          </a:p>
          <a:p>
            <a:pPr marL="457200" lvl="1" indent="0">
              <a:buNone/>
            </a:pPr>
            <a:endParaRPr lang="pt-BR" sz="7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7400" dirty="0">
                <a:latin typeface="Calibri" panose="020F0502020204030204" pitchFamily="34" charset="0"/>
                <a:cs typeface="Arial" panose="020B0604020202020204" pitchFamily="34" charset="0"/>
              </a:rPr>
              <a:t>Moda </a:t>
            </a:r>
            <a:r>
              <a:rPr lang="pt-BR" sz="7400" dirty="0" smtClean="0">
                <a:latin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pt-BR" sz="740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pt-BR" sz="7400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2 2 </a:t>
            </a:r>
            <a:r>
              <a:rPr lang="pt-BR" sz="7400" dirty="0">
                <a:latin typeface="Calibri" panose="020F0502020204030204" pitchFamily="34" charset="0"/>
                <a:cs typeface="Arial" panose="020B0604020202020204" pitchFamily="34" charset="0"/>
              </a:rPr>
              <a:t>D E </a:t>
            </a:r>
            <a:r>
              <a:rPr lang="pt-BR" sz="7400" dirty="0" smtClean="0">
                <a:latin typeface="Calibri" panose="020F0502020204030204" pitchFamily="34" charset="0"/>
                <a:cs typeface="Arial" panose="020B0604020202020204" pitchFamily="34" charset="0"/>
              </a:rPr>
              <a:t>é </a:t>
            </a:r>
            <a:r>
              <a:rPr lang="pt-BR" sz="7400" dirty="0"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</a:p>
          <a:p>
            <a:pPr marL="457200" lvl="1" indent="0">
              <a:buNone/>
            </a:pPr>
            <a:endParaRPr lang="pt-BR" sz="7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7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7400" dirty="0" smtClean="0">
                <a:latin typeface="Calibri" panose="020F0502020204030204" pitchFamily="34" charset="0"/>
                <a:cs typeface="Arial" panose="020B0604020202020204" pitchFamily="34" charset="0"/>
              </a:rPr>
              <a:t>Independente dos valores D e </a:t>
            </a:r>
            <a:r>
              <a:rPr lang="pt-BR" sz="7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pt-BR" sz="7400" dirty="0" smtClean="0">
                <a:latin typeface="Calibri" panose="020F0502020204030204" pitchFamily="34" charset="0"/>
                <a:cs typeface="Arial" panose="020B0604020202020204" pitchFamily="34" charset="0"/>
              </a:rPr>
              <a:t>, a m</a:t>
            </a:r>
            <a:r>
              <a:rPr lang="pt-BR" sz="7400" dirty="0" smtClean="0">
                <a:latin typeface="Calibri" panose="020F0502020204030204" pitchFamily="34" charset="0"/>
                <a:cs typeface="Arial" panose="020B0604020202020204" pitchFamily="34" charset="0"/>
              </a:rPr>
              <a:t>ediana sempre será o 2.</a:t>
            </a:r>
          </a:p>
          <a:p>
            <a:pPr marL="457200" lvl="1" indent="0">
              <a:buNone/>
            </a:pPr>
            <a:r>
              <a:rPr lang="pt-BR" sz="7400" dirty="0">
                <a:latin typeface="Calibri" panose="020F0502020204030204" pitchFamily="34" charset="0"/>
                <a:cs typeface="Arial" panose="020B0604020202020204" pitchFamily="34" charset="0"/>
              </a:rPr>
              <a:t>0 0 </a:t>
            </a:r>
            <a:r>
              <a:rPr lang="pt-BR" sz="7400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sz="7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7400" dirty="0">
                <a:latin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pt-BR" sz="7400" dirty="0" smtClean="0"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</a:p>
          <a:p>
            <a:pPr marL="457200" lvl="1" indent="0">
              <a:buNone/>
            </a:pPr>
            <a:r>
              <a:rPr lang="pt-BR" sz="7400" dirty="0" smtClean="0">
                <a:latin typeface="Calibri" panose="020F0502020204030204" pitchFamily="34" charset="0"/>
                <a:cs typeface="Arial" panose="020B0604020202020204" pitchFamily="34" charset="0"/>
              </a:rPr>
              <a:t>1 1 </a:t>
            </a:r>
            <a:r>
              <a:rPr lang="pt-BR" sz="7400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sz="7400" dirty="0">
                <a:latin typeface="Calibri" panose="020F0502020204030204" pitchFamily="34" charset="0"/>
                <a:cs typeface="Arial" panose="020B0604020202020204" pitchFamily="34" charset="0"/>
              </a:rPr>
              <a:t> 2 2</a:t>
            </a:r>
          </a:p>
          <a:p>
            <a:pPr marL="457200" lvl="1" indent="0">
              <a:buNone/>
            </a:pPr>
            <a:r>
              <a:rPr lang="pt-BR" sz="7400" dirty="0" smtClean="0">
                <a:latin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pt-BR" sz="7400" dirty="0">
                <a:latin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pt-BR" sz="740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sz="7400" dirty="0" smtClean="0">
                <a:latin typeface="Calibri" panose="020F0502020204030204" pitchFamily="34" charset="0"/>
                <a:cs typeface="Arial" panose="020B0604020202020204" pitchFamily="34" charset="0"/>
              </a:rPr>
              <a:t> 3 3</a:t>
            </a:r>
          </a:p>
          <a:p>
            <a:pPr marL="457200" lvl="1" indent="0">
              <a:buNone/>
            </a:pPr>
            <a:r>
              <a:rPr lang="pt-BR" sz="7400" dirty="0" smtClean="0">
                <a:latin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pt-BR" sz="7400" dirty="0">
                <a:latin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pt-BR" sz="7400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sz="7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7400" dirty="0" smtClean="0">
                <a:latin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pt-BR" sz="7400" dirty="0"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</a:p>
          <a:p>
            <a:pPr marL="457200" lvl="1" indent="0">
              <a:buNone/>
            </a:pPr>
            <a:r>
              <a:rPr lang="pt-BR" sz="7400" dirty="0" smtClean="0">
                <a:latin typeface="Calibri" panose="020F0502020204030204" pitchFamily="34" charset="0"/>
                <a:cs typeface="Arial" panose="020B0604020202020204" pitchFamily="34" charset="0"/>
              </a:rPr>
              <a:t>0 </a:t>
            </a:r>
            <a:r>
              <a:rPr lang="pt-BR" sz="7400" dirty="0">
                <a:latin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pt-BR" sz="7400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sz="7400" dirty="0">
                <a:latin typeface="Calibri" panose="020F0502020204030204" pitchFamily="34" charset="0"/>
                <a:cs typeface="Arial" panose="020B0604020202020204" pitchFamily="34" charset="0"/>
              </a:rPr>
              <a:t> 2 3</a:t>
            </a:r>
          </a:p>
          <a:p>
            <a:pPr marL="457200" lvl="1" indent="0">
              <a:buNone/>
            </a:pPr>
            <a:endParaRPr lang="pt-BR" sz="7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7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7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7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7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51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51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51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51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5100" dirty="0"/>
          </a:p>
          <a:p>
            <a:pPr marL="457200" lvl="1" indent="0">
              <a:buNone/>
            </a:pPr>
            <a:r>
              <a:rPr lang="pt-BR" sz="3800" dirty="0"/>
              <a:t> </a:t>
            </a:r>
          </a:p>
          <a:p>
            <a:pPr marL="457200" lvl="1" indent="0">
              <a:buNone/>
            </a:pPr>
            <a:endParaRPr lang="pt-BR" sz="4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28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B77C86C6-E007-4444-AABA-9FE2D5CDF8AF}"/>
              </a:ext>
            </a:extLst>
          </p:cNvPr>
          <p:cNvSpPr/>
          <p:nvPr/>
        </p:nvSpPr>
        <p:spPr>
          <a:xfrm>
            <a:off x="5508104" y="4425534"/>
            <a:ext cx="2519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</a:rPr>
              <a:t>Alternativa “C”</a:t>
            </a:r>
          </a:p>
        </p:txBody>
      </p:sp>
    </p:spTree>
    <p:extLst>
      <p:ext uri="{BB962C8B-B14F-4D97-AF65-F5344CB8AC3E}">
        <p14:creationId xmlns:p14="http://schemas.microsoft.com/office/powerpoint/2010/main" val="25793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03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29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375141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>
                <a:solidFill>
                  <a:schemeClr val="bg1"/>
                </a:solidFill>
              </a:rPr>
              <a:t>Moda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1131590"/>
            <a:ext cx="8291264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None/>
            </a:pPr>
            <a:endParaRPr lang="pt-BR" sz="2200" b="1" dirty="0"/>
          </a:p>
          <a:p>
            <a:pPr marL="82296" indent="0" algn="ctr">
              <a:buNone/>
            </a:pPr>
            <a:r>
              <a:rPr lang="pt-BR" sz="2200" b="1" dirty="0" err="1"/>
              <a:t>Mo</a:t>
            </a:r>
            <a:r>
              <a:rPr lang="pt-BR" sz="2200" dirty="0"/>
              <a:t> é o valor que ocorre com mais frequência na distribuição, isto é, o valor que mais se repete. </a:t>
            </a:r>
          </a:p>
          <a:p>
            <a:pPr marL="82296" indent="0" algn="ctr">
              <a:buNone/>
            </a:pPr>
            <a:endParaRPr lang="pt-BR" sz="2200" dirty="0"/>
          </a:p>
          <a:p>
            <a:pPr marL="82296" indent="0" algn="ctr">
              <a:buNone/>
            </a:pPr>
            <a:r>
              <a:rPr lang="pt-BR" sz="2200" dirty="0"/>
              <a:t>Pode ser:</a:t>
            </a:r>
          </a:p>
          <a:p>
            <a:pPr marL="82296" indent="0" algn="ctr">
              <a:buNone/>
            </a:pPr>
            <a:r>
              <a:rPr lang="pt-BR" sz="2200" b="1" dirty="0"/>
              <a:t>Bimodal</a:t>
            </a:r>
            <a:r>
              <a:rPr lang="pt-BR" sz="2200" dirty="0"/>
              <a:t> </a:t>
            </a:r>
          </a:p>
          <a:p>
            <a:pPr marL="82296" indent="0" algn="ctr">
              <a:buNone/>
            </a:pPr>
            <a:r>
              <a:rPr lang="pt-BR" sz="2200" b="1" dirty="0" err="1"/>
              <a:t>Trimodal</a:t>
            </a:r>
            <a:r>
              <a:rPr lang="pt-BR" sz="2200" dirty="0"/>
              <a:t> </a:t>
            </a:r>
          </a:p>
          <a:p>
            <a:pPr marL="82296" indent="0" algn="ctr">
              <a:buNone/>
            </a:pPr>
            <a:r>
              <a:rPr lang="pt-BR" sz="2200" b="1" dirty="0" err="1"/>
              <a:t>Polimodal</a:t>
            </a:r>
            <a:endParaRPr lang="pt-BR" sz="2200" dirty="0"/>
          </a:p>
          <a:p>
            <a:pPr marL="82296" indent="0" algn="ctr">
              <a:buNone/>
            </a:pPr>
            <a:r>
              <a:rPr lang="pt-BR" sz="2200" b="1" dirty="0" err="1"/>
              <a:t>Amodal</a:t>
            </a:r>
            <a:endParaRPr lang="pt-BR" sz="2200" dirty="0"/>
          </a:p>
          <a:p>
            <a:pPr marL="82296" indent="0" algn="ctr">
              <a:buNone/>
            </a:pPr>
            <a:endParaRPr lang="pt-BR" sz="2200" dirty="0"/>
          </a:p>
          <a:p>
            <a:pPr marL="361950" lvl="1" indent="-361950">
              <a:buFont typeface="+mj-lt"/>
              <a:buAutoNum type="arabicPeriod"/>
            </a:pPr>
            <a:endParaRPr lang="pt-BR" sz="2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</a:t>
            </a:fld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B17347F6-D78A-4D39-9CB7-E5A754BB8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71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03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00150"/>
            <a:ext cx="7931224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r>
              <a:rPr lang="pt-BR" sz="2400" dirty="0"/>
              <a:t> </a:t>
            </a:r>
          </a:p>
          <a:p>
            <a:pPr marL="457200" lvl="1" indent="0">
              <a:buNone/>
            </a:pPr>
            <a:endParaRPr lang="pt-BR" sz="4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30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63" y="1011628"/>
            <a:ext cx="3837598" cy="4029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419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03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7503" y="1188438"/>
            <a:ext cx="8705235" cy="3955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457200" lvl="1" indent="0">
              <a:buNone/>
            </a:pPr>
            <a:endParaRPr lang="pt-BR" sz="7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7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7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7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7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7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buNone/>
            </a:pPr>
            <a:endParaRPr lang="pt-BR" sz="9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pt-BR" sz="10000" dirty="0" smtClean="0">
                <a:latin typeface="Calibri" panose="020F0502020204030204" pitchFamily="34" charset="0"/>
              </a:rPr>
              <a:t>Qual é a </a:t>
            </a:r>
            <a:r>
              <a:rPr lang="pt-BR" sz="10000" dirty="0">
                <a:latin typeface="Calibri" panose="020F0502020204030204" pitchFamily="34" charset="0"/>
              </a:rPr>
              <a:t>média, </a:t>
            </a:r>
            <a:r>
              <a:rPr lang="pt-BR" sz="10000" dirty="0" smtClean="0">
                <a:latin typeface="Calibri" panose="020F0502020204030204" pitchFamily="34" charset="0"/>
              </a:rPr>
              <a:t>a mediana </a:t>
            </a:r>
            <a:r>
              <a:rPr lang="pt-BR" sz="10000" dirty="0">
                <a:latin typeface="Calibri" panose="020F0502020204030204" pitchFamily="34" charset="0"/>
              </a:rPr>
              <a:t>e </a:t>
            </a:r>
            <a:r>
              <a:rPr lang="pt-BR" sz="10000" dirty="0" smtClean="0">
                <a:latin typeface="Calibri" panose="020F0502020204030204" pitchFamily="34" charset="0"/>
              </a:rPr>
              <a:t>a moda?</a:t>
            </a:r>
            <a:endParaRPr lang="pt-BR" sz="10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pt-BR" sz="3800" dirty="0"/>
              <a:t> </a:t>
            </a:r>
          </a:p>
          <a:p>
            <a:pPr marL="457200" lvl="1" indent="0">
              <a:buNone/>
            </a:pPr>
            <a:endParaRPr lang="pt-BR" sz="4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31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EEC2CA3-EBC5-4216-95FA-81E48D1CE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1419622"/>
            <a:ext cx="2991049" cy="207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107504" y="1188438"/>
                <a:ext cx="8280920" cy="3327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</a:pPr>
                <a:r>
                  <a:rPr lang="pt-BR" sz="96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buNone/>
                </a:pPr>
                <a:endParaRPr lang="pt-BR" sz="7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74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9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𝑀𝑒𝑑𝑖𝑎𝑛𝑎</m:t>
                      </m:r>
                      <m:r>
                        <a:rPr lang="pt-BR" sz="9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 1 1 1 2 4 4 5 5 6 </m:t>
                      </m:r>
                    </m:oMath>
                  </m:oMathPara>
                </a14:m>
                <a:endParaRPr lang="pt-BR" sz="96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51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51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51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:endParaRPr lang="pt-BR" sz="51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5100" dirty="0"/>
              </a:p>
              <a:p>
                <a:pPr marL="57150" indent="0">
                  <a:buNone/>
                </a:pPr>
                <a:r>
                  <a:rPr lang="pt-BR" sz="4200" dirty="0"/>
                  <a:t> </a:t>
                </a:r>
                <a14:m>
                  <m:oMath xmlns:m="http://schemas.openxmlformats.org/officeDocument/2006/math">
                    <m:r>
                      <a:rPr lang="pt-BR" sz="10000" b="0" i="1" smtClean="0">
                        <a:latin typeface="Cambria Math" panose="02040503050406030204" pitchFamily="18" charset="0"/>
                      </a:rPr>
                      <m:t>𝑀𝑜𝑑𝑎</m:t>
                    </m:r>
                    <m:r>
                      <a:rPr lang="pt-BR" sz="10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pt-BR" sz="10000" dirty="0"/>
              </a:p>
              <a:p>
                <a:pPr marL="457200" lvl="1" indent="0">
                  <a:buNone/>
                </a:pPr>
                <a:endParaRPr lang="pt-BR" sz="4000" dirty="0"/>
              </a:p>
            </p:txBody>
          </p:sp>
        </mc:Choice>
        <mc:Fallback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88438"/>
                <a:ext cx="8280920" cy="3327528"/>
              </a:xfrm>
              <a:prstGeom prst="rect">
                <a:avLst/>
              </a:prstGeom>
              <a:blipFill rotWithShape="0">
                <a:blip r:embed="rId3"/>
                <a:stretch>
                  <a:fillRect l="-515" t="-34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32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B77C86C6-E007-4444-AABA-9FE2D5CDF8AF}"/>
              </a:ext>
            </a:extLst>
          </p:cNvPr>
          <p:cNvSpPr/>
          <p:nvPr/>
        </p:nvSpPr>
        <p:spPr>
          <a:xfrm>
            <a:off x="5652120" y="4473826"/>
            <a:ext cx="2504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</a:rPr>
              <a:t>Alternativa “B”</a:t>
            </a:r>
          </a:p>
        </p:txBody>
      </p:sp>
      <p:sp>
        <p:nvSpPr>
          <p:cNvPr id="8" name="Chave Esquerda 7">
            <a:extLst>
              <a:ext uri="{FF2B5EF4-FFF2-40B4-BE49-F238E27FC236}">
                <a16:creationId xmlns:a16="http://schemas.microsoft.com/office/drawing/2014/main" xmlns="" id="{FC69E2DD-22D5-4E8B-AC95-2751DF335C00}"/>
              </a:ext>
            </a:extLst>
          </p:cNvPr>
          <p:cNvSpPr/>
          <p:nvPr/>
        </p:nvSpPr>
        <p:spPr>
          <a:xfrm rot="16200000">
            <a:off x="2879812" y="2319722"/>
            <a:ext cx="216024" cy="432048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xmlns="" id="{81FCBC27-93F7-4CB3-9DA4-B7675C74A3EE}"/>
                  </a:ext>
                </a:extLst>
              </p:cNvPr>
              <p:cNvSpPr txBox="1"/>
              <p:nvPr/>
            </p:nvSpPr>
            <p:spPr>
              <a:xfrm>
                <a:off x="2123728" y="2642883"/>
                <a:ext cx="2016224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/>
                  <a:t>  Média=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pt-B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endParaRPr lang="pt-BR" b="1" dirty="0"/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1FCBC27-93F7-4CB3-9DA4-B7675C74A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642883"/>
                <a:ext cx="2016224" cy="491096"/>
              </a:xfrm>
              <a:prstGeom prst="rect">
                <a:avLst/>
              </a:prstGeom>
              <a:blipFill rotWithShape="0">
                <a:blip r:embed="rId5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88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04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33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4984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04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00150"/>
            <a:ext cx="7931224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r>
              <a:rPr lang="pt-BR" sz="2400" dirty="0"/>
              <a:t> </a:t>
            </a:r>
          </a:p>
          <a:p>
            <a:pPr marL="457200" lvl="1" indent="0">
              <a:buNone/>
            </a:pPr>
            <a:endParaRPr lang="pt-BR" sz="4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34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1" y="1149460"/>
            <a:ext cx="7056784" cy="3705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41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04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7503" y="1188438"/>
            <a:ext cx="8705235" cy="395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457200" lvl="1" indent="0">
              <a:buNone/>
            </a:pP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buNone/>
            </a:pP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A mediana </a:t>
            </a: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das cotações mensais do </a:t>
            </a: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ovo?</a:t>
            </a: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4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35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BE7EFEE-4E4B-4A77-A6ED-4EFA5439F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1419622"/>
            <a:ext cx="3139883" cy="19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107504" y="1188438"/>
                <a:ext cx="8784976" cy="3955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</a:pPr>
                <a:r>
                  <a:rPr lang="pt-BR" sz="24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𝑀𝑒𝑑𝑖𝑎𝑛𝑎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=73,10  81,60  82,00</m:t>
                      </m:r>
                      <m:r>
                        <a:rPr lang="pt-BR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83</m:t>
                      </m:r>
                      <m:r>
                        <a:rPr lang="pt-BR" sz="2400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00</m:t>
                      </m:r>
                      <m:r>
                        <a:rPr lang="pt-B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84</m:t>
                      </m:r>
                      <m:r>
                        <a:rPr lang="pt-BR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pt-BR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00</m:t>
                      </m:r>
                      <m:r>
                        <a:rPr lang="pt-BR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84</m:t>
                      </m:r>
                      <m:r>
                        <a:rPr lang="pt-BR" sz="2400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60</m:t>
                      </m:r>
                      <m:r>
                        <a:rPr lang="pt-BR" sz="2400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85</m:t>
                      </m:r>
                      <m:r>
                        <a:rPr lang="pt-BR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pt-BR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00</m:t>
                      </m:r>
                      <m:r>
                        <a:rPr lang="pt-BR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:r>
                  <a:rPr lang="pt-BR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57150" indent="0">
                  <a:buNone/>
                </a:pPr>
                <a:endParaRPr lang="pt-BR" sz="7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:endParaRPr lang="pt-BR" sz="7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:endParaRPr lang="pt-BR" sz="7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74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4000" dirty="0"/>
              </a:p>
            </p:txBody>
          </p:sp>
        </mc:Choice>
        <mc:Fallback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88438"/>
                <a:ext cx="8784976" cy="3955062"/>
              </a:xfrm>
              <a:prstGeom prst="rect">
                <a:avLst/>
              </a:prstGeom>
              <a:blipFill rotWithShape="0">
                <a:blip r:embed="rId3"/>
                <a:stretch>
                  <a:fillRect l="-486" t="-12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36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B77C86C6-E007-4444-AABA-9FE2D5CDF8AF}"/>
              </a:ext>
            </a:extLst>
          </p:cNvPr>
          <p:cNvSpPr/>
          <p:nvPr/>
        </p:nvSpPr>
        <p:spPr>
          <a:xfrm>
            <a:off x="5652120" y="4473826"/>
            <a:ext cx="2532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</a:rPr>
              <a:t>Alternativa “D”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1FCBC27-93F7-4CB3-9DA4-B7675C74A3EE}"/>
              </a:ext>
            </a:extLst>
          </p:cNvPr>
          <p:cNvSpPr txBox="1"/>
          <p:nvPr/>
        </p:nvSpPr>
        <p:spPr>
          <a:xfrm>
            <a:off x="3404317" y="433532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  </a:t>
            </a:r>
          </a:p>
        </p:txBody>
      </p:sp>
      <p:sp>
        <p:nvSpPr>
          <p:cNvPr id="7" name="Chave Esquerda 6">
            <a:extLst>
              <a:ext uri="{FF2B5EF4-FFF2-40B4-BE49-F238E27FC236}">
                <a16:creationId xmlns:a16="http://schemas.microsoft.com/office/drawing/2014/main" xmlns="" id="{AD7ECC8B-3D12-435C-99A3-784F344037CE}"/>
              </a:ext>
            </a:extLst>
          </p:cNvPr>
          <p:cNvSpPr/>
          <p:nvPr/>
        </p:nvSpPr>
        <p:spPr>
          <a:xfrm rot="16200000">
            <a:off x="4700910" y="-365122"/>
            <a:ext cx="539440" cy="6115508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9B609A16-814B-44A2-8707-097EB0992DFC}"/>
              </a:ext>
            </a:extLst>
          </p:cNvPr>
          <p:cNvSpPr txBox="1"/>
          <p:nvPr/>
        </p:nvSpPr>
        <p:spPr>
          <a:xfrm>
            <a:off x="3926514" y="308756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  Ordem crescente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252AA26E-2F7C-4B53-AFE4-A80D3A0D533A}"/>
              </a:ext>
            </a:extLst>
          </p:cNvPr>
          <p:cNvSpPr/>
          <p:nvPr/>
        </p:nvSpPr>
        <p:spPr>
          <a:xfrm>
            <a:off x="4355976" y="1979018"/>
            <a:ext cx="936104" cy="45718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7818758C-77CB-46C3-B06C-DABCA5862F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49" y="3406247"/>
            <a:ext cx="1712672" cy="12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7" grpId="0" animBg="1"/>
      <p:bldP spid="12" grpId="0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08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37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408547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08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00150"/>
            <a:ext cx="7931224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r>
              <a:rPr lang="pt-BR" sz="2400" dirty="0"/>
              <a:t> </a:t>
            </a:r>
          </a:p>
          <a:p>
            <a:pPr marL="457200" lvl="1" indent="0">
              <a:buNone/>
            </a:pPr>
            <a:endParaRPr lang="pt-BR" sz="4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38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0" y="1121768"/>
            <a:ext cx="6620228" cy="372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022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08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7503" y="1188438"/>
            <a:ext cx="8705235" cy="395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buNone/>
            </a:pP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Relação entre </a:t>
            </a: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média, a mediana e a </a:t>
            </a: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moda?</a:t>
            </a: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39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20F00FB-65B3-48F9-A1A3-2915EAE49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1223505"/>
            <a:ext cx="3672867" cy="243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7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>
                <a:solidFill>
                  <a:schemeClr val="bg1"/>
                </a:solidFill>
              </a:rPr>
              <a:t>Moda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23528" y="1275606"/>
            <a:ext cx="7498080" cy="541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Font typeface="Arial" pitchFamily="34" charset="0"/>
              <a:buNone/>
            </a:pPr>
            <a:r>
              <a:rPr lang="pt-BR" dirty="0"/>
              <a:t>2   5   5   5   6   7   9   9   9   10   10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305980" y="1824072"/>
                <a:ext cx="58326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200" b="1" dirty="0"/>
                  <a:t>Série bimodal 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b="1" i="1" smtClean="0">
                            <a:latin typeface="Cambria Math" panose="02040503050406030204" pitchFamily="18" charset="0"/>
                          </a:rPr>
                          <m:t>𝑴𝒐</m:t>
                        </m:r>
                      </m:e>
                      <m:sub>
                        <m:r>
                          <a:rPr lang="pt-BR" sz="2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BR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2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pt-BR" sz="2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2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pt-BR" sz="22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b="1" i="1" smtClean="0">
                            <a:latin typeface="Cambria Math" panose="02040503050406030204" pitchFamily="18" charset="0"/>
                          </a:rPr>
                          <m:t>𝑴𝒐</m:t>
                        </m:r>
                      </m:e>
                      <m:sub>
                        <m:r>
                          <a:rPr lang="pt-BR" sz="2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BR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2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BR" sz="22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980" y="1824072"/>
                <a:ext cx="5832648" cy="430887"/>
              </a:xfrm>
              <a:prstGeom prst="rect">
                <a:avLst/>
              </a:prstGeom>
              <a:blipFill>
                <a:blip r:embed="rId4"/>
                <a:stretch>
                  <a:fillRect t="-9859" b="-281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23528" y="2480394"/>
            <a:ext cx="7498080" cy="541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pt-BR" dirty="0"/>
              <a:t>4   4   4   5   6   7   7   7   8   9   9   9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187624" y="3025458"/>
                <a:ext cx="62903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200" b="1" dirty="0"/>
                  <a:t>Série </a:t>
                </a:r>
                <a:r>
                  <a:rPr lang="pt-BR" sz="2200" b="1" dirty="0" err="1"/>
                  <a:t>trimodal</a:t>
                </a:r>
                <a:r>
                  <a:rPr lang="pt-BR" sz="2200" b="1" dirty="0"/>
                  <a:t> 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b="1" i="1" smtClean="0">
                            <a:latin typeface="Cambria Math" panose="02040503050406030204" pitchFamily="18" charset="0"/>
                          </a:rPr>
                          <m:t>𝑴𝒐</m:t>
                        </m:r>
                      </m:e>
                      <m:sub>
                        <m:r>
                          <a:rPr lang="pt-BR" sz="2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BR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2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pt-BR" sz="22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b="1" i="1" smtClean="0">
                            <a:latin typeface="Cambria Math" panose="02040503050406030204" pitchFamily="18" charset="0"/>
                          </a:rPr>
                          <m:t>𝑴𝒐</m:t>
                        </m:r>
                      </m:e>
                      <m:sub>
                        <m:r>
                          <a:rPr lang="pt-BR" sz="2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BR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2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pt-BR" sz="2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2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pt-BR" sz="22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b="1" i="1">
                            <a:latin typeface="Cambria Math" panose="02040503050406030204" pitchFamily="18" charset="0"/>
                          </a:rPr>
                          <m:t>𝑴𝒐</m:t>
                        </m:r>
                      </m:e>
                      <m:sub>
                        <m:r>
                          <a:rPr lang="pt-BR" sz="2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pt-BR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2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BR" sz="22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025458"/>
                <a:ext cx="6290356" cy="430887"/>
              </a:xfrm>
              <a:prstGeom prst="rect">
                <a:avLst/>
              </a:prstGeom>
              <a:blipFill>
                <a:blip r:embed="rId5"/>
                <a:stretch>
                  <a:fillRect l="-1260" t="-8451" b="-281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583762" y="3696566"/>
            <a:ext cx="7498080" cy="541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pt-BR" dirty="0"/>
              <a:t>2   2   5   5   9   9   12   12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187624" y="4248215"/>
                <a:ext cx="62903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200" b="1" dirty="0"/>
                  <a:t>Série a</a:t>
                </a:r>
                <a14:m>
                  <m:oMath xmlns:m="http://schemas.openxmlformats.org/officeDocument/2006/math">
                    <m:r>
                      <a:rPr lang="pt-BR" sz="2200" b="1" i="0" smtClean="0">
                        <a:latin typeface="Cambria Math" panose="02040503050406030204" pitchFamily="18" charset="0"/>
                      </a:rPr>
                      <m:t>𝐦𝐨𝐝𝐚𝐥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BR" sz="22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248215"/>
                <a:ext cx="6290356" cy="430887"/>
              </a:xfrm>
              <a:prstGeom prst="rect">
                <a:avLst/>
              </a:prstGeom>
              <a:blipFill>
                <a:blip r:embed="rId6"/>
                <a:stretch>
                  <a:fillRect t="-9859" b="-26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xmlns="" id="{66886F49-839C-4742-B7AB-670835CFB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22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8637" y="1150338"/>
                <a:ext cx="8784976" cy="3955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</a:pPr>
                <a:r>
                  <a:rPr lang="pt-BR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é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𝑑𝑖</m:t>
                      </m:r>
                      <m:r>
                        <m:rPr>
                          <m:sty m:val="p"/>
                        </m:rPr>
                        <a:rPr lang="pt-B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pt-BR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5∙0+3∙1+4∙2+3∙3+2∙4+2∙5+1∙7</m:t>
                          </m:r>
                        </m:num>
                        <m:den>
                          <m:r>
                            <a:rPr lang="pt-B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pt-B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=2,25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:endParaRPr lang="pt-BR" sz="24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𝑀𝑒𝑑𝑖𝑎𝑛𝑎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=00000111222233344557=2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:endParaRPr lang="pt-BR" sz="24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𝑀𝑜𝑑𝑎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7" y="1150338"/>
                <a:ext cx="8784976" cy="3955062"/>
              </a:xfrm>
              <a:prstGeom prst="rect">
                <a:avLst/>
              </a:prstGeom>
              <a:blipFill rotWithShape="0">
                <a:blip r:embed="rId3"/>
                <a:stretch>
                  <a:fillRect l="-486" t="-12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40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1FCBC27-93F7-4CB3-9DA4-B7675C74A3EE}"/>
              </a:ext>
            </a:extLst>
          </p:cNvPr>
          <p:cNvSpPr txBox="1"/>
          <p:nvPr/>
        </p:nvSpPr>
        <p:spPr>
          <a:xfrm>
            <a:off x="5508104" y="4492876"/>
            <a:ext cx="280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         </a:t>
            </a:r>
            <a:r>
              <a:rPr lang="pt-BR" sz="2400" dirty="0">
                <a:solidFill>
                  <a:srgbClr val="FF0000"/>
                </a:solidFill>
              </a:rPr>
              <a:t>Alternativa “E”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EBA7CD5B-FAD2-454B-9B75-2255BA2B00B2}"/>
              </a:ext>
            </a:extLst>
          </p:cNvPr>
          <p:cNvSpPr/>
          <p:nvPr/>
        </p:nvSpPr>
        <p:spPr>
          <a:xfrm>
            <a:off x="3312043" y="3132713"/>
            <a:ext cx="360407" cy="3600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254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05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41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8404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05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00150"/>
            <a:ext cx="7931224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r>
              <a:rPr lang="pt-BR" sz="2400" dirty="0"/>
              <a:t> </a:t>
            </a:r>
          </a:p>
          <a:p>
            <a:pPr marL="457200" lvl="1" indent="0">
              <a:buNone/>
            </a:pPr>
            <a:endParaRPr lang="pt-BR" sz="4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42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43227"/>
            <a:ext cx="6300495" cy="354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792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05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7503" y="1188438"/>
            <a:ext cx="8705235" cy="395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buNone/>
            </a:pP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Mediana Ômega = 7,8 </a:t>
            </a:r>
          </a:p>
          <a:p>
            <a:pPr marL="57150" indent="0">
              <a:buNone/>
            </a:pP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Mediana Delta = 7,6 </a:t>
            </a:r>
          </a:p>
          <a:p>
            <a:pPr marL="57150" indent="0">
              <a:buNone/>
            </a:pP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Um </a:t>
            </a: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dos alunos da equipe Gama </a:t>
            </a: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faltou e ficou com 0 </a:t>
            </a: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sua </a:t>
            </a:r>
            <a:endParaRPr lang="pt-BR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; 6,5; 8; 10; 7; 6,5; 7; 8; 6; 0. </a:t>
            </a:r>
          </a:p>
          <a:p>
            <a:pPr marL="57150" indent="0">
              <a:buNone/>
            </a:pPr>
            <a:endParaRPr lang="pt-BR" sz="2400" b="1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pt-B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</a:t>
            </a: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buNone/>
            </a:pPr>
            <a:r>
              <a:rPr lang="pt-BR" sz="2400" dirty="0" smtClean="0">
                <a:latin typeface="Calibri" panose="020F0502020204030204" pitchFamily="34" charset="0"/>
              </a:rPr>
              <a:t>Qual afirmativa correta</a:t>
            </a:r>
            <a:r>
              <a:rPr lang="pt-BR" sz="2400" dirty="0" smtClean="0">
                <a:latin typeface="Calibri" panose="020F0502020204030204" pitchFamily="34" charset="0"/>
              </a:rPr>
              <a:t>? </a:t>
            </a:r>
            <a:endParaRPr lang="pt-BR" sz="2400" dirty="0">
              <a:latin typeface="Calibri" panose="020F0502020204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43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322131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107504" y="1188438"/>
                <a:ext cx="8784976" cy="3955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</a:pPr>
                <a:r>
                  <a:rPr lang="pt-BR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buNone/>
                </a:pPr>
                <a:endParaRPr lang="pt-BR" sz="24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:r>
                  <a:rPr lang="pt-BR" sz="2400" b="0" dirty="0"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𝑀𝑒𝑑𝑖𝑎𝑛𝑎</m:t>
                    </m:r>
                    <m:r>
                      <a:rPr lang="pt-BR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4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pt-BR" sz="2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6 </m:t>
                    </m:r>
                    <m:r>
                      <a:rPr lang="pt-BR" sz="24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6,5</m:t>
                    </m:r>
                    <m:r>
                      <a:rPr lang="pt-BR" sz="2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6,5 </m:t>
                    </m:r>
                    <m:r>
                      <a:rPr lang="pt-BR" sz="24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pt-BR" sz="2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7 </m:t>
                    </m:r>
                    <m:r>
                      <a:rPr lang="pt-BR" sz="24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pt-BR" sz="2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8 </m:t>
                    </m:r>
                    <m:r>
                      <a:rPr lang="pt-BR" sz="24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pt-BR" sz="2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10 </m:t>
                    </m:r>
                  </m:oMath>
                </a14:m>
                <a:endParaRPr lang="pt-BR" sz="740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24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4000" dirty="0"/>
              </a:p>
              <a:p>
                <a:pPr marL="57150" indent="0">
                  <a:buNone/>
                </a:pPr>
                <a:r>
                  <a:rPr lang="pt-BR" sz="2400" dirty="0"/>
                  <a:t>B)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𝑀𝑒𝑑𝑖𝑎𝑛𝑎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=6 6,5 6,5 7 7 8 8 10 10 10 </m:t>
                    </m:r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88438"/>
                <a:ext cx="8784976" cy="3955062"/>
              </a:xfrm>
              <a:prstGeom prst="rect">
                <a:avLst/>
              </a:prstGeom>
              <a:blipFill>
                <a:blip r:embed="rId3"/>
                <a:stretch>
                  <a:fillRect l="-486" t="-12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44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1FCBC27-93F7-4CB3-9DA4-B7675C74A3EE}"/>
              </a:ext>
            </a:extLst>
          </p:cNvPr>
          <p:cNvSpPr txBox="1"/>
          <p:nvPr/>
        </p:nvSpPr>
        <p:spPr>
          <a:xfrm>
            <a:off x="3404317" y="433532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  </a:t>
            </a:r>
          </a:p>
        </p:txBody>
      </p:sp>
      <p:sp>
        <p:nvSpPr>
          <p:cNvPr id="4" name="Chave Esquerda 3">
            <a:extLst>
              <a:ext uri="{FF2B5EF4-FFF2-40B4-BE49-F238E27FC236}">
                <a16:creationId xmlns:a16="http://schemas.microsoft.com/office/drawing/2014/main" xmlns="" id="{93FA773C-1456-491D-9040-9B23D1D419D0}"/>
              </a:ext>
            </a:extLst>
          </p:cNvPr>
          <p:cNvSpPr/>
          <p:nvPr/>
        </p:nvSpPr>
        <p:spPr>
          <a:xfrm rot="16200000">
            <a:off x="3581890" y="2319906"/>
            <a:ext cx="288032" cy="468052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xmlns="" id="{66BC08ED-56AA-447C-B965-32568072E4A4}"/>
                  </a:ext>
                </a:extLst>
              </p:cNvPr>
              <p:cNvSpPr txBox="1"/>
              <p:nvPr/>
            </p:nvSpPr>
            <p:spPr>
              <a:xfrm>
                <a:off x="2843807" y="2823157"/>
                <a:ext cx="1764196" cy="489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/>
                  <a:t>Média=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pt-B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</m:oMath>
                </a14:m>
                <a:endParaRPr lang="pt-BR" b="1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6BC08ED-56AA-447C-B965-32568072E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7" y="2823157"/>
                <a:ext cx="1764196" cy="489814"/>
              </a:xfrm>
              <a:prstGeom prst="rect">
                <a:avLst/>
              </a:prstGeom>
              <a:blipFill>
                <a:blip r:embed="rId5"/>
                <a:stretch>
                  <a:fillRect l="-3114" b="-87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251A4F9-2333-4780-9D43-9BB12D7E1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79" y="4032362"/>
            <a:ext cx="591363" cy="396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xmlns="" id="{477C3F49-AF89-4254-B721-F8FD248A256E}"/>
                  </a:ext>
                </a:extLst>
              </p:cNvPr>
              <p:cNvSpPr txBox="1"/>
              <p:nvPr/>
            </p:nvSpPr>
            <p:spPr>
              <a:xfrm>
                <a:off x="2872195" y="4347347"/>
                <a:ext cx="2124236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/>
                  <a:t>Média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pt-B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pt-B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t-B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pt-BR" b="1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7C3F49-AF89-4254-B721-F8FD248A2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195" y="4347347"/>
                <a:ext cx="2124236" cy="491096"/>
              </a:xfrm>
              <a:prstGeom prst="rect">
                <a:avLst/>
              </a:prstGeom>
              <a:blipFill>
                <a:blip r:embed="rId7"/>
                <a:stretch>
                  <a:fillRect l="-2292" b="-74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21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107504" y="1188438"/>
                <a:ext cx="8784976" cy="3955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</a:pPr>
                <a:r>
                  <a:rPr lang="pt-BR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buNone/>
                </a:pPr>
                <a:endParaRPr lang="pt-BR" sz="24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:r>
                  <a:rPr lang="pt-BR" sz="2400" dirty="0">
                    <a:cs typeface="Arial" panose="020B0604020202020204" pitchFamily="34" charset="0"/>
                  </a:rPr>
                  <a:t>C</a:t>
                </a:r>
                <a:r>
                  <a:rPr lang="pt-BR" sz="2400" b="0" dirty="0"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pt-BR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𝑀𝑒𝑑𝑖𝑎𝑛𝑎</m:t>
                    </m:r>
                    <m:r>
                      <a:rPr lang="pt-BR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6 </m:t>
                    </m:r>
                    <m:r>
                      <a:rPr lang="pt-BR" sz="24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6,5</m:t>
                    </m:r>
                    <m:r>
                      <a:rPr lang="pt-BR" sz="2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6,5 </m:t>
                    </m:r>
                    <m:r>
                      <a:rPr lang="pt-BR" sz="24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pt-BR" sz="2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7 8 </m:t>
                    </m:r>
                    <m:r>
                      <a:rPr lang="pt-BR" sz="24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pt-BR" sz="2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8 </m:t>
                    </m:r>
                    <m:r>
                      <a:rPr lang="pt-BR" sz="24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pt-BR" sz="2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10 </m:t>
                    </m:r>
                  </m:oMath>
                </a14:m>
                <a:endParaRPr lang="pt-BR" sz="740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24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:endParaRPr lang="pt-BR" sz="2800" dirty="0"/>
              </a:p>
              <a:p>
                <a:pPr marL="57150" indent="0">
                  <a:buNone/>
                </a:pPr>
                <a:r>
                  <a:rPr lang="pt-BR" sz="2800" dirty="0"/>
                  <a:t>D) </a:t>
                </a:r>
                <a:r>
                  <a:rPr lang="pt-BR" sz="2400" dirty="0">
                    <a:latin typeface="Calibri" panose="020F0502020204030204" pitchFamily="34" charset="0"/>
                  </a:rPr>
                  <a:t>Permaneceria na terceira posição, independentemente da nota obtida pelo aluno. </a:t>
                </a:r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88438"/>
                <a:ext cx="8784976" cy="3955062"/>
              </a:xfrm>
              <a:prstGeom prst="rect">
                <a:avLst/>
              </a:prstGeom>
              <a:blipFill>
                <a:blip r:embed="rId3"/>
                <a:stretch>
                  <a:fillRect l="-833" t="-12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45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1FCBC27-93F7-4CB3-9DA4-B7675C74A3EE}"/>
              </a:ext>
            </a:extLst>
          </p:cNvPr>
          <p:cNvSpPr txBox="1"/>
          <p:nvPr/>
        </p:nvSpPr>
        <p:spPr>
          <a:xfrm>
            <a:off x="3404317" y="433532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  </a:t>
            </a:r>
          </a:p>
        </p:txBody>
      </p:sp>
      <p:sp>
        <p:nvSpPr>
          <p:cNvPr id="4" name="Chave Esquerda 3">
            <a:extLst>
              <a:ext uri="{FF2B5EF4-FFF2-40B4-BE49-F238E27FC236}">
                <a16:creationId xmlns:a16="http://schemas.microsoft.com/office/drawing/2014/main" xmlns="" id="{93FA773C-1456-491D-9040-9B23D1D419D0}"/>
              </a:ext>
            </a:extLst>
          </p:cNvPr>
          <p:cNvSpPr/>
          <p:nvPr/>
        </p:nvSpPr>
        <p:spPr>
          <a:xfrm rot="16200000">
            <a:off x="3653898" y="2344645"/>
            <a:ext cx="288032" cy="468052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776A9C0-AFE1-47DB-B7E9-487841086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543" y="4287233"/>
            <a:ext cx="2609314" cy="6462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B98FB8A0-DC72-4625-982C-19E118B84C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9682" y="2826689"/>
            <a:ext cx="217646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15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46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849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15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00150"/>
            <a:ext cx="7931224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r>
              <a:rPr lang="pt-BR" sz="2400" dirty="0"/>
              <a:t> </a:t>
            </a:r>
          </a:p>
          <a:p>
            <a:pPr marL="457200" lvl="1" indent="0">
              <a:buNone/>
            </a:pPr>
            <a:endParaRPr lang="pt-BR" sz="4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47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60D138C-6E20-44B9-9A6B-849E19768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12" y="1065784"/>
            <a:ext cx="7060000" cy="397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042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15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7503" y="1188438"/>
            <a:ext cx="8705235" cy="3955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buNone/>
            </a:pP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200 hotéis</a:t>
            </a:r>
          </a:p>
          <a:p>
            <a:pPr marL="57150" indent="0">
              <a:buNone/>
            </a:pP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Diárias: </a:t>
            </a: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= R$ 200,00; B = R$ 300,00; </a:t>
            </a:r>
          </a:p>
          <a:p>
            <a:pPr marL="57150" indent="0">
              <a:buNone/>
            </a:pP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C = R$ 400,00 e D = R$ 600,00. </a:t>
            </a: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buNone/>
            </a:pP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O valor mediano da diária, em reais, para o quarto padrão de casal nessa cidade, é?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48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2581459-A0B0-42A2-8A8D-A3E26C6FA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374652"/>
            <a:ext cx="3312368" cy="260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15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8637" y="1150338"/>
            <a:ext cx="8784976" cy="395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Solução:</a:t>
            </a: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pt-BR" sz="2400" b="0" dirty="0">
                <a:solidFill>
                  <a:schemeClr val="tx1"/>
                </a:solidFill>
                <a:cs typeface="Arial" panose="020B0604020202020204" pitchFamily="34" charset="0"/>
              </a:rPr>
              <a:t>        </a:t>
            </a:r>
            <a:endParaRPr lang="pt-BR" sz="24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49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1FCBC27-93F7-4CB3-9DA4-B7675C74A3EE}"/>
              </a:ext>
            </a:extLst>
          </p:cNvPr>
          <p:cNvSpPr txBox="1"/>
          <p:nvPr/>
        </p:nvSpPr>
        <p:spPr>
          <a:xfrm>
            <a:off x="5508104" y="4492876"/>
            <a:ext cx="280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         </a:t>
            </a:r>
            <a:r>
              <a:rPr lang="pt-BR" sz="2400" dirty="0">
                <a:solidFill>
                  <a:srgbClr val="FF0000"/>
                </a:solidFill>
              </a:rPr>
              <a:t>Alternativa “C”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xmlns="" id="{B4C14755-A7FC-4A2E-90C8-9D00C184326B}"/>
              </a:ext>
            </a:extLst>
          </p:cNvPr>
          <p:cNvGrpSpPr/>
          <p:nvPr/>
        </p:nvGrpSpPr>
        <p:grpSpPr>
          <a:xfrm>
            <a:off x="6548552" y="1664495"/>
            <a:ext cx="2590800" cy="1977050"/>
            <a:chOff x="5006000" y="1417707"/>
            <a:chExt cx="3310415" cy="2603218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xmlns="" id="{EC378543-3F07-492F-AE2D-3B9D16C3A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000" y="1417707"/>
              <a:ext cx="3310415" cy="2603218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78A8A8B5-0274-4E43-84E5-093158324A61}"/>
                </a:ext>
              </a:extLst>
            </p:cNvPr>
            <p:cNvSpPr txBox="1"/>
            <p:nvPr/>
          </p:nvSpPr>
          <p:spPr>
            <a:xfrm>
              <a:off x="5107724" y="2387300"/>
              <a:ext cx="685038" cy="486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00B050"/>
                  </a:solidFill>
                </a:rPr>
                <a:t>80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xmlns="" id="{FDDD21DD-6C1E-46B3-9D5B-4A275646E68C}"/>
                </a:ext>
              </a:extLst>
            </p:cNvPr>
            <p:cNvSpPr txBox="1"/>
            <p:nvPr/>
          </p:nvSpPr>
          <p:spPr>
            <a:xfrm>
              <a:off x="7109041" y="1957673"/>
              <a:ext cx="657694" cy="486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00B050"/>
                  </a:solidFill>
                </a:rPr>
                <a:t>50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xmlns="" id="{F3FCCC32-A645-4435-9741-A4DA93742ABC}"/>
                </a:ext>
              </a:extLst>
            </p:cNvPr>
            <p:cNvSpPr txBox="1"/>
            <p:nvPr/>
          </p:nvSpPr>
          <p:spPr>
            <a:xfrm>
              <a:off x="7137617" y="2861248"/>
              <a:ext cx="600545" cy="486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00B050"/>
                  </a:solidFill>
                </a:rPr>
                <a:t>20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xmlns="" id="{7FF6CFDB-429F-482E-914A-BE747D110E47}"/>
                </a:ext>
              </a:extLst>
            </p:cNvPr>
            <p:cNvSpPr txBox="1"/>
            <p:nvPr/>
          </p:nvSpPr>
          <p:spPr>
            <a:xfrm>
              <a:off x="6253260" y="3197514"/>
              <a:ext cx="722319" cy="486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00B050"/>
                  </a:solidFill>
                </a:rPr>
                <a:t>50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xmlns="" id="{F1CF55B3-F402-4AAD-8157-797EE1468F03}"/>
                  </a:ext>
                </a:extLst>
              </p:cNvPr>
              <p:cNvSpPr txBox="1"/>
              <p:nvPr/>
            </p:nvSpPr>
            <p:spPr>
              <a:xfrm>
                <a:off x="2440807" y="3080058"/>
                <a:ext cx="3784890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𝟑𝟎𝟎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𝟒𝟎𝟎</m:t>
                          </m:r>
                        </m:num>
                        <m:den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𝟑𝟓𝟎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1CF55B3-F402-4AAD-8157-797EE1468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07" y="3080058"/>
                <a:ext cx="3784890" cy="6109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020801"/>
              </p:ext>
            </p:extLst>
          </p:nvPr>
        </p:nvGraphicFramePr>
        <p:xfrm>
          <a:off x="216122" y="1738620"/>
          <a:ext cx="2048315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68195"/>
                <a:gridCol w="1080120"/>
              </a:tblGrid>
              <a:tr h="0">
                <a:tc>
                  <a:txBody>
                    <a:bodyPr/>
                    <a:lstStyle/>
                    <a:p>
                      <a:r>
                        <a:rPr lang="pt-BR" dirty="0" smtClean="0"/>
                        <a:t>Diárias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Hotéis</a:t>
                      </a:r>
                      <a:endParaRPr lang="pt-BR" dirty="0"/>
                    </a:p>
                  </a:txBody>
                  <a:tcPr/>
                </a:tc>
              </a:tr>
              <a:tr h="235452">
                <a:tc>
                  <a:txBody>
                    <a:bodyPr/>
                    <a:lstStyle/>
                    <a:p>
                      <a:r>
                        <a:rPr lang="pt-BR" dirty="0" smtClean="0"/>
                        <a:t>R$ 200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50</a:t>
                      </a:r>
                      <a:endParaRPr lang="pt-BR" dirty="0"/>
                    </a:p>
                  </a:txBody>
                  <a:tcPr/>
                </a:tc>
              </a:tr>
              <a:tr h="235452">
                <a:tc>
                  <a:txBody>
                    <a:bodyPr/>
                    <a:lstStyle/>
                    <a:p>
                      <a:r>
                        <a:rPr lang="pt-BR" dirty="0" smtClean="0"/>
                        <a:t>R$ </a:t>
                      </a:r>
                      <a:r>
                        <a:rPr lang="pt-BR" dirty="0" smtClean="0"/>
                        <a:t>300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50</a:t>
                      </a:r>
                      <a:endParaRPr lang="pt-BR" dirty="0"/>
                    </a:p>
                  </a:txBody>
                  <a:tcPr/>
                </a:tc>
              </a:tr>
              <a:tr h="235452">
                <a:tc>
                  <a:txBody>
                    <a:bodyPr/>
                    <a:lstStyle/>
                    <a:p>
                      <a:r>
                        <a:rPr lang="pt-BR" dirty="0" smtClean="0"/>
                        <a:t>R$ </a:t>
                      </a:r>
                      <a:r>
                        <a:rPr lang="pt-BR" dirty="0" smtClean="0"/>
                        <a:t>400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80</a:t>
                      </a:r>
                    </a:p>
                  </a:txBody>
                  <a:tcPr/>
                </a:tc>
              </a:tr>
              <a:tr h="235452">
                <a:tc>
                  <a:txBody>
                    <a:bodyPr/>
                    <a:lstStyle/>
                    <a:p>
                      <a:r>
                        <a:rPr lang="pt-BR" dirty="0" smtClean="0"/>
                        <a:t>R$ </a:t>
                      </a:r>
                      <a:r>
                        <a:rPr lang="pt-BR" dirty="0" smtClean="0"/>
                        <a:t>600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</a:t>
                      </a:r>
                      <a:endParaRPr lang="pt-BR" dirty="0"/>
                    </a:p>
                  </a:txBody>
                  <a:tcPr/>
                </a:tc>
              </a:tr>
              <a:tr h="235452">
                <a:tc>
                  <a:txBody>
                    <a:bodyPr/>
                    <a:lstStyle/>
                    <a:p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xmlns="" id="{F1CF55B3-F402-4AAD-8157-797EE1468F03}"/>
                  </a:ext>
                </a:extLst>
              </p:cNvPr>
              <p:cNvSpPr txBox="1"/>
              <p:nvPr/>
            </p:nvSpPr>
            <p:spPr>
              <a:xfrm>
                <a:off x="2453694" y="2162097"/>
                <a:ext cx="3784890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𝑴𝒆𝒅𝒊𝒂𝒏𝒂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  <m: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  <m:t>ª</m:t>
                              </m:r>
                            </m:sub>
                          </m:s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ª</m:t>
                              </m:r>
                            </m:sub>
                          </m:sSub>
                        </m:num>
                        <m:den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1CF55B3-F402-4AAD-8157-797EE1468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694" y="2162097"/>
                <a:ext cx="3784890" cy="6109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7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>
                <a:solidFill>
                  <a:schemeClr val="bg1"/>
                </a:solidFill>
              </a:rPr>
              <a:t>Média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</a:t>
            </a:fld>
            <a:endParaRPr lang="pt-BR"/>
          </a:p>
        </p:txBody>
      </p:sp>
      <p:pic>
        <p:nvPicPr>
          <p:cNvPr id="6" name="Picture 2" descr="http://www.bahiaeconomica.com.br/ckfinder/userfiles/images/economia/economia2/BOLSA-CLASSE-ME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57834"/>
            <a:ext cx="5479976" cy="340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1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02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50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39500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02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00150"/>
            <a:ext cx="7931224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pt-BR" sz="4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51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1674"/>
            <a:ext cx="7416824" cy="416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96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02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7503" y="1188438"/>
            <a:ext cx="8705235" cy="342631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457200" lvl="1" indent="0">
              <a:buNone/>
            </a:pPr>
            <a:endParaRPr lang="pt-BR" sz="7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7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7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7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7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7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buNone/>
            </a:pPr>
            <a:endParaRPr lang="pt-BR" sz="9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pt-BR" sz="10000" dirty="0">
                <a:latin typeface="Calibri" panose="020F0502020204030204" pitchFamily="34" charset="0"/>
              </a:rPr>
              <a:t>Qual foi o item  determinante para a inflação de maio de 2018?</a:t>
            </a:r>
          </a:p>
          <a:p>
            <a:pPr marL="457200" lvl="1" indent="0">
              <a:buNone/>
            </a:pPr>
            <a:endParaRPr lang="pt-BR" sz="5100" dirty="0"/>
          </a:p>
          <a:p>
            <a:pPr marL="457200" lvl="1" indent="0">
              <a:buNone/>
            </a:pPr>
            <a:r>
              <a:rPr lang="pt-BR" sz="3800" dirty="0"/>
              <a:t> </a:t>
            </a:r>
          </a:p>
          <a:p>
            <a:pPr marL="457200" lvl="1" indent="0">
              <a:buNone/>
            </a:pPr>
            <a:endParaRPr lang="pt-BR" sz="4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52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314CBC0-BAAD-431E-8705-2C392F2CC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165" y="1347614"/>
            <a:ext cx="4325909" cy="209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9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02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7504" y="1188438"/>
            <a:ext cx="8280920" cy="3955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Solução:</a:t>
            </a:r>
          </a:p>
          <a:p>
            <a:pPr marL="57150" indent="0">
              <a:buNone/>
            </a:pPr>
            <a:endParaRPr lang="pt-BR" sz="7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7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7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7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7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7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51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51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51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51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5100" dirty="0"/>
          </a:p>
          <a:p>
            <a:pPr marL="457200" lvl="1" indent="0">
              <a:buNone/>
            </a:pPr>
            <a:r>
              <a:rPr lang="pt-BR" sz="3800" dirty="0"/>
              <a:t> </a:t>
            </a:r>
          </a:p>
          <a:p>
            <a:pPr marL="457200" lvl="1" indent="0">
              <a:buNone/>
            </a:pPr>
            <a:endParaRPr lang="pt-BR" sz="4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53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B77C86C6-E007-4444-AABA-9FE2D5CDF8AF}"/>
              </a:ext>
            </a:extLst>
          </p:cNvPr>
          <p:cNvSpPr/>
          <p:nvPr/>
        </p:nvSpPr>
        <p:spPr>
          <a:xfrm>
            <a:off x="5652120" y="4473826"/>
            <a:ext cx="248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</a:rPr>
              <a:t>Alternativa “A”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F6EB946-0D90-4B8B-8B99-0B9F3FDE4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747025"/>
            <a:ext cx="4322439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06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54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399877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06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00150"/>
            <a:ext cx="7931224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r>
              <a:rPr lang="pt-BR" sz="2400" dirty="0"/>
              <a:t> </a:t>
            </a:r>
          </a:p>
          <a:p>
            <a:pPr marL="457200" lvl="1" indent="0">
              <a:buNone/>
            </a:pPr>
            <a:endParaRPr lang="pt-BR" sz="4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55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99" y="1200150"/>
            <a:ext cx="5657825" cy="3771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895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06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" y="1188438"/>
            <a:ext cx="3635896" cy="395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56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0595889-5307-4300-9BFB-1052CAE90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563638"/>
            <a:ext cx="3816424" cy="345063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355976" y="121773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buNone/>
            </a:pP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De acordo com o gráfico, o biênio que apresentou maior produção acumulada foi ? </a:t>
            </a: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06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7504" y="1188438"/>
            <a:ext cx="8784976" cy="395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Solução:</a:t>
            </a: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57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1FCBC27-93F7-4CB3-9DA4-B7675C74A3EE}"/>
              </a:ext>
            </a:extLst>
          </p:cNvPr>
          <p:cNvSpPr txBox="1"/>
          <p:nvPr/>
        </p:nvSpPr>
        <p:spPr>
          <a:xfrm>
            <a:off x="3404317" y="433532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xmlns="" id="{B4246B5E-24B8-4299-800D-2D0A015A5BC8}"/>
                  </a:ext>
                </a:extLst>
              </p:cNvPr>
              <p:cNvSpPr txBox="1"/>
              <p:nvPr/>
            </p:nvSpPr>
            <p:spPr>
              <a:xfrm>
                <a:off x="4547405" y="1493306"/>
                <a:ext cx="3888432" cy="2999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pt-B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107+113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220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=110</m:t>
                      </m:r>
                    </m:oMath>
                  </m:oMathPara>
                </a14:m>
                <a:endParaRPr lang="pt-BR" sz="2400" dirty="0"/>
              </a:p>
              <a:p>
                <a:endParaRPr lang="pt-BR" sz="2400" dirty="0"/>
              </a:p>
              <a:p>
                <a:endParaRPr lang="pt-BR" sz="2400" dirty="0"/>
              </a:p>
              <a:p>
                <a:endParaRPr lang="pt-BR" sz="2400" dirty="0"/>
              </a:p>
              <a:p>
                <a:r>
                  <a:rPr lang="pt-BR" sz="2400" dirty="0">
                    <a:solidFill>
                      <a:srgbClr val="FF0000"/>
                    </a:solidFill>
                  </a:rPr>
                  <a:t>                      </a:t>
                </a:r>
                <a:endParaRPr lang="pt-BR" sz="2400" dirty="0" smtClean="0">
                  <a:solidFill>
                    <a:srgbClr val="FF0000"/>
                  </a:solidFill>
                </a:endParaRPr>
              </a:p>
              <a:p>
                <a:pPr algn="r"/>
                <a:r>
                  <a:rPr lang="pt-BR" sz="2400" dirty="0" smtClean="0">
                    <a:solidFill>
                      <a:srgbClr val="FF0000"/>
                    </a:solidFill>
                  </a:rPr>
                  <a:t>Alternativa </a:t>
                </a:r>
                <a:r>
                  <a:rPr lang="pt-BR" sz="2400" dirty="0">
                    <a:solidFill>
                      <a:srgbClr val="FF0000"/>
                    </a:solidFill>
                  </a:rPr>
                  <a:t>“E”</a:t>
                </a:r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4246B5E-24B8-4299-800D-2D0A015A5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405" y="1493306"/>
                <a:ext cx="3888432" cy="2999796"/>
              </a:xfrm>
              <a:prstGeom prst="rect">
                <a:avLst/>
              </a:prstGeom>
              <a:blipFill rotWithShape="0">
                <a:blip r:embed="rId4"/>
                <a:stretch>
                  <a:fillRect r="-2351" b="-36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10595889-5307-4300-9BFB-1052CAE90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590473"/>
            <a:ext cx="3816424" cy="3450634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1979712" y="1419622"/>
            <a:ext cx="1656184" cy="1388916"/>
          </a:xfrm>
          <a:prstGeom prst="ellipse">
            <a:avLst/>
          </a:prstGeom>
          <a:noFill/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1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09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58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408096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09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00150"/>
            <a:ext cx="7931224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r>
              <a:rPr lang="pt-BR" sz="2400" dirty="0"/>
              <a:t> </a:t>
            </a:r>
          </a:p>
          <a:p>
            <a:pPr marL="457200" lvl="1" indent="0">
              <a:buNone/>
            </a:pPr>
            <a:endParaRPr lang="pt-BR" sz="4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59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458412D-2D87-42B1-B005-63002660F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99" y="1063229"/>
            <a:ext cx="6950546" cy="388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176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>
                <a:solidFill>
                  <a:schemeClr val="bg1"/>
                </a:solidFill>
              </a:rPr>
              <a:t>Média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434" y="2232004"/>
            <a:ext cx="4097766" cy="163565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1520" y="141962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Média aritmética é a soma de todos os valores dividido pela quantidade total de valores.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51520" y="4249647"/>
                <a:ext cx="8208912" cy="6428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pt-B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0+4+27+30+ …+84+90</m:t>
                          </m:r>
                        </m:num>
                        <m:den>
                          <m:r>
                            <a:rPr lang="pt-BR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  <m:r>
                        <a:rPr lang="pt-B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954</m:t>
                          </m:r>
                        </m:num>
                        <m:den>
                          <m:r>
                            <a:rPr lang="pt-BR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  <m:r>
                        <a:rPr lang="pt-B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=50,2 </m:t>
                      </m:r>
                      <m:r>
                        <m:rPr>
                          <m:sty m:val="p"/>
                        </m:rPr>
                        <a:rPr lang="pt-B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pontos</m:t>
                      </m:r>
                      <m:r>
                        <a:rPr lang="pt-B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49647"/>
                <a:ext cx="8208912" cy="642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52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09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7503" y="1188438"/>
            <a:ext cx="8705235" cy="395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buNone/>
            </a:pP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O período </a:t>
            </a: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de queda ocorreu entre </a:t>
            </a: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quais anos?</a:t>
            </a: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60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6FDB241-66FF-44D2-8A3E-3324F01DA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374652"/>
            <a:ext cx="5411449" cy="254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2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09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8637" y="1150338"/>
            <a:ext cx="8784976" cy="395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Solução:</a:t>
            </a: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61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1FCBC27-93F7-4CB3-9DA4-B7675C74A3EE}"/>
              </a:ext>
            </a:extLst>
          </p:cNvPr>
          <p:cNvSpPr txBox="1"/>
          <p:nvPr/>
        </p:nvSpPr>
        <p:spPr>
          <a:xfrm>
            <a:off x="5508104" y="4492876"/>
            <a:ext cx="280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         </a:t>
            </a:r>
            <a:r>
              <a:rPr lang="pt-BR" sz="2400" dirty="0">
                <a:solidFill>
                  <a:srgbClr val="FF0000"/>
                </a:solidFill>
              </a:rPr>
              <a:t>Alternativa “C”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675DE8F-7453-4662-9CE7-220DABDBB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725625"/>
            <a:ext cx="5413717" cy="2536156"/>
          </a:xfrm>
          <a:prstGeom prst="rect">
            <a:avLst/>
          </a:prstGeom>
        </p:spPr>
      </p:pic>
      <p:sp>
        <p:nvSpPr>
          <p:cNvPr id="7" name="Chave Esquerda 6">
            <a:extLst>
              <a:ext uri="{FF2B5EF4-FFF2-40B4-BE49-F238E27FC236}">
                <a16:creationId xmlns:a16="http://schemas.microsoft.com/office/drawing/2014/main" xmlns="" id="{8D62E5E4-2779-4DAE-8A33-01305E2FD4FB}"/>
              </a:ext>
            </a:extLst>
          </p:cNvPr>
          <p:cNvSpPr/>
          <p:nvPr/>
        </p:nvSpPr>
        <p:spPr>
          <a:xfrm rot="5400000">
            <a:off x="4850267" y="1056422"/>
            <a:ext cx="349824" cy="1338406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5709E021-207B-4F5C-854C-32BF9A8AB321}"/>
              </a:ext>
            </a:extLst>
          </p:cNvPr>
          <p:cNvSpPr txBox="1"/>
          <p:nvPr/>
        </p:nvSpPr>
        <p:spPr>
          <a:xfrm>
            <a:off x="4134076" y="109392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  </a:t>
            </a:r>
            <a:r>
              <a:rPr lang="pt-BR" b="1" dirty="0">
                <a:solidFill>
                  <a:srgbClr val="00B050"/>
                </a:solidFill>
              </a:rPr>
              <a:t>Período de queda</a:t>
            </a:r>
          </a:p>
        </p:txBody>
      </p:sp>
    </p:spTree>
    <p:extLst>
      <p:ext uri="{BB962C8B-B14F-4D97-AF65-F5344CB8AC3E}">
        <p14:creationId xmlns:p14="http://schemas.microsoft.com/office/powerpoint/2010/main" val="204353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10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62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04842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10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00150"/>
            <a:ext cx="7931224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r>
              <a:rPr lang="pt-BR" sz="2400" dirty="0"/>
              <a:t> </a:t>
            </a:r>
          </a:p>
          <a:p>
            <a:pPr marL="457200" lvl="1" indent="0">
              <a:buNone/>
            </a:pPr>
            <a:endParaRPr lang="pt-BR" sz="4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63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281F003-E90E-4241-8AF9-A2996E5E3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292" y="1042300"/>
            <a:ext cx="3475593" cy="410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597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10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7503" y="1188438"/>
            <a:ext cx="8705235" cy="395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buNone/>
            </a:pP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Quantos </a:t>
            </a: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internautas responderam “NÃO” À ENQUETE?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64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46970FC-7E8A-4158-85BB-CA33F0EA2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177" y="1374652"/>
            <a:ext cx="5411885" cy="23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8637" y="1150338"/>
                <a:ext cx="8784976" cy="3955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</a:pPr>
                <a:r>
                  <a:rPr lang="pt-BR" sz="24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279−−−−−100%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−−−−−25%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100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=279∙25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279</m:t>
                          </m:r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∙25</m:t>
                          </m:r>
                        </m:num>
                        <m:den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279</m:t>
                          </m:r>
                        </m:num>
                        <m:den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68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7" y="1150338"/>
                <a:ext cx="8784976" cy="3955062"/>
              </a:xfrm>
              <a:prstGeom prst="rect">
                <a:avLst/>
              </a:prstGeom>
              <a:blipFill rotWithShape="0">
                <a:blip r:embed="rId3"/>
                <a:stretch>
                  <a:fillRect l="-486" t="-12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65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1FCBC27-93F7-4CB3-9DA4-B7675C74A3EE}"/>
              </a:ext>
            </a:extLst>
          </p:cNvPr>
          <p:cNvSpPr txBox="1"/>
          <p:nvPr/>
        </p:nvSpPr>
        <p:spPr>
          <a:xfrm>
            <a:off x="5508104" y="4492876"/>
            <a:ext cx="280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         </a:t>
            </a:r>
            <a:r>
              <a:rPr lang="pt-BR" sz="2400" dirty="0">
                <a:solidFill>
                  <a:srgbClr val="FF0000"/>
                </a:solidFill>
              </a:rPr>
              <a:t>Alternativa “C”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xmlns="" id="{3C442E37-8342-4F27-8824-977F5040B50F}"/>
              </a:ext>
            </a:extLst>
          </p:cNvPr>
          <p:cNvCxnSpPr/>
          <p:nvPr/>
        </p:nvCxnSpPr>
        <p:spPr>
          <a:xfrm flipH="1">
            <a:off x="1374078" y="3127869"/>
            <a:ext cx="576064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7F6FA5C2-8503-4B2C-BB9E-FFD55B1BB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202" y="3612628"/>
            <a:ext cx="688908" cy="40846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C23DC2B8-5362-4B9E-AE31-BE159E903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52" y="1613148"/>
            <a:ext cx="3586392" cy="2689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56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11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66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62646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11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00150"/>
            <a:ext cx="7931224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r>
              <a:rPr lang="pt-BR" sz="2400" dirty="0"/>
              <a:t> </a:t>
            </a:r>
          </a:p>
          <a:p>
            <a:pPr marL="457200" lvl="1" indent="0">
              <a:buNone/>
            </a:pPr>
            <a:endParaRPr lang="pt-BR" sz="4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67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2BF6FB8-879B-4179-932A-664926953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1128225"/>
            <a:ext cx="3009415" cy="401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39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11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7503" y="1188438"/>
            <a:ext cx="8705235" cy="395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buNone/>
            </a:pP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A parte </a:t>
            </a: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inteira da </a:t>
            </a: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mediana?</a:t>
            </a: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68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A7D9CCA-0E5F-43CB-AA7B-B574C1F89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572" y="1520296"/>
            <a:ext cx="4949095" cy="23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8637" y="1150338"/>
                <a:ext cx="8784976" cy="3955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</a:pPr>
                <a:r>
                  <a:rPr lang="pt-BR" sz="24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:endParaRPr lang="pt-BR" sz="24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:endParaRPr lang="pt-BR" sz="24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298041+212952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510.993</m:t>
                          </m:r>
                        </m:num>
                        <m:den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255.496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7" y="1150338"/>
                <a:ext cx="8784976" cy="3955062"/>
              </a:xfrm>
              <a:prstGeom prst="rect">
                <a:avLst/>
              </a:prstGeom>
              <a:blipFill rotWithShape="0">
                <a:blip r:embed="rId3"/>
                <a:stretch>
                  <a:fillRect l="-486" t="-12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69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1FCBC27-93F7-4CB3-9DA4-B7675C74A3EE}"/>
              </a:ext>
            </a:extLst>
          </p:cNvPr>
          <p:cNvSpPr txBox="1"/>
          <p:nvPr/>
        </p:nvSpPr>
        <p:spPr>
          <a:xfrm>
            <a:off x="6156176" y="4403189"/>
            <a:ext cx="280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         </a:t>
            </a:r>
            <a:r>
              <a:rPr lang="pt-BR" sz="2400" dirty="0">
                <a:solidFill>
                  <a:srgbClr val="FF0000"/>
                </a:solidFill>
              </a:rPr>
              <a:t>Alternativa “D”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A7D9CCA-0E5F-43CB-AA7B-B574C1F89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572" y="1520296"/>
            <a:ext cx="4949095" cy="2374228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4283968" y="2012952"/>
            <a:ext cx="936104" cy="774822"/>
          </a:xfrm>
          <a:prstGeom prst="ellipse">
            <a:avLst/>
          </a:prstGeom>
          <a:noFill/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>
                <a:solidFill>
                  <a:schemeClr val="bg1"/>
                </a:solidFill>
              </a:rPr>
              <a:t>Mediana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</a:t>
            </a:fld>
            <a:endParaRPr lang="pt-BR"/>
          </a:p>
        </p:txBody>
      </p:sp>
      <p:pic>
        <p:nvPicPr>
          <p:cNvPr id="6" name="Picture 2" descr="http://office.cursosguru.com.br/wp-content/uploads/2013/11/calculando-a-media-no-excel-2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1"/>
          <a:stretch/>
        </p:blipFill>
        <p:spPr bwMode="auto">
          <a:xfrm>
            <a:off x="107504" y="1347614"/>
            <a:ext cx="8807129" cy="33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de cantos arredondados 2"/>
          <p:cNvSpPr/>
          <p:nvPr/>
        </p:nvSpPr>
        <p:spPr>
          <a:xfrm>
            <a:off x="3935005" y="1491630"/>
            <a:ext cx="792088" cy="3199124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9288">
            <a:off x="3663588" y="877468"/>
            <a:ext cx="871580" cy="54473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56881">
            <a:off x="4095482" y="877468"/>
            <a:ext cx="871580" cy="54473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9288">
            <a:off x="3322062" y="909940"/>
            <a:ext cx="871580" cy="54473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7152">
            <a:off x="4451396" y="1066720"/>
            <a:ext cx="871580" cy="54473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0177">
            <a:off x="3410001" y="4287715"/>
            <a:ext cx="871580" cy="54473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05782" y="4497977"/>
            <a:ext cx="871580" cy="5447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58147">
            <a:off x="4430802" y="4475975"/>
            <a:ext cx="871580" cy="5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4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12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70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2218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12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00150"/>
            <a:ext cx="7931224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r>
              <a:rPr lang="pt-BR" sz="2400" dirty="0"/>
              <a:t> </a:t>
            </a:r>
          </a:p>
          <a:p>
            <a:pPr marL="457200" lvl="1" indent="0">
              <a:buNone/>
            </a:pPr>
            <a:endParaRPr lang="pt-BR" sz="4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71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D01E644-03C5-40D4-9A3E-3E39D0930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825" y="1094691"/>
            <a:ext cx="5086350" cy="3814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349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12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7503" y="1188438"/>
            <a:ext cx="8705235" cy="395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72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0CF3B5E-9DAE-434A-ADB9-9767D201B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37" y="1660517"/>
            <a:ext cx="3681669" cy="336278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D7BEF22-87E7-4D7B-8291-ECF2BA2A1C2E}"/>
              </a:ext>
            </a:extLst>
          </p:cNvPr>
          <p:cNvSpPr txBox="1"/>
          <p:nvPr/>
        </p:nvSpPr>
        <p:spPr>
          <a:xfrm>
            <a:off x="4369306" y="1269691"/>
            <a:ext cx="4443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Pergunta:</a:t>
            </a:r>
          </a:p>
          <a:p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pt-BR" sz="2400" dirty="0" smtClean="0">
                <a:latin typeface="Calibri" panose="020F0502020204030204" pitchFamily="34" charset="0"/>
              </a:rPr>
              <a:t>Quantas horas durante toda a semana, nas </a:t>
            </a:r>
            <a:r>
              <a:rPr lang="pt-BR" sz="2400" dirty="0">
                <a:latin typeface="Calibri" panose="020F0502020204030204" pitchFamily="34" charset="0"/>
              </a:rPr>
              <a:t>atividades escolares?</a:t>
            </a:r>
          </a:p>
          <a:p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8637" y="1150338"/>
                <a:ext cx="8784976" cy="3955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</a:pPr>
                <a:r>
                  <a:rPr lang="pt-BR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:r>
                  <a:rPr lang="pt-BR" sz="24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∙5+1∙2=27</m:t>
                    </m:r>
                  </m:oMath>
                </a14:m>
                <a:endParaRPr lang="pt-BR" sz="24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7" y="1150338"/>
                <a:ext cx="8784976" cy="3955062"/>
              </a:xfrm>
              <a:prstGeom prst="rect">
                <a:avLst/>
              </a:prstGeom>
              <a:blipFill>
                <a:blip r:embed="rId3"/>
                <a:stretch>
                  <a:fillRect l="-486" t="-12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73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1FCBC27-93F7-4CB3-9DA4-B7675C74A3EE}"/>
              </a:ext>
            </a:extLst>
          </p:cNvPr>
          <p:cNvSpPr txBox="1"/>
          <p:nvPr/>
        </p:nvSpPr>
        <p:spPr>
          <a:xfrm>
            <a:off x="5508104" y="4492876"/>
            <a:ext cx="280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         </a:t>
            </a:r>
            <a:r>
              <a:rPr lang="pt-BR" sz="2400" dirty="0">
                <a:solidFill>
                  <a:srgbClr val="FF0000"/>
                </a:solidFill>
              </a:rPr>
              <a:t>Alternativa “E”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64C532A-A8F9-4827-BC85-3B531FF1A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1408719"/>
            <a:ext cx="3168352" cy="2895580"/>
          </a:xfrm>
          <a:prstGeom prst="rect">
            <a:avLst/>
          </a:prstGeom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xmlns="" id="{F56E2F57-3C93-4C3C-B205-E1AFEE684970}"/>
              </a:ext>
            </a:extLst>
          </p:cNvPr>
          <p:cNvCxnSpPr/>
          <p:nvPr/>
        </p:nvCxnSpPr>
        <p:spPr>
          <a:xfrm>
            <a:off x="3995936" y="2856509"/>
            <a:ext cx="5760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71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13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74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54249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13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00150"/>
            <a:ext cx="7931224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r>
              <a:rPr lang="pt-BR" sz="2400" dirty="0"/>
              <a:t> </a:t>
            </a:r>
          </a:p>
          <a:p>
            <a:pPr marL="457200" lvl="1" indent="0">
              <a:buNone/>
            </a:pPr>
            <a:endParaRPr lang="pt-BR" sz="4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75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0E0B25F-04B4-4769-87DA-881C2447B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09" y="1079872"/>
            <a:ext cx="7153805" cy="3807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934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3CCD7571-1A11-45A7-8A23-3156FF459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627" y="1707654"/>
            <a:ext cx="6760746" cy="2084413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13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7503" y="1188438"/>
            <a:ext cx="8705235" cy="395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buNone/>
            </a:pP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Os </a:t>
            </a: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meses em que </a:t>
            </a: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ocorreram </a:t>
            </a: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a maior e a menor </a:t>
            </a: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venda?</a:t>
            </a: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76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112292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13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8637" y="1150338"/>
            <a:ext cx="8784976" cy="395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Solução:</a:t>
            </a: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pt-BR" sz="2400" b="0" dirty="0">
                <a:solidFill>
                  <a:schemeClr val="tx1"/>
                </a:solidFill>
                <a:cs typeface="Arial" panose="020B0604020202020204" pitchFamily="34" charset="0"/>
              </a:rPr>
              <a:t>        </a:t>
            </a:r>
            <a:endParaRPr lang="pt-BR" sz="24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77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1FCBC27-93F7-4CB3-9DA4-B7675C74A3EE}"/>
              </a:ext>
            </a:extLst>
          </p:cNvPr>
          <p:cNvSpPr txBox="1"/>
          <p:nvPr/>
        </p:nvSpPr>
        <p:spPr>
          <a:xfrm>
            <a:off x="5508104" y="4492876"/>
            <a:ext cx="280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         </a:t>
            </a:r>
            <a:r>
              <a:rPr lang="pt-BR" sz="2400" dirty="0">
                <a:solidFill>
                  <a:srgbClr val="FF0000"/>
                </a:solidFill>
              </a:rPr>
              <a:t>Alternativa “E”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5ED6085-866A-4D34-96B5-902C24CD0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74" y="1848823"/>
            <a:ext cx="6767147" cy="2085013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9E5455D7-CD68-4C16-B197-ED45E548762A}"/>
              </a:ext>
            </a:extLst>
          </p:cNvPr>
          <p:cNvCxnSpPr/>
          <p:nvPr/>
        </p:nvCxnSpPr>
        <p:spPr>
          <a:xfrm>
            <a:off x="2267744" y="1951196"/>
            <a:ext cx="43924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0E9821E3-6D13-4CDB-AF61-A2A7D08F279E}"/>
              </a:ext>
            </a:extLst>
          </p:cNvPr>
          <p:cNvCxnSpPr/>
          <p:nvPr/>
        </p:nvCxnSpPr>
        <p:spPr>
          <a:xfrm>
            <a:off x="2339752" y="3003798"/>
            <a:ext cx="43204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BAC8522D-5DCB-4324-81FD-AE93594099C8}"/>
              </a:ext>
            </a:extLst>
          </p:cNvPr>
          <p:cNvSpPr txBox="1"/>
          <p:nvPr/>
        </p:nvSpPr>
        <p:spPr>
          <a:xfrm>
            <a:off x="6912259" y="1707654"/>
            <a:ext cx="100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 Maior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A9F3CDB7-94CD-4701-92D4-C137E0FE37AD}"/>
              </a:ext>
            </a:extLst>
          </p:cNvPr>
          <p:cNvSpPr txBox="1"/>
          <p:nvPr/>
        </p:nvSpPr>
        <p:spPr>
          <a:xfrm>
            <a:off x="6912258" y="2809037"/>
            <a:ext cx="82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Menor</a:t>
            </a:r>
          </a:p>
        </p:txBody>
      </p:sp>
    </p:spTree>
    <p:extLst>
      <p:ext uri="{BB962C8B-B14F-4D97-AF65-F5344CB8AC3E}">
        <p14:creationId xmlns:p14="http://schemas.microsoft.com/office/powerpoint/2010/main" val="33590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14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00150"/>
            <a:ext cx="7931224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r>
              <a:rPr lang="pt-BR" sz="2400" dirty="0"/>
              <a:t> </a:t>
            </a:r>
          </a:p>
          <a:p>
            <a:pPr marL="457200" lvl="1" indent="0">
              <a:buNone/>
            </a:pPr>
            <a:endParaRPr lang="pt-BR" sz="4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78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2C4264F-5ADF-400C-9DD3-D8E48A587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914" y="1063229"/>
            <a:ext cx="4011910" cy="401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772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14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79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11832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>
                <a:solidFill>
                  <a:schemeClr val="bg1"/>
                </a:solidFill>
              </a:rPr>
              <a:t>Mediana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1022847"/>
            <a:ext cx="8291264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None/>
            </a:pPr>
            <a:endParaRPr lang="pt-BR" sz="2200" b="1" dirty="0"/>
          </a:p>
          <a:p>
            <a:pPr marL="0" indent="0">
              <a:buNone/>
            </a:pPr>
            <a:r>
              <a:rPr lang="pt-BR" sz="2400" b="1" dirty="0"/>
              <a:t>Me</a:t>
            </a:r>
            <a:r>
              <a:rPr lang="pt-BR" sz="2400" dirty="0"/>
              <a:t> é o valor central da distribuição que a divide em duas partes iguais.</a:t>
            </a:r>
          </a:p>
          <a:p>
            <a:pPr marL="82296" indent="0" algn="ctr">
              <a:buNone/>
            </a:pPr>
            <a:endParaRPr lang="pt-BR" sz="2200" dirty="0"/>
          </a:p>
          <a:p>
            <a:pPr marL="361950" lvl="1" indent="-361950">
              <a:buFont typeface="+mj-lt"/>
              <a:buAutoNum type="arabicPeriod"/>
            </a:pPr>
            <a:endParaRPr lang="pt-BR" sz="2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8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177853"/>
            <a:ext cx="5435624" cy="2726332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FF02FDC5-4D1B-4A67-AD25-64E95ADB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5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14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7503" y="1188438"/>
            <a:ext cx="8705235" cy="395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buNone/>
            </a:pP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Ano que </a:t>
            </a: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houve maior aquecimento </a:t>
            </a: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global?</a:t>
            </a: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80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1C4A9FA-4B2E-4E6C-B463-2C7E100A0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1347614"/>
            <a:ext cx="3842838" cy="264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2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14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8637" y="1150338"/>
            <a:ext cx="8784976" cy="395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Solução:</a:t>
            </a: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pt-BR" sz="2400" b="0" dirty="0">
                <a:solidFill>
                  <a:schemeClr val="tx1"/>
                </a:solidFill>
                <a:cs typeface="Arial" panose="020B0604020202020204" pitchFamily="34" charset="0"/>
              </a:rPr>
              <a:t>        </a:t>
            </a:r>
            <a:endParaRPr lang="pt-BR" sz="24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81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1FCBC27-93F7-4CB3-9DA4-B7675C74A3EE}"/>
              </a:ext>
            </a:extLst>
          </p:cNvPr>
          <p:cNvSpPr txBox="1"/>
          <p:nvPr/>
        </p:nvSpPr>
        <p:spPr>
          <a:xfrm>
            <a:off x="5508104" y="4492876"/>
            <a:ext cx="280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         </a:t>
            </a:r>
            <a:r>
              <a:rPr lang="pt-BR" sz="2400" dirty="0">
                <a:solidFill>
                  <a:srgbClr val="FF0000"/>
                </a:solidFill>
              </a:rPr>
              <a:t>Alternativa “E”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B339475-F3DA-4BFB-A945-669E2A9D9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533563"/>
            <a:ext cx="3846909" cy="2645893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xmlns="" id="{046DE37F-8892-429B-ABCE-5A80F825BBD7}"/>
              </a:ext>
            </a:extLst>
          </p:cNvPr>
          <p:cNvSpPr/>
          <p:nvPr/>
        </p:nvSpPr>
        <p:spPr>
          <a:xfrm>
            <a:off x="4240364" y="3276346"/>
            <a:ext cx="1549152" cy="6059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87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907704" y="1275606"/>
            <a:ext cx="6933726" cy="1102519"/>
          </a:xfrm>
        </p:spPr>
        <p:txBody>
          <a:bodyPr>
            <a:normAutofit/>
          </a:bodyPr>
          <a:lstStyle/>
          <a:p>
            <a:r>
              <a:rPr lang="pt-BR" b="1" dirty="0"/>
              <a:t>ESTATÍSTICA</a:t>
            </a: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981899" y="3147814"/>
            <a:ext cx="7120880" cy="1944216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/>
              <a:t>Profª Ms. Juliana Schivani (</a:t>
            </a:r>
            <a:r>
              <a:rPr lang="pt-BR" sz="1800" b="1" i="1" dirty="0"/>
              <a:t>juliana_schivane@hotmail.com</a:t>
            </a:r>
            <a:r>
              <a:rPr lang="pt-BR" sz="2000" b="1" dirty="0"/>
              <a:t>)</a:t>
            </a:r>
          </a:p>
          <a:p>
            <a:pPr algn="r"/>
            <a:r>
              <a:rPr lang="pt-BR" sz="2000" b="1" dirty="0"/>
              <a:t>Estagiário Wellington Muniz (</a:t>
            </a:r>
            <a:r>
              <a:rPr lang="pt-BR" sz="1800" b="1" i="1" dirty="0"/>
              <a:t>wellingtonmuniz@yahoo.com.br</a:t>
            </a:r>
            <a:r>
              <a:rPr lang="pt-BR" sz="2000" b="1" dirty="0"/>
              <a:t>)</a:t>
            </a:r>
          </a:p>
          <a:p>
            <a:pPr algn="r"/>
            <a:r>
              <a:rPr lang="pt-BR" sz="2000" b="1" dirty="0"/>
              <a:t>Estagiária </a:t>
            </a:r>
            <a:r>
              <a:rPr lang="pt-BR" sz="2000" b="1" dirty="0" err="1"/>
              <a:t>Heronilza</a:t>
            </a:r>
            <a:r>
              <a:rPr lang="pt-BR" sz="2000" b="1" dirty="0"/>
              <a:t> Lima (</a:t>
            </a:r>
            <a:r>
              <a:rPr lang="pt-BR" sz="1800" b="1" i="1" dirty="0"/>
              <a:t>niniza.silva.lima@gmail.com</a:t>
            </a:r>
            <a:r>
              <a:rPr lang="pt-BR" sz="2000" b="1" dirty="0"/>
              <a:t>)</a:t>
            </a:r>
          </a:p>
          <a:p>
            <a:pPr algn="r"/>
            <a:endParaRPr lang="pt-BR" sz="2000" b="1" dirty="0"/>
          </a:p>
          <a:p>
            <a:pPr algn="r"/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45178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>
                <a:solidFill>
                  <a:schemeClr val="bg1"/>
                </a:solidFill>
              </a:rPr>
              <a:t>Mediana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359685" y="1141860"/>
                <a:ext cx="8291264" cy="37444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pt-BR" sz="2200" dirty="0"/>
                  <a:t>Cálculo da Me:</a:t>
                </a:r>
              </a:p>
              <a:p>
                <a:pPr marL="0" indent="0" algn="just">
                  <a:buNone/>
                </a:pPr>
                <a:r>
                  <a:rPr lang="pt-BR" sz="2200" b="1" dirty="0"/>
                  <a:t>	</a:t>
                </a:r>
                <a:r>
                  <a:rPr lang="pt-BR" sz="2200" b="1" dirty="0">
                    <a:solidFill>
                      <a:srgbClr val="00B050"/>
                    </a:solidFill>
                  </a:rPr>
                  <a:t>Passo 1:</a:t>
                </a:r>
                <a:r>
                  <a:rPr lang="pt-BR" sz="2200" b="1" dirty="0"/>
                  <a:t> </a:t>
                </a:r>
                <a:r>
                  <a:rPr lang="pt-BR" sz="2200" dirty="0"/>
                  <a:t>Identificar o valor total da amostra.</a:t>
                </a:r>
              </a:p>
              <a:p>
                <a:pPr marL="0" indent="0" algn="just">
                  <a:buNone/>
                </a:pPr>
                <a:r>
                  <a:rPr lang="pt-BR" sz="2200" b="1" dirty="0"/>
                  <a:t>	</a:t>
                </a:r>
                <a:r>
                  <a:rPr lang="pt-BR" sz="2200" b="1" dirty="0">
                    <a:solidFill>
                      <a:srgbClr val="00B050"/>
                    </a:solidFill>
                  </a:rPr>
                  <a:t>Passo 2: </a:t>
                </a:r>
              </a:p>
              <a:p>
                <a:pPr marL="2065338" indent="0" algn="just">
                  <a:buNone/>
                </a:pPr>
                <a:r>
                  <a:rPr lang="pt-BR" sz="2200" dirty="0"/>
                  <a:t>Se for um valor </a:t>
                </a:r>
                <a:r>
                  <a:rPr lang="pt-BR" sz="2200" b="1" dirty="0">
                    <a:solidFill>
                      <a:srgbClr val="FF0000"/>
                    </a:solidFill>
                  </a:rPr>
                  <a:t>par</a:t>
                </a:r>
                <a:r>
                  <a:rPr lang="pt-BR" sz="2200" dirty="0"/>
                  <a:t>, 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latin typeface="Cambria Math" panose="02040503050406030204" pitchFamily="18" charset="0"/>
                      </a:rPr>
                      <m:t>𝑀𝑒</m:t>
                    </m:r>
                  </m:oMath>
                </a14:m>
                <a:r>
                  <a:rPr lang="pt-BR" sz="2200" dirty="0"/>
                  <a:t> é a média aritmética dos dois valores do meio, que estão na posição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2200" dirty="0"/>
                  <a:t> 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pt-BR" sz="2200" dirty="0"/>
                  <a:t>. </a:t>
                </a:r>
              </a:p>
              <a:p>
                <a:pPr marL="2065338" indent="0" algn="just">
                  <a:buNone/>
                </a:pPr>
                <a:endParaRPr lang="pt-BR" sz="2200" dirty="0"/>
              </a:p>
              <a:p>
                <a:pPr marL="2065338" indent="0" algn="just">
                  <a:buNone/>
                </a:pPr>
                <a:r>
                  <a:rPr lang="pt-BR" sz="2200" dirty="0"/>
                  <a:t>Se for </a:t>
                </a:r>
                <a:r>
                  <a:rPr lang="pt-BR" sz="2200" b="1" dirty="0">
                    <a:solidFill>
                      <a:srgbClr val="FF0000"/>
                    </a:solidFill>
                  </a:rPr>
                  <a:t>ímpar</a:t>
                </a:r>
                <a:r>
                  <a:rPr lang="pt-BR" sz="2200" dirty="0"/>
                  <a:t>, a 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latin typeface="Cambria Math" panose="02040503050406030204" pitchFamily="18" charset="0"/>
                      </a:rPr>
                      <m:t>𝑀𝑒</m:t>
                    </m:r>
                  </m:oMath>
                </a14:m>
                <a:r>
                  <a:rPr lang="pt-BR" sz="2200" dirty="0"/>
                  <a:t> é o valor que está na posição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2200" dirty="0"/>
                  <a:t>.</a:t>
                </a:r>
              </a:p>
              <a:p>
                <a:pPr marL="82296" indent="0" algn="ctr">
                  <a:buNone/>
                </a:pPr>
                <a:endParaRPr lang="pt-BR" sz="2200" dirty="0"/>
              </a:p>
              <a:p>
                <a:pPr marL="361950" lvl="1" indent="-361950">
                  <a:buFont typeface="+mj-lt"/>
                  <a:buAutoNum type="arabicPeriod"/>
                </a:pPr>
                <a:endParaRPr lang="pt-BR" sz="22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85" y="1141860"/>
                <a:ext cx="8291264" cy="3744416"/>
              </a:xfrm>
              <a:prstGeom prst="rect">
                <a:avLst/>
              </a:prstGeom>
              <a:blipFill>
                <a:blip r:embed="rId4"/>
                <a:stretch>
                  <a:fillRect l="-956" t="-976" r="-9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9</a:t>
            </a:fld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2BB3C2AB-FD80-436C-A340-F0C8D663B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6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1226</Words>
  <Application>Microsoft Office PowerPoint</Application>
  <PresentationFormat>Apresentação na tela (16:9)</PresentationFormat>
  <Paragraphs>562</Paragraphs>
  <Slides>82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82</vt:i4>
      </vt:variant>
    </vt:vector>
  </HeadingPairs>
  <TitlesOfParts>
    <vt:vector size="88" baseType="lpstr">
      <vt:lpstr>Arial</vt:lpstr>
      <vt:lpstr>Calibri</vt:lpstr>
      <vt:lpstr>Cambria Math</vt:lpstr>
      <vt:lpstr>Times New Roman</vt:lpstr>
      <vt:lpstr>Wingdings 2</vt:lpstr>
      <vt:lpstr>Tema do Office</vt:lpstr>
      <vt:lpstr>Estatística </vt:lpstr>
      <vt:lpstr>Moda</vt:lpstr>
      <vt:lpstr>Moda</vt:lpstr>
      <vt:lpstr>Moda</vt:lpstr>
      <vt:lpstr>Média</vt:lpstr>
      <vt:lpstr>Média</vt:lpstr>
      <vt:lpstr>Mediana</vt:lpstr>
      <vt:lpstr>Mediana</vt:lpstr>
      <vt:lpstr>Mediana</vt:lpstr>
      <vt:lpstr>Mediana</vt:lpstr>
      <vt:lpstr>Mediana</vt:lpstr>
      <vt:lpstr>Variância e Desvio padrão</vt:lpstr>
      <vt:lpstr>Variância e Desvio padrão</vt:lpstr>
      <vt:lpstr>Variância e Desvio padrão</vt:lpstr>
      <vt:lpstr>Variância e Desvio padrão</vt:lpstr>
      <vt:lpstr>Variância e Desvio padrão</vt:lpstr>
      <vt:lpstr>Variância e Desvio padrão</vt:lpstr>
      <vt:lpstr>Variância e Desvio padrão</vt:lpstr>
      <vt:lpstr>Variância e Desvio padrão</vt:lpstr>
      <vt:lpstr>Variância e Desvio padrão</vt:lpstr>
      <vt:lpstr>QUESTÃO 07</vt:lpstr>
      <vt:lpstr>QUESTÃO 07</vt:lpstr>
      <vt:lpstr>QUESTÃO 07</vt:lpstr>
      <vt:lpstr>QUESTÃO 07</vt:lpstr>
      <vt:lpstr>QUESTÃO 01</vt:lpstr>
      <vt:lpstr>QUESTÃO 01</vt:lpstr>
      <vt:lpstr>QUESTÃO 01</vt:lpstr>
      <vt:lpstr>QUESTÃO 01</vt:lpstr>
      <vt:lpstr>QUESTÃO 03</vt:lpstr>
      <vt:lpstr>QUESTÃO 03</vt:lpstr>
      <vt:lpstr>QUESTÃO 03</vt:lpstr>
      <vt:lpstr>QUESTÃO 03</vt:lpstr>
      <vt:lpstr>QUESTÃO 04</vt:lpstr>
      <vt:lpstr>QUESTÃO 04</vt:lpstr>
      <vt:lpstr>QUESTÃO 04</vt:lpstr>
      <vt:lpstr>QUESTÃO 04</vt:lpstr>
      <vt:lpstr>QUESTÃO 08</vt:lpstr>
      <vt:lpstr>QUESTÃO 08</vt:lpstr>
      <vt:lpstr>QUESTÃO 08</vt:lpstr>
      <vt:lpstr>QUESTÃO 08</vt:lpstr>
      <vt:lpstr>QUESTÃO 05</vt:lpstr>
      <vt:lpstr>QUESTÃO 05</vt:lpstr>
      <vt:lpstr>QUESTÃO 05</vt:lpstr>
      <vt:lpstr>QUESTÃO 05</vt:lpstr>
      <vt:lpstr>QUESTÃO 05</vt:lpstr>
      <vt:lpstr>QUESTÃO 15</vt:lpstr>
      <vt:lpstr>QUESTÃO 15</vt:lpstr>
      <vt:lpstr>QUESTÃO 15</vt:lpstr>
      <vt:lpstr>QUESTÃO 15</vt:lpstr>
      <vt:lpstr>QUESTÃO 02</vt:lpstr>
      <vt:lpstr>QUESTÃO 02</vt:lpstr>
      <vt:lpstr>QUESTÃO 02</vt:lpstr>
      <vt:lpstr>QUESTÃO 02</vt:lpstr>
      <vt:lpstr>QUESTÃO 06</vt:lpstr>
      <vt:lpstr>QUESTÃO 06</vt:lpstr>
      <vt:lpstr>QUESTÃO 06</vt:lpstr>
      <vt:lpstr>QUESTÃO 06</vt:lpstr>
      <vt:lpstr>QUESTÃO 09</vt:lpstr>
      <vt:lpstr>QUESTÃO 09</vt:lpstr>
      <vt:lpstr>QUESTÃO 09</vt:lpstr>
      <vt:lpstr>QUESTÃO 09</vt:lpstr>
      <vt:lpstr>QUESTÃO 10</vt:lpstr>
      <vt:lpstr>QUESTÃO 10</vt:lpstr>
      <vt:lpstr>QUESTÃO 10</vt:lpstr>
      <vt:lpstr>QUESTÃO 10</vt:lpstr>
      <vt:lpstr>QUESTÃO 11</vt:lpstr>
      <vt:lpstr>QUESTÃO 11</vt:lpstr>
      <vt:lpstr>QUESTÃO 11</vt:lpstr>
      <vt:lpstr>QUESTÃO 11</vt:lpstr>
      <vt:lpstr>QUESTÃO 12</vt:lpstr>
      <vt:lpstr>QUESTÃO 12</vt:lpstr>
      <vt:lpstr>QUESTÃO 12</vt:lpstr>
      <vt:lpstr>QUESTÃO 12</vt:lpstr>
      <vt:lpstr>QUESTÃO 13</vt:lpstr>
      <vt:lpstr>QUESTÃO 13</vt:lpstr>
      <vt:lpstr>QUESTÃO 13</vt:lpstr>
      <vt:lpstr>QUESTÃO 13</vt:lpstr>
      <vt:lpstr>QUESTÃO 14</vt:lpstr>
      <vt:lpstr>QUESTÃO 14</vt:lpstr>
      <vt:lpstr>QUESTÃO 14</vt:lpstr>
      <vt:lpstr>QUESTÃO 14</vt:lpstr>
      <vt:lpstr>ESTATÍSTICA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Juliana Maria Schivani Alves</cp:lastModifiedBy>
  <cp:revision>92</cp:revision>
  <dcterms:created xsi:type="dcterms:W3CDTF">2017-01-08T19:00:04Z</dcterms:created>
  <dcterms:modified xsi:type="dcterms:W3CDTF">2017-10-09T15:34:54Z</dcterms:modified>
</cp:coreProperties>
</file>