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sldIdLst>
    <p:sldId id="256" r:id="rId2"/>
    <p:sldId id="523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437" r:id="rId12"/>
    <p:sldId id="438" r:id="rId13"/>
    <p:sldId id="496" r:id="rId14"/>
    <p:sldId id="497" r:id="rId15"/>
    <p:sldId id="534" r:id="rId16"/>
    <p:sldId id="425" r:id="rId17"/>
    <p:sldId id="426" r:id="rId18"/>
    <p:sldId id="427" r:id="rId19"/>
    <p:sldId id="428" r:id="rId20"/>
    <p:sldId id="533" r:id="rId21"/>
    <p:sldId id="429" r:id="rId22"/>
    <p:sldId id="430" r:id="rId23"/>
    <p:sldId id="435" r:id="rId24"/>
    <p:sldId id="495" r:id="rId25"/>
    <p:sldId id="476" r:id="rId26"/>
    <p:sldId id="328" r:id="rId27"/>
    <p:sldId id="281" r:id="rId28"/>
    <p:sldId id="282" r:id="rId29"/>
    <p:sldId id="314" r:id="rId30"/>
    <p:sldId id="419" r:id="rId31"/>
    <p:sldId id="305" r:id="rId32"/>
    <p:sldId id="450" r:id="rId33"/>
    <p:sldId id="518" r:id="rId34"/>
    <p:sldId id="519" r:id="rId35"/>
    <p:sldId id="520" r:id="rId36"/>
    <p:sldId id="517" r:id="rId37"/>
    <p:sldId id="325" r:id="rId38"/>
    <p:sldId id="279" r:id="rId39"/>
    <p:sldId id="503" r:id="rId40"/>
    <p:sldId id="490" r:id="rId41"/>
    <p:sldId id="492" r:id="rId42"/>
    <p:sldId id="504" r:id="rId43"/>
    <p:sldId id="420" r:id="rId44"/>
    <p:sldId id="505" r:id="rId45"/>
    <p:sldId id="506" r:id="rId46"/>
    <p:sldId id="521" r:id="rId47"/>
    <p:sldId id="522" r:id="rId48"/>
    <p:sldId id="441" r:id="rId49"/>
    <p:sldId id="442" r:id="rId50"/>
    <p:sldId id="443" r:id="rId51"/>
    <p:sldId id="511" r:id="rId52"/>
    <p:sldId id="498" r:id="rId53"/>
    <p:sldId id="459" r:id="rId54"/>
    <p:sldId id="500" r:id="rId55"/>
    <p:sldId id="501" r:id="rId56"/>
    <p:sldId id="502" r:id="rId57"/>
    <p:sldId id="453" r:id="rId58"/>
    <p:sldId id="457" r:id="rId59"/>
    <p:sldId id="516" r:id="rId60"/>
    <p:sldId id="515" r:id="rId61"/>
    <p:sldId id="458" r:id="rId62"/>
    <p:sldId id="535" r:id="rId63"/>
    <p:sldId id="536" r:id="rId64"/>
    <p:sldId id="537" r:id="rId65"/>
    <p:sldId id="539" r:id="rId66"/>
    <p:sldId id="340" r:id="rId6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94660"/>
  </p:normalViewPr>
  <p:slideViewPr>
    <p:cSldViewPr>
      <p:cViewPr>
        <p:scale>
          <a:sx n="70" d="100"/>
          <a:sy n="70" d="100"/>
        </p:scale>
        <p:origin x="906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09T19:59:20.1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09T19:59:20.1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09T19:59:20.1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09T19:59:20.1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09T19:59:20.1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09T19:59:20.1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22/10/2017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ultimo item (4) tem demonstração.</a:t>
            </a:r>
            <a:r>
              <a:rPr lang="pt-BR" baseline="0" dirty="0"/>
              <a:t> É só fazer s – a / s = s/s – a/s = 1 – a/s = 1 – P(a). O </a:t>
            </a:r>
            <a:r>
              <a:rPr lang="pt-BR" baseline="0"/>
              <a:t>que sobra/resta de 100%.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16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99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38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54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71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872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69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22/10/2017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22/10/2017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22/10/2017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22/10/2017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22/10/2017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13.jpeg"/><Relationship Id="rId12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gif"/><Relationship Id="rId10" Type="http://schemas.openxmlformats.org/officeDocument/2006/relationships/image" Target="../media/image24.png"/><Relationship Id="rId4" Type="http://schemas.openxmlformats.org/officeDocument/2006/relationships/customXml" Target="../ink/ink1.xml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13.jpeg"/><Relationship Id="rId12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gif"/><Relationship Id="rId10" Type="http://schemas.openxmlformats.org/officeDocument/2006/relationships/image" Target="../media/image24.png"/><Relationship Id="rId4" Type="http://schemas.openxmlformats.org/officeDocument/2006/relationships/customXml" Target="../ink/ink2.xml"/><Relationship Id="rId9" Type="http://schemas.openxmlformats.org/officeDocument/2006/relationships/image" Target="../media/image33.png"/><Relationship Id="rId1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13.jpeg"/><Relationship Id="rId12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gif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customXml" Target="../ink/ink3.xml"/><Relationship Id="rId9" Type="http://schemas.openxmlformats.org/officeDocument/2006/relationships/image" Target="../media/image33.png"/><Relationship Id="rId1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13.jpeg"/><Relationship Id="rId12" Type="http://schemas.openxmlformats.org/officeDocument/2006/relationships/image" Target="../media/image26.png"/><Relationship Id="rId17" Type="http://schemas.openxmlformats.org/officeDocument/2006/relationships/image" Target="../media/image32.png"/><Relationship Id="rId2" Type="http://schemas.openxmlformats.org/officeDocument/2006/relationships/image" Target="../media/image1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gif"/><Relationship Id="rId1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customXml" Target="../ink/ink4.xml"/><Relationship Id="rId9" Type="http://schemas.openxmlformats.org/officeDocument/2006/relationships/image" Target="../media/image33.png"/><Relationship Id="rId1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5.xml"/><Relationship Id="rId4" Type="http://schemas.openxmlformats.org/officeDocument/2006/relationships/image" Target="../media/image13.jpeg"/><Relationship Id="rId9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6.xml"/><Relationship Id="rId9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7" Type="http://schemas.openxmlformats.org/officeDocument/2006/relationships/image" Target="../media/image43.png"/><Relationship Id="rId12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06362"/>
            <a:ext cx="2498747" cy="109723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07704" y="1491630"/>
            <a:ext cx="6933726" cy="1102519"/>
          </a:xfrm>
        </p:spPr>
        <p:txBody>
          <a:bodyPr/>
          <a:lstStyle/>
          <a:p>
            <a:r>
              <a:rPr lang="pt-BR" b="1" dirty="0"/>
              <a:t>PROBABILIDADE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981899" y="3147814"/>
            <a:ext cx="7120880" cy="1944216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/>
              <a:t>Profª Juliana Schivani (</a:t>
            </a:r>
            <a:r>
              <a:rPr lang="pt-BR" sz="1800" b="1" i="1" dirty="0"/>
              <a:t>profjuliana.matematica@gmail.com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Estagiário Wellington Muniz (</a:t>
            </a:r>
            <a:r>
              <a:rPr lang="pt-BR" sz="1800" b="1" i="1" dirty="0"/>
              <a:t>wellingtonmuniz@yahoo.com.br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Estagiária </a:t>
            </a:r>
            <a:r>
              <a:rPr lang="pt-BR" sz="2000" b="1" dirty="0" err="1"/>
              <a:t>Heronilza</a:t>
            </a:r>
            <a:r>
              <a:rPr lang="pt-BR" sz="2000" b="1" dirty="0"/>
              <a:t> Lima (</a:t>
            </a:r>
            <a:r>
              <a:rPr lang="pt-BR" sz="1800" b="1" i="1" dirty="0"/>
              <a:t>niniza.silva.lima@gmail.com</a:t>
            </a:r>
            <a:r>
              <a:rPr lang="pt-BR" sz="2000" b="1" dirty="0"/>
              <a:t>)</a:t>
            </a:r>
          </a:p>
          <a:p>
            <a:pPr algn="r"/>
            <a:endParaRPr lang="pt-BR" sz="2000" b="1" dirty="0"/>
          </a:p>
          <a:p>
            <a:pPr algn="r"/>
            <a:endParaRPr lang="pt-B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35" y="8122"/>
            <a:ext cx="2205123" cy="13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672141" y="2211710"/>
                <a:ext cx="3866700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141" y="2211710"/>
                <a:ext cx="3866700" cy="5012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761140" y="3429549"/>
                <a:ext cx="3636124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∙(1−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140" y="3429549"/>
                <a:ext cx="3636124" cy="501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 em Curva para Baixo 5"/>
          <p:cNvSpPr/>
          <p:nvPr/>
        </p:nvSpPr>
        <p:spPr>
          <a:xfrm rot="2413207" flipV="1">
            <a:off x="3176712" y="4160967"/>
            <a:ext cx="1152128" cy="560834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2211710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B050"/>
                </a:solidFill>
              </a:rPr>
              <a:t>Total de combinações possíveis do evento acontecer</a:t>
            </a:r>
          </a:p>
        </p:txBody>
      </p:sp>
      <p:sp>
        <p:nvSpPr>
          <p:cNvPr id="10" name="Seta em Curva para Baixo 9"/>
          <p:cNvSpPr/>
          <p:nvPr/>
        </p:nvSpPr>
        <p:spPr>
          <a:xfrm flipH="1">
            <a:off x="1763688" y="1833675"/>
            <a:ext cx="1152128" cy="432048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95936" y="423188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B050"/>
                </a:solidFill>
              </a:rPr>
              <a:t>Probabilidade do evento acontecer em k repetições</a:t>
            </a:r>
          </a:p>
        </p:txBody>
      </p:sp>
      <p:sp>
        <p:nvSpPr>
          <p:cNvPr id="12" name="Seta em Curva para Baixo 11"/>
          <p:cNvSpPr/>
          <p:nvPr/>
        </p:nvSpPr>
        <p:spPr>
          <a:xfrm>
            <a:off x="5724128" y="1757883"/>
            <a:ext cx="1152128" cy="432048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84000" y="1833675"/>
            <a:ext cx="2214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B050"/>
                </a:solidFill>
              </a:rPr>
              <a:t>Probabilidade do evento NÃO acontecer nas repetições restantes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CE258110-7F22-4024-B500-5BB4A221E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0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6403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17738"/>
            <a:ext cx="5131073" cy="38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1" y="1200150"/>
            <a:ext cx="8435280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16 bolas: 1 branca e 15 coloridas.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1 a 15 pontos (um valor para cada bola colorida).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Arthur, Bernardo e Caio escolhem os números 12, 17 e 22 como sendo resultados de suas respectivas somas.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Quem tem a maior probabilidade de ganhar o jogo?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40782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5043" y="1243668"/>
            <a:ext cx="8431757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Arthur → 12 → 1+11, 2+10, 3+9, 4+8, 5+7 → 5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Bernardo → 17 → 2+15, 3+14, 4+13, 5+12, 6+11, 7+10,8+9 → 7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Caio → 22 → 7+15, 8+14, 9+13, 10+12 = 4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57150" indent="0" algn="r">
              <a:spcBef>
                <a:spcPts val="0"/>
              </a:spcBef>
              <a:buNone/>
            </a:pPr>
            <a:r>
              <a:rPr lang="pt-BR" sz="9600" dirty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Alternativa “</a:t>
            </a:r>
            <a:r>
              <a:rPr lang="pt-BR" sz="9600" dirty="0" err="1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C”</a:t>
            </a:r>
            <a:r>
              <a:rPr lang="pt-BR" sz="1200" dirty="0" err="1"/>
              <a:t>a</a:t>
            </a: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5436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5043" y="1243668"/>
                <a:ext cx="8431757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Dados </a:t>
                </a:r>
                <a14:m>
                  <m:oMath xmlns:m="http://schemas.openxmlformats.org/officeDocument/2006/math">
                    <m:r>
                      <a:rPr lang="pt-BR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pt-BR" sz="2400" dirty="0"/>
                  <a:t> Sinuca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/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b="1" dirty="0">
                    <a:solidFill>
                      <a:srgbClr val="00B050"/>
                    </a:solidFill>
                  </a:rPr>
                  <a:t>Dados: 1 + 2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pt-BR" b="1" dirty="0">
                    <a:solidFill>
                      <a:srgbClr val="00B050"/>
                    </a:solidFill>
                  </a:rPr>
                  <a:t> 2 + 1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b="1" dirty="0">
                  <a:solidFill>
                    <a:srgbClr val="00B050"/>
                  </a:solidFill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b="1" dirty="0">
                    <a:solidFill>
                      <a:srgbClr val="00B050"/>
                    </a:solidFill>
                  </a:rPr>
                  <a:t>Sinuca: 1 + 2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BR" b="1" dirty="0">
                    <a:solidFill>
                      <a:srgbClr val="00B050"/>
                    </a:solidFill>
                  </a:rPr>
                  <a:t> 2 + 1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dirty="0">
                  <a:solidFill>
                    <a:srgbClr val="00B050"/>
                  </a:solidFill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/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43" y="1243668"/>
                <a:ext cx="8431757" cy="3603847"/>
              </a:xfrm>
              <a:prstGeom prst="rect">
                <a:avLst/>
              </a:prstGeom>
              <a:blipFill>
                <a:blip r:embed="rId4"/>
                <a:stretch>
                  <a:fillRect l="-1229" t="-13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39957D3-9BD8-4E0B-A977-0D99DB037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09610"/>
            <a:ext cx="4223244" cy="31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4527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falando ingles">
            <a:extLst>
              <a:ext uri="{FF2B5EF4-FFF2-40B4-BE49-F238E27FC236}">
                <a16:creationId xmlns:a16="http://schemas.microsoft.com/office/drawing/2014/main" id="{EB654E43-C674-436A-8BA0-068F257EF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>
            <a:off x="323528" y="1091296"/>
            <a:ext cx="8625081" cy="394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6232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Probabilidade de um aluno compreender e falar inglês é de 30%.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Há três alunos. 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A probabilidade de o entrevistador ser entendido e ter sua pergunta oralmente respondida em inglês?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0597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 (MODO 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5043" y="1243668"/>
                <a:ext cx="8431757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Probabilidade de os 3 alunos errarem é: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0,7 </a:t>
                </a:r>
                <a14:m>
                  <m:oMath xmlns:m="http://schemas.openxmlformats.org/officeDocument/2006/math">
                    <m:r>
                      <a:rPr lang="pt-BR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0,7=0,343</m:t>
                    </m:r>
                  </m:oMath>
                </a14:m>
                <a:endParaRPr lang="pt-BR" sz="2400" b="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Com isso: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1 – 0343 = 0,657 = 65,7%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Alternativa “D”</a:t>
                </a: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43" y="1243668"/>
                <a:ext cx="8431757" cy="3603847"/>
              </a:xfrm>
              <a:prstGeom prst="rect">
                <a:avLst/>
              </a:prstGeom>
              <a:blipFill>
                <a:blip r:embed="rId4"/>
                <a:stretch>
                  <a:fillRect l="-506" r="-1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3649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347614"/>
                <a:ext cx="8424936" cy="34563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endParaRPr lang="pt-BR" sz="2400" dirty="0"/>
              </a:p>
              <a:p>
                <a:pPr marL="0" lvl="1" indent="0" algn="ctr">
                  <a:buNone/>
                </a:pPr>
                <a:endParaRPr lang="pt-BR" sz="2400" b="1" i="1" dirty="0">
                  <a:latin typeface="Cambria Math"/>
                </a:endParaRP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pt-BR" sz="24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ú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𝒎𝒆𝒓𝒐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𝒅𝒆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𝒄𝒂𝒔𝒐𝒔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𝒇𝒂𝒗𝒐𝒓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á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𝒗𝒆𝒊𝒔</m:t>
                          </m:r>
                        </m:num>
                        <m:den>
                          <m:r>
                            <a:rPr lang="pt-BR" sz="2400" b="1" i="1" smtClean="0">
                              <a:latin typeface="Cambria Math"/>
                            </a:rPr>
                            <m:t>𝒕𝒐𝒕𝒂𝒍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𝒅𝒆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𝒄𝒂𝒔𝒐𝒔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𝒑𝒐𝒔𝒔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í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𝒗𝒆𝒊𝒔</m:t>
                          </m:r>
                        </m:den>
                      </m:f>
                    </m:oMath>
                  </m:oMathPara>
                </a14:m>
                <a:endParaRPr lang="pt-BR" sz="2400" b="1" dirty="0"/>
              </a:p>
              <a:p>
                <a:pPr marL="0" lvl="1" indent="0" algn="ctr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7614"/>
                <a:ext cx="8424936" cy="34563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8548825-2BAA-4ED0-96E1-A2B982BC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96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05 (MODO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5043" y="1243668"/>
                <a:ext cx="8431757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ACERTAR ERRAR </a:t>
                </a:r>
                <a:r>
                  <a:rPr lang="pt-BR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ERRAR</a:t>
                </a:r>
                <a:r>
                  <a:rPr lang="pt-B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0,3 </a:t>
                </a:r>
                <a14:m>
                  <m:oMath xmlns:m="http://schemas.openxmlformats.org/officeDocument/2006/math">
                    <m:r>
                      <a:rPr lang="pt-BR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pt-BR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 </m:t>
                    </m:r>
                    <m:f>
                      <m:fPr>
                        <m:ctrlPr>
                          <a:rPr lang="pt-B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3!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2!</m:t>
                        </m:r>
                      </m:den>
                    </m:f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441</m:t>
                    </m:r>
                  </m:oMath>
                </a14:m>
                <a:endParaRPr lang="pt-BR" sz="2400" b="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ACERTAR </a:t>
                </a:r>
                <a:r>
                  <a:rPr lang="pt-BR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ACERTAR</a:t>
                </a:r>
                <a:r>
                  <a:rPr lang="pt-B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ERRAR   0,3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∙0,7∙ </m:t>
                    </m:r>
                    <m:f>
                      <m:fPr>
                        <m:ctrlP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3!</m:t>
                        </m:r>
                      </m:num>
                      <m:den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2!</m:t>
                        </m:r>
                      </m:den>
                    </m:f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189</m:t>
                    </m:r>
                  </m:oMath>
                </a14:m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ACERTAR </a:t>
                </a:r>
                <a:r>
                  <a:rPr lang="pt-BR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ACERTAR</a:t>
                </a:r>
                <a:r>
                  <a:rPr lang="pt-B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4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ACERTAR</a:t>
                </a:r>
                <a:r>
                  <a:rPr lang="pt-BR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0,3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</m:t>
                    </m:r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027</m:t>
                    </m:r>
                  </m:oMath>
                </a14:m>
                <a:endParaRPr lang="pt-BR" sz="2400" b="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0,0441 + 0,189 + 0,027 = 0,657 = 65,7%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Alternativa “D”</a:t>
                </a: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43" y="1243668"/>
                <a:ext cx="8431757" cy="3603847"/>
              </a:xfrm>
              <a:prstGeom prst="rect">
                <a:avLst/>
              </a:prstGeom>
              <a:blipFill>
                <a:blip r:embed="rId4"/>
                <a:stretch>
                  <a:fillRect l="-289" r="-940" b="-13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83167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5892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098" name="Picture 2" descr="Resultado de imagem para teste psicologico desenho">
            <a:extLst>
              <a:ext uri="{FF2B5EF4-FFF2-40B4-BE49-F238E27FC236}">
                <a16:creationId xmlns:a16="http://schemas.microsoft.com/office/drawing/2014/main" id="{C88C5D3C-89C9-4582-AB13-8FB5708CA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17738"/>
            <a:ext cx="4176464" cy="376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Teste de 10 perguntas.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Termina quando chega na décima ou quando erra 2 vezes.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Probabilidade de errar uma resposta é 0,20.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A probabilidade de o teste terminar na quinta pergunta é 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9752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5043" y="1243668"/>
                <a:ext cx="8431757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 probabilidade de acertar é 1 – 02 = 0,8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 quinta pergunta já será a segunda errada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latin typeface="Calibri" panose="020F0502020204030204" pitchFamily="34" charset="0"/>
                    <a:cs typeface="Arial" panose="020B0604020202020204" pitchFamily="34" charset="0"/>
                  </a:rPr>
                  <a:t>As 4 primeiras: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ACERTAR ACERTAR </a:t>
                </a:r>
                <a:r>
                  <a:rPr lang="pt-BR" sz="24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ACERTAR</a:t>
                </a:r>
                <a:r>
                  <a:rPr lang="pt-BR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400" dirty="0">
                    <a:latin typeface="Calibri" panose="020F0502020204030204" pitchFamily="34" charset="0"/>
                    <a:cs typeface="Arial" panose="020B0604020202020204" pitchFamily="34" charset="0"/>
                  </a:rPr>
                  <a:t>ERRAR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latin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0,8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∙0,8∙0,8∙0,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 ∙ </m:t>
                    </m:r>
                    <m:f>
                      <m:fPr>
                        <m:ctrlP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4!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3!</m:t>
                        </m:r>
                      </m:den>
                    </m:f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4096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pt-BR" sz="24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E a quinta pergunta errada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0,4096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0,2 = 0,08192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Alternativa “B”</a:t>
                </a: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43" y="1243668"/>
                <a:ext cx="8431757" cy="3603847"/>
              </a:xfrm>
              <a:prstGeom prst="rect">
                <a:avLst/>
              </a:prstGeom>
              <a:blipFill>
                <a:blip r:embed="rId4"/>
                <a:stretch>
                  <a:fillRect l="-506" t="-2369" r="-1085" b="-18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1716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40231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1026" name="Picture 2" descr="Resultado de imagem para mudança engraçado">
            <a:extLst>
              <a:ext uri="{FF2B5EF4-FFF2-40B4-BE49-F238E27FC236}">
                <a16:creationId xmlns:a16="http://schemas.microsoft.com/office/drawing/2014/main" id="{E9033375-01CF-4508-8314-A4E48D8A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7738"/>
            <a:ext cx="7139136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3349" y="1217738"/>
            <a:ext cx="835553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Regiões: Rural, Comercial, Residencial Urbano ou Residencial Suburbano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Inferiores a 31°C.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1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probabilidade dele escolher uma região que seja adequada às recomendações médicas de 31°C é 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9958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3349" y="1217738"/>
            <a:ext cx="8355539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Estão abaixo de 31ºC as regiões Rural, Residencial Urbana e Residencial Suburbana.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3 das 4 regiões.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0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t-BR" sz="100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Alternativa “E”</a:t>
            </a:r>
            <a:endParaRPr lang="pt-BR" sz="104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9278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29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4390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37" y="1080120"/>
            <a:ext cx="2817667" cy="40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Chances de ser milionário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07908" y="1347614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16" name="Elipse 15"/>
          <p:cNvSpPr/>
          <p:nvPr/>
        </p:nvSpPr>
        <p:spPr>
          <a:xfrm>
            <a:off x="1280016" y="1324860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7" name="Elipse 16"/>
          <p:cNvSpPr/>
          <p:nvPr/>
        </p:nvSpPr>
        <p:spPr>
          <a:xfrm>
            <a:off x="2224694" y="1324860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8" name="Elipse 17"/>
          <p:cNvSpPr/>
          <p:nvPr/>
        </p:nvSpPr>
        <p:spPr>
          <a:xfrm>
            <a:off x="3219542" y="1324860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19" name="Elipse 18"/>
          <p:cNvSpPr/>
          <p:nvPr/>
        </p:nvSpPr>
        <p:spPr>
          <a:xfrm>
            <a:off x="4239604" y="1347614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0" name="Elipse 19"/>
          <p:cNvSpPr/>
          <p:nvPr/>
        </p:nvSpPr>
        <p:spPr>
          <a:xfrm>
            <a:off x="5204452" y="1347614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07504" y="2754061"/>
                <a:ext cx="5325882" cy="664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𝟔𝟎</m:t>
                        </m:r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𝟔𝟎</m:t>
                        </m:r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pt-BR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𝟔𝟎</m:t>
                            </m:r>
                            <m:r>
                              <a:rPr lang="pt-BR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−</m:t>
                            </m:r>
                            <m:r>
                              <a:rPr lang="pt-BR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d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𝟓𝟎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𝟎𝟔𝟑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𝟖𝟔𝟎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𝐣𝐨𝐠𝐨𝐬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pt-B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54061"/>
                <a:ext cx="5325882" cy="6640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99014" y="3795886"/>
                <a:ext cx="4810869" cy="995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𝑷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𝟔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𝟓𝟎𝟎𝟔𝟑𝟖𝟔𝟎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𝟎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𝟎𝟎𝟎𝟎𝟎𝟏𝟗𝟗</m:t>
                    </m:r>
                    <m:r>
                      <a:rPr lang="pt-BR" sz="2400" b="1">
                        <a:solidFill>
                          <a:srgbClr val="00B050"/>
                        </a:solidFill>
                        <a:latin typeface="Cambria Math"/>
                      </a:rPr>
                      <m:t>%</m:t>
                    </m:r>
                  </m:oMath>
                </a14:m>
                <a:endParaRPr lang="pt-BR" sz="2400" b="1" dirty="0">
                  <a:solidFill>
                    <a:srgbClr val="00B050"/>
                  </a:solidFill>
                  <a:latin typeface="Cambria Math"/>
                </a:endParaRPr>
              </a:p>
              <a:p>
                <a:endParaRPr lang="pt-B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14" y="3795886"/>
                <a:ext cx="4810869" cy="9952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50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678 C 0.00747 0.00185 0.01407 0.00803 0.02118 0.01759 C 0.02553 0.02314 0.02813 0.02962 0.03316 0.03271 C 0.03507 0.03579 0.03698 0.03919 0.03907 0.04197 C 0.04098 0.04443 0.04323 0.04536 0.04497 0.04814 C 0.05105 0.05678 0.05573 0.06727 0.06303 0.07251 C 0.07987 0.1083 0.0974 0.11417 0.12101 0.11818 C 0.13021 0.12466 0.13976 0.12527 0.14931 0.12743 C 0.19358 0.15551 0.38282 0.13021 0.46216 0.11818 C 0.47362 0.11386 0.48664 0.11262 0.49792 0.10614 C 0.50747 0.1009 0.51667 0.09288 0.52622 0.08763 C 0.5323 0.0685 0.52553 0.08578 0.53368 0.0756 C 0.53941 0.0685 0.54653 0.04999 0.54723 0.03579 C 0.54757 0.02777 0.54723 0.01975 0.54723 0.01142 " pathEditMode="relative" rAng="0" ptsTypes="fffffffffffff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8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23E-6 C -0.00538 0.02622 -0.02743 0.03795 -0.04462 0.05122 C -0.07222 0.07251 -0.09653 0.08855 -0.12865 0.09873 C -0.13889 0.10213 -0.15608 0.11138 -0.16771 0.11354 C -0.18299 0.1157 -0.19861 0.11725 -0.21389 0.11971 C -0.28663 0.14255 -0.31545 0.11293 -0.37136 0.08855 C -0.37691 0.07899 -0.38004 0.08176 -0.38837 0.07837 C -0.39219 0.07343 -0.39688 0.07096 -0.40035 0.06603 C -0.40764 0.05584 -0.41077 0.04289 -0.41754 0.0327 C -0.42084 0.02777 -0.42396 0.02406 -0.42587 0.0182 " pathEditMode="relative" rAng="0" ptsTypes="fffffffff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7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59 0.02561 -0.02795 0.03301 -0.04462 0.03702 C -0.06284 0.03456 -0.07413 0.03054 -0.09097 0.02129 C -0.09844 0.01265 -0.09427 0.0182 -0.10295 0.00278 C -0.10399 0.00092 -0.1059 -0.00278 -0.1059 -0.00278 " pathEditMode="relative" ptsTypes="ffff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build="p"/>
      <p:bldP spid="2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ajedeimprensa.zip.net/images/pequimee.jpg">
            <a:extLst>
              <a:ext uri="{FF2B5EF4-FFF2-40B4-BE49-F238E27FC236}">
                <a16:creationId xmlns:a16="http://schemas.microsoft.com/office/drawing/2014/main" id="{85177E96-5B0B-407F-AEC9-71D111F3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0207"/>
            <a:ext cx="7571184" cy="38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30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74837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270237"/>
            <a:ext cx="835553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Um brinquedo que se encontra na área IV, dentre as áreas I, II, III, IV e V existentes e chegar à área IV.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caminhos apresentem iguais probabilidades.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A probabilidade de ele chegar à área IV sem passar por outras áreas e sem retornar é igual a 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31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4710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70237"/>
            <a:ext cx="8208911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cs typeface="Arial" panose="020B0604020202020204" pitchFamily="34" charset="0"/>
              </a:rPr>
              <a:t>Solução: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32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14:cNvPr>
              <p14:cNvContentPartPr/>
              <p14:nvPr/>
            </p14:nvContentPartPr>
            <p14:xfrm>
              <a:off x="-767747" y="3341156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85747" y="332351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5BDFA3FD-53DD-47CA-A4C7-55EF70BE769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259632" y="1629751"/>
            <a:ext cx="5544616" cy="3411356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F54833A-C209-4413-AD68-2EB145AB2C9D}"/>
              </a:ext>
            </a:extLst>
          </p:cNvPr>
          <p:cNvCxnSpPr>
            <a:cxnSpLocks/>
          </p:cNvCxnSpPr>
          <p:nvPr/>
        </p:nvCxnSpPr>
        <p:spPr>
          <a:xfrm flipV="1">
            <a:off x="2843808" y="2283718"/>
            <a:ext cx="1728192" cy="1296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1FC0C53-0C6F-4685-A6EE-88F360546D7D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283718"/>
            <a:ext cx="864096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DFCC4C5-D999-4CD8-8AE0-3D8B60ADD7DE}"/>
              </a:ext>
            </a:extLst>
          </p:cNvPr>
          <p:cNvCxnSpPr>
            <a:cxnSpLocks/>
          </p:cNvCxnSpPr>
          <p:nvPr/>
        </p:nvCxnSpPr>
        <p:spPr>
          <a:xfrm flipH="1" flipV="1">
            <a:off x="2843808" y="3573370"/>
            <a:ext cx="1188132" cy="9425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8F4C4C5-7437-475B-83BE-65188B83C0A4}"/>
              </a:ext>
            </a:extLst>
          </p:cNvPr>
          <p:cNvCxnSpPr>
            <a:cxnSpLocks/>
          </p:cNvCxnSpPr>
          <p:nvPr/>
        </p:nvCxnSpPr>
        <p:spPr>
          <a:xfrm flipV="1">
            <a:off x="4031940" y="3429354"/>
            <a:ext cx="1548172" cy="1143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685F4085-9A98-4977-A000-012B3DD642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83" y="2931790"/>
            <a:ext cx="419100" cy="752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890A09-6673-468D-A147-26BD2896713E}"/>
                  </a:ext>
                </a:extLst>
              </p:cNvPr>
              <p:cNvSpPr txBox="1"/>
              <p:nvPr/>
            </p:nvSpPr>
            <p:spPr>
              <a:xfrm>
                <a:off x="2345914" y="2931790"/>
                <a:ext cx="419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890A09-6673-468D-A147-26BD28967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14" y="2931790"/>
                <a:ext cx="419100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E707994-D0F8-42F9-AD2E-E4BD34675290}"/>
                  </a:ext>
                </a:extLst>
              </p:cNvPr>
              <p:cNvSpPr txBox="1"/>
              <p:nvPr/>
            </p:nvSpPr>
            <p:spPr>
              <a:xfrm>
                <a:off x="3643447" y="2179315"/>
                <a:ext cx="419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E707994-D0F8-42F9-AD2E-E4BD34675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447" y="2179315"/>
                <a:ext cx="419100" cy="634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1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457E-7 L 0.10139 -0.1413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70237"/>
            <a:ext cx="8208911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cs typeface="Arial" panose="020B0604020202020204" pitchFamily="34" charset="0"/>
              </a:rPr>
              <a:t>Solução: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33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14:cNvPr>
              <p14:cNvContentPartPr/>
              <p14:nvPr/>
            </p14:nvContentPartPr>
            <p14:xfrm>
              <a:off x="-767747" y="3341156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85747" y="332351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5BDFA3FD-53DD-47CA-A4C7-55EF70BE769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259632" y="1629751"/>
            <a:ext cx="5544616" cy="3411356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F54833A-C209-4413-AD68-2EB145AB2C9D}"/>
              </a:ext>
            </a:extLst>
          </p:cNvPr>
          <p:cNvCxnSpPr>
            <a:cxnSpLocks/>
          </p:cNvCxnSpPr>
          <p:nvPr/>
        </p:nvCxnSpPr>
        <p:spPr>
          <a:xfrm flipV="1">
            <a:off x="2843808" y="2283718"/>
            <a:ext cx="1728192" cy="1296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1FC0C53-0C6F-4685-A6EE-88F360546D7D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283718"/>
            <a:ext cx="864096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DFCC4C5-D999-4CD8-8AE0-3D8B60ADD7DE}"/>
              </a:ext>
            </a:extLst>
          </p:cNvPr>
          <p:cNvCxnSpPr>
            <a:cxnSpLocks/>
          </p:cNvCxnSpPr>
          <p:nvPr/>
        </p:nvCxnSpPr>
        <p:spPr>
          <a:xfrm flipH="1" flipV="1">
            <a:off x="2843808" y="3573370"/>
            <a:ext cx="1188132" cy="9425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8F4C4C5-7437-475B-83BE-65188B83C0A4}"/>
              </a:ext>
            </a:extLst>
          </p:cNvPr>
          <p:cNvCxnSpPr>
            <a:cxnSpLocks/>
          </p:cNvCxnSpPr>
          <p:nvPr/>
        </p:nvCxnSpPr>
        <p:spPr>
          <a:xfrm flipV="1">
            <a:off x="4031940" y="3429354"/>
            <a:ext cx="1548172" cy="1143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685F4085-9A98-4977-A000-012B3DD642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78" y="2176069"/>
            <a:ext cx="419100" cy="752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890A09-6673-468D-A147-26BD2896713E}"/>
                  </a:ext>
                </a:extLst>
              </p:cNvPr>
              <p:cNvSpPr txBox="1"/>
              <p:nvPr/>
            </p:nvSpPr>
            <p:spPr>
              <a:xfrm>
                <a:off x="2345914" y="2931790"/>
                <a:ext cx="419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890A09-6673-468D-A147-26BD28967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14" y="2931790"/>
                <a:ext cx="419100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E707994-D0F8-42F9-AD2E-E4BD34675290}"/>
                  </a:ext>
                </a:extLst>
              </p:cNvPr>
              <p:cNvSpPr txBox="1"/>
              <p:nvPr/>
            </p:nvSpPr>
            <p:spPr>
              <a:xfrm>
                <a:off x="3643447" y="2179315"/>
                <a:ext cx="419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E707994-D0F8-42F9-AD2E-E4BD34675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447" y="2179315"/>
                <a:ext cx="419100" cy="634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D87C317-861A-456F-AAFD-837C655B7DA0}"/>
                  </a:ext>
                </a:extLst>
              </p:cNvPr>
              <p:cNvSpPr txBox="1"/>
              <p:nvPr/>
            </p:nvSpPr>
            <p:spPr>
              <a:xfrm>
                <a:off x="4976523" y="2057510"/>
                <a:ext cx="46101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D87C317-861A-456F-AAFD-837C655B7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523" y="2057510"/>
                <a:ext cx="461010" cy="6347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3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10347 -0.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70237"/>
            <a:ext cx="8208911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cs typeface="Arial" panose="020B0604020202020204" pitchFamily="34" charset="0"/>
              </a:rPr>
              <a:t>Solução: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34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14:cNvPr>
              <p14:cNvContentPartPr/>
              <p14:nvPr/>
            </p14:nvContentPartPr>
            <p14:xfrm>
              <a:off x="-767747" y="3341156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85747" y="332351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5BDFA3FD-53DD-47CA-A4C7-55EF70BE769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259632" y="1629751"/>
            <a:ext cx="5544616" cy="3411356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F54833A-C209-4413-AD68-2EB145AB2C9D}"/>
              </a:ext>
            </a:extLst>
          </p:cNvPr>
          <p:cNvCxnSpPr>
            <a:cxnSpLocks/>
          </p:cNvCxnSpPr>
          <p:nvPr/>
        </p:nvCxnSpPr>
        <p:spPr>
          <a:xfrm flipV="1">
            <a:off x="2843808" y="2283718"/>
            <a:ext cx="1728192" cy="1296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1FC0C53-0C6F-4685-A6EE-88F360546D7D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283718"/>
            <a:ext cx="864096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DFCC4C5-D999-4CD8-8AE0-3D8B60ADD7DE}"/>
              </a:ext>
            </a:extLst>
          </p:cNvPr>
          <p:cNvCxnSpPr>
            <a:cxnSpLocks/>
          </p:cNvCxnSpPr>
          <p:nvPr/>
        </p:nvCxnSpPr>
        <p:spPr>
          <a:xfrm flipH="1" flipV="1">
            <a:off x="2843808" y="3573370"/>
            <a:ext cx="1188132" cy="9425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8F4C4C5-7437-475B-83BE-65188B83C0A4}"/>
              </a:ext>
            </a:extLst>
          </p:cNvPr>
          <p:cNvCxnSpPr>
            <a:cxnSpLocks/>
          </p:cNvCxnSpPr>
          <p:nvPr/>
        </p:nvCxnSpPr>
        <p:spPr>
          <a:xfrm flipV="1">
            <a:off x="4031940" y="3429354"/>
            <a:ext cx="1548172" cy="1143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685F4085-9A98-4977-A000-012B3DD642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44" y="2947447"/>
            <a:ext cx="419100" cy="752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890A09-6673-468D-A147-26BD2896713E}"/>
                  </a:ext>
                </a:extLst>
              </p:cNvPr>
              <p:cNvSpPr txBox="1"/>
              <p:nvPr/>
            </p:nvSpPr>
            <p:spPr>
              <a:xfrm>
                <a:off x="2345914" y="2931790"/>
                <a:ext cx="419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890A09-6673-468D-A147-26BD28967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14" y="2931790"/>
                <a:ext cx="419100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E707994-D0F8-42F9-AD2E-E4BD34675290}"/>
                  </a:ext>
                </a:extLst>
              </p:cNvPr>
              <p:cNvSpPr txBox="1"/>
              <p:nvPr/>
            </p:nvSpPr>
            <p:spPr>
              <a:xfrm>
                <a:off x="3643447" y="2179315"/>
                <a:ext cx="419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E707994-D0F8-42F9-AD2E-E4BD34675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447" y="2179315"/>
                <a:ext cx="419100" cy="634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D87C317-861A-456F-AAFD-837C655B7DA0}"/>
                  </a:ext>
                </a:extLst>
              </p:cNvPr>
              <p:cNvSpPr txBox="1"/>
              <p:nvPr/>
            </p:nvSpPr>
            <p:spPr>
              <a:xfrm>
                <a:off x="4976523" y="2057510"/>
                <a:ext cx="46101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D87C317-861A-456F-AAFD-837C655B7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523" y="2057510"/>
                <a:ext cx="461010" cy="6347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B233E0-17B4-4A0F-96F4-D3C084AD9F6E}"/>
                  </a:ext>
                </a:extLst>
              </p:cNvPr>
              <p:cNvSpPr txBox="1"/>
              <p:nvPr/>
            </p:nvSpPr>
            <p:spPr>
              <a:xfrm>
                <a:off x="3477399" y="3723878"/>
                <a:ext cx="46101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B233E0-17B4-4A0F-96F4-D3C084AD9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99" y="3723878"/>
                <a:ext cx="461010" cy="6347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0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07291 0.08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70237"/>
            <a:ext cx="8208911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cs typeface="Arial" panose="020B0604020202020204" pitchFamily="34" charset="0"/>
              </a:rPr>
              <a:t>Solução: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35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14:cNvPr>
              <p14:cNvContentPartPr/>
              <p14:nvPr/>
            </p14:nvContentPartPr>
            <p14:xfrm>
              <a:off x="-767747" y="3341156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85747" y="332351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5BDFA3FD-53DD-47CA-A4C7-55EF70BE769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259632" y="1629751"/>
            <a:ext cx="5544616" cy="3411356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F54833A-C209-4413-AD68-2EB145AB2C9D}"/>
              </a:ext>
            </a:extLst>
          </p:cNvPr>
          <p:cNvCxnSpPr>
            <a:cxnSpLocks/>
          </p:cNvCxnSpPr>
          <p:nvPr/>
        </p:nvCxnSpPr>
        <p:spPr>
          <a:xfrm flipV="1">
            <a:off x="2843808" y="2283718"/>
            <a:ext cx="1728192" cy="12961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1FC0C53-0C6F-4685-A6EE-88F360546D7D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283718"/>
            <a:ext cx="864096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DFCC4C5-D999-4CD8-8AE0-3D8B60ADD7DE}"/>
              </a:ext>
            </a:extLst>
          </p:cNvPr>
          <p:cNvCxnSpPr>
            <a:cxnSpLocks/>
          </p:cNvCxnSpPr>
          <p:nvPr/>
        </p:nvCxnSpPr>
        <p:spPr>
          <a:xfrm flipH="1" flipV="1">
            <a:off x="2843808" y="3573370"/>
            <a:ext cx="1188132" cy="9425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8F4C4C5-7437-475B-83BE-65188B83C0A4}"/>
              </a:ext>
            </a:extLst>
          </p:cNvPr>
          <p:cNvCxnSpPr>
            <a:cxnSpLocks/>
          </p:cNvCxnSpPr>
          <p:nvPr/>
        </p:nvCxnSpPr>
        <p:spPr>
          <a:xfrm flipV="1">
            <a:off x="4031940" y="3429354"/>
            <a:ext cx="1548172" cy="11431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685F4085-9A98-4977-A000-012B3DD642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37" y="3445701"/>
            <a:ext cx="419100" cy="752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890A09-6673-468D-A147-26BD2896713E}"/>
                  </a:ext>
                </a:extLst>
              </p:cNvPr>
              <p:cNvSpPr txBox="1"/>
              <p:nvPr/>
            </p:nvSpPr>
            <p:spPr>
              <a:xfrm>
                <a:off x="2345914" y="2931790"/>
                <a:ext cx="419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890A09-6673-468D-A147-26BD28967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14" y="2931790"/>
                <a:ext cx="419100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E707994-D0F8-42F9-AD2E-E4BD34675290}"/>
                  </a:ext>
                </a:extLst>
              </p:cNvPr>
              <p:cNvSpPr txBox="1"/>
              <p:nvPr/>
            </p:nvSpPr>
            <p:spPr>
              <a:xfrm>
                <a:off x="3643447" y="2179315"/>
                <a:ext cx="41910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E707994-D0F8-42F9-AD2E-E4BD34675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447" y="2179315"/>
                <a:ext cx="419100" cy="6347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D87C317-861A-456F-AAFD-837C655B7DA0}"/>
                  </a:ext>
                </a:extLst>
              </p:cNvPr>
              <p:cNvSpPr txBox="1"/>
              <p:nvPr/>
            </p:nvSpPr>
            <p:spPr>
              <a:xfrm>
                <a:off x="4976523" y="2057510"/>
                <a:ext cx="46101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D87C317-861A-456F-AAFD-837C655B7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523" y="2057510"/>
                <a:ext cx="461010" cy="6347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B233E0-17B4-4A0F-96F4-D3C084AD9F6E}"/>
                  </a:ext>
                </a:extLst>
              </p:cNvPr>
              <p:cNvSpPr txBox="1"/>
              <p:nvPr/>
            </p:nvSpPr>
            <p:spPr>
              <a:xfrm>
                <a:off x="3330648" y="4166827"/>
                <a:ext cx="46101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B233E0-17B4-4A0F-96F4-D3C084AD9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48" y="4166827"/>
                <a:ext cx="461010" cy="6347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B54A5F9-7164-4E8B-8F5C-11BA6A1D2EE6}"/>
                  </a:ext>
                </a:extLst>
              </p:cNvPr>
              <p:cNvSpPr txBox="1"/>
              <p:nvPr/>
            </p:nvSpPr>
            <p:spPr>
              <a:xfrm>
                <a:off x="4951055" y="3821938"/>
                <a:ext cx="46101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B54A5F9-7164-4E8B-8F5C-11BA6A1D2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55" y="3821938"/>
                <a:ext cx="461010" cy="6347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4CFCB83-7278-4FDE-ADE9-17C6897ECAA6}"/>
                  </a:ext>
                </a:extLst>
              </p:cNvPr>
              <p:cNvSpPr txBox="1"/>
              <p:nvPr/>
            </p:nvSpPr>
            <p:spPr>
              <a:xfrm>
                <a:off x="2350089" y="3616673"/>
                <a:ext cx="46101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4CFCB83-7278-4FDE-ADE9-17C6897EC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89" y="3616673"/>
                <a:ext cx="461010" cy="6347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7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7 L 0.15278 -0.00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70237"/>
                <a:ext cx="8208911" cy="3615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Primeiro caminho: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9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9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9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Segundo caminho: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9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pt-BR" sz="9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9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pt-BR" sz="9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pt-BR" sz="96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Primeiro ou segundo caminho: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pt-BR" sz="9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pt-BR" sz="9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9600" dirty="0">
                    <a:latin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pt-BR" sz="9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endParaRPr lang="pt-BR" sz="96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Alternativa “C”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endParaRPr lang="pt-BR" sz="96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endParaRPr lang="pt-BR" sz="96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endParaRPr lang="pt-BR" sz="9600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10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prstClr val="black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         </a:t>
                </a:r>
                <a:endParaRPr lang="pt-BR" sz="24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pt-BR" sz="9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6000" dirty="0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pt-BR" sz="1200" dirty="0"/>
                  <a:t>  </a:t>
                </a: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70237"/>
                <a:ext cx="8208911" cy="3615064"/>
              </a:xfrm>
              <a:prstGeom prst="rect">
                <a:avLst/>
              </a:prstGeom>
              <a:blipFill>
                <a:blip r:embed="rId3"/>
                <a:stretch>
                  <a:fillRect l="-445" t="-3204" r="-11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36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14:cNvPr>
              <p14:cNvContentPartPr/>
              <p14:nvPr/>
            </p14:nvContentPartPr>
            <p14:xfrm>
              <a:off x="-767747" y="3341156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85747" y="332351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5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0100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456690-A68D-4F73-8BAB-B5DA04876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30" y="1191215"/>
            <a:ext cx="7564678" cy="38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1" y="1270237"/>
            <a:ext cx="3466728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Pergunta: </a:t>
            </a:r>
          </a:p>
          <a:p>
            <a:pPr marL="57150" indent="0" algn="just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just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Probabilidade de uma pessoa escolhida ao acaso entre as que opinaram ter assinalado que o conto é “Chato” é mais aproximada por ?</a:t>
            </a:r>
          </a:p>
          <a:p>
            <a:pPr marL="57150" indent="0" algn="just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just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just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just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just">
              <a:spcBef>
                <a:spcPts val="0"/>
              </a:spcBef>
              <a:buNone/>
            </a:pPr>
            <a:endParaRPr lang="pt-BR" sz="100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39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FAB920-8B84-4123-A01D-E60DC588D22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79976"/>
            <a:ext cx="4896544" cy="3330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7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complementar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24936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pt-BR" sz="1600" dirty="0"/>
              </a:p>
              <a:p>
                <a:pPr lvl="1"/>
                <a:r>
                  <a:rPr lang="pt-BR" sz="2400" dirty="0"/>
                  <a:t>Probabilidade de um determinado evento A </a:t>
                </a:r>
                <a:r>
                  <a:rPr lang="pt-BR" sz="2400" b="1" dirty="0">
                    <a:solidFill>
                      <a:srgbClr val="00B050"/>
                    </a:solidFill>
                  </a:rPr>
                  <a:t>não </a:t>
                </a:r>
                <a:r>
                  <a:rPr lang="pt-BR" sz="2400" dirty="0"/>
                  <a:t>ocorrer.</a:t>
                </a:r>
              </a:p>
              <a:p>
                <a:pPr lvl="1"/>
                <a:endParaRPr lang="pt-BR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/>
                      </a:rPr>
                      <m:t>𝑃</m:t>
                    </m:r>
                    <m:r>
                      <a:rPr lang="pt-BR" sz="2400" i="1" dirty="0" smtClean="0">
                        <a:latin typeface="Cambria Math"/>
                      </a:rPr>
                      <m:t>(</m:t>
                    </m:r>
                    <m:r>
                      <a:rPr lang="pt-BR" sz="2400" i="1" dirty="0" smtClean="0">
                        <a:latin typeface="Cambria Math"/>
                      </a:rPr>
                      <m:t>𝐴𝑐</m:t>
                    </m:r>
                    <m:r>
                      <a:rPr lang="pt-BR" sz="2400" i="1" dirty="0" smtClean="0">
                        <a:latin typeface="Cambria Math"/>
                      </a:rPr>
                      <m:t>) = 1 – </m:t>
                    </m:r>
                    <m:r>
                      <a:rPr lang="pt-BR" sz="2400" i="1" dirty="0" smtClean="0">
                        <a:latin typeface="Cambria Math"/>
                      </a:rPr>
                      <m:t>𝑃</m:t>
                    </m:r>
                    <m:r>
                      <a:rPr lang="pt-BR" sz="2400" i="1" dirty="0" smtClean="0">
                        <a:latin typeface="Cambria Math"/>
                      </a:rPr>
                      <m:t>(</m:t>
                    </m:r>
                    <m:r>
                      <a:rPr lang="pt-BR" sz="2400" i="1" dirty="0" smtClean="0">
                        <a:latin typeface="Cambria Math"/>
                      </a:rPr>
                      <m:t>𝐴</m:t>
                    </m:r>
                    <m:r>
                      <a:rPr lang="pt-BR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400" dirty="0"/>
                  <a:t>. </a:t>
                </a:r>
              </a:p>
              <a:p>
                <a:pPr lvl="1"/>
                <a:endParaRPr lang="pt-BR" sz="2400" dirty="0"/>
              </a:p>
              <a:p>
                <a:pPr lvl="1"/>
                <a:endParaRPr lang="pt-BR" sz="2400" dirty="0"/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24936" cy="36038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03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70237"/>
            <a:ext cx="8435279" cy="361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cs typeface="Arial" panose="020B0604020202020204" pitchFamily="34" charset="0"/>
              </a:rPr>
              <a:t>Solução: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Sendo 12% os casos favoráveis (responderam “chato”) 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Espaço amostral: 100% - 21% = 79%, 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r>
              <a:rPr lang="pt-BR" sz="9600" dirty="0">
                <a:solidFill>
                  <a:srgbClr val="FF0000"/>
                </a:solidFill>
                <a:cs typeface="Arial" panose="020B0604020202020204" pitchFamily="34" charset="0"/>
              </a:rPr>
              <a:t>Alternativa “D”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10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9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pt-BR" sz="1200" dirty="0"/>
              <a:t>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93B98AB8-E284-4649-B676-2E295DFD7BF4}" type="slidenum">
              <a:rPr lang="pt-BR" smtClean="0"/>
              <a:t>40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14:cNvPr>
              <p14:cNvContentPartPr/>
              <p14:nvPr/>
            </p14:nvContentPartPr>
            <p14:xfrm>
              <a:off x="-767747" y="3341156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922291B8-3C92-44C6-BE79-8CAAD34BAB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85747" y="332351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8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41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8097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00150"/>
            <a:ext cx="5855538" cy="39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1707653"/>
            <a:ext cx="6871013" cy="30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1º) o jogador apresenta um palpite sobre a cor da bola que será retirada por ele da urna 2;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2º) ele retira, aleatoriamente, uma bola da urna 1 e a coloca na urna 2, misturando-a com as que lá estão;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3º) em seguida ele retira, também aleatoriamente, uma bola da urna 2;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9600" dirty="0">
                <a:latin typeface="Calibri" panose="020F0502020204030204" pitchFamily="34" charset="0"/>
                <a:cs typeface="Arial" panose="020B0604020202020204" pitchFamily="34" charset="0"/>
              </a:rPr>
              <a:t>4º) se a cor da última bola retirada for a mesma do palpite inicial, ele ganha o jogo.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8665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Qual cor deve ser escolhida pelo jogador para que ele tenha a maior probabilidade de ganhar 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Se tirasse uma bola da urna 1 e colocasse na urna 2, teríamos as seguintes situações: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7902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96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Solução: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9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pt-BR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9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6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1707653"/>
            <a:ext cx="6871013" cy="30596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B000FD0-FCE3-454D-8F63-4A7747EB9D5D}"/>
              </a:ext>
            </a:extLst>
          </p:cNvPr>
          <p:cNvSpPr txBox="1"/>
          <p:nvPr/>
        </p:nvSpPr>
        <p:spPr>
          <a:xfrm>
            <a:off x="4283968" y="225410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685A93E-D76B-43A7-B67D-BABD4642A189}"/>
              </a:ext>
            </a:extLst>
          </p:cNvPr>
          <p:cNvSpPr txBox="1"/>
          <p:nvPr/>
        </p:nvSpPr>
        <p:spPr>
          <a:xfrm>
            <a:off x="6551325" y="219937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5EDA11-ABE7-4451-9E97-BF2B69CFC5A1}"/>
              </a:ext>
            </a:extLst>
          </p:cNvPr>
          <p:cNvSpPr txBox="1"/>
          <p:nvPr/>
        </p:nvSpPr>
        <p:spPr>
          <a:xfrm>
            <a:off x="4283968" y="275815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FEE659-872F-4B97-B8FA-E7BBA1E42EDC}"/>
              </a:ext>
            </a:extLst>
          </p:cNvPr>
          <p:cNvSpPr txBox="1"/>
          <p:nvPr/>
        </p:nvSpPr>
        <p:spPr>
          <a:xfrm>
            <a:off x="6551325" y="27034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348359-4C53-4A8C-A1ED-D31390F0A620}"/>
              </a:ext>
            </a:extLst>
          </p:cNvPr>
          <p:cNvSpPr txBox="1"/>
          <p:nvPr/>
        </p:nvSpPr>
        <p:spPr>
          <a:xfrm>
            <a:off x="4283968" y="326221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257B4F-06E6-4061-9A3C-1A10128C77A1}"/>
              </a:ext>
            </a:extLst>
          </p:cNvPr>
          <p:cNvSpPr txBox="1"/>
          <p:nvPr/>
        </p:nvSpPr>
        <p:spPr>
          <a:xfrm>
            <a:off x="6551325" y="320748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D7BB1F-54B9-4FCA-8972-691FF20ECF21}"/>
              </a:ext>
            </a:extLst>
          </p:cNvPr>
          <p:cNvSpPr txBox="1"/>
          <p:nvPr/>
        </p:nvSpPr>
        <p:spPr>
          <a:xfrm>
            <a:off x="4320867" y="369426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5388462-93EC-4EB4-93B0-1D1D28D82724}"/>
              </a:ext>
            </a:extLst>
          </p:cNvPr>
          <p:cNvSpPr txBox="1"/>
          <p:nvPr/>
        </p:nvSpPr>
        <p:spPr>
          <a:xfrm>
            <a:off x="6588224" y="369426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57D0845-F7F9-42C7-8E96-79CDCD7FA6BC}"/>
              </a:ext>
            </a:extLst>
          </p:cNvPr>
          <p:cNvSpPr txBox="1"/>
          <p:nvPr/>
        </p:nvSpPr>
        <p:spPr>
          <a:xfrm>
            <a:off x="4320867" y="419831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FEF1064-A0BB-4B8B-866C-24F9E2885BB1}"/>
              </a:ext>
            </a:extLst>
          </p:cNvPr>
          <p:cNvSpPr txBox="1"/>
          <p:nvPr/>
        </p:nvSpPr>
        <p:spPr>
          <a:xfrm>
            <a:off x="6588224" y="41435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37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04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Independente da situação, sempre haverá 4 bolas vermelhas.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A bola verde é a única dentre as demais que também pode atingir 4, mas há situações em que a urna 2 permanece com 3 bolas verdes.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 algn="r">
              <a:spcBef>
                <a:spcPts val="0"/>
              </a:spcBef>
              <a:buNone/>
            </a:pP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Alternativa “E”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7956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1588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49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17738"/>
            <a:ext cx="6748242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200150"/>
            <a:ext cx="8424936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1600" dirty="0"/>
          </a:p>
          <a:p>
            <a:pPr marL="0" lvl="1" indent="457200"/>
            <a:r>
              <a:rPr lang="pt-BR" sz="2400" dirty="0"/>
              <a:t>É usado quando um experimento aleatório é repetido </a:t>
            </a:r>
            <a:r>
              <a:rPr lang="pt-BR" sz="2400" i="1" dirty="0"/>
              <a:t>n</a:t>
            </a:r>
            <a:r>
              <a:rPr lang="pt-BR" sz="2400" dirty="0"/>
              <a:t> vezes e desejamos calcular a probabilidade de um evento ocorrer em </a:t>
            </a:r>
            <a:r>
              <a:rPr lang="pt-BR" sz="2400" i="1" dirty="0"/>
              <a:t>k</a:t>
            </a:r>
            <a:r>
              <a:rPr lang="pt-BR" sz="2400" dirty="0"/>
              <a:t> repetições.</a:t>
            </a:r>
          </a:p>
          <a:p>
            <a:pPr marL="0" lvl="1" indent="457200"/>
            <a:endParaRPr lang="pt-BR" sz="2400" dirty="0"/>
          </a:p>
          <a:p>
            <a:pPr marL="0" lvl="1" indent="457200"/>
            <a:r>
              <a:rPr lang="pt-BR" sz="2400" dirty="0"/>
              <a:t>Acertos em uma prova por chute; acertos em um tiro ao alvo por tentativas; etc.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83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50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24" y="1672812"/>
            <a:ext cx="5939680" cy="33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Escolhendo-se aleatoriamente uma pessoa atendida nesse posto de vacinação, a probabilidade de ela ser portadora de doença crônica é 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51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581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5043" y="1243668"/>
                <a:ext cx="8431757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Total de pessoas vacinadas: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42 + 22 + 56 + 30 + 50 = 200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Probabilidade para doenças crônicas: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BR" sz="9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pt-BR" sz="9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9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9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pt-BR" sz="9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pt-BR" sz="9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9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11%</m:t>
                    </m:r>
                  </m:oMath>
                </a14:m>
                <a:endParaRPr lang="pt-BR" sz="96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dirty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9600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Alternativa “C”                                                                     </a:t>
                </a:r>
              </a:p>
              <a:p>
                <a:pPr marL="457200" lvl="1" indent="0">
                  <a:buNone/>
                </a:pPr>
                <a:r>
                  <a:rPr lang="pt-BR" sz="1200" dirty="0"/>
                  <a:t>a</a:t>
                </a:r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43" y="1243668"/>
                <a:ext cx="8431757" cy="3603847"/>
              </a:xfrm>
              <a:prstGeom prst="rect">
                <a:avLst/>
              </a:prstGeom>
              <a:blipFill>
                <a:blip r:embed="rId4"/>
                <a:stretch>
                  <a:fillRect l="-506" t="-2200" r="-56905" b="-3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4060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4128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15594"/>
            <a:ext cx="7560840" cy="37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3" y="1063229"/>
            <a:ext cx="8507288" cy="386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Em uma central de atendimento, cem pessoas receberam senhas numeradas de 1 até 100. Uma das senhas é sorteada ao acaso.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Qual é a probabilidade de a senha sorteada ser um número de 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42363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107505" y="1200150"/>
                <a:ext cx="8579296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  <a:endParaRPr lang="pt-BR" sz="2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latin typeface="Calibri" panose="020F0502020204030204" pitchFamily="34" charset="0"/>
                    <a:cs typeface="Arial" panose="020B0604020202020204" pitchFamily="34" charset="0"/>
                  </a:rPr>
                  <a:t>Os números 1 a 100, assim: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400" dirty="0">
                    <a:latin typeface="Calibri" panose="020F0502020204030204" pitchFamily="34" charset="0"/>
                    <a:cs typeface="Arial" panose="020B0604020202020204" pitchFamily="34" charset="0"/>
                  </a:rPr>
                  <a:t>A probabilidade será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pt-BR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4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Alternativa “C”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1200150"/>
                <a:ext cx="8579296" cy="3603847"/>
              </a:xfrm>
              <a:prstGeom prst="rect">
                <a:avLst/>
              </a:prstGeom>
              <a:blipFill>
                <a:blip r:embed="rId3"/>
                <a:stretch>
                  <a:fillRect l="-498" t="-1354" r="-10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56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14554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57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6931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3970221-A6B6-40D7-B3B5-09318FCBC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17737"/>
            <a:ext cx="6768752" cy="3856867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58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6276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Modo I: sortear três atletas dentre todos os participantes;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Modo II: sortear primeiro uma das equipes e, desta, sortear três atletas;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Modo III: sortear primeiro três equipes e, então, sortear um atleta de cada uma dessas três equipes.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59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6402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32382" r="8754" b="1"/>
          <a:stretch/>
        </p:blipFill>
        <p:spPr bwMode="auto">
          <a:xfrm>
            <a:off x="93027" y="3188082"/>
            <a:ext cx="2520280" cy="19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419621"/>
            <a:ext cx="7128792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sz="2400" dirty="0"/>
              <a:t>Cansado, João Guilherme decide “chutar” as 8 últimas questões da prova de Matemática. Cada questão continha 4 alternativas, das quais, apenas uma estava correta. Qual a probabilidade de Sandro acertar 5 questões?</a:t>
            </a:r>
          </a:p>
          <a:p>
            <a:pPr marL="457200" lvl="1" indent="0">
              <a:buNone/>
            </a:pP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Relação entre cada probabilidade?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60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5764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199" y="1200150"/>
                <a:ext cx="8229601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3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3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pt-BR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∙10=200 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P(I) = 3</a:t>
                </a:r>
                <a14:m>
                  <m:oMath xmlns:m="http://schemas.openxmlformats.org/officeDocument/2006/math"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200</m:t>
                        </m:r>
                      </m:den>
                    </m:f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 </m:t>
                    </m:r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199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199</m:t>
                        </m:r>
                      </m:den>
                    </m:f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189</m:t>
                        </m:r>
                      </m:num>
                      <m:den>
                        <m:r>
                          <a:rPr lang="pt-BR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189</m:t>
                        </m:r>
                      </m:den>
                    </m:f>
                  </m:oMath>
                </a14:m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200</m:t>
                        </m:r>
                      </m:den>
                    </m:f>
                  </m:oMath>
                </a14:m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P(II)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3∙</m:t>
                        </m:r>
                        <m:f>
                          <m:fPr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num>
                          <m:den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200</m:t>
                        </m:r>
                      </m:den>
                    </m:f>
                  </m:oMath>
                </a14:m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P(III) = 3</a:t>
                </a:r>
                <a14:m>
                  <m:oMath xmlns:m="http://schemas.openxmlformats.org/officeDocument/2006/math"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19</m:t>
                            </m:r>
                          </m:den>
                        </m:f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18</m:t>
                            </m:r>
                          </m:den>
                        </m:f>
                      </m:e>
                    </m:d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200</m:t>
                        </m:r>
                      </m:den>
                    </m:f>
                  </m:oMath>
                </a14:m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23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Alternativa “E”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200150"/>
                <a:ext cx="8229601" cy="3603847"/>
              </a:xfrm>
              <a:prstGeom prst="rect">
                <a:avLst/>
              </a:prstGeom>
              <a:blipFill>
                <a:blip r:embed="rId3"/>
                <a:stretch>
                  <a:fillRect l="-370" r="-1037" b="-30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61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6912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5A2524E-2FE3-427D-9A45-E3204D5E7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3559"/>
            <a:ext cx="7632848" cy="3958471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62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6228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C1DCCE6-DC0C-4A62-9FFA-D8D66FCF3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07" b="11661"/>
          <a:stretch/>
        </p:blipFill>
        <p:spPr>
          <a:xfrm>
            <a:off x="501628" y="1217738"/>
            <a:ext cx="7416824" cy="3706439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63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2690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199" y="1200150"/>
            <a:ext cx="8229601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</a:pPr>
            <a:endParaRPr lang="pt-B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Dados: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Fábrica I: 54/100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Defeituosos da fábrica I: 25/1000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Defeituosos da fábrica II: 38/1000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Pergunta: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r>
              <a:rPr lang="pt-BR" sz="2400" dirty="0">
                <a:latin typeface="Calibri" panose="020F0502020204030204" pitchFamily="34" charset="0"/>
                <a:cs typeface="Arial" panose="020B0604020202020204" pitchFamily="34" charset="0"/>
              </a:rPr>
              <a:t>Probabilidade total de um parafuso ser defeituoso?</a:t>
            </a:r>
          </a:p>
          <a:p>
            <a:pPr marL="57150" indent="0">
              <a:spcBef>
                <a:spcPts val="0"/>
              </a:spcBef>
              <a:buNone/>
            </a:pPr>
            <a:endParaRPr lang="pt-BR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  <a:buNone/>
            </a:pPr>
            <a:endParaRPr lang="pt-BR" sz="9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9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64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2880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QUESTÃO 06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199" y="1200150"/>
                <a:ext cx="8229601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spcBef>
                    <a:spcPts val="0"/>
                  </a:spcBef>
                  <a:buNone/>
                </a:pPr>
                <a:endParaRPr lang="pt-BR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3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Solução: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3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P(defeito) = P(defeito </a:t>
                </a:r>
                <a:r>
                  <a:rPr lang="pt-BR" sz="23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e</a:t>
                </a:r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fábrica I) </a:t>
                </a:r>
                <a:r>
                  <a:rPr lang="pt-BR" sz="23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ou</a:t>
                </a:r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P(defeito </a:t>
                </a:r>
                <a:r>
                  <a:rPr lang="pt-BR" sz="2300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e</a:t>
                </a:r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fábrica II)</a:t>
                </a:r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P(defeito)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54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100</m:t>
                        </m:r>
                      </m:den>
                    </m:f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00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pt-B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        </m:t>
                    </m:r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46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  <m:r>
                      <a:rPr lang="pt-B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BR" sz="2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38</m:t>
                        </m:r>
                      </m:num>
                      <m:den>
                        <m:r>
                          <a:rPr lang="pt-BR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1.000</m:t>
                        </m:r>
                      </m:den>
                    </m:f>
                  </m:oMath>
                </a14:m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3018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100.00</m:t>
                        </m:r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r>
                  <a:rPr lang="pt-BR" sz="23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P(defeito)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,018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00</m:t>
                        </m:r>
                      </m:den>
                    </m:f>
                  </m:oMath>
                </a14:m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3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 algn="r">
                  <a:spcBef>
                    <a:spcPts val="0"/>
                  </a:spcBef>
                  <a:buNone/>
                </a:pPr>
                <a:r>
                  <a:rPr lang="pt-BR" sz="230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Alternativa “B”</a:t>
                </a: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" indent="0">
                  <a:spcBef>
                    <a:spcPts val="0"/>
                  </a:spcBef>
                  <a:buNone/>
                </a:pPr>
                <a:endParaRPr lang="pt-BR" sz="9600" b="1" dirty="0">
                  <a:solidFill>
                    <a:srgbClr val="FF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pt-BR" sz="9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pt-BR" sz="1200" dirty="0"/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200150"/>
                <a:ext cx="8229601" cy="3603847"/>
              </a:xfrm>
              <a:prstGeom prst="rect">
                <a:avLst/>
              </a:prstGeom>
              <a:blipFill>
                <a:blip r:embed="rId3"/>
                <a:stretch>
                  <a:fillRect l="-370" r="-10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65</a:t>
            </a:fld>
            <a:endParaRPr lang="pt-BR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3978" r="20165" b="17157"/>
          <a:stretch/>
        </p:blipFill>
        <p:spPr>
          <a:xfrm>
            <a:off x="7020272" y="51470"/>
            <a:ext cx="1792467" cy="1168673"/>
          </a:xfrm>
        </p:spPr>
      </p:pic>
    </p:spTree>
    <p:extLst>
      <p:ext uri="{BB962C8B-B14F-4D97-AF65-F5344CB8AC3E}">
        <p14:creationId xmlns:p14="http://schemas.microsoft.com/office/powerpoint/2010/main" val="32855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06362"/>
            <a:ext cx="2498747" cy="109723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07704" y="1491630"/>
            <a:ext cx="6933726" cy="1102519"/>
          </a:xfrm>
        </p:spPr>
        <p:txBody>
          <a:bodyPr/>
          <a:lstStyle/>
          <a:p>
            <a:r>
              <a:rPr lang="pt-BR" b="1" dirty="0"/>
              <a:t>PROBABILIDADE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981899" y="3147814"/>
            <a:ext cx="7120880" cy="1944216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err="1"/>
              <a:t>Profª</a:t>
            </a:r>
            <a:r>
              <a:rPr lang="pt-BR" sz="2000" b="1" dirty="0"/>
              <a:t> Juliana </a:t>
            </a:r>
            <a:r>
              <a:rPr lang="pt-BR" sz="2000" b="1" dirty="0" err="1"/>
              <a:t>Schivani</a:t>
            </a:r>
            <a:r>
              <a:rPr lang="pt-BR" sz="2000" b="1" dirty="0"/>
              <a:t> (</a:t>
            </a:r>
            <a:r>
              <a:rPr lang="pt-BR" sz="1800" b="1" i="1" dirty="0"/>
              <a:t>profjuliana.matematica@gmail.com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Estagiário Wellington Muniz (</a:t>
            </a:r>
            <a:r>
              <a:rPr lang="pt-BR" sz="1800" b="1" i="1" dirty="0"/>
              <a:t>wellingtonmuniz@yahoo.com.br</a:t>
            </a:r>
            <a:r>
              <a:rPr lang="pt-BR" sz="2000" b="1" dirty="0"/>
              <a:t>)</a:t>
            </a:r>
          </a:p>
          <a:p>
            <a:pPr algn="r"/>
            <a:r>
              <a:rPr lang="pt-BR" sz="2000" b="1" dirty="0"/>
              <a:t>Estagiária </a:t>
            </a:r>
            <a:r>
              <a:rPr lang="pt-BR" sz="2000" b="1" dirty="0" err="1"/>
              <a:t>Heronilza</a:t>
            </a:r>
            <a:r>
              <a:rPr lang="pt-BR" sz="2000" b="1" dirty="0"/>
              <a:t> Lima (</a:t>
            </a:r>
            <a:r>
              <a:rPr lang="pt-BR" sz="1800" b="1" i="1" dirty="0"/>
              <a:t>niniza.silva.lima@gmail.com</a:t>
            </a:r>
            <a:r>
              <a:rPr lang="pt-BR" sz="2000" b="1" dirty="0"/>
              <a:t>)</a:t>
            </a:r>
          </a:p>
          <a:p>
            <a:pPr algn="r"/>
            <a:endParaRPr lang="pt-BR" sz="2000" b="1" dirty="0"/>
          </a:p>
          <a:p>
            <a:pPr algn="r"/>
            <a:endParaRPr lang="pt-B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35" y="8122"/>
            <a:ext cx="2205123" cy="13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32382" r="8754" b="1"/>
          <a:stretch/>
        </p:blipFill>
        <p:spPr bwMode="auto">
          <a:xfrm>
            <a:off x="93027" y="3188082"/>
            <a:ext cx="2520280" cy="19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627784" y="1419622"/>
            <a:ext cx="5832648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B050"/>
                </a:solidFill>
              </a:rPr>
              <a:t>A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>
                <a:solidFill>
                  <a:srgbClr val="FF0000"/>
                </a:solidFill>
              </a:rPr>
              <a:t>A</a:t>
            </a:r>
            <a:r>
              <a:rPr lang="pt-BR" sz="4400" b="1" baseline="30000" dirty="0">
                <a:solidFill>
                  <a:srgbClr val="FF0000"/>
                </a:solidFill>
              </a:rPr>
              <a:t>c </a:t>
            </a:r>
            <a:r>
              <a:rPr lang="pt-BR" sz="4400" b="1" dirty="0" err="1">
                <a:solidFill>
                  <a:srgbClr val="FF0000"/>
                </a:solidFill>
              </a:rPr>
              <a:t>A</a:t>
            </a:r>
            <a:r>
              <a:rPr lang="pt-BR" sz="4400" b="1" baseline="30000" dirty="0" err="1">
                <a:solidFill>
                  <a:srgbClr val="FF0000"/>
                </a:solidFill>
              </a:rPr>
              <a:t>c</a:t>
            </a:r>
            <a:r>
              <a:rPr lang="pt-BR" sz="4400" b="1" baseline="30000" dirty="0">
                <a:solidFill>
                  <a:srgbClr val="FF0000"/>
                </a:solidFill>
              </a:rPr>
              <a:t> </a:t>
            </a:r>
            <a:r>
              <a:rPr lang="pt-BR" sz="4400" b="1" dirty="0" err="1">
                <a:solidFill>
                  <a:srgbClr val="FF0000"/>
                </a:solidFill>
              </a:rPr>
              <a:t>A</a:t>
            </a:r>
            <a:r>
              <a:rPr lang="pt-BR" sz="4400" b="1" baseline="30000" dirty="0" err="1">
                <a:solidFill>
                  <a:srgbClr val="FF0000"/>
                </a:solidFill>
              </a:rPr>
              <a:t>c</a:t>
            </a:r>
            <a:endParaRPr lang="pt-BR" sz="4400" b="1" baseline="30000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9"/>
          <p:cNvCxnSpPr/>
          <p:nvPr/>
        </p:nvCxnSpPr>
        <p:spPr>
          <a:xfrm>
            <a:off x="3765435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433632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1</a:t>
            </a:r>
            <a:endParaRPr lang="pt-BR" sz="3600" b="1" baseline="-25000" dirty="0"/>
          </a:p>
        </p:txBody>
      </p:sp>
      <p:cxnSp>
        <p:nvCxnSpPr>
          <p:cNvPr id="11" name="Conector de seta reta 12"/>
          <p:cNvCxnSpPr/>
          <p:nvPr/>
        </p:nvCxnSpPr>
        <p:spPr>
          <a:xfrm>
            <a:off x="4197483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865680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2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341499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3</a:t>
            </a:r>
          </a:p>
        </p:txBody>
      </p:sp>
      <p:cxnSp>
        <p:nvCxnSpPr>
          <p:cNvPr id="14" name="Conector de seta reta 16"/>
          <p:cNvCxnSpPr/>
          <p:nvPr/>
        </p:nvCxnSpPr>
        <p:spPr>
          <a:xfrm>
            <a:off x="5133587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801784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4</a:t>
            </a:r>
            <a:endParaRPr lang="pt-BR" sz="3600" b="1" baseline="-25000" dirty="0"/>
          </a:p>
        </p:txBody>
      </p:sp>
      <p:cxnSp>
        <p:nvCxnSpPr>
          <p:cNvPr id="16" name="Conector de seta reta 18"/>
          <p:cNvCxnSpPr/>
          <p:nvPr/>
        </p:nvCxnSpPr>
        <p:spPr>
          <a:xfrm>
            <a:off x="5637643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5305840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5</a:t>
            </a:r>
          </a:p>
        </p:txBody>
      </p:sp>
      <p:cxnSp>
        <p:nvCxnSpPr>
          <p:cNvPr id="18" name="Conector de seta reta 20"/>
          <p:cNvCxnSpPr/>
          <p:nvPr/>
        </p:nvCxnSpPr>
        <p:spPr>
          <a:xfrm>
            <a:off x="6069691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5809896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6</a:t>
            </a:r>
          </a:p>
        </p:txBody>
      </p:sp>
      <p:cxnSp>
        <p:nvCxnSpPr>
          <p:cNvPr id="20" name="Conector de seta reta 22"/>
          <p:cNvCxnSpPr/>
          <p:nvPr/>
        </p:nvCxnSpPr>
        <p:spPr>
          <a:xfrm>
            <a:off x="6645755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6313952" y="2109838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7</a:t>
            </a:r>
          </a:p>
        </p:txBody>
      </p:sp>
      <p:cxnSp>
        <p:nvCxnSpPr>
          <p:cNvPr id="22" name="Conector de seta reta 24"/>
          <p:cNvCxnSpPr/>
          <p:nvPr/>
        </p:nvCxnSpPr>
        <p:spPr>
          <a:xfrm>
            <a:off x="7193582" y="1997967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6861779" y="2118620"/>
            <a:ext cx="763851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dirty="0"/>
              <a:t>q</a:t>
            </a:r>
            <a:r>
              <a:rPr lang="pt-BR" sz="2800" b="1" baseline="-25000" dirty="0"/>
              <a:t>8</a:t>
            </a:r>
          </a:p>
        </p:txBody>
      </p:sp>
      <p:cxnSp>
        <p:nvCxnSpPr>
          <p:cNvPr id="24" name="Conector de seta reta 14"/>
          <p:cNvCxnSpPr/>
          <p:nvPr/>
        </p:nvCxnSpPr>
        <p:spPr>
          <a:xfrm>
            <a:off x="4644008" y="1981159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33575" y="3190339"/>
                <a:ext cx="1196866" cy="53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5,3</m:t>
                        </m:r>
                      </m:sup>
                    </m:sSubSup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5!3!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575" y="3190339"/>
                <a:ext cx="1196866" cy="532262"/>
              </a:xfrm>
              <a:prstGeom prst="rect">
                <a:avLst/>
              </a:prstGeom>
              <a:blipFill>
                <a:blip r:embed="rId5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139952" y="3216304"/>
                <a:ext cx="3227568" cy="579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5!((8−3)!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5!3!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6304"/>
                <a:ext cx="3227568" cy="579582"/>
              </a:xfrm>
              <a:prstGeom prst="rect">
                <a:avLst/>
              </a:prstGeom>
              <a:blipFill>
                <a:blip r:embed="rId6"/>
                <a:stretch>
                  <a:fillRect t="-2105" b="-94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/>
          <p:cNvSpPr txBox="1"/>
          <p:nvPr/>
        </p:nvSpPr>
        <p:spPr>
          <a:xfrm>
            <a:off x="2678571" y="3980855"/>
            <a:ext cx="644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= 56 formas diferentes de chutar 5 questões de 8.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EF3878D-0E15-4C10-A39B-A23E6875B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93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32382" r="8754" b="1"/>
          <a:stretch/>
        </p:blipFill>
        <p:spPr bwMode="auto">
          <a:xfrm>
            <a:off x="93027" y="3188082"/>
            <a:ext cx="2520280" cy="19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627784" y="1419622"/>
            <a:ext cx="5832648" cy="74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B050"/>
                </a:solidFill>
              </a:rPr>
              <a:t>A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 err="1">
                <a:solidFill>
                  <a:srgbClr val="00B050"/>
                </a:solidFill>
              </a:rPr>
              <a:t>A</a:t>
            </a:r>
            <a:r>
              <a:rPr lang="pt-BR" sz="4400" b="1" dirty="0">
                <a:solidFill>
                  <a:srgbClr val="00B050"/>
                </a:solidFill>
              </a:rPr>
              <a:t> </a:t>
            </a:r>
            <a:r>
              <a:rPr lang="pt-BR" sz="4400" b="1" dirty="0">
                <a:solidFill>
                  <a:srgbClr val="FF0000"/>
                </a:solidFill>
              </a:rPr>
              <a:t>A</a:t>
            </a:r>
            <a:r>
              <a:rPr lang="pt-BR" sz="4400" b="1" baseline="30000" dirty="0">
                <a:solidFill>
                  <a:srgbClr val="FF0000"/>
                </a:solidFill>
              </a:rPr>
              <a:t>c </a:t>
            </a:r>
            <a:r>
              <a:rPr lang="pt-BR" sz="4400" b="1" dirty="0" err="1">
                <a:solidFill>
                  <a:srgbClr val="FF0000"/>
                </a:solidFill>
              </a:rPr>
              <a:t>A</a:t>
            </a:r>
            <a:r>
              <a:rPr lang="pt-BR" sz="4400" b="1" baseline="30000" dirty="0" err="1">
                <a:solidFill>
                  <a:srgbClr val="FF0000"/>
                </a:solidFill>
              </a:rPr>
              <a:t>c</a:t>
            </a:r>
            <a:r>
              <a:rPr lang="pt-BR" sz="4400" b="1" baseline="30000" dirty="0">
                <a:solidFill>
                  <a:srgbClr val="FF0000"/>
                </a:solidFill>
              </a:rPr>
              <a:t> </a:t>
            </a:r>
            <a:r>
              <a:rPr lang="pt-BR" sz="4400" b="1" dirty="0" err="1">
                <a:solidFill>
                  <a:srgbClr val="FF0000"/>
                </a:solidFill>
              </a:rPr>
              <a:t>A</a:t>
            </a:r>
            <a:r>
              <a:rPr lang="pt-BR" sz="4400" b="1" baseline="30000" dirty="0" err="1">
                <a:solidFill>
                  <a:srgbClr val="FF0000"/>
                </a:solidFill>
              </a:rPr>
              <a:t>c</a:t>
            </a:r>
            <a:endParaRPr lang="pt-BR" sz="4400" b="1" baseline="30000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9"/>
          <p:cNvCxnSpPr/>
          <p:nvPr/>
        </p:nvCxnSpPr>
        <p:spPr>
          <a:xfrm>
            <a:off x="3765435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2"/>
              <p:cNvSpPr txBox="1">
                <a:spLocks/>
              </p:cNvSpPr>
              <p:nvPr/>
            </p:nvSpPr>
            <p:spPr>
              <a:xfrm>
                <a:off x="3433632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1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632" y="2188347"/>
                <a:ext cx="763851" cy="743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2"/>
          <p:cNvCxnSpPr/>
          <p:nvPr/>
        </p:nvCxnSpPr>
        <p:spPr>
          <a:xfrm>
            <a:off x="4197483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ector de seta reta 16"/>
          <p:cNvCxnSpPr/>
          <p:nvPr/>
        </p:nvCxnSpPr>
        <p:spPr>
          <a:xfrm>
            <a:off x="5133587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ector de seta reta 18"/>
          <p:cNvCxnSpPr/>
          <p:nvPr/>
        </p:nvCxnSpPr>
        <p:spPr>
          <a:xfrm>
            <a:off x="5637643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ector de seta reta 20"/>
          <p:cNvCxnSpPr/>
          <p:nvPr/>
        </p:nvCxnSpPr>
        <p:spPr>
          <a:xfrm>
            <a:off x="6069691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de seta reta 22"/>
          <p:cNvCxnSpPr/>
          <p:nvPr/>
        </p:nvCxnSpPr>
        <p:spPr>
          <a:xfrm>
            <a:off x="6645755" y="1989185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4"/>
          <p:cNvCxnSpPr/>
          <p:nvPr/>
        </p:nvCxnSpPr>
        <p:spPr>
          <a:xfrm>
            <a:off x="7193582" y="1997967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de seta reta 14"/>
          <p:cNvCxnSpPr/>
          <p:nvPr/>
        </p:nvCxnSpPr>
        <p:spPr>
          <a:xfrm>
            <a:off x="4644008" y="1981159"/>
            <a:ext cx="0" cy="258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33575" y="3190339"/>
                <a:ext cx="1196866" cy="53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5,3</m:t>
                        </m:r>
                      </m:sup>
                    </m:sSubSup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5!3!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575" y="3190339"/>
                <a:ext cx="1196866" cy="532262"/>
              </a:xfrm>
              <a:prstGeom prst="rect">
                <a:avLst/>
              </a:prstGeom>
              <a:blipFill>
                <a:blip r:embed="rId6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139952" y="3216304"/>
                <a:ext cx="3227568" cy="579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5!((8−3)!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8!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5!3!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6304"/>
                <a:ext cx="3227568" cy="579582"/>
              </a:xfrm>
              <a:prstGeom prst="rect">
                <a:avLst/>
              </a:prstGeom>
              <a:blipFill>
                <a:blip r:embed="rId7"/>
                <a:stretch>
                  <a:fillRect t="-2105" b="-94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/>
          <p:cNvSpPr txBox="1"/>
          <p:nvPr/>
        </p:nvSpPr>
        <p:spPr>
          <a:xfrm>
            <a:off x="2678571" y="3980855"/>
            <a:ext cx="644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= 0,25%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ço Reservado para Conteúdo 2"/>
              <p:cNvSpPr txBox="1">
                <a:spLocks/>
              </p:cNvSpPr>
              <p:nvPr/>
            </p:nvSpPr>
            <p:spPr>
              <a:xfrm>
                <a:off x="3880157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28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157" y="2188347"/>
                <a:ext cx="763851" cy="743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spaço Reservado para Conteúdo 2"/>
              <p:cNvSpPr txBox="1">
                <a:spLocks/>
              </p:cNvSpPr>
              <p:nvPr/>
            </p:nvSpPr>
            <p:spPr>
              <a:xfrm>
                <a:off x="4297728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29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728" y="2188347"/>
                <a:ext cx="763851" cy="743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Espaço Reservado para Conteúdo 2"/>
              <p:cNvSpPr txBox="1">
                <a:spLocks/>
              </p:cNvSpPr>
              <p:nvPr/>
            </p:nvSpPr>
            <p:spPr>
              <a:xfrm>
                <a:off x="4744253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30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253" y="2188347"/>
                <a:ext cx="763851" cy="743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ço Reservado para Conteúdo 2"/>
              <p:cNvSpPr txBox="1">
                <a:spLocks/>
              </p:cNvSpPr>
              <p:nvPr/>
            </p:nvSpPr>
            <p:spPr>
              <a:xfrm>
                <a:off x="5305840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31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40" y="2188347"/>
                <a:ext cx="763851" cy="743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Espaço Reservado para Conteúdo 2"/>
              <p:cNvSpPr txBox="1">
                <a:spLocks/>
              </p:cNvSpPr>
              <p:nvPr/>
            </p:nvSpPr>
            <p:spPr>
              <a:xfrm>
                <a:off x="5752365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32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65" y="2188347"/>
                <a:ext cx="763851" cy="743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Espaço Reservado para Conteúdo 2"/>
              <p:cNvSpPr txBox="1">
                <a:spLocks/>
              </p:cNvSpPr>
              <p:nvPr/>
            </p:nvSpPr>
            <p:spPr>
              <a:xfrm>
                <a:off x="6300192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33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188347"/>
                <a:ext cx="763851" cy="743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Espaço Reservado para Conteúdo 2"/>
              <p:cNvSpPr txBox="1">
                <a:spLocks/>
              </p:cNvSpPr>
              <p:nvPr/>
            </p:nvSpPr>
            <p:spPr>
              <a:xfrm>
                <a:off x="6832485" y="2188347"/>
                <a:ext cx="763851" cy="743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t-BR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BR" sz="3600" b="1" baseline="-25000" dirty="0"/>
              </a:p>
            </p:txBody>
          </p:sp>
        </mc:Choice>
        <mc:Fallback xmlns="">
          <p:sp>
            <p:nvSpPr>
              <p:cNvPr id="3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485" y="2188347"/>
                <a:ext cx="763851" cy="743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849733" y="3136870"/>
                <a:ext cx="1538691" cy="937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BR" sz="2000" b="0" i="1" baseline="98000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BR" sz="2000" b="0" i="1" baseline="98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sz="2000" baseline="98000" dirty="0"/>
              </a:p>
              <a:p>
                <a:endParaRPr lang="pt-BR" sz="2400" baseline="980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733" y="3136870"/>
                <a:ext cx="1538691" cy="9377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020932-7B21-44C8-95F1-AA5619026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39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Probabilidade binomial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419621"/>
            <a:ext cx="7128792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pt-BR" sz="2400" dirty="0"/>
          </a:p>
          <a:p>
            <a:pPr marL="0" lvl="1" indent="0" algn="ctr">
              <a:buNone/>
            </a:pPr>
            <a:r>
              <a:rPr lang="pt-BR" sz="2400" dirty="0"/>
              <a:t>A probabilidade de um atirador acertar um alvo com um tiro é 60%. Fazendo 7 tentativas, qual é a probabilidade de acertar o alvo três vezes?</a:t>
            </a:r>
          </a:p>
          <a:p>
            <a:pPr marL="457200" lvl="1" indent="0">
              <a:buNone/>
            </a:pP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6" y="2067694"/>
            <a:ext cx="1935826" cy="31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3" y="3248001"/>
            <a:ext cx="4817527" cy="1656184"/>
          </a:xfrm>
          <a:prstGeom prst="rect">
            <a:avLst/>
          </a:prstGeom>
        </p:spPr>
      </p:pic>
      <p:graphicFrame>
        <p:nvGraphicFramePr>
          <p:cNvPr id="9" name="Objeto 8"/>
          <p:cNvGraphicFramePr>
            <a:graphicFrameLocks noChangeAspect="1"/>
          </p:cNvGraphicFramePr>
          <p:nvPr>
            <p:extLst/>
          </p:nvPr>
        </p:nvGraphicFramePr>
        <p:xfrm>
          <a:off x="2143370" y="3522663"/>
          <a:ext cx="39989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ção" r:id="rId6" imgW="1384200" imgH="457200" progId="Equation.3">
                  <p:embed/>
                </p:oleObj>
              </mc:Choice>
              <mc:Fallback>
                <p:oleObj name="Equação" r:id="rId6" imgW="1384200" imgH="457200" progId="Equation.3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370" y="3522663"/>
                        <a:ext cx="399891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E1479CC3-4E09-48F1-873A-856756101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03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1693</Words>
  <Application>Microsoft Office PowerPoint</Application>
  <PresentationFormat>Apresentação na tela (16:9)</PresentationFormat>
  <Paragraphs>797</Paragraphs>
  <Slides>66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Cambria Math</vt:lpstr>
      <vt:lpstr>Tema do Office</vt:lpstr>
      <vt:lpstr>Equação</vt:lpstr>
      <vt:lpstr>PROBABILIDADE</vt:lpstr>
      <vt:lpstr>Probabilidade simples</vt:lpstr>
      <vt:lpstr>Chances de ser milionário</vt:lpstr>
      <vt:lpstr>Probabilidade complementar</vt:lpstr>
      <vt:lpstr>Probabilidade binomial</vt:lpstr>
      <vt:lpstr>Probabilidade binomial</vt:lpstr>
      <vt:lpstr>Probabilidade binomial</vt:lpstr>
      <vt:lpstr>Probabilidade binomial</vt:lpstr>
      <vt:lpstr>Probabilidade binomial</vt:lpstr>
      <vt:lpstr>Probabilidade binomial</vt:lpstr>
      <vt:lpstr>QUESTÃO 08</vt:lpstr>
      <vt:lpstr>QUESTÃO 08</vt:lpstr>
      <vt:lpstr>QUESTÃO 08</vt:lpstr>
      <vt:lpstr>QUESTÃO 08</vt:lpstr>
      <vt:lpstr>QUESTÃO 08</vt:lpstr>
      <vt:lpstr>QUESTÃO 05</vt:lpstr>
      <vt:lpstr>QUESTÃO 05</vt:lpstr>
      <vt:lpstr>QUESTÃO 05</vt:lpstr>
      <vt:lpstr>QUESTÃO 05 (MODO 1)</vt:lpstr>
      <vt:lpstr>QUESTÃO 05 (MODO 2)</vt:lpstr>
      <vt:lpstr>QUESTÃO 07</vt:lpstr>
      <vt:lpstr>QUESTÃO 07</vt:lpstr>
      <vt:lpstr>QUESTÃO 07</vt:lpstr>
      <vt:lpstr>QUESTÃO 07</vt:lpstr>
      <vt:lpstr>QUESTÃO 01</vt:lpstr>
      <vt:lpstr>QUESTÃO 01</vt:lpstr>
      <vt:lpstr>QUESTÃO 01</vt:lpstr>
      <vt:lpstr>QUESTÃO 01</vt:lpstr>
      <vt:lpstr>QUESTÃO 02</vt:lpstr>
      <vt:lpstr>QUESTÃO 02</vt:lpstr>
      <vt:lpstr>QUESTÃO 02</vt:lpstr>
      <vt:lpstr>QUESTÃO 02</vt:lpstr>
      <vt:lpstr>QUESTÃO 02</vt:lpstr>
      <vt:lpstr>QUESTÃO 02</vt:lpstr>
      <vt:lpstr>QUESTÃO 02</vt:lpstr>
      <vt:lpstr>QUESTÃO 02</vt:lpstr>
      <vt:lpstr>QUESTÃO 03</vt:lpstr>
      <vt:lpstr>QUESTÃO 03</vt:lpstr>
      <vt:lpstr>QUESTÃO 03</vt:lpstr>
      <vt:lpstr>QUESTÃO 03</vt:lpstr>
      <vt:lpstr>QUESTÃO 04</vt:lpstr>
      <vt:lpstr>QUESTÃO 04</vt:lpstr>
      <vt:lpstr>QUESTÃO 04</vt:lpstr>
      <vt:lpstr>QUESTÃO 04</vt:lpstr>
      <vt:lpstr>QUESTÃO 04</vt:lpstr>
      <vt:lpstr>QUESTÃO 04</vt:lpstr>
      <vt:lpstr>QUESTÃO 04</vt:lpstr>
      <vt:lpstr>QUESTÃO 09</vt:lpstr>
      <vt:lpstr>QUESTÃO 09</vt:lpstr>
      <vt:lpstr>QUESTÃO 09</vt:lpstr>
      <vt:lpstr>QUESTÃO 09</vt:lpstr>
      <vt:lpstr>QUESTÃO 09</vt:lpstr>
      <vt:lpstr>QUESTÃO 11</vt:lpstr>
      <vt:lpstr>QUESTÃO 11</vt:lpstr>
      <vt:lpstr>QUESTÃO 11</vt:lpstr>
      <vt:lpstr>QUESTÃO 11</vt:lpstr>
      <vt:lpstr>QUESTÃO 10</vt:lpstr>
      <vt:lpstr>QUESTÃO 10</vt:lpstr>
      <vt:lpstr>QUESTÃO 10</vt:lpstr>
      <vt:lpstr>QUESTÃO 10</vt:lpstr>
      <vt:lpstr>QUESTÃO 10</vt:lpstr>
      <vt:lpstr>QUESTÃO 06</vt:lpstr>
      <vt:lpstr>QUESTÃO 06</vt:lpstr>
      <vt:lpstr>QUESTÃO 06</vt:lpstr>
      <vt:lpstr>QUESTÃO 06</vt:lpstr>
      <vt:lpstr>PROBABILIDADE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Juliana Schivani</cp:lastModifiedBy>
  <cp:revision>374</cp:revision>
  <dcterms:created xsi:type="dcterms:W3CDTF">2017-01-08T19:00:04Z</dcterms:created>
  <dcterms:modified xsi:type="dcterms:W3CDTF">2017-10-22T19:38:54Z</dcterms:modified>
</cp:coreProperties>
</file>