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56" r:id="rId2"/>
    <p:sldId id="260" r:id="rId3"/>
    <p:sldId id="257" r:id="rId4"/>
    <p:sldId id="261" r:id="rId5"/>
    <p:sldId id="264" r:id="rId6"/>
    <p:sldId id="262" r:id="rId7"/>
    <p:sldId id="265" r:id="rId8"/>
    <p:sldId id="258" r:id="rId9"/>
    <p:sldId id="263" r:id="rId10"/>
    <p:sldId id="267" r:id="rId11"/>
    <p:sldId id="266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0A341-4AC1-454E-B1A1-449A7D0E3601}" type="datetimeFigureOut">
              <a:rPr lang="pt-BR" smtClean="0"/>
              <a:t>14/05/2015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CC585-4D4D-4262-925F-34D67E40EF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6404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pt-BR" sz="1200" dirty="0" smtClean="0"/>
              <a:t>Os fenômenos não ocorrem de forma isolada e sim em “função” da relação entre grandezas. </a:t>
            </a:r>
            <a:endParaRPr lang="pt-BR" alt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96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pt-BR" alt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96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pt-BR" alt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96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pt-BR" alt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96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pt-BR" alt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9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pt-BR" altLang="pt-BR" sz="1200" dirty="0" smtClean="0"/>
              <a:t>Perceba que a cada quantidade</a:t>
            </a:r>
            <a:r>
              <a:rPr lang="pt-BR" altLang="pt-BR" sz="1200" baseline="0" dirty="0" smtClean="0"/>
              <a:t> copos corresponde a um único preço. Dizemos, por isso, que o preço depende do número de copos ,ou seja , o preço é função do número de copos.</a:t>
            </a:r>
            <a:endParaRPr lang="pt-BR" alt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9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Além das tabelas podemos representar as funções por meio de diagramas, gráficos e equações. Veja:</a:t>
            </a:r>
          </a:p>
          <a:p>
            <a:pPr marL="114300" indent="0">
              <a:buNone/>
            </a:pPr>
            <a:endParaRPr lang="pt-BR" alt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9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pt-PT" altLang="pt-BR" dirty="0" smtClean="0">
                <a:latin typeface="Arial" pitchFamily="34" charset="0"/>
              </a:rPr>
              <a:t>A correspondência  </a:t>
            </a:r>
            <a:r>
              <a:rPr lang="pt-PT" altLang="pt-BR" b="1" dirty="0" smtClean="0">
                <a:solidFill>
                  <a:schemeClr val="hlink"/>
                </a:solidFill>
                <a:latin typeface="Arial" pitchFamily="34" charset="0"/>
              </a:rPr>
              <a:t>não é uma função</a:t>
            </a:r>
            <a:r>
              <a:rPr lang="pt-PT" altLang="pt-BR" dirty="0" smtClean="0">
                <a:latin typeface="Arial" pitchFamily="34" charset="0"/>
              </a:rPr>
              <a:t> porque o objeto 1 tem duas imagens, Y=4 e Y=5, logo mais do que uma imagem.</a:t>
            </a:r>
          </a:p>
          <a:p>
            <a:pPr marL="114300" indent="0">
              <a:buNone/>
            </a:pPr>
            <a:r>
              <a:rPr lang="pt-PT" altLang="pt-BR" dirty="0" smtClean="0">
                <a:latin typeface="Arial" pitchFamily="34" charset="0"/>
              </a:rPr>
              <a:t>A correspondência  </a:t>
            </a:r>
            <a:r>
              <a:rPr lang="pt-PT" altLang="pt-BR" b="1" dirty="0" smtClean="0">
                <a:solidFill>
                  <a:schemeClr val="hlink"/>
                </a:solidFill>
                <a:latin typeface="Arial" pitchFamily="34" charset="0"/>
              </a:rPr>
              <a:t>não é uma função</a:t>
            </a:r>
            <a:r>
              <a:rPr lang="pt-PT" altLang="pt-BR" dirty="0" smtClean="0">
                <a:latin typeface="Arial" pitchFamily="34" charset="0"/>
              </a:rPr>
              <a:t> porque o objeto 2 não tem imagem.</a:t>
            </a:r>
            <a:endParaRPr lang="pt-BR" alt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9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pt-PT" altLang="pt-BR" dirty="0" smtClean="0">
                <a:latin typeface="Arial" pitchFamily="34" charset="0"/>
              </a:rPr>
              <a:t>A correspondência  </a:t>
            </a:r>
            <a:r>
              <a:rPr lang="pt-PT" altLang="pt-BR" b="1" dirty="0" smtClean="0">
                <a:solidFill>
                  <a:schemeClr val="hlink"/>
                </a:solidFill>
                <a:latin typeface="Arial" pitchFamily="34" charset="0"/>
              </a:rPr>
              <a:t>não é uma função</a:t>
            </a:r>
            <a:r>
              <a:rPr lang="pt-PT" altLang="pt-BR" dirty="0" smtClean="0">
                <a:latin typeface="Arial" pitchFamily="34" charset="0"/>
              </a:rPr>
              <a:t> porque o objeto 1 tem duas imagens, Y=4 e Y=5, logo mais do que uma imagem.</a:t>
            </a:r>
          </a:p>
          <a:p>
            <a:pPr marL="114300" indent="0">
              <a:buNone/>
            </a:pPr>
            <a:r>
              <a:rPr lang="pt-PT" altLang="pt-BR" dirty="0" smtClean="0">
                <a:latin typeface="Arial" pitchFamily="34" charset="0"/>
              </a:rPr>
              <a:t>A correspondência  </a:t>
            </a:r>
            <a:r>
              <a:rPr lang="pt-PT" altLang="pt-BR" b="1" dirty="0" smtClean="0">
                <a:solidFill>
                  <a:schemeClr val="hlink"/>
                </a:solidFill>
                <a:latin typeface="Arial" pitchFamily="34" charset="0"/>
              </a:rPr>
              <a:t>não é uma função</a:t>
            </a:r>
            <a:r>
              <a:rPr lang="pt-PT" altLang="pt-BR" dirty="0" smtClean="0">
                <a:latin typeface="Arial" pitchFamily="34" charset="0"/>
              </a:rPr>
              <a:t> porque o objeto 2 não tem imagem.</a:t>
            </a:r>
            <a:endParaRPr lang="pt-BR" alt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9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altLang="pt-BR" dirty="0" smtClean="0">
                <a:latin typeface="Arial" pitchFamily="34" charset="0"/>
              </a:rPr>
              <a:t> x é </a:t>
            </a:r>
            <a:r>
              <a:rPr lang="pt-PT" altLang="pt-BR" b="1" dirty="0" smtClean="0">
                <a:solidFill>
                  <a:schemeClr val="folHlink"/>
                </a:solidFill>
                <a:latin typeface="Arial" pitchFamily="34" charset="0"/>
              </a:rPr>
              <a:t>variável independente</a:t>
            </a:r>
            <a:r>
              <a:rPr lang="pt-PT" altLang="pt-BR" dirty="0" smtClean="0">
                <a:latin typeface="Arial" pitchFamily="34" charset="0"/>
              </a:rPr>
              <a:t> e y a </a:t>
            </a:r>
            <a:r>
              <a:rPr lang="pt-PT" altLang="pt-BR" b="1" dirty="0" smtClean="0">
                <a:solidFill>
                  <a:schemeClr val="folHlink"/>
                </a:solidFill>
                <a:latin typeface="Arial" pitchFamily="34" charset="0"/>
              </a:rPr>
              <a:t>variável dependente.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5732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altLang="pt-BR" sz="1200" dirty="0" smtClean="0"/>
              <a:t>Perceba que a cada quantidade</a:t>
            </a:r>
            <a:r>
              <a:rPr lang="pt-BR" altLang="pt-BR" sz="1200" baseline="0" dirty="0" smtClean="0"/>
              <a:t> copos corresponde a um único preço. Dizemos, por isso, que o preço depende do número de copos ,ou seja , o preço é função do número de copos. O valor de y pode ser calculado a partir de x por meio uma fórmula (lei ou, ou regra). </a:t>
            </a:r>
            <a:r>
              <a:rPr lang="pt-PT" altLang="pt-BR" dirty="0" smtClean="0">
                <a:latin typeface="Arial" pitchFamily="34" charset="0"/>
              </a:rPr>
              <a:t>x é </a:t>
            </a:r>
            <a:r>
              <a:rPr lang="pt-PT" altLang="pt-BR" b="1" dirty="0" smtClean="0">
                <a:solidFill>
                  <a:schemeClr val="folHlink"/>
                </a:solidFill>
                <a:latin typeface="Arial" pitchFamily="34" charset="0"/>
              </a:rPr>
              <a:t>variável independente</a:t>
            </a:r>
            <a:r>
              <a:rPr lang="pt-PT" altLang="pt-BR" dirty="0" smtClean="0">
                <a:latin typeface="Arial" pitchFamily="34" charset="0"/>
              </a:rPr>
              <a:t> e y a </a:t>
            </a:r>
            <a:r>
              <a:rPr lang="pt-PT" altLang="pt-BR" b="1" dirty="0" smtClean="0">
                <a:solidFill>
                  <a:schemeClr val="folHlink"/>
                </a:solidFill>
                <a:latin typeface="Arial" pitchFamily="34" charset="0"/>
              </a:rPr>
              <a:t>variável dependente.</a:t>
            </a:r>
            <a:endParaRPr lang="pt-BR" dirty="0" smtClean="0"/>
          </a:p>
          <a:p>
            <a:pPr marL="114300" indent="0">
              <a:buNone/>
            </a:pPr>
            <a:endParaRPr lang="pt-BR" alt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9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pt-BR" alt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96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pt-BR" alt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CC585-4D4D-4262-925F-34D67E40EF04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49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5DCE-A8E4-46DB-843D-D7E9BDF76531}" type="datetimeFigureOut">
              <a:rPr lang="pt-BR" smtClean="0"/>
              <a:t>14/05/2015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59C8-CA49-4D3C-B2DE-FFB0F92074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5DCE-A8E4-46DB-843D-D7E9BDF76531}" type="datetimeFigureOut">
              <a:rPr lang="pt-BR" smtClean="0"/>
              <a:t>14/05/2015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59C8-CA49-4D3C-B2DE-FFB0F92074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5DCE-A8E4-46DB-843D-D7E9BDF76531}" type="datetimeFigureOut">
              <a:rPr lang="pt-BR" smtClean="0"/>
              <a:t>14/05/2015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59C8-CA49-4D3C-B2DE-FFB0F92074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5DCE-A8E4-46DB-843D-D7E9BDF76531}" type="datetimeFigureOut">
              <a:rPr lang="pt-BR" smtClean="0"/>
              <a:t>14/05/2015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59C8-CA49-4D3C-B2DE-FFB0F92074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5DCE-A8E4-46DB-843D-D7E9BDF76531}" type="datetimeFigureOut">
              <a:rPr lang="pt-BR" smtClean="0"/>
              <a:t>14/05/2015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59C8-CA49-4D3C-B2DE-FFB0F92074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5DCE-A8E4-46DB-843D-D7E9BDF76531}" type="datetimeFigureOut">
              <a:rPr lang="pt-BR" smtClean="0"/>
              <a:t>14/05/2015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59C8-CA49-4D3C-B2DE-FFB0F92074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5DCE-A8E4-46DB-843D-D7E9BDF76531}" type="datetimeFigureOut">
              <a:rPr lang="pt-BR" smtClean="0"/>
              <a:t>14/05/2015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59C8-CA49-4D3C-B2DE-FFB0F92074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5DCE-A8E4-46DB-843D-D7E9BDF76531}" type="datetimeFigureOut">
              <a:rPr lang="pt-BR" smtClean="0"/>
              <a:t>14/05/2015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59C8-CA49-4D3C-B2DE-FFB0F92074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5DCE-A8E4-46DB-843D-D7E9BDF76531}" type="datetimeFigureOut">
              <a:rPr lang="pt-BR" smtClean="0"/>
              <a:t>14/05/2015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59C8-CA49-4D3C-B2DE-FFB0F92074E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5DCE-A8E4-46DB-843D-D7E9BDF76531}" type="datetimeFigureOut">
              <a:rPr lang="pt-BR" smtClean="0"/>
              <a:t>14/05/2015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459C8-CA49-4D3C-B2DE-FFB0F92074E8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5DCE-A8E4-46DB-843D-D7E9BDF76531}" type="datetimeFigureOut">
              <a:rPr lang="pt-BR" smtClean="0"/>
              <a:t>14/05/2015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6459C8-CA49-4D3C-B2DE-FFB0F92074E8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46459C8-CA49-4D3C-B2DE-FFB0F92074E8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DEB5DCE-A8E4-46DB-843D-D7E9BDF76531}" type="datetimeFigureOut">
              <a:rPr lang="pt-BR" smtClean="0"/>
              <a:t>14/05/2015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2718048"/>
            <a:ext cx="8698160" cy="1143000"/>
          </a:xfrm>
        </p:spPr>
        <p:txBody>
          <a:bodyPr>
            <a:noAutofit/>
          </a:bodyPr>
          <a:lstStyle/>
          <a:p>
            <a:r>
              <a:rPr lang="pt-BR" sz="4400" b="1" dirty="0" smtClean="0">
                <a:solidFill>
                  <a:srgbClr val="FF0000"/>
                </a:solidFill>
              </a:rPr>
              <a:t>Função – Uma Ideia Fundamental</a:t>
            </a:r>
            <a:endParaRPr lang="pt-BR" sz="4400" b="1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148064" y="6344816"/>
            <a:ext cx="3310136" cy="513184"/>
          </a:xfrm>
        </p:spPr>
        <p:txBody>
          <a:bodyPr>
            <a:noAutofit/>
          </a:bodyPr>
          <a:lstStyle/>
          <a:p>
            <a:r>
              <a:rPr lang="pt-BR" sz="2400" dirty="0" smtClean="0">
                <a:solidFill>
                  <a:schemeClr val="tx1"/>
                </a:solidFill>
              </a:rPr>
              <a:t>Professora Kaline Souza</a:t>
            </a:r>
            <a:endParaRPr lang="pt-BR" sz="2400" dirty="0">
              <a:solidFill>
                <a:schemeClr val="tx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4342082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07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6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8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0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-17124" y="1002432"/>
            <a:ext cx="8458200" cy="91440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just" eaLnBrk="0" hangingPunct="0"/>
            <a:r>
              <a:rPr lang="pt-PT" altLang="pt-BR" sz="2400" dirty="0"/>
              <a:t>Um gráfico de uma função </a:t>
            </a:r>
            <a:r>
              <a:rPr lang="pt-PT" altLang="pt-BR" sz="2400" b="1" u="sng" dirty="0">
                <a:solidFill>
                  <a:srgbClr val="FF0000"/>
                </a:solidFill>
              </a:rPr>
              <a:t>só pode ser </a:t>
            </a:r>
            <a:r>
              <a:rPr lang="pt-PT" altLang="pt-BR" sz="2400" b="1" u="sng" dirty="0" smtClean="0">
                <a:solidFill>
                  <a:srgbClr val="FF0000"/>
                </a:solidFill>
              </a:rPr>
              <a:t>interseptado </a:t>
            </a:r>
            <a:r>
              <a:rPr lang="pt-PT" altLang="pt-BR" sz="2400" b="1" u="sng" dirty="0">
                <a:solidFill>
                  <a:srgbClr val="FF0000"/>
                </a:solidFill>
              </a:rPr>
              <a:t>no máximo uma vez  por uma  qualquer </a:t>
            </a:r>
            <a:r>
              <a:rPr lang="pt-PT" altLang="pt-BR" sz="2400" b="1" u="sng" dirty="0" smtClean="0">
                <a:solidFill>
                  <a:srgbClr val="FF0000"/>
                </a:solidFill>
              </a:rPr>
              <a:t>reta  </a:t>
            </a:r>
            <a:r>
              <a:rPr lang="pt-PT" altLang="pt-BR" sz="2400" b="1" u="sng" dirty="0">
                <a:solidFill>
                  <a:srgbClr val="FF0000"/>
                </a:solidFill>
              </a:rPr>
              <a:t>vertical.</a:t>
            </a:r>
          </a:p>
        </p:txBody>
      </p:sp>
      <p:sp>
        <p:nvSpPr>
          <p:cNvPr id="21" name="Título 1"/>
          <p:cNvSpPr>
            <a:spLocks noGrp="1"/>
          </p:cNvSpPr>
          <p:nvPr>
            <p:ph type="title"/>
          </p:nvPr>
        </p:nvSpPr>
        <p:spPr>
          <a:xfrm>
            <a:off x="0" y="50111"/>
            <a:ext cx="8388424" cy="830053"/>
          </a:xfrm>
        </p:spPr>
        <p:txBody>
          <a:bodyPr/>
          <a:lstStyle/>
          <a:p>
            <a:r>
              <a:rPr lang="pt-BR" sz="2800" b="1" dirty="0">
                <a:solidFill>
                  <a:schemeClr val="tx1"/>
                </a:solidFill>
              </a:rPr>
              <a:t>Como verificar se um gráfico determina uma função?</a:t>
            </a:r>
          </a:p>
        </p:txBody>
      </p:sp>
      <p:pic>
        <p:nvPicPr>
          <p:cNvPr id="22" name="Picture 7" descr="~AUT00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11152"/>
            <a:ext cx="3707904" cy="4233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-17124" y="5751091"/>
            <a:ext cx="3725028" cy="120032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altLang="pt-BR" sz="2400" b="1" dirty="0">
                <a:solidFill>
                  <a:schemeClr val="tx1"/>
                </a:solidFill>
              </a:rPr>
              <a:t>Não se trata de uma representação de uma função</a:t>
            </a:r>
          </a:p>
        </p:txBody>
      </p:sp>
      <p:pic>
        <p:nvPicPr>
          <p:cNvPr id="24" name="Picture 8" descr="~AUT0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904" y="2139602"/>
            <a:ext cx="5181600" cy="344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3888804" y="5301208"/>
            <a:ext cx="5257800" cy="83099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altLang="pt-BR" sz="2400" b="1" dirty="0">
                <a:solidFill>
                  <a:schemeClr val="tx1"/>
                </a:solidFill>
              </a:rPr>
              <a:t>Trata-se de uma representação de uma função</a:t>
            </a:r>
          </a:p>
        </p:txBody>
      </p:sp>
    </p:spTree>
    <p:extLst>
      <p:ext uri="{BB962C8B-B14F-4D97-AF65-F5344CB8AC3E}">
        <p14:creationId xmlns:p14="http://schemas.microsoft.com/office/powerpoint/2010/main" val="374338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Elipse 5127"/>
          <p:cNvSpPr/>
          <p:nvPr/>
        </p:nvSpPr>
        <p:spPr>
          <a:xfrm>
            <a:off x="1115616" y="2924944"/>
            <a:ext cx="864096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2483768" y="2348880"/>
            <a:ext cx="1152128" cy="504056"/>
          </a:xfrm>
          <a:prstGeom prst="ellips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09"/>
            <a:ext cx="8075240" cy="1143000"/>
          </a:xfrm>
        </p:spPr>
        <p:txBody>
          <a:bodyPr/>
          <a:lstStyle/>
          <a:p>
            <a:r>
              <a:rPr lang="pt-BR" sz="2800" b="1" dirty="0" smtClean="0">
                <a:solidFill>
                  <a:srgbClr val="FF0000"/>
                </a:solidFill>
              </a:rPr>
              <a:t>SITUAÇÃO – PROBLEMA 1</a:t>
            </a:r>
            <a:endParaRPr lang="pt-BR" sz="2800" b="1" dirty="0">
              <a:solidFill>
                <a:srgbClr val="FF0000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5148064" y="6344816"/>
            <a:ext cx="3310136" cy="513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2400" dirty="0" smtClean="0"/>
              <a:t>Professora Kaline Souza</a:t>
            </a:r>
            <a:endParaRPr lang="pt-BR" sz="2400" dirty="0"/>
          </a:p>
        </p:txBody>
      </p:sp>
      <p:sp>
        <p:nvSpPr>
          <p:cNvPr id="4" name="AutoShape 4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6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8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0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Rectangle 3"/>
          <p:cNvSpPr>
            <a:spLocks noGrp="1" noChangeArrowheads="1"/>
          </p:cNvSpPr>
          <p:nvPr>
            <p:ph idx="1"/>
          </p:nvPr>
        </p:nvSpPr>
        <p:spPr>
          <a:xfrm>
            <a:off x="0" y="1124744"/>
            <a:ext cx="8458200" cy="4464496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pt-BR" altLang="pt-BR" sz="3600" dirty="0" smtClean="0"/>
              <a:t>Numa indústria, o custo operacional de uma mercadoria é composto de um custo fixo R$ 300 mais um custo variável de R$ 0,50 por unidades fabricadas. Portanto, o custo operacional, que representaremos por </a:t>
            </a:r>
            <a:r>
              <a:rPr lang="pt-BR" altLang="pt-BR" sz="3600" b="1" dirty="0" smtClean="0"/>
              <a:t>y</a:t>
            </a:r>
            <a:r>
              <a:rPr lang="pt-BR" altLang="pt-BR" sz="3600" dirty="0" smtClean="0"/>
              <a:t>, é dado em função do número de unidades fabricadas, que representaremos por </a:t>
            </a:r>
            <a:r>
              <a:rPr lang="pt-BR" altLang="pt-BR" sz="3600" b="1" dirty="0" smtClean="0"/>
              <a:t>x. </a:t>
            </a:r>
            <a:r>
              <a:rPr lang="pt-BR" altLang="pt-BR" sz="3600" dirty="0" smtClean="0"/>
              <a:t>Expresse, por meio de uma fórmula matemática, a lei dessa formação.</a:t>
            </a:r>
            <a:endParaRPr lang="pt-BR" altLang="pt-BR" sz="3600" dirty="0"/>
          </a:p>
        </p:txBody>
      </p:sp>
      <p:cxnSp>
        <p:nvCxnSpPr>
          <p:cNvPr id="20" name="Conector reto 19"/>
          <p:cNvCxnSpPr/>
          <p:nvPr/>
        </p:nvCxnSpPr>
        <p:spPr>
          <a:xfrm>
            <a:off x="4139952" y="1700808"/>
            <a:ext cx="33843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>
            <a:off x="155575" y="2780928"/>
            <a:ext cx="232819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upo 29"/>
          <p:cNvGrpSpPr/>
          <p:nvPr/>
        </p:nvGrpSpPr>
        <p:grpSpPr>
          <a:xfrm>
            <a:off x="155575" y="2780928"/>
            <a:ext cx="8302625" cy="576064"/>
            <a:chOff x="155575" y="2780928"/>
            <a:chExt cx="8302625" cy="576064"/>
          </a:xfrm>
        </p:grpSpPr>
        <p:cxnSp>
          <p:nvCxnSpPr>
            <p:cNvPr id="27" name="Conector reto 26"/>
            <p:cNvCxnSpPr/>
            <p:nvPr/>
          </p:nvCxnSpPr>
          <p:spPr>
            <a:xfrm>
              <a:off x="4474939" y="2780928"/>
              <a:ext cx="3983261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to 28"/>
            <p:cNvCxnSpPr/>
            <p:nvPr/>
          </p:nvCxnSpPr>
          <p:spPr>
            <a:xfrm>
              <a:off x="155575" y="3356992"/>
              <a:ext cx="567656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27" name="Grupo 5126"/>
          <p:cNvGrpSpPr/>
          <p:nvPr/>
        </p:nvGrpSpPr>
        <p:grpSpPr>
          <a:xfrm>
            <a:off x="135731" y="3933056"/>
            <a:ext cx="8180685" cy="576064"/>
            <a:chOff x="135731" y="3933056"/>
            <a:chExt cx="8180685" cy="576064"/>
          </a:xfrm>
        </p:grpSpPr>
        <p:cxnSp>
          <p:nvCxnSpPr>
            <p:cNvPr id="5121" name="Conector reto 5120"/>
            <p:cNvCxnSpPr/>
            <p:nvPr/>
          </p:nvCxnSpPr>
          <p:spPr>
            <a:xfrm>
              <a:off x="307975" y="3933056"/>
              <a:ext cx="8008441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to 35"/>
            <p:cNvCxnSpPr/>
            <p:nvPr/>
          </p:nvCxnSpPr>
          <p:spPr>
            <a:xfrm>
              <a:off x="135731" y="4509120"/>
              <a:ext cx="1183940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upo 40"/>
          <p:cNvGrpSpPr/>
          <p:nvPr/>
        </p:nvGrpSpPr>
        <p:grpSpPr>
          <a:xfrm>
            <a:off x="63723" y="4941168"/>
            <a:ext cx="8180685" cy="576064"/>
            <a:chOff x="135731" y="3933056"/>
            <a:chExt cx="8180685" cy="576064"/>
          </a:xfrm>
        </p:grpSpPr>
        <p:cxnSp>
          <p:nvCxnSpPr>
            <p:cNvPr id="42" name="Conector reto 41"/>
            <p:cNvCxnSpPr/>
            <p:nvPr/>
          </p:nvCxnSpPr>
          <p:spPr>
            <a:xfrm>
              <a:off x="307975" y="3933056"/>
              <a:ext cx="8008441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to 42"/>
            <p:cNvCxnSpPr/>
            <p:nvPr/>
          </p:nvCxnSpPr>
          <p:spPr>
            <a:xfrm>
              <a:off x="135731" y="4509120"/>
              <a:ext cx="1183940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1054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09"/>
            <a:ext cx="8075240" cy="1143000"/>
          </a:xfrm>
        </p:spPr>
        <p:txBody>
          <a:bodyPr/>
          <a:lstStyle/>
          <a:p>
            <a:r>
              <a:rPr lang="pt-BR" sz="2800" b="1" dirty="0" smtClean="0">
                <a:solidFill>
                  <a:srgbClr val="FF0000"/>
                </a:solidFill>
              </a:rPr>
              <a:t>SITUAÇÃO – PROBLEMA 2</a:t>
            </a:r>
            <a:endParaRPr lang="pt-BR" sz="2800" b="1" dirty="0">
              <a:solidFill>
                <a:srgbClr val="FF0000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5148064" y="6344816"/>
            <a:ext cx="3310136" cy="513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2400" dirty="0" smtClean="0"/>
              <a:t>Professora Kaline Souza</a:t>
            </a:r>
            <a:endParaRPr lang="pt-BR" sz="2400" dirty="0"/>
          </a:p>
        </p:txBody>
      </p:sp>
      <p:sp>
        <p:nvSpPr>
          <p:cNvPr id="4" name="AutoShape 4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6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8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0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0" y="1556792"/>
            <a:ext cx="9095510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CaixaDeTexto 23"/>
          <p:cNvSpPr txBox="1"/>
          <p:nvPr/>
        </p:nvSpPr>
        <p:spPr>
          <a:xfrm>
            <a:off x="460375" y="5317177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FF0000"/>
                </a:solidFill>
              </a:rPr>
              <a:t>É FUNÇÃO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2699792" y="5340246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FF0000"/>
                </a:solidFill>
              </a:rPr>
              <a:t>É FUNÇÃO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5148064" y="5340246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FF0000"/>
                </a:solidFill>
              </a:rPr>
              <a:t>NÃO É FUNÇÃO</a:t>
            </a:r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7380312" y="5317177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FF0000"/>
                </a:solidFill>
              </a:rPr>
              <a:t>NÃO É FUNÇÃO</a:t>
            </a:r>
            <a:endParaRPr lang="pt-B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69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  <p:bldP spid="28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09"/>
            <a:ext cx="8075240" cy="1143000"/>
          </a:xfrm>
        </p:spPr>
        <p:txBody>
          <a:bodyPr/>
          <a:lstStyle/>
          <a:p>
            <a:r>
              <a:rPr lang="pt-BR" sz="2800" b="1" dirty="0" smtClean="0">
                <a:solidFill>
                  <a:srgbClr val="FF0000"/>
                </a:solidFill>
              </a:rPr>
              <a:t>SITUAÇÃO – PROBLEMA 3</a:t>
            </a:r>
            <a:endParaRPr lang="pt-BR" sz="2800" b="1" dirty="0">
              <a:solidFill>
                <a:srgbClr val="FF0000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5148064" y="6344816"/>
            <a:ext cx="3310136" cy="513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2400" dirty="0" smtClean="0"/>
              <a:t>Professora Kaline Souza</a:t>
            </a:r>
            <a:endParaRPr lang="pt-BR" sz="2400" dirty="0"/>
          </a:p>
        </p:txBody>
      </p:sp>
      <p:sp>
        <p:nvSpPr>
          <p:cNvPr id="4" name="AutoShape 4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6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8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0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75" y="908719"/>
            <a:ext cx="6102697" cy="5414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Seta para a direita 20"/>
          <p:cNvSpPr/>
          <p:nvPr/>
        </p:nvSpPr>
        <p:spPr>
          <a:xfrm>
            <a:off x="989583" y="1916832"/>
            <a:ext cx="1350169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a direita 23"/>
          <p:cNvSpPr/>
          <p:nvPr/>
        </p:nvSpPr>
        <p:spPr>
          <a:xfrm>
            <a:off x="989583" y="4941168"/>
            <a:ext cx="1350169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593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09"/>
            <a:ext cx="8075240" cy="1143000"/>
          </a:xfrm>
        </p:spPr>
        <p:txBody>
          <a:bodyPr/>
          <a:lstStyle/>
          <a:p>
            <a:r>
              <a:rPr lang="pt-BR" sz="2800" b="1" dirty="0" smtClean="0">
                <a:solidFill>
                  <a:srgbClr val="FF0000"/>
                </a:solidFill>
              </a:rPr>
              <a:t>SITUAÇÃO – PROBLEMA 4</a:t>
            </a:r>
            <a:endParaRPr lang="pt-BR" sz="2800" b="1" dirty="0">
              <a:solidFill>
                <a:srgbClr val="FF0000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5148064" y="6344816"/>
            <a:ext cx="3310136" cy="513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2400" dirty="0" smtClean="0"/>
              <a:t>Professora Kaline Souza</a:t>
            </a:r>
            <a:endParaRPr lang="pt-BR" sz="2400" dirty="0"/>
          </a:p>
        </p:txBody>
      </p:sp>
      <p:sp>
        <p:nvSpPr>
          <p:cNvPr id="4" name="AutoShape 4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6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8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0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1" name="Imagem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98" y="1484783"/>
            <a:ext cx="7407225" cy="41044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to 5"/>
          <p:cNvCxnSpPr/>
          <p:nvPr/>
        </p:nvCxnSpPr>
        <p:spPr>
          <a:xfrm>
            <a:off x="1475656" y="2780928"/>
            <a:ext cx="0" cy="187220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1763688" y="2780928"/>
            <a:ext cx="0" cy="187220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3131840" y="2780928"/>
            <a:ext cx="0" cy="187220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2843808" y="2852936"/>
            <a:ext cx="0" cy="187220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>
            <a:off x="4932040" y="2780928"/>
            <a:ext cx="0" cy="187220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5148064" y="3356992"/>
            <a:ext cx="0" cy="187220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>
            <a:off x="6762281" y="2924944"/>
            <a:ext cx="0" cy="1872208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>
          <a:xfrm>
            <a:off x="6588224" y="2933328"/>
            <a:ext cx="0" cy="1872208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09"/>
            <a:ext cx="8075240" cy="1143000"/>
          </a:xfrm>
        </p:spPr>
        <p:txBody>
          <a:bodyPr/>
          <a:lstStyle/>
          <a:p>
            <a:r>
              <a:rPr lang="pt-BR" sz="2800" b="1" dirty="0" smtClean="0">
                <a:solidFill>
                  <a:srgbClr val="FF0000"/>
                </a:solidFill>
              </a:rPr>
              <a:t>SITUAÇÃO – PROBLEMA 6</a:t>
            </a:r>
            <a:endParaRPr lang="pt-BR" sz="2800" b="1" dirty="0">
              <a:solidFill>
                <a:srgbClr val="FF0000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5148064" y="6344816"/>
            <a:ext cx="3310136" cy="513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2400" dirty="0" smtClean="0"/>
              <a:t>Professora Kaline Souza</a:t>
            </a:r>
            <a:endParaRPr lang="pt-BR" sz="2400" dirty="0"/>
          </a:p>
        </p:txBody>
      </p:sp>
      <p:sp>
        <p:nvSpPr>
          <p:cNvPr id="4" name="AutoShape 4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6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8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0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9" name="Imagem 18"/>
          <p:cNvPicPr/>
          <p:nvPr/>
        </p:nvPicPr>
        <p:blipFill>
          <a:blip r:embed="rId3">
            <a:lum bright="-8000"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124744"/>
            <a:ext cx="8008441" cy="4824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" name="Conector reto 19"/>
          <p:cNvCxnSpPr/>
          <p:nvPr/>
        </p:nvCxnSpPr>
        <p:spPr>
          <a:xfrm>
            <a:off x="5220072" y="4149080"/>
            <a:ext cx="12241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>
            <a:off x="457283" y="4437112"/>
            <a:ext cx="469078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eta para a direita 22"/>
          <p:cNvSpPr/>
          <p:nvPr/>
        </p:nvSpPr>
        <p:spPr>
          <a:xfrm>
            <a:off x="5940152" y="3307843"/>
            <a:ext cx="720080" cy="1897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229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2032248"/>
            <a:ext cx="8280920" cy="2908920"/>
          </a:xfrm>
        </p:spPr>
        <p:txBody>
          <a:bodyPr>
            <a:noAutofit/>
          </a:bodyPr>
          <a:lstStyle/>
          <a:p>
            <a:r>
              <a:rPr lang="pt-BR" altLang="pt-BR" sz="3600" dirty="0"/>
              <a:t>Definição </a:t>
            </a:r>
            <a:r>
              <a:rPr lang="pt-BR" altLang="pt-BR" sz="3600" dirty="0" smtClean="0"/>
              <a:t>e notação de função</a:t>
            </a:r>
            <a:endParaRPr lang="pt-BR" altLang="pt-BR" sz="3600" dirty="0"/>
          </a:p>
          <a:p>
            <a:r>
              <a:rPr lang="pt-BR" altLang="pt-BR" sz="3600" dirty="0" smtClean="0"/>
              <a:t>Domínio, Imagem </a:t>
            </a:r>
            <a:r>
              <a:rPr lang="pt-BR" altLang="pt-BR" sz="3600" dirty="0"/>
              <a:t>e Contradomínio</a:t>
            </a:r>
          </a:p>
          <a:p>
            <a:r>
              <a:rPr lang="pt-BR" altLang="pt-BR" sz="3600" dirty="0"/>
              <a:t>Função definida ou não definida em uma variável</a:t>
            </a:r>
          </a:p>
          <a:p>
            <a:r>
              <a:rPr lang="pt-BR" altLang="pt-BR" sz="3600" dirty="0"/>
              <a:t>Variável dependente e </a:t>
            </a:r>
            <a:r>
              <a:rPr lang="pt-BR" altLang="pt-BR" sz="3600" dirty="0" smtClean="0"/>
              <a:t>independente</a:t>
            </a:r>
          </a:p>
          <a:p>
            <a:r>
              <a:rPr lang="pt-BR" altLang="pt-BR" sz="3600" dirty="0" smtClean="0"/>
              <a:t>Determinação do domínio</a:t>
            </a:r>
            <a:endParaRPr lang="pt-BR" altLang="pt-BR" sz="3600" dirty="0"/>
          </a:p>
          <a:p>
            <a:pPr marL="114300" indent="0">
              <a:buNone/>
            </a:pPr>
            <a:endParaRPr lang="pt-BR" altLang="pt-BR" sz="36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95536" y="-27384"/>
            <a:ext cx="8075240" cy="1143000"/>
          </a:xfrm>
        </p:spPr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Noção Fundamental de Função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71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09"/>
            <a:ext cx="8075240" cy="1143000"/>
          </a:xfrm>
        </p:spPr>
        <p:txBody>
          <a:bodyPr/>
          <a:lstStyle/>
          <a:p>
            <a:r>
              <a:rPr lang="pt-BR" sz="3600" b="1" dirty="0" smtClean="0">
                <a:solidFill>
                  <a:srgbClr val="FF0000"/>
                </a:solidFill>
              </a:rPr>
              <a:t>Noção Fundamental de Função</a:t>
            </a:r>
            <a:endParaRPr lang="pt-BR" sz="3600" b="1" dirty="0">
              <a:solidFill>
                <a:srgbClr val="FF0000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5148064" y="6344816"/>
            <a:ext cx="3310136" cy="513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2400" dirty="0" smtClean="0"/>
              <a:t>Professora Kaline Souza</a:t>
            </a:r>
            <a:endParaRPr lang="pt-BR" sz="2400" dirty="0"/>
          </a:p>
        </p:txBody>
      </p:sp>
      <p:sp>
        <p:nvSpPr>
          <p:cNvPr id="4" name="AutoShape 4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6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8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0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0" y="1124744"/>
            <a:ext cx="8458200" cy="5476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just">
              <a:buFont typeface="Arial" pitchFamily="34" charset="0"/>
              <a:buNone/>
            </a:pPr>
            <a:r>
              <a:rPr lang="pt-BR" altLang="pt-BR" sz="2400" dirty="0" smtClean="0"/>
              <a:t>Numa rodovia, um carro mantém uma velocidade constante de 90km/h. Veja a tabela que relaciona o tempo t (em horas) e a distância d (em quilômetros):</a:t>
            </a:r>
            <a:endParaRPr lang="pt-BR" altLang="pt-BR" sz="2400" dirty="0"/>
          </a:p>
        </p:txBody>
      </p:sp>
      <p:pic>
        <p:nvPicPr>
          <p:cNvPr id="1036" name="Picture 12" descr="https://encrypted-tbn1.gstatic.com/images?q=tbn:ANd9GcTanqX7X2lZykpoW5I-Q7dI-lDZsdhMycUTwe4wRv5rA0Hu_Rp71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2852936"/>
            <a:ext cx="8302625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63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09"/>
            <a:ext cx="8075240" cy="1143000"/>
          </a:xfrm>
        </p:spPr>
        <p:txBody>
          <a:bodyPr/>
          <a:lstStyle/>
          <a:p>
            <a:r>
              <a:rPr lang="pt-BR" sz="3600" b="1" dirty="0" smtClean="0">
                <a:solidFill>
                  <a:srgbClr val="FF0000"/>
                </a:solidFill>
              </a:rPr>
              <a:t>Noção Fundamental de Função</a:t>
            </a:r>
            <a:endParaRPr lang="pt-BR" sz="3600" b="1" dirty="0">
              <a:solidFill>
                <a:srgbClr val="FF0000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5148064" y="6344816"/>
            <a:ext cx="3310136" cy="513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2400" dirty="0" smtClean="0"/>
              <a:t>Professora Kaline Souza</a:t>
            </a:r>
            <a:endParaRPr lang="pt-BR" sz="2400" dirty="0"/>
          </a:p>
        </p:txBody>
      </p:sp>
      <p:sp>
        <p:nvSpPr>
          <p:cNvPr id="4" name="AutoShape 4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6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8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0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Rectangle 3"/>
          <p:cNvSpPr>
            <a:spLocks noGrp="1" noChangeArrowheads="1"/>
          </p:cNvSpPr>
          <p:nvPr>
            <p:ph idx="1"/>
          </p:nvPr>
        </p:nvSpPr>
        <p:spPr>
          <a:xfrm>
            <a:off x="0" y="1124744"/>
            <a:ext cx="8458200" cy="4464496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pt-BR" sz="2400" dirty="0"/>
              <a:t>Uma barraca de praia, em Natal, vende copos de suco ao preço de </a:t>
            </a:r>
            <a:r>
              <a:rPr lang="pt-BR" sz="2400" dirty="0" smtClean="0"/>
              <a:t>R$ 0,80 </a:t>
            </a:r>
            <a:r>
              <a:rPr lang="pt-BR" sz="2400" dirty="0"/>
              <a:t>cada. Para não ter de fazer contas a toda hora o proprietário </a:t>
            </a:r>
            <a:r>
              <a:rPr lang="pt-BR" sz="2400" dirty="0" smtClean="0"/>
              <a:t>da barraca </a:t>
            </a:r>
            <a:r>
              <a:rPr lang="pt-BR" sz="2400" dirty="0"/>
              <a:t>montou a seguinte </a:t>
            </a:r>
            <a:r>
              <a:rPr lang="pt-BR" sz="2400" dirty="0" smtClean="0"/>
              <a:t>tabela:</a:t>
            </a:r>
            <a:endParaRPr lang="pt-BR" altLang="pt-BR" sz="2400" dirty="0"/>
          </a:p>
          <a:p>
            <a:pPr marL="114300" indent="0">
              <a:buNone/>
            </a:pPr>
            <a:endParaRPr lang="pt-BR" altLang="pt-BR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0888"/>
            <a:ext cx="8458200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119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5148064" y="6344816"/>
            <a:ext cx="3310136" cy="513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2400" dirty="0" smtClean="0"/>
              <a:t>Professora Kaline Souza</a:t>
            </a:r>
            <a:endParaRPr lang="pt-BR" sz="2400" dirty="0"/>
          </a:p>
        </p:txBody>
      </p:sp>
      <p:sp>
        <p:nvSpPr>
          <p:cNvPr id="4" name="AutoShape 4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6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8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0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8458200" cy="685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821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7384"/>
            <a:ext cx="6084168" cy="830053"/>
          </a:xfrm>
        </p:spPr>
        <p:txBody>
          <a:bodyPr/>
          <a:lstStyle/>
          <a:p>
            <a:r>
              <a:rPr lang="pt-BR" sz="2400" b="1" dirty="0" smtClean="0">
                <a:solidFill>
                  <a:srgbClr val="FF0000"/>
                </a:solidFill>
              </a:rPr>
              <a:t>INTERPRETAÇÃO DE DIAGRAMAS</a:t>
            </a:r>
            <a:endParaRPr lang="pt-BR" sz="2400" b="1" dirty="0">
              <a:solidFill>
                <a:srgbClr val="FF0000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5148064" y="6344816"/>
            <a:ext cx="3310136" cy="513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2400" dirty="0" smtClean="0"/>
              <a:t>Professora Kaline Souza</a:t>
            </a:r>
            <a:endParaRPr lang="pt-BR" sz="2400" dirty="0"/>
          </a:p>
        </p:txBody>
      </p:sp>
      <p:sp>
        <p:nvSpPr>
          <p:cNvPr id="4" name="AutoShape 4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6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8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0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0" y="836712"/>
            <a:ext cx="1981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altLang="pt-BR" b="1" dirty="0">
                <a:latin typeface="Arial" pitchFamily="34" charset="0"/>
              </a:rPr>
              <a:t>Exemplo 1:</a:t>
            </a:r>
          </a:p>
        </p:txBody>
      </p:sp>
      <p:pic>
        <p:nvPicPr>
          <p:cNvPr id="13" name="Picture 16" descr="~AUT00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238" y="1206044"/>
            <a:ext cx="3534890" cy="200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5850632" y="1467941"/>
            <a:ext cx="25922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O diagrama ao lado representa uma função?</a:t>
            </a:r>
            <a:endParaRPr lang="pt-BR" sz="2800" b="1" dirty="0"/>
          </a:p>
        </p:txBody>
      </p:sp>
      <p:pic>
        <p:nvPicPr>
          <p:cNvPr id="15" name="Picture 12" descr="~AUT00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933056"/>
            <a:ext cx="3618321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CaixaDeTexto 15"/>
          <p:cNvSpPr txBox="1"/>
          <p:nvPr/>
        </p:nvSpPr>
        <p:spPr>
          <a:xfrm>
            <a:off x="5724128" y="4131077"/>
            <a:ext cx="2592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E agora? Temos uma função?</a:t>
            </a:r>
            <a:endParaRPr lang="pt-BR" sz="2800" b="1" dirty="0"/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-19482" y="3386721"/>
            <a:ext cx="1981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altLang="pt-BR" b="1" dirty="0">
                <a:latin typeface="Arial" pitchFamily="34" charset="0"/>
              </a:rPr>
              <a:t>Exemplo </a:t>
            </a:r>
            <a:r>
              <a:rPr lang="pt-PT" altLang="pt-BR" b="1" dirty="0" smtClean="0">
                <a:latin typeface="Arial" pitchFamily="34" charset="0"/>
              </a:rPr>
              <a:t>2:</a:t>
            </a:r>
            <a:endParaRPr lang="pt-PT" altLang="pt-BR" b="1" dirty="0">
              <a:latin typeface="Arial" pitchFamily="34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 rot="19294301">
            <a:off x="-134374" y="1729659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FF0000"/>
                </a:solidFill>
              </a:rPr>
              <a:t>NÃO</a:t>
            </a:r>
            <a:r>
              <a:rPr lang="pt-BR" sz="2800" b="1" dirty="0" smtClean="0"/>
              <a:t> É FUNÇÃO</a:t>
            </a:r>
            <a:endParaRPr lang="pt-BR" sz="2800" b="1" dirty="0"/>
          </a:p>
        </p:txBody>
      </p:sp>
      <p:sp>
        <p:nvSpPr>
          <p:cNvPr id="19" name="CaixaDeTexto 18"/>
          <p:cNvSpPr txBox="1"/>
          <p:nvPr/>
        </p:nvSpPr>
        <p:spPr>
          <a:xfrm rot="19294301">
            <a:off x="-154674" y="4533113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FF0000"/>
                </a:solidFill>
              </a:rPr>
              <a:t>NÃO</a:t>
            </a:r>
            <a:r>
              <a:rPr lang="pt-BR" sz="2800" b="1" dirty="0" smtClean="0"/>
              <a:t> É FUNÇÃO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22384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7384"/>
            <a:ext cx="6084168" cy="830053"/>
          </a:xfrm>
        </p:spPr>
        <p:txBody>
          <a:bodyPr/>
          <a:lstStyle/>
          <a:p>
            <a:r>
              <a:rPr lang="pt-BR" sz="2400" b="1" dirty="0" smtClean="0">
                <a:solidFill>
                  <a:srgbClr val="FF0000"/>
                </a:solidFill>
              </a:rPr>
              <a:t>INTERPRETAÇÃO DE DIAGRAMAS</a:t>
            </a:r>
            <a:endParaRPr lang="pt-BR" sz="2400" b="1" dirty="0">
              <a:solidFill>
                <a:srgbClr val="FF0000"/>
              </a:solidFill>
            </a:endParaRPr>
          </a:p>
        </p:txBody>
      </p:sp>
      <p:sp>
        <p:nvSpPr>
          <p:cNvPr id="4" name="AutoShape 4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6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8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0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0" y="836712"/>
            <a:ext cx="1981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altLang="pt-BR" b="1" dirty="0">
                <a:latin typeface="Arial" pitchFamily="34" charset="0"/>
              </a:rPr>
              <a:t>Exemplo </a:t>
            </a:r>
            <a:r>
              <a:rPr lang="pt-PT" altLang="pt-BR" b="1" dirty="0" smtClean="0">
                <a:latin typeface="Arial" pitchFamily="34" charset="0"/>
              </a:rPr>
              <a:t>3:</a:t>
            </a:r>
            <a:endParaRPr lang="pt-PT" altLang="pt-BR" b="1" dirty="0">
              <a:latin typeface="Arial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144" y="909049"/>
            <a:ext cx="5206977" cy="2615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6012160" y="1113285"/>
            <a:ext cx="2592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É uma função ou não?</a:t>
            </a:r>
            <a:endParaRPr lang="pt-BR" sz="2800" b="1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5948505" y="2332067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7030A0"/>
                </a:solidFill>
              </a:rPr>
              <a:t>É FUNÇÃO</a:t>
            </a:r>
            <a:endParaRPr lang="pt-BR" sz="2800" b="1" dirty="0">
              <a:solidFill>
                <a:srgbClr val="7030A0"/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00" y="3799382"/>
            <a:ext cx="5787248" cy="3013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CaixaDeTexto 20"/>
          <p:cNvSpPr txBox="1"/>
          <p:nvPr/>
        </p:nvSpPr>
        <p:spPr>
          <a:xfrm rot="1960577">
            <a:off x="6012159" y="4925943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7030A0"/>
                </a:solidFill>
              </a:rPr>
              <a:t>É FUNÇÃO</a:t>
            </a:r>
            <a:endParaRPr lang="pt-BR" sz="2800" b="1" dirty="0">
              <a:solidFill>
                <a:srgbClr val="7030A0"/>
              </a:solidFill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26399" y="3898237"/>
            <a:ext cx="1981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altLang="pt-BR" b="1" dirty="0">
                <a:latin typeface="Arial" pitchFamily="34" charset="0"/>
              </a:rPr>
              <a:t>Exemplo 4</a:t>
            </a:r>
            <a:r>
              <a:rPr lang="pt-PT" altLang="pt-BR" b="1" dirty="0" smtClean="0">
                <a:latin typeface="Arial" pitchFamily="34" charset="0"/>
              </a:rPr>
              <a:t>:</a:t>
            </a:r>
            <a:endParaRPr lang="pt-PT" altLang="pt-BR" b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04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" grpId="0"/>
      <p:bldP spid="18" grpId="0"/>
      <p:bldP spid="21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2" name="Oval 8"/>
          <p:cNvSpPr>
            <a:spLocks noChangeArrowheads="1"/>
          </p:cNvSpPr>
          <p:nvPr/>
        </p:nvSpPr>
        <p:spPr bwMode="auto">
          <a:xfrm>
            <a:off x="4572000" y="1988840"/>
            <a:ext cx="2955600" cy="43848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pt-BR"/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323528" y="2069885"/>
            <a:ext cx="2883391" cy="438345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headEnd/>
            <a:tailEnd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pt-BR"/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978296" y="2506261"/>
            <a:ext cx="1403350" cy="2409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0" hangingPunct="0"/>
            <a:r>
              <a:rPr lang="pt-PT" altLang="pt-BR" sz="2400" b="1" dirty="0">
                <a:latin typeface="Arial" charset="0"/>
              </a:rPr>
              <a:t>    </a:t>
            </a:r>
            <a:r>
              <a:rPr lang="pt-PT" altLang="pt-BR" sz="3200" b="1" dirty="0">
                <a:latin typeface="Arial" charset="0"/>
              </a:rPr>
              <a:t>1 </a:t>
            </a:r>
            <a:r>
              <a:rPr lang="pt-PT" altLang="pt-BR" sz="3200" b="1" dirty="0">
                <a:latin typeface="Arial" charset="0"/>
                <a:sym typeface="Symbol" pitchFamily="18" charset="2"/>
              </a:rPr>
              <a:t></a:t>
            </a:r>
            <a:endParaRPr lang="pt-PT" altLang="pt-BR" sz="3200" b="1" dirty="0">
              <a:latin typeface="Arial" charset="0"/>
            </a:endParaRPr>
          </a:p>
          <a:p>
            <a:pPr algn="just" eaLnBrk="0" hangingPunct="0"/>
            <a:endParaRPr lang="pt-PT" altLang="pt-BR" sz="1200" b="1" dirty="0">
              <a:latin typeface="Arial" charset="0"/>
            </a:endParaRPr>
          </a:p>
          <a:p>
            <a:pPr algn="just" eaLnBrk="0" hangingPunct="0"/>
            <a:r>
              <a:rPr lang="pt-PT" altLang="pt-BR" sz="3200" b="1" dirty="0">
                <a:latin typeface="Arial" charset="0"/>
              </a:rPr>
              <a:t>         2 </a:t>
            </a:r>
            <a:r>
              <a:rPr lang="pt-PT" altLang="pt-BR" sz="3200" b="1" dirty="0">
                <a:latin typeface="Arial" charset="0"/>
                <a:sym typeface="Symbol" pitchFamily="18" charset="2"/>
              </a:rPr>
              <a:t></a:t>
            </a:r>
            <a:endParaRPr lang="pt-PT" altLang="pt-BR" sz="3200" b="1" dirty="0">
              <a:latin typeface="Arial" charset="0"/>
            </a:endParaRPr>
          </a:p>
          <a:p>
            <a:pPr algn="just" eaLnBrk="0" hangingPunct="0"/>
            <a:endParaRPr lang="pt-PT" altLang="pt-BR" sz="1200" b="1" dirty="0">
              <a:latin typeface="Arial" charset="0"/>
            </a:endParaRPr>
          </a:p>
          <a:p>
            <a:pPr algn="just" eaLnBrk="0" hangingPunct="0"/>
            <a:r>
              <a:rPr lang="pt-PT" altLang="pt-BR" sz="3200" b="1" dirty="0">
                <a:latin typeface="Arial" charset="0"/>
              </a:rPr>
              <a:t>  3 </a:t>
            </a:r>
            <a:r>
              <a:rPr lang="pt-PT" altLang="pt-BR" sz="3200" b="1" dirty="0">
                <a:latin typeface="Arial" charset="0"/>
                <a:sym typeface="Symbol" pitchFamily="18" charset="2"/>
              </a:rPr>
              <a:t></a:t>
            </a:r>
            <a:endParaRPr lang="pt-PT" altLang="pt-BR" sz="3200" b="1" dirty="0">
              <a:latin typeface="Arial" charset="0"/>
              <a:sym typeface="Wingdings" pitchFamily="2" charset="2"/>
            </a:endParaRPr>
          </a:p>
          <a:p>
            <a:pPr algn="just" eaLnBrk="0" hangingPunct="0"/>
            <a:endParaRPr lang="pt-PT" altLang="pt-BR" sz="3200" b="1" dirty="0">
              <a:latin typeface="Arial" charset="0"/>
            </a:endParaRPr>
          </a:p>
          <a:p>
            <a:pPr algn="just" eaLnBrk="0" hangingPunct="0"/>
            <a:r>
              <a:rPr lang="pt-PT" altLang="pt-BR" sz="3200" b="1" dirty="0">
                <a:latin typeface="Arial" charset="0"/>
              </a:rPr>
              <a:t>     4 </a:t>
            </a:r>
            <a:r>
              <a:rPr lang="pt-PT" altLang="pt-BR" sz="3200" b="1" dirty="0">
                <a:latin typeface="Arial" charset="0"/>
                <a:sym typeface="Symbol" pitchFamily="18" charset="2"/>
              </a:rPr>
              <a:t></a:t>
            </a:r>
            <a:endParaRPr lang="pt-PT" altLang="pt-BR" sz="3200" b="1" dirty="0">
              <a:latin typeface="Arial" charset="0"/>
              <a:sym typeface="Wingdings" pitchFamily="2" charset="2"/>
            </a:endParaRPr>
          </a:p>
          <a:p>
            <a:pPr algn="just" eaLnBrk="0" hangingPunct="0"/>
            <a:endParaRPr lang="pt-PT" altLang="pt-BR" sz="32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4932040" y="2158322"/>
            <a:ext cx="2448272" cy="4583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0" hangingPunct="0"/>
            <a:r>
              <a:rPr lang="pt-PT" altLang="pt-BR" sz="3200" dirty="0">
                <a:solidFill>
                  <a:schemeClr val="bg2"/>
                </a:solidFill>
                <a:latin typeface="Arial" charset="0"/>
              </a:rPr>
              <a:t>       </a:t>
            </a:r>
            <a:r>
              <a:rPr lang="pt-PT" altLang="pt-BR" sz="3600" dirty="0">
                <a:latin typeface="Arial" charset="0"/>
                <a:sym typeface="Symbol" pitchFamily="18" charset="2"/>
              </a:rPr>
              <a:t></a:t>
            </a:r>
            <a:r>
              <a:rPr lang="pt-PT" altLang="pt-BR" sz="3600" dirty="0">
                <a:latin typeface="Arial" charset="0"/>
              </a:rPr>
              <a:t> 5</a:t>
            </a:r>
          </a:p>
          <a:p>
            <a:pPr algn="just" eaLnBrk="0" hangingPunct="0"/>
            <a:endParaRPr lang="pt-PT" altLang="pt-BR" sz="1200" dirty="0">
              <a:latin typeface="Arial" charset="0"/>
            </a:endParaRPr>
          </a:p>
          <a:p>
            <a:pPr algn="just" eaLnBrk="0" hangingPunct="0"/>
            <a:r>
              <a:rPr lang="pt-PT" altLang="pt-BR" sz="3600" dirty="0">
                <a:latin typeface="Arial" charset="0"/>
              </a:rPr>
              <a:t>  </a:t>
            </a:r>
            <a:r>
              <a:rPr lang="pt-PT" altLang="pt-BR" sz="3600" dirty="0">
                <a:latin typeface="Arial" charset="0"/>
                <a:sym typeface="Symbol" pitchFamily="18" charset="2"/>
              </a:rPr>
              <a:t></a:t>
            </a:r>
            <a:r>
              <a:rPr lang="pt-PT" altLang="pt-BR" sz="3600" dirty="0">
                <a:latin typeface="Arial" charset="0"/>
              </a:rPr>
              <a:t> 6</a:t>
            </a:r>
          </a:p>
          <a:p>
            <a:pPr algn="just" eaLnBrk="0" hangingPunct="0"/>
            <a:endParaRPr lang="pt-PT" altLang="pt-BR" sz="1200" dirty="0">
              <a:latin typeface="Arial" charset="0"/>
            </a:endParaRPr>
          </a:p>
          <a:p>
            <a:pPr algn="just" eaLnBrk="0" hangingPunct="0"/>
            <a:r>
              <a:rPr lang="pt-PT" altLang="pt-BR" sz="3600" dirty="0" smtClean="0">
                <a:latin typeface="Arial" charset="0"/>
                <a:sym typeface="Symbol" pitchFamily="18" charset="2"/>
              </a:rPr>
              <a:t> </a:t>
            </a:r>
            <a:r>
              <a:rPr lang="pt-PT" altLang="pt-BR" sz="3600" dirty="0">
                <a:latin typeface="Arial" charset="0"/>
                <a:sym typeface="Symbol" pitchFamily="18" charset="2"/>
              </a:rPr>
              <a:t>7</a:t>
            </a:r>
            <a:r>
              <a:rPr lang="pt-PT" altLang="pt-BR" sz="3600" dirty="0">
                <a:latin typeface="Arial" charset="0"/>
              </a:rPr>
              <a:t>  </a:t>
            </a:r>
          </a:p>
          <a:p>
            <a:pPr algn="just" eaLnBrk="0" hangingPunct="0"/>
            <a:endParaRPr lang="pt-PT" altLang="pt-BR" sz="1200" dirty="0">
              <a:latin typeface="Arial" charset="0"/>
            </a:endParaRPr>
          </a:p>
          <a:p>
            <a:pPr algn="just" eaLnBrk="0" hangingPunct="0"/>
            <a:r>
              <a:rPr lang="pt-PT" altLang="pt-BR" sz="3600" dirty="0">
                <a:latin typeface="Arial" charset="0"/>
              </a:rPr>
              <a:t> </a:t>
            </a:r>
            <a:r>
              <a:rPr lang="pt-PT" altLang="pt-BR" sz="3600" dirty="0" smtClean="0">
                <a:latin typeface="Arial" charset="0"/>
              </a:rPr>
              <a:t>  </a:t>
            </a:r>
            <a:r>
              <a:rPr lang="pt-PT" altLang="pt-BR" sz="3600" dirty="0" smtClean="0">
                <a:latin typeface="Arial" charset="0"/>
                <a:sym typeface="Symbol" pitchFamily="18" charset="2"/>
              </a:rPr>
              <a:t></a:t>
            </a:r>
            <a:r>
              <a:rPr lang="pt-PT" altLang="pt-BR" sz="3600" dirty="0">
                <a:latin typeface="Arial" charset="0"/>
                <a:sym typeface="Symbol" pitchFamily="18" charset="2"/>
              </a:rPr>
              <a:t>8</a:t>
            </a:r>
            <a:r>
              <a:rPr lang="pt-PT" altLang="pt-BR" sz="3600" dirty="0">
                <a:latin typeface="Arial" charset="0"/>
              </a:rPr>
              <a:t>  </a:t>
            </a:r>
          </a:p>
          <a:p>
            <a:pPr algn="just" eaLnBrk="0" hangingPunct="0"/>
            <a:endParaRPr lang="pt-PT" altLang="pt-BR" sz="1600" dirty="0">
              <a:latin typeface="Arial" charset="0"/>
            </a:endParaRPr>
          </a:p>
          <a:p>
            <a:pPr algn="just" eaLnBrk="0" hangingPunct="0"/>
            <a:r>
              <a:rPr lang="pt-PT" altLang="pt-BR" sz="4400" dirty="0">
                <a:latin typeface="Arial" charset="0"/>
              </a:rPr>
              <a:t>  </a:t>
            </a:r>
            <a:r>
              <a:rPr lang="pt-PT" altLang="pt-BR" sz="4400" dirty="0" smtClean="0">
                <a:latin typeface="Arial" charset="0"/>
              </a:rPr>
              <a:t> </a:t>
            </a:r>
            <a:r>
              <a:rPr lang="pt-PT" altLang="pt-BR" sz="4400" dirty="0">
                <a:latin typeface="Arial" charset="0"/>
                <a:sym typeface="Symbol" pitchFamily="18" charset="2"/>
              </a:rPr>
              <a:t></a:t>
            </a:r>
            <a:r>
              <a:rPr lang="pt-PT" altLang="pt-BR" sz="3600" dirty="0">
                <a:latin typeface="Arial" charset="0"/>
                <a:sym typeface="Symbol" pitchFamily="18" charset="2"/>
              </a:rPr>
              <a:t>9</a:t>
            </a:r>
            <a:endParaRPr lang="pt-PT" altLang="pt-BR" sz="3600" dirty="0">
              <a:latin typeface="Arial" charset="0"/>
            </a:endParaRPr>
          </a:p>
          <a:p>
            <a:pPr algn="just" eaLnBrk="0" hangingPunct="0"/>
            <a:endParaRPr lang="pt-PT" altLang="pt-BR" sz="4000" dirty="0">
              <a:latin typeface="Arial" charset="0"/>
            </a:endParaRPr>
          </a:p>
          <a:p>
            <a:pPr algn="just" eaLnBrk="0" hangingPunct="0"/>
            <a:endParaRPr lang="pt-PT" altLang="pt-BR" sz="3200" dirty="0">
              <a:latin typeface="Arial" charset="0"/>
            </a:endParaRP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1996677" y="1532516"/>
            <a:ext cx="769937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0" hangingPunct="0"/>
            <a:r>
              <a:rPr lang="pt-PT" altLang="pt-BR" sz="2800" b="1" dirty="0">
                <a:solidFill>
                  <a:srgbClr val="FF0000"/>
                </a:solidFill>
                <a:latin typeface="Arial" charset="0"/>
              </a:rPr>
              <a:t>A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5202796" y="1579402"/>
            <a:ext cx="76993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0" hangingPunct="0"/>
            <a:r>
              <a:rPr lang="pt-PT" altLang="pt-BR" sz="2800" b="1" dirty="0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V="1">
            <a:off x="1737005" y="3284984"/>
            <a:ext cx="3339820" cy="608902"/>
          </a:xfrm>
          <a:prstGeom prst="line">
            <a:avLst/>
          </a:prstGeom>
          <a:ln w="28575"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/>
          <a:lstStyle/>
          <a:p>
            <a:endParaRPr lang="pt-BR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V="1">
            <a:off x="2228849" y="2506261"/>
            <a:ext cx="3423271" cy="202808"/>
          </a:xfrm>
          <a:prstGeom prst="line">
            <a:avLst/>
          </a:prstGeom>
          <a:ln w="28575"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/>
          <a:lstStyle/>
          <a:p>
            <a:endParaRPr lang="pt-BR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 flipV="1">
            <a:off x="1851585" y="4077072"/>
            <a:ext cx="3225240" cy="532209"/>
          </a:xfrm>
          <a:prstGeom prst="line">
            <a:avLst/>
          </a:prstGeom>
          <a:ln w="28575"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/>
          <a:lstStyle/>
          <a:p>
            <a:endParaRPr lang="pt-BR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 flipV="1">
            <a:off x="2298156" y="4797152"/>
            <a:ext cx="3065932" cy="756692"/>
          </a:xfrm>
          <a:prstGeom prst="line">
            <a:avLst/>
          </a:prstGeom>
          <a:ln w="28575"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/>
          <a:lstStyle/>
          <a:p>
            <a:endParaRPr lang="pt-BR"/>
          </a:p>
        </p:txBody>
      </p:sp>
      <p:sp>
        <p:nvSpPr>
          <p:cNvPr id="31768" name="Oval 24"/>
          <p:cNvSpPr>
            <a:spLocks noChangeArrowheads="1"/>
          </p:cNvSpPr>
          <p:nvPr/>
        </p:nvSpPr>
        <p:spPr bwMode="auto">
          <a:xfrm>
            <a:off x="4788024" y="2158322"/>
            <a:ext cx="2304256" cy="307087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87312" y="116632"/>
            <a:ext cx="729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  <a:latin typeface="+mj-lt"/>
              </a:rPr>
              <a:t>A noção de função como relação entre conjuntos</a:t>
            </a:r>
            <a:endParaRPr lang="pt-BR" sz="24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289627"/>
            <a:ext cx="2160240" cy="6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aixaDeTexto 15"/>
          <p:cNvSpPr txBox="1"/>
          <p:nvPr/>
        </p:nvSpPr>
        <p:spPr>
          <a:xfrm>
            <a:off x="87312" y="874128"/>
            <a:ext cx="2396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“A” é o conjunto DOMÍNIO</a:t>
            </a:r>
            <a:endParaRPr lang="pt-BR" sz="2400" b="1" dirty="0"/>
          </a:p>
        </p:txBody>
      </p:sp>
      <p:sp>
        <p:nvSpPr>
          <p:cNvPr id="39" name="CaixaDeTexto 38"/>
          <p:cNvSpPr txBox="1"/>
          <p:nvPr/>
        </p:nvSpPr>
        <p:spPr>
          <a:xfrm>
            <a:off x="5724128" y="1015105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“B” é o conjunto CONTRADOMÍNIO</a:t>
            </a:r>
            <a:endParaRPr lang="pt-BR" sz="2400" b="1" dirty="0"/>
          </a:p>
        </p:txBody>
      </p:sp>
      <p:sp>
        <p:nvSpPr>
          <p:cNvPr id="40" name="CaixaDeTexto 39"/>
          <p:cNvSpPr txBox="1"/>
          <p:nvPr/>
        </p:nvSpPr>
        <p:spPr>
          <a:xfrm>
            <a:off x="2699792" y="6207695"/>
            <a:ext cx="2597474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Conjunto IMAGEM</a:t>
            </a:r>
            <a:endParaRPr lang="pt-BR" sz="2400" b="1" dirty="0"/>
          </a:p>
        </p:txBody>
      </p:sp>
      <p:cxnSp>
        <p:nvCxnSpPr>
          <p:cNvPr id="18" name="Conector em curva 17"/>
          <p:cNvCxnSpPr>
            <a:stCxn id="31768" idx="6"/>
          </p:cNvCxnSpPr>
          <p:nvPr/>
        </p:nvCxnSpPr>
        <p:spPr>
          <a:xfrm flipH="1">
            <a:off x="5652120" y="3693761"/>
            <a:ext cx="1440160" cy="2831583"/>
          </a:xfrm>
          <a:prstGeom prst="curvedConnector4">
            <a:avLst>
              <a:gd name="adj1" fmla="val -62050"/>
              <a:gd name="adj2" fmla="val 101577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ixaDeTexto 31"/>
              <p:cNvSpPr txBox="1"/>
              <p:nvPr/>
            </p:nvSpPr>
            <p:spPr>
              <a:xfrm>
                <a:off x="3026421" y="784272"/>
                <a:ext cx="194421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4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pt-BR" sz="24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BR" sz="2400" b="1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pt-BR" sz="24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=</m:t>
                      </m:r>
                      <m:r>
                        <a:rPr lang="pt-BR" sz="24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𝒙</m:t>
                      </m:r>
                      <m:r>
                        <a:rPr lang="pt-BR" sz="24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  <m:r>
                        <a:rPr lang="pt-BR" sz="24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pt-BR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2" name="CaixaDeTexto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6421" y="784272"/>
                <a:ext cx="1944216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567" b="-1866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056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animBg="1"/>
      <p:bldP spid="31753" grpId="0" animBg="1"/>
      <p:bldP spid="31754" grpId="0"/>
      <p:bldP spid="31755" grpId="0"/>
      <p:bldP spid="31756" grpId="0"/>
      <p:bldP spid="31757" grpId="0"/>
      <p:bldP spid="31758" grpId="0" animBg="1"/>
      <p:bldP spid="31759" grpId="0" animBg="1"/>
      <p:bldP spid="31763" grpId="0" animBg="1"/>
      <p:bldP spid="31764" grpId="0" animBg="1"/>
      <p:bldP spid="31768" grpId="0" animBg="1"/>
      <p:bldP spid="16" grpId="0"/>
      <p:bldP spid="39" grpId="0"/>
      <p:bldP spid="40" grpId="0" animBg="1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09"/>
            <a:ext cx="8075240" cy="1143000"/>
          </a:xfrm>
        </p:spPr>
        <p:txBody>
          <a:bodyPr/>
          <a:lstStyle/>
          <a:p>
            <a:r>
              <a:rPr lang="pt-BR" sz="2800" b="1" dirty="0" smtClean="0">
                <a:solidFill>
                  <a:srgbClr val="FF0000"/>
                </a:solidFill>
              </a:rPr>
              <a:t>SITUAÇÃO - PROBLEMA</a:t>
            </a:r>
            <a:endParaRPr lang="pt-BR" sz="2800" b="1" dirty="0">
              <a:solidFill>
                <a:srgbClr val="FF0000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5148064" y="6344816"/>
            <a:ext cx="3310136" cy="513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pt-BR" sz="2400" dirty="0" smtClean="0"/>
              <a:t>Professora Kaline Souza</a:t>
            </a:r>
            <a:endParaRPr lang="pt-BR" sz="2400" dirty="0"/>
          </a:p>
        </p:txBody>
      </p:sp>
      <p:sp>
        <p:nvSpPr>
          <p:cNvPr id="4" name="AutoShape 4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AutoShape 6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8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10" descr="data:image/jpeg;base64,/9j/4AAQSkZJRgABAQAAAQABAAD/2wCEAAkGBxQSEhQUEhQVFBQXFxcXFxUXFxcXFxcXFBcXHBQUFBccHCggGBwlHBUUITEiJSksLi4uFx8zODMsNygtLisBCgoKDgwNFA8PFCwcFBwsLCwsLCwsLCwsKywsLCwrLCssLCwsLCwsLCwsKyssLCwsLDcrLCs3KywrLCsrKysrK//AABEIAKQBMwMBIgACEQEDEQH/xAAbAAACAwEBAQAAAAAAAAAAAAABBAACAwUGB//EAE4QAAEDAQMHCQMIBwYFBQEAAAEAAgMRBBIhBTFRUlOT0xMUFSJBkZLR0jJhYiMzQmNxgaGyBiRzoqPh4lRygpSzwUODsfDxNER0wsMW/8QAFwEBAQEBAAAAAAAAAAAAAAAAAAECA//EAB0RAQACAwEBAQEAAAAAAAAAAAABEgIRE1FhMSH/2gAMAwEAAhEDEQA/APrjGUJNSSdNMBoHu7fvWdqtjYy0OvEuDiAATg2l78w70xRcnK7qSw/3J++sH81if5DX6a6Sbqv8P80RlFurJ4UoCoVy6T43Uz0izVk8Dv8AZWOUG6sngKSrRcp+V7tr5B4AY5sdx+OEjy8BrzmF64aZsRTGuF6fEq9F0mzRJu3eSr0mzRJu3+S81ZMuXo2PJjbndLUvAZHfexrmihLiXNaM+FSmpsv2Zhc10zGubeDhR9QWmjh7OJHbTMMcyt58Kx67YykzRJu5PJTpNmiTdSelcnpaG+5nKNvAFxz0oG3j1qUrd61K1pjRYu/SKy0BM0YBJAJJAJFAc4wFSBeOHvS8+FY9d3pSPRLupPSh0mzVl3MvpXNt2UYoQDM9rATdBcaCuemnNXHsoufkXLLHQwctI3lpGg0pdqXOcG5hRtSKAGlfepefCr0fSjNEu5lH/wBVTpaPRLuZfSvO5Tym+Oa610TWcg1/ymDLxtMcZJLQXVuvIAzVcKrSz/pHZ3EgvDDyjo2tdncWuDQW0GNag/erefCsO/0tHqy7ib0KvS0eibcTehcqLLVncHlszHcn7dDWlTQZhjiQBStSRpTcc7XNDm9ZpAIOkHEHuUvPhUy7KserNuJ/Qq9Lx6s3+Xn9Cxdiq3VOkrRrJlqIAk8sB2nm84//ADRGWI9E1f8A49o4aRtw+Td935hVMOar0kq26Xj0Tbif0KdLRjsm/wAvaOGsqIAp0kq0bliPRN/l7Rw1Ol4z2Tf5e0cNcrK1udEGljWuc57WC+4taL3aSASB9yxsH6QRPa2++OOQlwuF4OLSQS04XhgTVLyVd05Tj0S7i0cNFuUo9Eu4n4a5PTdn5MyctFyYNL99t0HRWudbR2+MyGMSMMgFbgcC4DP7Na5k6fCrpdJx/Wbifhq/SUf1m5n4a5FpynFG9rHyRscczXPaHGpoKAnSr2rKMUVOVkZGTmvua2uIGFTjiR3p0nwq6hylHpfuZvQh0rFpfuZvQuXNlKJrxG6WJrzSjC9ocb1LtG1qa3hSmeoRjylES5oljJbW8BI0lt32i4A4UOlOk+FfrpHK0Wl+5m9CnS8WmTczehct2V7OGlxnhDdYysAwFSK1z0INPes8q5R5EYNvERTSEVphC0GmY4lzmD3CpxzK3nxK/XZ6bh0v3M3oRGWodL91N6F5u25cLGOAYwSiYQkGT5MOMQkBv3ASS1wAbdBvGnvPSs9pvSOjc245scT6VB+dMgLajAlroXAkaQe1Wc/hp1G5ah1nbqX0K3S8Wsd3J6UmXK3/AH/4Wenwoc6Xi1j4JPSt7Na2SXrjq3aVwIpXNWoXNA961yT85Lp+T7rpp+JK1jnudaSY06hKCKi2jNcrK3zsX9yb80C6q5uUIL80QvObRkxq27XB0GHWacMfwUyjcaI/WRcgTVMdG/Wy90PCUGS/rZe6HhLlzlu0FMy5tpyQJJJi81ZLFHHQYOaY3PIdXTVwI0Fq7wyZ9bJ3Q8JE5MG1k/g8JOcloeLZ+jMgY1nKR9ZgjlNHVo2Z0ofHmxNQCHYCnamX5Cea9dlTz3sOBtns9wz6exesOTRtJO6HhKHJv1kndDwlaSloeM//AJp140fGWkEgkzX2vdBydA0SCMAHG8Wl1DSnamLdkGUgCOWNodZ22aS+1zqNb9OIAjHE4GgzHOBT1hyd9ZJ/B4SHRv1sv8LhpTI3DgW+wPc6CSFzA+G+0cqHFpbI0NJN0glwu4Zgamq5Nn/RZzSzrROaBEHgmcEck8kFjWSNa+op7fsmpFa0XtOjRtJO6HhKdHfWyd0XDSMMoNw8xlvIzp3lzXtaDEyPrAmhbaY5SfspGRh20V7Pkhwlvue0gm2Hq3g4c7ka4U7KhoIP2r0fRn1sndFw0OjPrZO6LhpTItDx8f6Py3QJDZ5LkLYI23ZGNLQ9jy+Rzesx9WClyoBqe1d6wROZHG17zI5rQHPJJLnAYmpNTj2nE9q6Jyb9bJ3RcNB2TTtZO6LhpOEyWguq3kyMnnbSd0XDVTk07aTui4anOVtBG3+w7/D+YLYZ1MoZOPJn5V/0eyLtc34Fu7J52r+6L0JzktDEhVC3GTjtX90foVTk47V/dH6E5yWhyct5P5drGm4WiRrnh2Ic0ZxShrWuY4JW0ZFqZAwRsjdByLWtFLuJPsgUu5sxXoOjTtX+GP0KDJ52rvDH6UpkWh5FmR5YiyWkZlDgAwyWmYEObcBMkhcWUz4NAAqMUzZsjyCVlTFybJnzBwvcq50jSLjgeqAC441xAAXpOYHaO8LPJWFg+N3hb5K1yLQ8xlDJEr5JCzkSyR0Ly598SN5EirWUaQa00jOR2oZfie60RtibC95s84pNUNo50YJ6oJr1s1MRUYL1DLFX6bs9PZatDYPiP2Xf5pSS0PFxfo9NHdYDC+MSWeQyuLhMORaxrmgBpH0SW1OY07arm5MsxtAEMboXGKzll4X+sWzxua21tcwOjc666rCK4k9q+jHJ51/3f+mKhsDtfvZ/UrWU3DydmyPMZmSStgaOWkkdG0lwDX2cMaADGA51/Ek07SNCcy7ZzI4NFKvgtUTb3sl7xEWg4aGPOb6JXf5i6vtjwf1ICwP2g8H9alZNw81Lk+VkD4Y44ZIrzwIyS0uif1gD1CC4PLm4g3m0NbwIc1kmJzJSxxB5Oz2dhdiQXF9ovNaXdajQ1lK40cPeu0cnu2jd2fWhzCTas3R4iVyNwrVRpVuj5NozdHio9HybRm6dxVnnK2hVb5IPXm+2Puu/+VTo+TaM3TuKrZJhLHzhzg41jxDbo9iua8ccdK3hhMSmU7h1VFVFdGVGpOcfrEX7Of8ANZ0/RIWuQieItF7qTAgEDtgNak07PxQOgKNGCwFofsX+KP1o84fsX+KL1qjdrUS1YC0v2L/FF60RaX7F/ii9aiNyFVoWfLv2L/FFxFBaHbF/fFxEVtRSix5w/Yyd8PEU5d2yk74uIiF8msA5UNAAErsBQCt1hOH21Tqy5w7Yyd8PEUM7tlJ3xcRBeiNFnyztlJ3w8RDl3bKTvh4iDSiFFnyztlJ3w8VTlnbKTvh4qCFqFEOWdspO+HiqnLO2UnfDxUVllEfJu/w/mat3BKZQmdyZ+Tf9E54exzTtPcmTM7ZSd8PFQWKpd9yHLu2UnfDxFOcO2UnfFxEFqKBqpy7tlJ3xcRA2g7KT+FxEFw2isQsTaDspP4frU50dlJ/D9aCtra26eUNGUq7RQEEh2kHMR25sa0QydCWtd1bgc68yOlLjbrQG0zAktLyBmLyMaVJfMCKOieRocGEdxcgyNgu0hLbpLgAxoAcWlpdQHPdJFdBKDnTBrSTGbrHwl5exxvOaZIuUlec94Mc667Eir8RgE9ZYwyR7GANYGsJa3BrXkvzDMCW3SR/dPamIy1pJbG5pcauIY0Fx0uIOJ95UiusFGxlrcTRrGtGOfAINmhWAWXK/C/w/zUNo+F/hQalVKzNo+B/hKpzr4JPA5AwiHJU2sakm7f5IC2DVl3T/ACQ2cvJWy/PT/wDK77nldQ56NSXdSelZWCYOlnoHDGI9ZrmnFlMxGbqojp1UWd5RFMJKYfrEX7Of81nTySnP6xDXZz/mgQPAKBAOGkI3hpHeERCFZC8EaqiBRSqKKCpKTdN0AuoboJIBNMA4gEgV7aH7FcBB7CQaVBpgQBUe8VBHeCiEbFM/lHxuc191rCXNaWhr3VJjPWIzXXUrUBwrW80p5K5OyfyLbofI8DNfDM5JLnEtYC5ziSSSTUmqbLToKCpQVrh0HuUunQfxUFCqkq7gdB7lW4dB7igoUFZzDoPcqlh0FFK5R+bP2t/O1MlK5RaeTOfO2v3vamgDoPcgFVKqrgfeqgH3oL1UVbp96BB0FBaiFUaH3rPGuZBJ5Q1pc40aBUn3D/qssn2hz2kvaGOvOF2taAHq3jmvUpWmAPac6NqswkF1wdSoODnsNWmoIcxwOCxs9h5PBpcWuc5z+UfJISC0gNaXuNMS37ge0oKMytVrnXTifkWuDm8o0lrWuLiKC843qDEMIJGcBmzSuvFj7pcGhwcxpaCCSPZJdQgjSa1GZYdGXmhr3uc1rS1mAa5tW3RI52N54FaEADrHAnNvBAWuLnuvvIAqG3QGtrRobU0xcSccSewUABghRAlVqgsoVVAlASVFWqBKDRKWY/Kzafkz91yg/EO/FbhyWg+dmPb8mPuDKj8XOQO1UVFEDyStUQdPEHAEcnOcRX6UHZ96YxSstecRY/8ACn/NZ0DnMo9mzwN8lXmMWyj8DfJa30QiMej4tlH4G+SnR0Oyi3bPJbkoVVGAydDsot2zyQOTYdjFu2eSZqq1QYHJ0Oxi3bPJDo+Htiip+zZQfgt7yEjjdN2hdQ3a4CuNKnsFaIErLHZ5KhsLAQGuo6JrTdfW46hbmN13vwIICYGT4dlFu2eSVydGeUlkLHMviOoe4PdebfvAUc66wBzaAGlS8gCpLulVAr0fFso923yU5hFsot2zyTCjioFjYItlHu2eShsMWyi3bPJbqpKKw5jFso/AzyQNij2cfgb5LcKFBzsoWKPkz8lHWrfoN7XNGhMGwxbOPwN8kMo/Nn+8z87Uw4oFuYRbKPwN8keYRbNngb5LW8i4oF+YRbKPwN8lOj4tlH4G+S2qgSgxNhi2bPCPJTmceo3whalxUQZGysz3WgDtpmopDGxzQQ0UIqMCMDmNDiFllOK+y7QuaXNvtGdzK9Ye/sqBnAI7VlBQVaQ4NeSGMdWtLnXwOLG4GgNKaBUBBpHaIDWlAA0uq5r2NLRne1zgA9ow6zSRiNIrrAIn1ujNgQWvY4fa1wDhX7MVzZLLKa1N8RBvJC6Gue5paXF7i4ggtFwEBgqXGlLpT0Di6Rz6ODbrWi8C1ziC8k3TiALwAr7+yhIM83Zqj8fNVNnZqj8fNaVQKDM2Zmr+J81TmzNX8XeaYQQYc0Zo/ed5oczZoPjf5phCqBfmjNB8b/UsbEwNkmArT5PAkuxukk1JOkdycolLL87N9sf+mPMIHVFWqiDpUXNtZcbRDdN35OfGlcL1n7E+TVJTj9Yh/ZTj96zn/YoNuSk2g8H9StyUm0G7/qW4RqqhfkZdo3d/1qclLtWbo+tMgqIpUxS7Rm6PEU5OXaM3Z4iZqioFCyXaM3TuIjcl14907iplUmfdaTQuoCbrcXGnY0aSgyDJdePdO4qlyXXj3TuKudkeYmeYPryhihe4XXhrbzp2hjC4CrRdpXC8Q51BUgdmqBe5Jrx7t3FULZNePdu4qYQoiFi2TXj3TuKpck14907ipmiqVQvck14907ioFsmuzdO4q3QoikMotfyZ6zMC0/NuGZ7TtVuWSa8e6dxUMpYRu910/cHtKZKgWuSa8e6dxULsmvHuncVM0VaIF7smvHuncVC7Jrx7t3FTJVKoMLsutHu3cRUc2XsdHu38RNoFAqBJrR+B3EVqSaY/A71oW1ji0Xb3tC8Gm64t7Q11RQ/eMKrDJklb5bf5O91L5JOGD6FxJu3gaV99MKIGOvpZ4XepHr/B3O9S5chcwOLHSFrW3ZJHOc6ri5t5zAatDmt5Qm6A0YNoaUa7B1ZHMDnFtxrqOc55aSSPacS6hArQnsJ7UG/X0s7nepA39LO53qWoQcgyBfpb3O9SJv8Aw9x81oogyN/4O53mq9f4Px81sVEGNX/B+8l7GTys1aV+TOGbFtP9k6k7P89N/wAs/unyQNqKKIOiFz7bIRPDRrnfJz4Nu19qz49Ygae3tT9UnOP1mH9lP+ezoL88dsZf4XEQ547Yy/wuInFUhAuy1nZS/wAP/Z6vzk7KTuZ61sEaoMBaTs5O5vqUFoOo/uHmtgrAIMOcfA/uHmpzn4H9w81vRSiIX5c6j+4eaPL/AAP7h5rSKSoODhQubiKVukio9xpUe6iuqMOc/A/uHmhzr4JPCPNb0QoorDnPwSeH+aqbV8EnhKYIUQK86+CTwFQ2sakngct0Cg5uUrVWN3Vk+j/w367a9iZ54NWTdSelTKQ+TP8Aej/GRiZogW563Vk3UnpU543RJupfQmCELqDA2tuiTdS+hUdaW9l/dS+lNEKgAQYNtA0P3UvpUNpbofupfQt7oVXBBhzpuh+6l9Cxe+M3MJAGYtAhloOqWjDk+wEpsBAlAnC2FmLI7px9mzyNz580elSCSJgoxhYM9GwSNFc1cGaAE1FIHNBAIB1muafva4Aj7wrFqDAWxvx7qX0KOtbfj3UvoWpCNEGQtbfj3UvoQ5034t3J6UxRSiDDnTfi3cnpU5y34vA/0raiKDDnLfi8D/Sl7G4GWYiuaPOCOw9hFU/RJ2b52b/B+VA1RFSiiDoUSc3/AKiP3RTHvfAnQufa4Q60Rg40imJxI+nBTMftQP0QS5sMeg+N/qQ5gwdjvHJ6lQyEapUWJnxbyT1I8zb8e9k9SgZCNUrzNvx72X1KwsrdL97L6kDNUKpfmjdMm+l9arPHGxrnve9rGguc500tA1oq5xN/AAIi1ksojDgKdZ75MGtZjI4uNboF41OLjic5qVvVJS8k1wY6R4caUBmlr1iQ2vXwqQQK5yCBVbGyt0yb6b1oNqqLHmjdMm+m9ahsjdMm+m9ao2JVarE2RumTfTetDmjdMm+m9aita51FjzRumTfTetDmbdMm+m9aDPKPsH3ujHfI1NLn2+xtuZ5Paj/4020Z8aZFjbpk303rQboErDmbdaXfTetTmg0yb2X1oNiVm8rM2Ma0u+l9aqbINaTey+pBswouS7LKM9ZN7J6kTZRrSbyT1ILBRLycm1wY6WjjmYZ3Bx+xpfU/co3k7xYJKvGJZyxLx7y29UILWOIsY1pu1GqCBn7AST+KYCVmLG0D5LpcaNDpS28dDQXYn3BQlgdcMlHkVDDL1iNIbeqR70DSBCz5Aaz/ABu81ORGs/xuQaoKnIfE/wARU5v8T/EUF0Vnzf4n+JDm/wAT/Eg0StmHysv2tH7qYFn+J/i/kl7Cykk2JOLM+P0QgaooroIG2uSch/WGfspfzwUTiQtV7l2XQCeSl9pxbhfh7Q0+5A6ChVYh0upHvHcJG9LqR713CRG4QLli58upHvXcJS9JqR713CVG7SiCsL0mpHvXcJG/JqR713CUGy436UWWSWKRoa10fJSEtqQ90l03OqGEENzgZy67mu49MPk1I967hI3pNSPeu4SDl2y9+sR3HF89HMLQ9zKuiji60lKNuOjvEmmBaRU1XbJWF6TUj3juEhel1I967hIN6qErAPl1I967goF8uzi3r+Cg2JQJWBkl2cW9fwVUul2cW+dwUUxVVKwLpdnHvncFAvl2ce9dwUAyger/AI4v9VlExVIW10t0VjjpfjPzrtoz6pMX5dnHvXcJBtVCqzDpNRm9dwlL0mozeO4aC5KBKrefqM3h4alX6jPGeGgsCqvKlX6jfGfQq1fqM8Z9CDn2uN9XMbdIlNXE16gAF44CjswoCRjpQZI10gY0hrWOJp2ueQakDRiantK6NX6jfGfSoS/taPH/AEoObNOwOeXYtkjAbgTeArVg0kkg08kvGSIzE750ua4DGpzXXj3NAoT7l2GhwGDABoDv5KVfqjxfyQWaVeiy6+oPF/JWq/UHiHkg1AUos779QeMeSl9+p++PJBpRGiy5R+z/AHgoJH7P95qDaiTsjflJvtb+ULflH7P95qwsFTJNUXTebhUH6A0IG1Fe6og1STz+sM0cjJ/qQpu+ufabQ1loYXua0clKKuIAqXwmmPuH4IOnVC8k+kodrF42+aIyjFtYvGzzQMohKjKEO2i3jPNW5/FtYt4zzQMqFL9IRbaLeM81XpKHbQ71nqRDZQcaDAEnsApUnQK4d6V6Tg28O9Z5qsuUrOQWm0Q4gjCZjTQ6CHVB94xVGthtzZgXMBugltSKdZvtgdvVNWn3g6EySuZFlCyMqWz2dtQ0UEsYHUFG0beoCBQVz0DR2CmnTdm/tNn30fqQPFApA5dsv9qs++i9SBy9Zf7TZ99F6lFPuKoUi7L1l/tVn0fPxd3tIdO2U/8AurNvovv+kg6FVEgMt2X+02ffRepQZasvZabPvo/Ug2t/sj9pF/qsW9VzbZlaAtFJ4T14v+LHm5RlT7S2blODbw71nmgcLlLyU6Rh20O8Z5qC3Q9k0W8Z5oGwULyXFui2sW8Z5oG1xbWPxs80DF5S8sOdRbWPxs80Rao9pH42+aDC3vcMQ+6KdVoa0lzzmabzTUHDAUOfFMStcW4G6cKkAEgdt2tRXRUEe4peVkTnB3LAFoIF2RoArnNMRX3oyXHVBmbnaW0e0Fpbmoa6anFBhZZ3yENvFuDiXXW3zdddaHNLS0HThopRbWa3A3WuBvmuAGBoSC8fDUfiEBBFQASgEEm8JG3iXe1U9tfKlKBEWeEEEOaCKUN8VAH0Qa5sTXTVA6EQVm2VmuzxN80eVZrs8TfNBpVAlU5VmuzxN80OVbrs8TfNBqEarMTs12eJvmiZma7fEPNBeqUsXzk/95n+m1MCZmuzxDzS9gcHSWihB67BUEEfNMPZ9pQOoK1FEFYhhVWB/wC/vQUQQvOkoh50nvUUQWLjpPepfOk96iiAgnSe9G8dJUUQAuOlWBQUVEqpVRRQRVccFFEFTnRqoogFcVFFEQCpRRRFQoBRRBZAqKIAiGhRRALg0DuCHJN0DuCCiCGFuq3uCHIN1W9w8lFEE5szVb4R5Imzs1G+EeSiiAmzM1G+EeSqbKzUb4R5KKIgc1ZqM8LfJW5pHqM8LfJRRFHmkeozwt8ldkYbg0ADQAB/0UUQWUUUQf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Rectangle 3"/>
          <p:cNvSpPr>
            <a:spLocks noGrp="1" noChangeArrowheads="1"/>
          </p:cNvSpPr>
          <p:nvPr>
            <p:ph idx="1"/>
          </p:nvPr>
        </p:nvSpPr>
        <p:spPr>
          <a:xfrm>
            <a:off x="0" y="1124744"/>
            <a:ext cx="8458200" cy="4464496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pt-BR" sz="2400" dirty="0"/>
              <a:t>Uma barraca de praia, em Natal, vende copos de suco ao preço de </a:t>
            </a:r>
            <a:r>
              <a:rPr lang="pt-BR" sz="2400" dirty="0" smtClean="0"/>
              <a:t>R$ 0,80 </a:t>
            </a:r>
            <a:r>
              <a:rPr lang="pt-BR" sz="2400" dirty="0"/>
              <a:t>cada. Para não ter de fazer contas a toda hora o proprietário </a:t>
            </a:r>
            <a:r>
              <a:rPr lang="pt-BR" sz="2400" dirty="0" smtClean="0"/>
              <a:t>da barraca </a:t>
            </a:r>
            <a:r>
              <a:rPr lang="pt-BR" sz="2400" dirty="0"/>
              <a:t>montou a seguinte </a:t>
            </a:r>
            <a:r>
              <a:rPr lang="pt-BR" sz="2400" dirty="0" smtClean="0"/>
              <a:t>tabela:</a:t>
            </a:r>
            <a:endParaRPr lang="pt-BR" altLang="pt-BR" sz="2400" dirty="0"/>
          </a:p>
          <a:p>
            <a:pPr marL="114300" indent="0">
              <a:buNone/>
            </a:pPr>
            <a:endParaRPr lang="pt-BR" altLang="pt-BR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0888"/>
            <a:ext cx="8458200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2339752" y="5847267"/>
                <a:ext cx="23762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1" i="1" smtClean="0">
                          <a:latin typeface="Cambria Math"/>
                        </a:rPr>
                        <m:t>𝒚</m:t>
                      </m:r>
                      <m:r>
                        <a:rPr lang="pt-BR" sz="2800" b="1" i="1" smtClean="0">
                          <a:latin typeface="Cambria Math"/>
                        </a:rPr>
                        <m:t>=</m:t>
                      </m:r>
                      <m:r>
                        <a:rPr lang="pt-BR" sz="2800" b="1" i="1" smtClean="0">
                          <a:latin typeface="Cambria Math"/>
                        </a:rPr>
                        <m:t>𝟎</m:t>
                      </m:r>
                      <m:r>
                        <a:rPr lang="pt-BR" sz="2800" b="1" i="1" smtClean="0">
                          <a:latin typeface="Cambria Math"/>
                        </a:rPr>
                        <m:t>,</m:t>
                      </m:r>
                      <m:r>
                        <a:rPr lang="pt-BR" sz="2800" b="1" i="1" smtClean="0">
                          <a:latin typeface="Cambria Math"/>
                        </a:rPr>
                        <m:t>𝟖𝟎</m:t>
                      </m:r>
                      <m:r>
                        <a:rPr lang="pt-BR" sz="2800" b="1" i="1" smtClean="0">
                          <a:latin typeface="Cambria Math"/>
                        </a:rPr>
                        <m:t> . </m:t>
                      </m:r>
                      <m:r>
                        <a:rPr lang="pt-BR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pt-BR" sz="2800" b="1" dirty="0"/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5847267"/>
                <a:ext cx="2376264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ixaDeTexto 11"/>
              <p:cNvSpPr txBox="1"/>
              <p:nvPr/>
            </p:nvSpPr>
            <p:spPr>
              <a:xfrm>
                <a:off x="107504" y="5229200"/>
                <a:ext cx="16081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400" b="1" i="1" smtClean="0">
                          <a:latin typeface="Cambria Math"/>
                        </a:rPr>
                        <m:t>𝒚</m:t>
                      </m:r>
                      <m:r>
                        <a:rPr lang="pt-BR" sz="2400" b="1" i="1" smtClean="0">
                          <a:latin typeface="Cambria Math"/>
                        </a:rPr>
                        <m:t>=</m:t>
                      </m:r>
                      <m:r>
                        <a:rPr lang="pt-BR" sz="2400" b="1" i="1" smtClean="0">
                          <a:latin typeface="Cambria Math"/>
                        </a:rPr>
                        <m:t>𝒇</m:t>
                      </m:r>
                      <m:r>
                        <a:rPr lang="pt-BR" sz="2400" b="1" i="1" smtClean="0">
                          <a:latin typeface="Cambria Math"/>
                        </a:rPr>
                        <m:t>(</m:t>
                      </m:r>
                      <m:r>
                        <a:rPr lang="pt-BR" sz="2400" b="1" i="1" smtClean="0">
                          <a:latin typeface="Cambria Math"/>
                        </a:rPr>
                        <m:t>𝒙</m:t>
                      </m:r>
                      <m:r>
                        <a:rPr lang="pt-BR" sz="2400" b="1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pt-BR" sz="2400" b="1" dirty="0"/>
              </a:p>
            </p:txBody>
          </p:sp>
        </mc:Choice>
        <mc:Fallback xmlns="">
          <p:sp>
            <p:nvSpPr>
              <p:cNvPr id="12" name="CaixaDe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229200"/>
                <a:ext cx="1608113" cy="461665"/>
              </a:xfrm>
              <a:prstGeom prst="rect">
                <a:avLst/>
              </a:prstGeom>
              <a:blipFill rotWithShape="1">
                <a:blip r:embed="rId5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ixaDeTexto 12"/>
              <p:cNvSpPr txBox="1"/>
              <p:nvPr/>
            </p:nvSpPr>
            <p:spPr>
              <a:xfrm>
                <a:off x="269585" y="2852936"/>
                <a:ext cx="116768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800" b="1" i="1" smtClean="0">
                          <a:latin typeface="Cambria Math"/>
                        </a:rPr>
                        <m:t> </m:t>
                      </m:r>
                      <m:r>
                        <a:rPr lang="pt-BR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pt-BR" sz="2800" b="1" dirty="0"/>
              </a:p>
            </p:txBody>
          </p:sp>
        </mc:Choice>
        <mc:Fallback xmlns="">
          <p:sp>
            <p:nvSpPr>
              <p:cNvPr id="13" name="CaixaDe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585" y="2852936"/>
                <a:ext cx="1167682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Conector de seta reta 9"/>
          <p:cNvCxnSpPr/>
          <p:nvPr/>
        </p:nvCxnSpPr>
        <p:spPr>
          <a:xfrm>
            <a:off x="1907704" y="3861048"/>
            <a:ext cx="0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/>
          <p:nvPr/>
        </p:nvCxnSpPr>
        <p:spPr>
          <a:xfrm>
            <a:off x="2555776" y="3861048"/>
            <a:ext cx="0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/>
          <p:nvPr/>
        </p:nvCxnSpPr>
        <p:spPr>
          <a:xfrm>
            <a:off x="3203848" y="3933056"/>
            <a:ext cx="0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>
            <a:off x="3923928" y="3892504"/>
            <a:ext cx="0" cy="7920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4427984" y="3963595"/>
            <a:ext cx="918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. . .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77602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725</TotalTime>
  <Words>703</Words>
  <Application>Microsoft Office PowerPoint</Application>
  <PresentationFormat>Apresentação na tela (4:3)</PresentationFormat>
  <Paragraphs>100</Paragraphs>
  <Slides>15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Adjacência</vt:lpstr>
      <vt:lpstr>Função – Uma Ideia Fundamental</vt:lpstr>
      <vt:lpstr>Noção Fundamental de Função</vt:lpstr>
      <vt:lpstr>Noção Fundamental de Função</vt:lpstr>
      <vt:lpstr>Noção Fundamental de Função</vt:lpstr>
      <vt:lpstr>Apresentação do PowerPoint</vt:lpstr>
      <vt:lpstr>INTERPRETAÇÃO DE DIAGRAMAS</vt:lpstr>
      <vt:lpstr>INTERPRETAÇÃO DE DIAGRAMAS</vt:lpstr>
      <vt:lpstr>Apresentação do PowerPoint</vt:lpstr>
      <vt:lpstr>SITUAÇÃO - PROBLEMA</vt:lpstr>
      <vt:lpstr>Como verificar se um gráfico determina uma função?</vt:lpstr>
      <vt:lpstr>SITUAÇÃO – PROBLEMA 1</vt:lpstr>
      <vt:lpstr>SITUAÇÃO – PROBLEMA 2</vt:lpstr>
      <vt:lpstr>SITUAÇÃO – PROBLEMA 3</vt:lpstr>
      <vt:lpstr>SITUAÇÃO – PROBLEMA 4</vt:lpstr>
      <vt:lpstr>SITUAÇÃO – PROBLEMA 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Kaline</dc:creator>
  <cp:lastModifiedBy>Kaline</cp:lastModifiedBy>
  <cp:revision>53</cp:revision>
  <dcterms:created xsi:type="dcterms:W3CDTF">2015-05-14T12:17:07Z</dcterms:created>
  <dcterms:modified xsi:type="dcterms:W3CDTF">2015-05-15T01:41:23Z</dcterms:modified>
</cp:coreProperties>
</file>