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86" r:id="rId2"/>
    <p:sldId id="258" r:id="rId3"/>
    <p:sldId id="287" r:id="rId4"/>
    <p:sldId id="291" r:id="rId5"/>
    <p:sldId id="259" r:id="rId6"/>
    <p:sldId id="289" r:id="rId7"/>
    <p:sldId id="296" r:id="rId8"/>
    <p:sldId id="297" r:id="rId9"/>
    <p:sldId id="299" r:id="rId10"/>
    <p:sldId id="298" r:id="rId11"/>
    <p:sldId id="283" r:id="rId12"/>
    <p:sldId id="294" r:id="rId13"/>
    <p:sldId id="293" r:id="rId14"/>
    <p:sldId id="295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624C2-AFF3-46D6-9CF6-1C55270B3C55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7C425-CEC0-401A-B7FA-A06FE36F32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110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61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3E6A12-FEC7-45E9-A717-9ECA82CDC76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7C425-CEC0-401A-B7FA-A06FE36F32E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466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7C425-CEC0-401A-B7FA-A06FE36F32E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466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7C425-CEC0-401A-B7FA-A06FE36F32E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466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Elementos do triângulo.</a:t>
            </a:r>
          </a:p>
          <a:p>
            <a:r>
              <a:rPr lang="pt-BR" dirty="0" smtClean="0"/>
              <a:t>E aonde que uso</a:t>
            </a:r>
            <a:r>
              <a:rPr lang="pt-BR" baseline="0" dirty="0" smtClean="0"/>
              <a:t> isso no dia a dia?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7C425-CEC0-401A-B7FA-A06FE36F32E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333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63F0F-C83B-483D-B304-9BA7D1FDDFFE}" type="slidenum">
              <a:rPr lang="pt-BR"/>
              <a:pPr/>
              <a:t>13</a:t>
            </a:fld>
            <a:endParaRPr lang="pt-BR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63F0F-C83B-483D-B304-9BA7D1FDDFFE}" type="slidenum">
              <a:rPr lang="pt-BR"/>
              <a:pPr/>
              <a:t>14</a:t>
            </a:fld>
            <a:endParaRPr lang="pt-BR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47EA270-2C83-47FD-97FB-9D4563586B33}" type="datetimeFigureOut">
              <a:rPr lang="pt-BR" smtClean="0"/>
              <a:t>07/05/2015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DDD2619-3FCB-4D13-A88A-B647AC6ABAE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4.bin"/><Relationship Id="rId15" Type="http://schemas.openxmlformats.org/officeDocument/2006/relationships/image" Target="../media/image13.wmf"/><Relationship Id="rId10" Type="http://schemas.openxmlformats.org/officeDocument/2006/relationships/image" Target="../media/image1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aixaDeTexto 6"/>
          <p:cNvSpPr txBox="1">
            <a:spLocks noChangeArrowheads="1"/>
          </p:cNvSpPr>
          <p:nvPr/>
        </p:nvSpPr>
        <p:spPr bwMode="auto">
          <a:xfrm>
            <a:off x="4572000" y="4102040"/>
            <a:ext cx="3677172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2800" dirty="0" smtClean="0">
                <a:solidFill>
                  <a:srgbClr val="C00000"/>
                </a:solidFill>
                <a:latin typeface="Impact" panose="020B0806030902050204" pitchFamily="34" charset="0"/>
              </a:rPr>
              <a:t>TRIGONOMETRIA NO TRIÂNGULO RETÂNGULO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2500" dirty="0">
              <a:solidFill>
                <a:srgbClr val="C00000"/>
              </a:solidFill>
              <a:latin typeface="Impact" panose="020B080603090205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2500" dirty="0" smtClean="0">
              <a:solidFill>
                <a:srgbClr val="C00000"/>
              </a:solidFill>
              <a:latin typeface="Impact" panose="020B080603090205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600" dirty="0" smtClean="0">
                <a:latin typeface="Impact" panose="020B0806030902050204" pitchFamily="34" charset="0"/>
              </a:rPr>
              <a:t>PROFESSORA KALINE SOUZA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7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3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1"/>
          <p:cNvSpPr>
            <a:spLocks noGrp="1"/>
          </p:cNvSpPr>
          <p:nvPr>
            <p:ph type="title"/>
          </p:nvPr>
        </p:nvSpPr>
        <p:spPr>
          <a:xfrm>
            <a:off x="4545512" y="0"/>
            <a:ext cx="3770904" cy="576064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  <a:latin typeface="Impact" panose="020B0806030902050204" pitchFamily="34" charset="0"/>
              </a:rPr>
              <a:t>ÂNGULOS NOTÁVEIS : 30º </a:t>
            </a:r>
            <a:r>
              <a:rPr lang="pt-BR" sz="2000" dirty="0" smtClean="0">
                <a:solidFill>
                  <a:schemeClr val="bg1"/>
                </a:solidFill>
                <a:latin typeface="Impact" panose="020B0806030902050204" pitchFamily="34" charset="0"/>
              </a:rPr>
              <a:t>; 45º E </a:t>
            </a:r>
            <a:r>
              <a:rPr lang="pt-BR" sz="2000" dirty="0" smtClean="0">
                <a:solidFill>
                  <a:schemeClr val="bg1"/>
                </a:solidFill>
                <a:latin typeface="Impact" panose="020B0806030902050204" pitchFamily="34" charset="0"/>
              </a:rPr>
              <a:t>60º</a:t>
            </a:r>
            <a:endParaRPr lang="pt-BR" sz="2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638213" y="724054"/>
            <a:ext cx="15263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/>
              <a:t> </a:t>
            </a:r>
            <a:r>
              <a:rPr lang="pt-BR" b="1" dirty="0" smtClean="0"/>
              <a:t>RESUMO:</a:t>
            </a:r>
            <a:endParaRPr lang="pt-BR" b="1" dirty="0"/>
          </a:p>
        </p:txBody>
      </p:sp>
      <p:graphicFrame>
        <p:nvGraphicFramePr>
          <p:cNvPr id="25" name="Group 6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416803"/>
              </p:ext>
            </p:extLst>
          </p:nvPr>
        </p:nvGraphicFramePr>
        <p:xfrm>
          <a:off x="755577" y="1772816"/>
          <a:ext cx="7776863" cy="4536505"/>
        </p:xfrm>
        <a:graphic>
          <a:graphicData uri="http://schemas.openxmlformats.org/drawingml/2006/table">
            <a:tbl>
              <a:tblPr/>
              <a:tblGrid>
                <a:gridCol w="1944657"/>
                <a:gridCol w="1944658"/>
                <a:gridCol w="1942891"/>
                <a:gridCol w="1944657"/>
              </a:tblGrid>
              <a:tr h="8564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Ângulo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45º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5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8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cosseno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5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tangente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097936"/>
              </p:ext>
            </p:extLst>
          </p:nvPr>
        </p:nvGraphicFramePr>
        <p:xfrm>
          <a:off x="3419872" y="2780928"/>
          <a:ext cx="384175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Microsoft Equation 3.0" r:id="rId3" imgW="152334" imgH="393529" progId="Equation.3">
                  <p:embed/>
                </p:oleObj>
              </mc:Choice>
              <mc:Fallback>
                <p:oleObj name="Microsoft Equation 3.0" r:id="rId3" imgW="152334" imgH="39352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780928"/>
                        <a:ext cx="384175" cy="90646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66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918664"/>
              </p:ext>
            </p:extLst>
          </p:nvPr>
        </p:nvGraphicFramePr>
        <p:xfrm>
          <a:off x="7236296" y="4077072"/>
          <a:ext cx="3810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4077072"/>
                        <a:ext cx="381000" cy="88423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66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037436"/>
              </p:ext>
            </p:extLst>
          </p:nvPr>
        </p:nvGraphicFramePr>
        <p:xfrm>
          <a:off x="5364088" y="2780928"/>
          <a:ext cx="4603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Equation" r:id="rId6" imgW="266469" imgH="431425" progId="Equation.3">
                  <p:embed/>
                </p:oleObj>
              </mc:Choice>
              <mc:Fallback>
                <p:oleObj name="Equation" r:id="rId6" imgW="266469" imgH="431425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2780928"/>
                        <a:ext cx="460375" cy="9525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336466"/>
              </p:ext>
            </p:extLst>
          </p:nvPr>
        </p:nvGraphicFramePr>
        <p:xfrm>
          <a:off x="5364088" y="4077072"/>
          <a:ext cx="4603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Equation" r:id="rId8" imgW="266469" imgH="431425" progId="Equation.3">
                  <p:embed/>
                </p:oleObj>
              </mc:Choice>
              <mc:Fallback>
                <p:oleObj name="Equation" r:id="rId8" imgW="266469" imgH="431425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4077072"/>
                        <a:ext cx="460375" cy="9525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70091"/>
              </p:ext>
            </p:extLst>
          </p:nvPr>
        </p:nvGraphicFramePr>
        <p:xfrm>
          <a:off x="7236296" y="2780928"/>
          <a:ext cx="51911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Equation" r:id="rId9" imgW="253890" imgH="431613" progId="Equation.3">
                  <p:embed/>
                </p:oleObj>
              </mc:Choice>
              <mc:Fallback>
                <p:oleObj name="Equation" r:id="rId9" imgW="253890" imgH="431613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2780928"/>
                        <a:ext cx="519113" cy="9525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559040"/>
              </p:ext>
            </p:extLst>
          </p:nvPr>
        </p:nvGraphicFramePr>
        <p:xfrm>
          <a:off x="3347864" y="4005064"/>
          <a:ext cx="51911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Equation" r:id="rId11" imgW="253890" imgH="431613" progId="Equation.3">
                  <p:embed/>
                </p:oleObj>
              </mc:Choice>
              <mc:Fallback>
                <p:oleObj name="Equation" r:id="rId11" imgW="253890" imgH="431613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005064"/>
                        <a:ext cx="519113" cy="9525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068722"/>
              </p:ext>
            </p:extLst>
          </p:nvPr>
        </p:nvGraphicFramePr>
        <p:xfrm>
          <a:off x="3419872" y="5301208"/>
          <a:ext cx="4175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Equation" r:id="rId12" imgW="253890" imgH="431613" progId="Equation.3">
                  <p:embed/>
                </p:oleObj>
              </mc:Choice>
              <mc:Fallback>
                <p:oleObj name="Equation" r:id="rId12" imgW="253890" imgH="431613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301208"/>
                        <a:ext cx="4175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454844"/>
              </p:ext>
            </p:extLst>
          </p:nvPr>
        </p:nvGraphicFramePr>
        <p:xfrm>
          <a:off x="7236296" y="5517232"/>
          <a:ext cx="5270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Equation" r:id="rId14" imgW="228600" imgH="228600" progId="Equation.3">
                  <p:embed/>
                </p:oleObj>
              </mc:Choice>
              <mc:Fallback>
                <p:oleObj name="Equation" r:id="rId14" imgW="228600" imgH="2286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5517232"/>
                        <a:ext cx="52705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374569"/>
              </p:ext>
            </p:extLst>
          </p:nvPr>
        </p:nvGraphicFramePr>
        <p:xfrm>
          <a:off x="5508104" y="5589240"/>
          <a:ext cx="2381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Equation" r:id="rId16" imgW="88707" imgH="164742" progId="Equation.3">
                  <p:embed/>
                </p:oleObj>
              </mc:Choice>
              <mc:Fallback>
                <p:oleObj name="Equation" r:id="rId16" imgW="88707" imgH="164742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5589240"/>
                        <a:ext cx="2381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27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20688"/>
            <a:ext cx="8028892" cy="1512168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pt-BR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31/03/2015 10h56 - Atualizado em 31/03/2015 11h07</a:t>
            </a:r>
          </a:p>
          <a:p>
            <a:pPr marL="68580" indent="0" algn="just">
              <a:buNone/>
            </a:pPr>
            <a:r>
              <a:rPr lang="pt-BR" sz="3800" b="1" dirty="0">
                <a:latin typeface="Arial" panose="020B0604020202020204" pitchFamily="34" charset="0"/>
                <a:cs typeface="Arial" panose="020B0604020202020204" pitchFamily="34" charset="0"/>
              </a:rPr>
              <a:t>Árvore cai e interdita Avenida Hermes da Fonseca em Natal</a:t>
            </a:r>
          </a:p>
          <a:p>
            <a:pPr marL="6858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Via ficou completamente interditada no sentido Centro / Parnamirim.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Agentes da STTU desviam o trânsito pela Avenida Alexandrino de Alencar</a:t>
            </a:r>
            <a:r>
              <a:rPr lang="pt-BR" dirty="0"/>
              <a:t>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48" y="2132856"/>
            <a:ext cx="8296515" cy="3698489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451949" y="5879013"/>
            <a:ext cx="84405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http://g1.globo.com/rn/rio-grande-do-norte/noticia/2015/03/arvore-cai-e-interdita-avenida-hermes-da-fonseca-em-natal.html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605457" y="25460"/>
            <a:ext cx="35255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latin typeface="Impact" panose="020B0806030902050204" pitchFamily="34" charset="0"/>
              </a:rPr>
              <a:t>Situação - problema</a:t>
            </a:r>
            <a:endParaRPr lang="pt-BR" sz="2800" dirty="0">
              <a:solidFill>
                <a:schemeClr val="bg2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12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980728"/>
            <a:ext cx="7848872" cy="1368152"/>
          </a:xfrm>
        </p:spPr>
        <p:txBody>
          <a:bodyPr/>
          <a:lstStyle/>
          <a:p>
            <a:pPr marL="68580" indent="0" algn="just">
              <a:buNone/>
            </a:pPr>
            <a:r>
              <a:rPr lang="pt-BR" dirty="0"/>
              <a:t>Se houvesse uma ventania e a árvore tombasse para o lado direito, em direção da casa, poderíamos afirmar </a:t>
            </a:r>
            <a:r>
              <a:rPr lang="pt-BR" dirty="0" smtClean="0"/>
              <a:t>que</a:t>
            </a:r>
            <a:r>
              <a:rPr lang="pt-BR" dirty="0"/>
              <a:t> á</a:t>
            </a:r>
            <a:r>
              <a:rPr lang="pt-BR" dirty="0" smtClean="0"/>
              <a:t>rvore atingiria a casa?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24944"/>
            <a:ext cx="7159417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4605457" y="25460"/>
            <a:ext cx="35255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latin typeface="Impact" panose="020B0806030902050204" pitchFamily="34" charset="0"/>
              </a:rPr>
              <a:t>Situação - problema</a:t>
            </a:r>
            <a:endParaRPr lang="pt-BR" sz="2800" dirty="0">
              <a:solidFill>
                <a:schemeClr val="bg2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0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587290" y="714364"/>
            <a:ext cx="76692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 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triângulo retângulo abaixo, qual é o valor do cosseno de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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?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1790700" y="46355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800" b="1">
                <a:latin typeface="Arial" charset="0"/>
              </a:rPr>
              <a:t>X</a:t>
            </a:r>
          </a:p>
        </p:txBody>
      </p:sp>
      <p:sp>
        <p:nvSpPr>
          <p:cNvPr id="102411" name="Rectangle 11"/>
          <p:cNvSpPr>
            <a:spLocks noChangeArrowheads="1"/>
          </p:cNvSpPr>
          <p:nvPr/>
        </p:nvSpPr>
        <p:spPr bwMode="auto">
          <a:xfrm>
            <a:off x="2195736" y="3268216"/>
            <a:ext cx="1130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800" b="1" dirty="0">
                <a:latin typeface="Arial" charset="0"/>
              </a:rPr>
              <a:t>10cm</a:t>
            </a:r>
          </a:p>
        </p:txBody>
      </p:sp>
      <p:sp>
        <p:nvSpPr>
          <p:cNvPr id="102412" name="Rectangle 12"/>
          <p:cNvSpPr>
            <a:spLocks noChangeArrowheads="1"/>
          </p:cNvSpPr>
          <p:nvPr/>
        </p:nvSpPr>
        <p:spPr bwMode="auto">
          <a:xfrm>
            <a:off x="323528" y="36576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400" b="1" dirty="0">
                <a:latin typeface="Arial" charset="0"/>
              </a:rPr>
              <a:t>8cm</a:t>
            </a:r>
          </a:p>
        </p:txBody>
      </p:sp>
      <p:sp>
        <p:nvSpPr>
          <p:cNvPr id="102413" name="Rectangle 13"/>
          <p:cNvSpPr>
            <a:spLocks noChangeArrowheads="1"/>
          </p:cNvSpPr>
          <p:nvPr/>
        </p:nvSpPr>
        <p:spPr bwMode="auto">
          <a:xfrm>
            <a:off x="4978400" y="2857496"/>
            <a:ext cx="2743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500" b="1" dirty="0">
                <a:latin typeface="Arial" charset="0"/>
              </a:rPr>
              <a:t>10</a:t>
            </a:r>
            <a:r>
              <a:rPr lang="pt-BR" sz="2500" b="1" dirty="0">
                <a:latin typeface="Arial" charset="0"/>
                <a:cs typeface="Arial" charset="0"/>
              </a:rPr>
              <a:t>² = 8² + </a:t>
            </a:r>
            <a:r>
              <a:rPr lang="pt-BR" sz="2500" b="1" dirty="0" err="1">
                <a:latin typeface="Arial" charset="0"/>
                <a:cs typeface="Arial" charset="0"/>
              </a:rPr>
              <a:t>x²</a:t>
            </a:r>
            <a:endParaRPr lang="pt-BR" sz="2500" b="1" dirty="0">
              <a:latin typeface="Arial" charset="0"/>
              <a:cs typeface="Arial" charset="0"/>
            </a:endParaRPr>
          </a:p>
          <a:p>
            <a:pPr algn="ctr"/>
            <a:endParaRPr lang="pt-BR" sz="2500" b="1" dirty="0">
              <a:latin typeface="Arial" charset="0"/>
              <a:cs typeface="Arial" charset="0"/>
            </a:endParaRPr>
          </a:p>
        </p:txBody>
      </p:sp>
      <p:sp>
        <p:nvSpPr>
          <p:cNvPr id="102414" name="Rectangle 14"/>
          <p:cNvSpPr>
            <a:spLocks noChangeArrowheads="1"/>
          </p:cNvSpPr>
          <p:nvPr/>
        </p:nvSpPr>
        <p:spPr bwMode="auto">
          <a:xfrm>
            <a:off x="-32" y="54451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500" b="1" dirty="0" err="1" smtClean="0">
                <a:latin typeface="Arial" charset="0"/>
              </a:rPr>
              <a:t>Cos</a:t>
            </a:r>
            <a:r>
              <a:rPr lang="pt-BR" sz="2500" b="1" dirty="0">
                <a:latin typeface="Arial" charset="0"/>
              </a:rPr>
              <a:t> </a:t>
            </a:r>
            <a:r>
              <a:rPr lang="pt-BR" sz="2500" b="1" dirty="0" smtClean="0">
                <a:latin typeface="Arial" charset="0"/>
                <a:sym typeface="Symbol" pitchFamily="18" charset="2"/>
              </a:rPr>
              <a:t></a:t>
            </a:r>
            <a:r>
              <a:rPr lang="pt-BR" sz="2500" b="1" dirty="0" smtClean="0">
                <a:latin typeface="Arial" charset="0"/>
              </a:rPr>
              <a:t> </a:t>
            </a:r>
            <a:r>
              <a:rPr lang="pt-BR" sz="2500" b="1" dirty="0">
                <a:latin typeface="Arial" charset="0"/>
              </a:rPr>
              <a:t>=</a:t>
            </a:r>
            <a:endParaRPr lang="pt-BR" sz="2500" b="1" dirty="0">
              <a:latin typeface="Arial" charset="0"/>
              <a:cs typeface="Arial" charset="0"/>
            </a:endParaRPr>
          </a:p>
        </p:txBody>
      </p:sp>
      <p:grpSp>
        <p:nvGrpSpPr>
          <p:cNvPr id="102415" name="Group 15"/>
          <p:cNvGrpSpPr>
            <a:grpSpLocks/>
          </p:cNvGrpSpPr>
          <p:nvPr/>
        </p:nvGrpSpPr>
        <p:grpSpPr bwMode="auto">
          <a:xfrm>
            <a:off x="1155700" y="2819400"/>
            <a:ext cx="2667000" cy="1765300"/>
            <a:chOff x="1152" y="1048"/>
            <a:chExt cx="1896" cy="1256"/>
          </a:xfrm>
        </p:grpSpPr>
        <p:grpSp>
          <p:nvGrpSpPr>
            <p:cNvPr id="102416" name="Group 16"/>
            <p:cNvGrpSpPr>
              <a:grpSpLocks/>
            </p:cNvGrpSpPr>
            <p:nvPr/>
          </p:nvGrpSpPr>
          <p:grpSpPr bwMode="auto">
            <a:xfrm>
              <a:off x="1152" y="1048"/>
              <a:ext cx="1896" cy="1256"/>
              <a:chOff x="1152" y="1048"/>
              <a:chExt cx="1896" cy="1256"/>
            </a:xfrm>
          </p:grpSpPr>
          <p:sp>
            <p:nvSpPr>
              <p:cNvPr id="102417" name="AutoShape 17"/>
              <p:cNvSpPr>
                <a:spLocks noChangeArrowheads="1"/>
              </p:cNvSpPr>
              <p:nvPr/>
            </p:nvSpPr>
            <p:spPr bwMode="auto">
              <a:xfrm>
                <a:off x="1152" y="1048"/>
                <a:ext cx="1896" cy="1256"/>
              </a:xfrm>
              <a:prstGeom prst="rtTriangle">
                <a:avLst/>
              </a:prstGeom>
              <a:gradFill rotWithShape="0">
                <a:gsLst>
                  <a:gs pos="0">
                    <a:srgbClr val="3366FF">
                      <a:gamma/>
                      <a:tint val="23922"/>
                      <a:invGamma/>
                    </a:srgbClr>
                  </a:gs>
                  <a:gs pos="100000">
                    <a:srgbClr val="3366FF"/>
                  </a:gs>
                </a:gsLst>
                <a:path path="shape">
                  <a:fillToRect l="50000" t="50000" r="50000" b="50000"/>
                </a:path>
              </a:gra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2418" name="Arc 18"/>
              <p:cNvSpPr>
                <a:spLocks/>
              </p:cNvSpPr>
              <p:nvPr/>
            </p:nvSpPr>
            <p:spPr bwMode="auto">
              <a:xfrm rot="12572235" flipH="1">
                <a:off x="1208" y="1160"/>
                <a:ext cx="144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2419" name="Arc 19"/>
              <p:cNvSpPr>
                <a:spLocks/>
              </p:cNvSpPr>
              <p:nvPr/>
            </p:nvSpPr>
            <p:spPr bwMode="auto">
              <a:xfrm rot="21242923" flipH="1">
                <a:off x="2544" y="2064"/>
                <a:ext cx="144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02420" name="Rectangle 20"/>
            <p:cNvSpPr>
              <a:spLocks noChangeArrowheads="1"/>
            </p:cNvSpPr>
            <p:nvPr/>
          </p:nvSpPr>
          <p:spPr bwMode="auto">
            <a:xfrm>
              <a:off x="1152" y="2160"/>
              <a:ext cx="144" cy="14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02421" name="Oval 21"/>
            <p:cNvSpPr>
              <a:spLocks noChangeArrowheads="1"/>
            </p:cNvSpPr>
            <p:nvPr/>
          </p:nvSpPr>
          <p:spPr bwMode="auto">
            <a:xfrm>
              <a:off x="1200" y="2208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02422" name="Text Box 22"/>
          <p:cNvSpPr txBox="1">
            <a:spLocks noChangeArrowheads="1"/>
          </p:cNvSpPr>
          <p:nvPr/>
        </p:nvSpPr>
        <p:spPr bwMode="auto">
          <a:xfrm>
            <a:off x="2654300" y="4052888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pt-BR" sz="3200" b="1" dirty="0">
                <a:solidFill>
                  <a:srgbClr val="FFFF00"/>
                </a:solidFill>
                <a:latin typeface="Arial Black" pitchFamily="34" charset="0"/>
                <a:cs typeface="Arial" charset="0"/>
                <a:sym typeface="Symbol" pitchFamily="18" charset="2"/>
              </a:rPr>
              <a:t></a:t>
            </a:r>
            <a:endParaRPr lang="pt-BR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graphicFrame>
        <p:nvGraphicFramePr>
          <p:cNvPr id="102427" name="Object 27"/>
          <p:cNvGraphicFramePr>
            <a:graphicFrameLocks noChangeAspect="1"/>
          </p:cNvGraphicFramePr>
          <p:nvPr/>
        </p:nvGraphicFramePr>
        <p:xfrm>
          <a:off x="3887788" y="5372120"/>
          <a:ext cx="7715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" name="Equation" r:id="rId4" imgW="330120" imgH="393480" progId="Equation.3">
                  <p:embed/>
                </p:oleObj>
              </mc:Choice>
              <mc:Fallback>
                <p:oleObj name="Equation" r:id="rId4" imgW="330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788" y="5372120"/>
                        <a:ext cx="7715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28" name="Object 28"/>
          <p:cNvGraphicFramePr>
            <a:graphicFrameLocks noChangeAspect="1"/>
          </p:cNvGraphicFramePr>
          <p:nvPr/>
        </p:nvGraphicFramePr>
        <p:xfrm>
          <a:off x="4749800" y="5372120"/>
          <a:ext cx="3270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Equation" r:id="rId6" imgW="139680" imgH="393480" progId="Equation.3">
                  <p:embed/>
                </p:oleObj>
              </mc:Choice>
              <mc:Fallback>
                <p:oleObj name="Equation" r:id="rId6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800" y="5372120"/>
                        <a:ext cx="327025" cy="914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29" name="Rectangle 29"/>
          <p:cNvSpPr>
            <a:spLocks noChangeArrowheads="1"/>
          </p:cNvSpPr>
          <p:nvPr/>
        </p:nvSpPr>
        <p:spPr bwMode="auto">
          <a:xfrm>
            <a:off x="2843213" y="5373688"/>
            <a:ext cx="1223962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500" b="1" dirty="0">
                <a:latin typeface="Arial" charset="0"/>
              </a:rPr>
              <a:t>_</a:t>
            </a:r>
            <a:r>
              <a:rPr lang="pt-BR" sz="2500" b="1" u="sng" dirty="0" err="1">
                <a:latin typeface="Arial" charset="0"/>
              </a:rPr>
              <a:t>x</a:t>
            </a:r>
            <a:r>
              <a:rPr lang="pt-BR" sz="2500" b="1" dirty="0" err="1">
                <a:latin typeface="Arial" charset="0"/>
              </a:rPr>
              <a:t>_</a:t>
            </a:r>
            <a:r>
              <a:rPr lang="pt-BR" sz="2500" b="1" dirty="0">
                <a:latin typeface="Arial" charset="0"/>
              </a:rPr>
              <a:t> =</a:t>
            </a:r>
          </a:p>
          <a:p>
            <a:r>
              <a:rPr lang="pt-BR" sz="2500" b="1" dirty="0">
                <a:latin typeface="Arial" charset="0"/>
              </a:rPr>
              <a:t>  10</a:t>
            </a:r>
            <a:endParaRPr lang="pt-BR" sz="2500" b="1" dirty="0">
              <a:latin typeface="Arial" charset="0"/>
              <a:cs typeface="Arial" charset="0"/>
            </a:endParaRPr>
          </a:p>
        </p:txBody>
      </p:sp>
      <p:sp>
        <p:nvSpPr>
          <p:cNvPr id="102430" name="Rectangle 30"/>
          <p:cNvSpPr>
            <a:spLocks noChangeArrowheads="1"/>
          </p:cNvSpPr>
          <p:nvPr/>
        </p:nvSpPr>
        <p:spPr bwMode="auto">
          <a:xfrm>
            <a:off x="4643438" y="2684463"/>
            <a:ext cx="3744912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pt-BR" sz="2500" b="1" dirty="0">
                <a:solidFill>
                  <a:schemeClr val="folHlink"/>
                </a:solidFill>
                <a:latin typeface="Arial" charset="0"/>
              </a:rPr>
              <a:t>HIP ² = CAT ² + CAT ²</a:t>
            </a:r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2"/>
          </p:nvPr>
        </p:nvSpPr>
        <p:spPr>
          <a:xfrm>
            <a:off x="7042150" y="6072206"/>
            <a:ext cx="1905000" cy="457200"/>
          </a:xfrm>
        </p:spPr>
        <p:txBody>
          <a:bodyPr/>
          <a:lstStyle/>
          <a:p>
            <a:fld id="{66CD54C2-0853-4DB5-8F52-C23CFF7050D7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357158" y="4929198"/>
            <a:ext cx="207170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pt-BR" sz="2400" dirty="0" smtClean="0">
                <a:solidFill>
                  <a:srgbClr val="FF3300"/>
                </a:solidFill>
                <a:latin typeface="Arial Black" pitchFamily="34" charset="0"/>
              </a:rPr>
              <a:t>SOLUÇÃO: </a:t>
            </a:r>
          </a:p>
        </p:txBody>
      </p:sp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428596" y="5686444"/>
            <a:ext cx="284321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500" b="1" dirty="0" smtClean="0">
                <a:latin typeface="Arial" charset="0"/>
              </a:rPr>
              <a:t>	_</a:t>
            </a:r>
            <a:r>
              <a:rPr lang="pt-BR" sz="2500" b="1" u="sng" dirty="0" smtClean="0">
                <a:latin typeface="Arial" charset="0"/>
              </a:rPr>
              <a:t>C. A.</a:t>
            </a:r>
            <a:r>
              <a:rPr lang="pt-BR" sz="2500" b="1" dirty="0" smtClean="0">
                <a:latin typeface="Arial" charset="0"/>
              </a:rPr>
              <a:t>_ =</a:t>
            </a:r>
          </a:p>
          <a:p>
            <a:pPr algn="ctr"/>
            <a:r>
              <a:rPr lang="pt-BR" sz="2500" b="1" dirty="0" smtClean="0">
                <a:latin typeface="Arial" charset="0"/>
                <a:cs typeface="Arial" charset="0"/>
              </a:rPr>
              <a:t>      HIP</a:t>
            </a:r>
            <a:endParaRPr lang="pt-BR" sz="2500" b="1" dirty="0">
              <a:latin typeface="Arial" charset="0"/>
              <a:cs typeface="Arial" charset="0"/>
            </a:endParaRPr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3205275" y="1813815"/>
            <a:ext cx="5572164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500" dirty="0" smtClean="0">
                <a:latin typeface="Arial" charset="0"/>
              </a:rPr>
              <a:t>Mas, como descobrir o valor de x ?</a:t>
            </a:r>
            <a:endParaRPr lang="pt-BR" sz="2500" dirty="0">
              <a:latin typeface="Arial" charset="0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5000628" y="3286124"/>
            <a:ext cx="2743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500" b="1" dirty="0" smtClean="0">
                <a:latin typeface="Arial" charset="0"/>
                <a:cs typeface="Arial" charset="0"/>
              </a:rPr>
              <a:t>100 </a:t>
            </a:r>
            <a:r>
              <a:rPr lang="pt-BR" sz="2500" b="1" dirty="0">
                <a:latin typeface="Arial" charset="0"/>
                <a:cs typeface="Arial" charset="0"/>
              </a:rPr>
              <a:t>= 64 + </a:t>
            </a:r>
            <a:r>
              <a:rPr lang="pt-BR" sz="2500" b="1" dirty="0" err="1">
                <a:latin typeface="Arial" charset="0"/>
                <a:cs typeface="Arial" charset="0"/>
              </a:rPr>
              <a:t>x²</a:t>
            </a:r>
            <a:endParaRPr lang="pt-BR" sz="2500" b="1" dirty="0">
              <a:latin typeface="Arial" charset="0"/>
              <a:cs typeface="Arial" charset="0"/>
            </a:endParaRPr>
          </a:p>
          <a:p>
            <a:pPr algn="ctr"/>
            <a:endParaRPr lang="pt-BR" sz="2500" b="1" dirty="0">
              <a:latin typeface="Arial" charset="0"/>
              <a:cs typeface="Arial" charset="0"/>
            </a:endParaRP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5143504" y="3676664"/>
            <a:ext cx="2743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500" b="1" dirty="0" smtClean="0">
                <a:latin typeface="Arial" charset="0"/>
                <a:cs typeface="Arial" charset="0"/>
              </a:rPr>
              <a:t>36 </a:t>
            </a:r>
            <a:r>
              <a:rPr lang="pt-BR" sz="2500" b="1" dirty="0">
                <a:latin typeface="Arial" charset="0"/>
                <a:cs typeface="Arial" charset="0"/>
              </a:rPr>
              <a:t>= </a:t>
            </a:r>
            <a:r>
              <a:rPr lang="pt-BR" sz="2500" b="1" dirty="0" err="1">
                <a:latin typeface="Arial" charset="0"/>
                <a:cs typeface="Arial" charset="0"/>
              </a:rPr>
              <a:t>x²</a:t>
            </a:r>
            <a:endParaRPr lang="pt-BR" sz="2500" b="1" dirty="0">
              <a:latin typeface="Arial" charset="0"/>
              <a:cs typeface="Arial" charset="0"/>
            </a:endParaRPr>
          </a:p>
          <a:p>
            <a:pPr algn="ctr"/>
            <a:r>
              <a:rPr lang="pt-BR" sz="2500" b="1" dirty="0">
                <a:latin typeface="Arial" charset="0"/>
                <a:cs typeface="Arial" charset="0"/>
              </a:rPr>
              <a:t>x = 6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4605457" y="25460"/>
            <a:ext cx="35255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latin typeface="Impact" panose="020B0806030902050204" pitchFamily="34" charset="0"/>
              </a:rPr>
              <a:t>Situação - problema</a:t>
            </a:r>
            <a:endParaRPr lang="pt-BR" sz="2800" dirty="0">
              <a:solidFill>
                <a:schemeClr val="bg2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36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10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10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2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2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2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9" grpId="0"/>
      <p:bldP spid="102410" grpId="0"/>
      <p:bldP spid="102411" grpId="0"/>
      <p:bldP spid="102412" grpId="0"/>
      <p:bldP spid="102413" grpId="0" autoUpdateAnimBg="0"/>
      <p:bldP spid="102414" grpId="0" autoUpdateAnimBg="0"/>
      <p:bldP spid="102422" grpId="0"/>
      <p:bldP spid="102429" grpId="0" autoUpdateAnimBg="0"/>
      <p:bldP spid="102430" grpId="0" autoUpdateAnimBg="0"/>
      <p:bldP spid="23" grpId="0"/>
      <p:bldP spid="24" grpId="0" autoUpdateAnimBg="0"/>
      <p:bldP spid="25" grpId="0" autoUpdateAnimBg="0"/>
      <p:bldP spid="26" grpId="0" autoUpdateAnimBg="0"/>
      <p:bldP spid="2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Número de Slide 21"/>
          <p:cNvSpPr>
            <a:spLocks noGrp="1"/>
          </p:cNvSpPr>
          <p:nvPr>
            <p:ph type="sldNum" sz="quarter" idx="12"/>
          </p:nvPr>
        </p:nvSpPr>
        <p:spPr>
          <a:xfrm>
            <a:off x="7042150" y="6072206"/>
            <a:ext cx="1905000" cy="457200"/>
          </a:xfrm>
        </p:spPr>
        <p:txBody>
          <a:bodyPr/>
          <a:lstStyle/>
          <a:p>
            <a:fld id="{66CD54C2-0853-4DB5-8F52-C23CFF7050D7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30" name="CaixaDeTexto 29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4605457" y="25460"/>
            <a:ext cx="35255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2">
                    <a:lumMod val="50000"/>
                  </a:schemeClr>
                </a:solidFill>
                <a:latin typeface="Impact" panose="020B0806030902050204" pitchFamily="34" charset="0"/>
              </a:rPr>
              <a:t>Situação - problema</a:t>
            </a:r>
            <a:endParaRPr lang="pt-BR" sz="2800" dirty="0">
              <a:solidFill>
                <a:schemeClr val="bg2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539750" y="764704"/>
            <a:ext cx="78486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just"/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Uma escada de 12m de comprimento esta  apoiada em um prédio fazendo com este um ângulo de 60º. Qual é a altura do prédio? 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571504" y="2669781"/>
            <a:ext cx="400049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pt-BR" sz="24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SOLUÇÃO:</a:t>
            </a:r>
          </a:p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Inicialmente, façamos um esboço que represente a situação descrita.</a:t>
            </a:r>
            <a:r>
              <a:rPr lang="pt-BR" sz="28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pt-BR" sz="2800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800" dirty="0" smtClean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Group 29"/>
          <p:cNvGrpSpPr>
            <a:grpSpLocks/>
          </p:cNvGrpSpPr>
          <p:nvPr/>
        </p:nvGrpSpPr>
        <p:grpSpPr bwMode="auto">
          <a:xfrm>
            <a:off x="1907704" y="3568700"/>
            <a:ext cx="3048000" cy="1677988"/>
            <a:chOff x="480" y="1928"/>
            <a:chExt cx="1920" cy="1057"/>
          </a:xfrm>
        </p:grpSpPr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480" y="1928"/>
              <a:ext cx="331" cy="1056"/>
            </a:xfrm>
            <a:prstGeom prst="rect">
              <a:avLst/>
            </a:prstGeom>
            <a:gradFill rotWithShape="0">
              <a:gsLst>
                <a:gs pos="0">
                  <a:srgbClr val="000099">
                    <a:gamma/>
                    <a:tint val="33725"/>
                    <a:invGamma/>
                  </a:srgbClr>
                </a:gs>
                <a:gs pos="100000">
                  <a:srgbClr val="000099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>
              <a:off x="480" y="2984"/>
              <a:ext cx="1920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1259632" y="4254500"/>
            <a:ext cx="48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800" b="1" dirty="0">
                <a:latin typeface="Arial" charset="0"/>
              </a:rPr>
              <a:t>h</a:t>
            </a: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2433167" y="4999038"/>
            <a:ext cx="280987" cy="247650"/>
            <a:chOff x="821" y="3030"/>
            <a:chExt cx="128" cy="127"/>
          </a:xfrm>
        </p:grpSpPr>
        <p:sp>
          <p:nvSpPr>
            <p:cNvPr id="37" name="Rectangle 27"/>
            <p:cNvSpPr>
              <a:spLocks noChangeArrowheads="1"/>
            </p:cNvSpPr>
            <p:nvPr/>
          </p:nvSpPr>
          <p:spPr bwMode="auto">
            <a:xfrm>
              <a:off x="821" y="3030"/>
              <a:ext cx="128" cy="1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8" name="Oval 28"/>
            <p:cNvSpPr>
              <a:spLocks noChangeArrowheads="1"/>
            </p:cNvSpPr>
            <p:nvPr/>
          </p:nvSpPr>
          <p:spPr bwMode="auto">
            <a:xfrm>
              <a:off x="864" y="3072"/>
              <a:ext cx="42" cy="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2439328" y="3570288"/>
            <a:ext cx="2522537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3424698" y="3849427"/>
            <a:ext cx="1130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800" b="1" dirty="0">
                <a:latin typeface="Arial" charset="0"/>
              </a:rPr>
              <a:t>12m</a:t>
            </a:r>
          </a:p>
        </p:txBody>
      </p: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2145556" y="3916288"/>
            <a:ext cx="1130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800" b="1" dirty="0">
                <a:latin typeface="Arial" charset="0"/>
              </a:rPr>
              <a:t>60º</a:t>
            </a: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3585716" y="4872712"/>
            <a:ext cx="1130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pt-BR" sz="2800" b="1" dirty="0">
                <a:latin typeface="Arial" charset="0"/>
              </a:rPr>
              <a:t>30º</a:t>
            </a:r>
          </a:p>
        </p:txBody>
      </p:sp>
      <p:sp>
        <p:nvSpPr>
          <p:cNvPr id="43" name="Arc 42"/>
          <p:cNvSpPr>
            <a:spLocks/>
          </p:cNvSpPr>
          <p:nvPr/>
        </p:nvSpPr>
        <p:spPr bwMode="auto">
          <a:xfrm flipH="1">
            <a:off x="4410535" y="5020325"/>
            <a:ext cx="288925" cy="2889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779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5" grpId="0" autoUpdateAnimBg="0"/>
      <p:bldP spid="39" grpId="0" animBg="1"/>
      <p:bldP spid="40" grpId="0" autoUpdateAnimBg="0"/>
      <p:bldP spid="41" grpId="0" autoUpdateAnimBg="0"/>
      <p:bldP spid="42" grpId="0" autoUpdateAnimBg="0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17520" y="0"/>
            <a:ext cx="3672408" cy="576064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Impact" panose="020B0806030902050204" pitchFamily="34" charset="0"/>
              </a:rPr>
              <a:t>T</a:t>
            </a:r>
            <a:r>
              <a:rPr lang="pt-BR" sz="2800" dirty="0" smtClean="0">
                <a:solidFill>
                  <a:schemeClr val="bg1"/>
                </a:solidFill>
                <a:latin typeface="Impact" panose="020B0806030902050204" pitchFamily="34" charset="0"/>
              </a:rPr>
              <a:t>rigonometria</a:t>
            </a:r>
            <a:endParaRPr lang="pt-BR" sz="28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pic>
        <p:nvPicPr>
          <p:cNvPr id="12" name="Picture 4" descr="C:\Documents and Settings\Administrador\Meus documentos\IDEAU\1° ANO\Trigonometria aplicações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" t="2605" r="19952" b="49657"/>
          <a:stretch>
            <a:fillRect/>
          </a:stretch>
        </p:blipFill>
        <p:spPr bwMode="auto">
          <a:xfrm>
            <a:off x="395536" y="764704"/>
            <a:ext cx="8270447" cy="572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47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0" y="44624"/>
            <a:ext cx="3672408" cy="576064"/>
          </a:xfrm>
        </p:spPr>
        <p:txBody>
          <a:bodyPr>
            <a:no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Impact" panose="020B0806030902050204" pitchFamily="34" charset="0"/>
              </a:rPr>
              <a:t>T</a:t>
            </a:r>
            <a:r>
              <a:rPr lang="pt-BR" sz="2800" dirty="0" smtClean="0">
                <a:solidFill>
                  <a:schemeClr val="bg1"/>
                </a:solidFill>
                <a:latin typeface="Impact" panose="020B0806030902050204" pitchFamily="34" charset="0"/>
              </a:rPr>
              <a:t>rigonometria</a:t>
            </a:r>
            <a:endParaRPr lang="pt-BR" sz="28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pic>
        <p:nvPicPr>
          <p:cNvPr id="6" name="Picture 4" descr="C:\Documents and Settings\Administrador\Meus documentos\IDEAU\1° ANO\Trigonometria aplicações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17" r="19820"/>
          <a:stretch>
            <a:fillRect/>
          </a:stretch>
        </p:blipFill>
        <p:spPr bwMode="auto">
          <a:xfrm>
            <a:off x="899592" y="801105"/>
            <a:ext cx="7416824" cy="565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7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0" y="44624"/>
            <a:ext cx="3672408" cy="576064"/>
          </a:xfrm>
        </p:spPr>
        <p:txBody>
          <a:bodyPr>
            <a:no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Impact" panose="020B0806030902050204" pitchFamily="34" charset="0"/>
              </a:rPr>
              <a:t>T</a:t>
            </a:r>
            <a:r>
              <a:rPr lang="pt-BR" sz="2800" dirty="0" smtClean="0">
                <a:solidFill>
                  <a:schemeClr val="bg1"/>
                </a:solidFill>
                <a:latin typeface="Impact" panose="020B0806030902050204" pitchFamily="34" charset="0"/>
              </a:rPr>
              <a:t>rigonometria</a:t>
            </a:r>
            <a:endParaRPr lang="pt-BR" sz="28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5" name="Text Box 1040"/>
          <p:cNvSpPr txBox="1">
            <a:spLocks noChangeArrowheads="1"/>
          </p:cNvSpPr>
          <p:nvPr/>
        </p:nvSpPr>
        <p:spPr bwMode="auto">
          <a:xfrm>
            <a:off x="2267744" y="1844824"/>
            <a:ext cx="4320480" cy="28623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600" dirty="0">
                <a:latin typeface="Arial Black" panose="020B0A04020102020204" pitchFamily="34" charset="0"/>
              </a:rPr>
              <a:t>  </a:t>
            </a:r>
            <a:r>
              <a:rPr lang="pt-BR" altLang="pt-BR" sz="3600" dirty="0">
                <a:solidFill>
                  <a:srgbClr val="C00000"/>
                </a:solidFill>
                <a:latin typeface="Arial Black" panose="020B0A04020102020204" pitchFamily="34" charset="0"/>
              </a:rPr>
              <a:t>Trigonometria</a:t>
            </a:r>
            <a:r>
              <a:rPr lang="pt-BR" altLang="pt-BR" sz="3600" dirty="0">
                <a:latin typeface="Arial Black" panose="020B0A04020102020204" pitchFamily="34" charset="0"/>
              </a:rPr>
              <a:t> significa, o estudo das medidas dos triângulos.</a:t>
            </a:r>
          </a:p>
        </p:txBody>
      </p:sp>
      <p:pic>
        <p:nvPicPr>
          <p:cNvPr id="6" name="Picture 6" descr="http://www.heathersanimations.com/school/3d10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76672"/>
            <a:ext cx="1512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036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2411760" y="1038830"/>
            <a:ext cx="4737473" cy="230015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" name="Grupo 6"/>
          <p:cNvGrpSpPr/>
          <p:nvPr/>
        </p:nvGrpSpPr>
        <p:grpSpPr>
          <a:xfrm>
            <a:off x="2411760" y="2996992"/>
            <a:ext cx="360000" cy="360000"/>
            <a:chOff x="2036041" y="4005104"/>
            <a:chExt cx="360000" cy="360000"/>
          </a:xfrm>
        </p:grpSpPr>
        <p:sp>
          <p:nvSpPr>
            <p:cNvPr id="5" name="Elipse 4"/>
            <p:cNvSpPr/>
            <p:nvPr/>
          </p:nvSpPr>
          <p:spPr>
            <a:xfrm>
              <a:off x="2159744" y="4149080"/>
              <a:ext cx="108000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2036041" y="4005104"/>
              <a:ext cx="360000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4617520" y="0"/>
            <a:ext cx="3672408" cy="576064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Impact" panose="020B0806030902050204" pitchFamily="34" charset="0"/>
              </a:rPr>
              <a:t>Triângulo</a:t>
            </a:r>
            <a:r>
              <a:rPr lang="pt-BR" sz="2400" dirty="0">
                <a:solidFill>
                  <a:schemeClr val="bg1"/>
                </a:solidFill>
                <a:latin typeface="Impact" panose="020B0806030902050204" pitchFamily="34" charset="0"/>
              </a:rPr>
              <a:t> </a:t>
            </a:r>
            <a:r>
              <a:rPr lang="pt-BR" sz="2800" dirty="0">
                <a:solidFill>
                  <a:schemeClr val="bg1"/>
                </a:solidFill>
                <a:latin typeface="Impact" panose="020B0806030902050204" pitchFamily="34" charset="0"/>
              </a:rPr>
              <a:t>Retângulo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4533907" y="1632092"/>
            <a:ext cx="3369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 dirty="0"/>
              <a:t>a</a:t>
            </a: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1907704" y="2054793"/>
            <a:ext cx="3369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 dirty="0"/>
              <a:t>b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4303637" y="3403134"/>
            <a:ext cx="332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 dirty="0"/>
              <a:t>c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171189" y="3312160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A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149233" y="3312160"/>
            <a:ext cx="319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B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2103063" y="672117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C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5946975" y="2782669"/>
            <a:ext cx="5692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i="1" dirty="0" smtClean="0">
                <a:solidFill>
                  <a:srgbClr val="C00000"/>
                </a:solidFill>
                <a:latin typeface="Calibri" pitchFamily="34" charset="0"/>
                <a:ea typeface="BatangChe" pitchFamily="49" charset="-127"/>
                <a:cs typeface="Calibri" pitchFamily="34" charset="0"/>
              </a:rPr>
              <a:t>α</a:t>
            </a:r>
            <a:endParaRPr lang="pt-BR" sz="2000" i="1" dirty="0">
              <a:solidFill>
                <a:srgbClr val="C00000"/>
              </a:solidFill>
              <a:latin typeface="Calibri" pitchFamily="34" charset="0"/>
              <a:ea typeface="BatangChe" pitchFamily="49" charset="-127"/>
              <a:cs typeface="Calibri" pitchFamily="34" charset="0"/>
            </a:endParaRPr>
          </a:p>
        </p:txBody>
      </p:sp>
      <p:sp>
        <p:nvSpPr>
          <p:cNvPr id="23" name="Arco 22"/>
          <p:cNvSpPr/>
          <p:nvPr/>
        </p:nvSpPr>
        <p:spPr>
          <a:xfrm flipH="1">
            <a:off x="6300192" y="2971476"/>
            <a:ext cx="252028" cy="792048"/>
          </a:xfrm>
          <a:prstGeom prst="arc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137184" y="764704"/>
            <a:ext cx="3539272" cy="153888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C00000"/>
                </a:solidFill>
                <a:latin typeface="Impact" panose="020B0806030902050204" pitchFamily="34" charset="0"/>
              </a:rPr>
              <a:t>               HIPOTENUSA</a:t>
            </a:r>
          </a:p>
          <a:p>
            <a:endParaRPr lang="pt-BR" dirty="0">
              <a:sym typeface="Symbol" pitchFamily="18" charset="2"/>
            </a:endParaRPr>
          </a:p>
          <a:p>
            <a:r>
              <a:rPr lang="pt-BR" dirty="0" smtClean="0">
                <a:sym typeface="Symbol" pitchFamily="18" charset="2"/>
              </a:rPr>
              <a:t>   </a:t>
            </a:r>
            <a:r>
              <a:rPr lang="pt-BR" sz="2000" dirty="0" smtClean="0">
                <a:sym typeface="Symbol" pitchFamily="18" charset="2"/>
              </a:rPr>
              <a:t>oposto </a:t>
            </a:r>
            <a:r>
              <a:rPr lang="pt-BR" sz="2000" dirty="0">
                <a:sym typeface="Symbol" pitchFamily="18" charset="2"/>
              </a:rPr>
              <a:t>ao </a:t>
            </a:r>
            <a:r>
              <a:rPr lang="pt-BR" sz="2000" dirty="0" smtClean="0">
                <a:sym typeface="Symbol" pitchFamily="18" charset="2"/>
              </a:rPr>
              <a:t>ângulo reto</a:t>
            </a:r>
            <a:endParaRPr lang="pt-BR" sz="2000" dirty="0">
              <a:sym typeface="Symbol" pitchFamily="18" charset="2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Impact" panose="020B0806030902050204" pitchFamily="34" charset="0"/>
              </a:rPr>
              <a:t>D</a:t>
            </a:r>
            <a:endParaRPr lang="pt-BR" sz="2400" dirty="0" smtClean="0">
              <a:latin typeface="Impact" panose="020B0806030902050204" pitchFamily="34" charset="0"/>
            </a:endParaRPr>
          </a:p>
        </p:txBody>
      </p:sp>
      <p:cxnSp>
        <p:nvCxnSpPr>
          <p:cNvPr id="29" name="Conector em curva 28"/>
          <p:cNvCxnSpPr/>
          <p:nvPr/>
        </p:nvCxnSpPr>
        <p:spPr>
          <a:xfrm rot="5400000" flipH="1" flipV="1">
            <a:off x="5062197" y="850572"/>
            <a:ext cx="449198" cy="853527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em curva 55"/>
          <p:cNvCxnSpPr/>
          <p:nvPr/>
        </p:nvCxnSpPr>
        <p:spPr>
          <a:xfrm>
            <a:off x="4572000" y="3772466"/>
            <a:ext cx="432048" cy="160590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ixaDeTexto 63"/>
          <p:cNvSpPr txBox="1"/>
          <p:nvPr/>
        </p:nvSpPr>
        <p:spPr>
          <a:xfrm>
            <a:off x="5137184" y="3783231"/>
            <a:ext cx="3539272" cy="1538883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C00000"/>
                </a:solidFill>
                <a:latin typeface="Impact" panose="020B0806030902050204" pitchFamily="34" charset="0"/>
              </a:rPr>
              <a:t>CATETO</a:t>
            </a:r>
          </a:p>
          <a:p>
            <a:endParaRPr lang="pt-BR" dirty="0">
              <a:solidFill>
                <a:srgbClr val="C00000"/>
              </a:solidFill>
              <a:latin typeface="Impact" panose="020B0806030902050204" pitchFamily="34" charset="0"/>
              <a:sym typeface="Symbol" pitchFamily="18" charset="2"/>
            </a:endParaRPr>
          </a:p>
          <a:p>
            <a:r>
              <a:rPr lang="pt-BR" sz="2000" dirty="0" smtClean="0">
                <a:sym typeface="Symbol" pitchFamily="18" charset="2"/>
              </a:rPr>
              <a:t>adjacente ao ângulo </a:t>
            </a:r>
            <a:r>
              <a:rPr lang="pt-BR" sz="2000" dirty="0" smtClean="0">
                <a:sym typeface="Symbol"/>
              </a:rPr>
              <a:t></a:t>
            </a:r>
            <a:endParaRPr lang="pt-BR" sz="2000" dirty="0">
              <a:sym typeface="Symbol" pitchFamily="18" charset="2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Impact" panose="020B0806030902050204" pitchFamily="34" charset="0"/>
              </a:rPr>
              <a:t>D</a:t>
            </a:r>
            <a:endParaRPr lang="pt-BR" sz="2400" dirty="0" smtClean="0">
              <a:latin typeface="Impact" panose="020B0806030902050204" pitchFamily="34" charset="0"/>
            </a:endParaRPr>
          </a:p>
        </p:txBody>
      </p:sp>
      <p:cxnSp>
        <p:nvCxnSpPr>
          <p:cNvPr id="67" name="Conector em curva 66"/>
          <p:cNvCxnSpPr/>
          <p:nvPr/>
        </p:nvCxnSpPr>
        <p:spPr>
          <a:xfrm rot="5400000">
            <a:off x="879396" y="2539808"/>
            <a:ext cx="1284213" cy="811771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539552" y="3826763"/>
            <a:ext cx="3539272" cy="1538883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C00000"/>
                </a:solidFill>
                <a:latin typeface="Impact" panose="020B0806030902050204" pitchFamily="34" charset="0"/>
              </a:rPr>
              <a:t>CATETO</a:t>
            </a:r>
          </a:p>
          <a:p>
            <a:endParaRPr lang="pt-BR" dirty="0">
              <a:solidFill>
                <a:srgbClr val="C00000"/>
              </a:solidFill>
              <a:latin typeface="Impact" panose="020B0806030902050204" pitchFamily="34" charset="0"/>
              <a:sym typeface="Symbol" pitchFamily="18" charset="2"/>
            </a:endParaRPr>
          </a:p>
          <a:p>
            <a:r>
              <a:rPr lang="pt-BR" sz="2000" dirty="0" smtClean="0">
                <a:sym typeface="Symbol" pitchFamily="18" charset="2"/>
              </a:rPr>
              <a:t>oposto ao ângulo </a:t>
            </a:r>
            <a:r>
              <a:rPr lang="pt-BR" sz="2000" dirty="0" smtClean="0">
                <a:sym typeface="Symbol"/>
              </a:rPr>
              <a:t></a:t>
            </a:r>
            <a:endParaRPr lang="pt-BR" sz="2000" dirty="0">
              <a:sym typeface="Symbol" pitchFamily="18" charset="2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Impact" panose="020B0806030902050204" pitchFamily="34" charset="0"/>
              </a:rPr>
              <a:t>D</a:t>
            </a:r>
            <a:endParaRPr lang="pt-BR" sz="2400" dirty="0" smtClean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85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11" grpId="0" animBg="1"/>
      <p:bldP spid="64" grpId="0" animBg="1"/>
      <p:bldP spid="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ângulo retângulo 20"/>
          <p:cNvSpPr/>
          <p:nvPr/>
        </p:nvSpPr>
        <p:spPr>
          <a:xfrm>
            <a:off x="2895503" y="2420888"/>
            <a:ext cx="4546342" cy="2317496"/>
          </a:xfrm>
          <a:prstGeom prst="rtTriangle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Triângulo retângulo 29"/>
          <p:cNvSpPr/>
          <p:nvPr/>
        </p:nvSpPr>
        <p:spPr>
          <a:xfrm>
            <a:off x="4385766" y="3177386"/>
            <a:ext cx="2980681" cy="1529650"/>
          </a:xfrm>
          <a:prstGeom prst="rtTriangle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4" name="Grupo 33"/>
          <p:cNvGrpSpPr/>
          <p:nvPr/>
        </p:nvGrpSpPr>
        <p:grpSpPr>
          <a:xfrm>
            <a:off x="2895503" y="4497946"/>
            <a:ext cx="231703" cy="227237"/>
            <a:chOff x="2036041" y="4005104"/>
            <a:chExt cx="360000" cy="360000"/>
          </a:xfrm>
        </p:grpSpPr>
        <p:sp>
          <p:nvSpPr>
            <p:cNvPr id="35" name="Elipse 34"/>
            <p:cNvSpPr/>
            <p:nvPr/>
          </p:nvSpPr>
          <p:spPr>
            <a:xfrm>
              <a:off x="2159744" y="4149080"/>
              <a:ext cx="108000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Retângulo 35"/>
            <p:cNvSpPr/>
            <p:nvPr/>
          </p:nvSpPr>
          <p:spPr>
            <a:xfrm>
              <a:off x="2036041" y="4005104"/>
              <a:ext cx="360000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4392000" y="4549840"/>
            <a:ext cx="180000" cy="175304"/>
            <a:chOff x="2036041" y="4005104"/>
            <a:chExt cx="360000" cy="360000"/>
          </a:xfrm>
        </p:grpSpPr>
        <p:sp>
          <p:nvSpPr>
            <p:cNvPr id="38" name="Elipse 37"/>
            <p:cNvSpPr/>
            <p:nvPr/>
          </p:nvSpPr>
          <p:spPr>
            <a:xfrm>
              <a:off x="2159744" y="4149080"/>
              <a:ext cx="108000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Retângulo 38"/>
            <p:cNvSpPr/>
            <p:nvPr/>
          </p:nvSpPr>
          <p:spPr>
            <a:xfrm>
              <a:off x="2036041" y="4005104"/>
              <a:ext cx="360000" cy="360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40" name="Arco 39"/>
          <p:cNvSpPr/>
          <p:nvPr/>
        </p:nvSpPr>
        <p:spPr>
          <a:xfrm flipH="1">
            <a:off x="6617405" y="4335885"/>
            <a:ext cx="252028" cy="792048"/>
          </a:xfrm>
          <a:prstGeom prst="arc">
            <a:avLst/>
          </a:prstGeom>
          <a:ln>
            <a:solidFill>
              <a:srgbClr val="C0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C00000"/>
              </a:solidFill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7452320" y="4437112"/>
            <a:ext cx="491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6235007" y="4128908"/>
            <a:ext cx="56924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sz="3600" i="1" dirty="0" smtClean="0">
                <a:solidFill>
                  <a:srgbClr val="C00000"/>
                </a:solidFill>
                <a:latin typeface="Calibri" pitchFamily="34" charset="0"/>
                <a:ea typeface="BatangChe" pitchFamily="49" charset="-127"/>
                <a:cs typeface="Calibri" pitchFamily="34" charset="0"/>
              </a:rPr>
              <a:t>α</a:t>
            </a:r>
            <a:endParaRPr lang="pt-BR" sz="2000" i="1" dirty="0">
              <a:solidFill>
                <a:srgbClr val="C00000"/>
              </a:solidFill>
              <a:latin typeface="Calibri" pitchFamily="34" charset="0"/>
              <a:ea typeface="BatangChe" pitchFamily="49" charset="-127"/>
              <a:cs typeface="Calibri" pitchFamily="34" charset="0"/>
            </a:endParaRPr>
          </a:p>
        </p:txBody>
      </p:sp>
      <p:sp>
        <p:nvSpPr>
          <p:cNvPr id="48" name="Título 1"/>
          <p:cNvSpPr>
            <a:spLocks noGrp="1"/>
          </p:cNvSpPr>
          <p:nvPr>
            <p:ph type="title"/>
          </p:nvPr>
        </p:nvSpPr>
        <p:spPr>
          <a:xfrm>
            <a:off x="4545512" y="0"/>
            <a:ext cx="3770904" cy="576064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Impact" panose="020B0806030902050204" pitchFamily="34" charset="0"/>
              </a:rPr>
              <a:t>Razões Trigonométricas</a:t>
            </a:r>
            <a:endParaRPr lang="pt-BR" sz="28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9" name="Text Box 47"/>
          <p:cNvSpPr txBox="1">
            <a:spLocks noChangeArrowheads="1"/>
          </p:cNvSpPr>
          <p:nvPr/>
        </p:nvSpPr>
        <p:spPr bwMode="auto">
          <a:xfrm rot="2004618" flipH="1">
            <a:off x="5123179" y="3784525"/>
            <a:ext cx="71913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 smtClean="0">
                <a:solidFill>
                  <a:srgbClr val="FF0066"/>
                </a:solidFill>
              </a:rPr>
              <a:t>2,5</a:t>
            </a:r>
            <a:endParaRPr lang="pt-BR" sz="1600" b="1" dirty="0">
              <a:solidFill>
                <a:srgbClr val="FF0066"/>
              </a:solidFill>
            </a:endParaRPr>
          </a:p>
        </p:txBody>
      </p:sp>
      <p:sp>
        <p:nvSpPr>
          <p:cNvPr id="53" name="Text Box 48"/>
          <p:cNvSpPr txBox="1">
            <a:spLocks noChangeArrowheads="1"/>
          </p:cNvSpPr>
          <p:nvPr/>
        </p:nvSpPr>
        <p:spPr bwMode="auto">
          <a:xfrm flipH="1">
            <a:off x="5364088" y="4328670"/>
            <a:ext cx="3444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56" name="Text Box 49"/>
          <p:cNvSpPr txBox="1">
            <a:spLocks noChangeArrowheads="1"/>
          </p:cNvSpPr>
          <p:nvPr/>
        </p:nvSpPr>
        <p:spPr bwMode="auto">
          <a:xfrm flipH="1">
            <a:off x="3866475" y="3628918"/>
            <a:ext cx="7055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 smtClean="0">
                <a:solidFill>
                  <a:srgbClr val="FF0066"/>
                </a:solidFill>
              </a:rPr>
              <a:t>1,5</a:t>
            </a:r>
            <a:endParaRPr lang="pt-BR" sz="1600" b="1" dirty="0">
              <a:solidFill>
                <a:srgbClr val="FF0066"/>
              </a:solidFill>
            </a:endParaRPr>
          </a:p>
        </p:txBody>
      </p:sp>
      <p:sp>
        <p:nvSpPr>
          <p:cNvPr id="60" name="Text Box 35"/>
          <p:cNvSpPr txBox="1">
            <a:spLocks noChangeArrowheads="1"/>
          </p:cNvSpPr>
          <p:nvPr/>
        </p:nvSpPr>
        <p:spPr bwMode="auto">
          <a:xfrm flipH="1">
            <a:off x="5307632" y="2564904"/>
            <a:ext cx="3444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dirty="0"/>
              <a:t>5</a:t>
            </a:r>
          </a:p>
        </p:txBody>
      </p:sp>
      <p:sp>
        <p:nvSpPr>
          <p:cNvPr id="61" name="Text Box 43"/>
          <p:cNvSpPr txBox="1">
            <a:spLocks noChangeArrowheads="1"/>
          </p:cNvSpPr>
          <p:nvPr/>
        </p:nvSpPr>
        <p:spPr bwMode="auto">
          <a:xfrm flipH="1">
            <a:off x="4731569" y="4965390"/>
            <a:ext cx="3444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dirty="0"/>
              <a:t>4</a:t>
            </a:r>
          </a:p>
        </p:txBody>
      </p:sp>
      <p:sp>
        <p:nvSpPr>
          <p:cNvPr id="62" name="Text Box 33"/>
          <p:cNvSpPr txBox="1">
            <a:spLocks noChangeArrowheads="1"/>
          </p:cNvSpPr>
          <p:nvPr/>
        </p:nvSpPr>
        <p:spPr bwMode="auto">
          <a:xfrm flipH="1">
            <a:off x="2481670" y="3186876"/>
            <a:ext cx="3444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dirty="0"/>
              <a:t>3</a:t>
            </a:r>
          </a:p>
        </p:txBody>
      </p:sp>
      <p:sp>
        <p:nvSpPr>
          <p:cNvPr id="63" name="Chave esquerda 62"/>
          <p:cNvSpPr/>
          <p:nvPr/>
        </p:nvSpPr>
        <p:spPr>
          <a:xfrm rot="17798493" flipH="1">
            <a:off x="5193130" y="599199"/>
            <a:ext cx="370285" cy="5092803"/>
          </a:xfrm>
          <a:prstGeom prst="leftBrace">
            <a:avLst>
              <a:gd name="adj1" fmla="val 4765"/>
              <a:gd name="adj2" fmla="val 5037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Chave esquerda 63"/>
          <p:cNvSpPr/>
          <p:nvPr/>
        </p:nvSpPr>
        <p:spPr>
          <a:xfrm rot="16200000">
            <a:off x="5103024" y="2687712"/>
            <a:ext cx="131299" cy="4519629"/>
          </a:xfrm>
          <a:prstGeom prst="leftBrace">
            <a:avLst>
              <a:gd name="adj1" fmla="val 8333"/>
              <a:gd name="adj2" fmla="val 5161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93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0" grpId="0" animBg="1"/>
      <p:bldP spid="55" grpId="0"/>
      <p:bldP spid="49" grpId="0"/>
      <p:bldP spid="53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1"/>
          <p:cNvSpPr>
            <a:spLocks noGrp="1"/>
          </p:cNvSpPr>
          <p:nvPr>
            <p:ph type="title"/>
          </p:nvPr>
        </p:nvSpPr>
        <p:spPr>
          <a:xfrm>
            <a:off x="4545512" y="0"/>
            <a:ext cx="3770904" cy="576064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  <a:latin typeface="Impact" panose="020B0806030902050204" pitchFamily="34" charset="0"/>
              </a:rPr>
              <a:t>ÂNGULOS NOTÁVEIS : 30º E 60º</a:t>
            </a:r>
            <a:endParaRPr lang="pt-BR" sz="2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grpSp>
        <p:nvGrpSpPr>
          <p:cNvPr id="23" name="Group 12"/>
          <p:cNvGrpSpPr>
            <a:grpSpLocks/>
          </p:cNvGrpSpPr>
          <p:nvPr/>
        </p:nvGrpSpPr>
        <p:grpSpPr bwMode="auto">
          <a:xfrm>
            <a:off x="1547665" y="1968251"/>
            <a:ext cx="5050560" cy="4302370"/>
            <a:chOff x="353" y="2498"/>
            <a:chExt cx="1786" cy="1480"/>
          </a:xfrm>
        </p:grpSpPr>
        <p:sp>
          <p:nvSpPr>
            <p:cNvPr id="24" name="AutoShape 6"/>
            <p:cNvSpPr>
              <a:spLocks noChangeArrowheads="1"/>
            </p:cNvSpPr>
            <p:nvPr/>
          </p:nvSpPr>
          <p:spPr bwMode="auto">
            <a:xfrm>
              <a:off x="521" y="2614"/>
              <a:ext cx="1406" cy="1179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1170" y="2498"/>
              <a:ext cx="2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dirty="0"/>
                <a:t>A</a:t>
              </a: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353" y="3685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B</a:t>
              </a:r>
            </a:p>
          </p:txBody>
        </p:sp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1937" y="3747"/>
              <a:ext cx="2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dirty="0"/>
                <a:t>C</a:t>
              </a:r>
            </a:p>
          </p:txBody>
        </p:sp>
        <p:sp>
          <p:nvSpPr>
            <p:cNvPr id="28" name="Text Box 10"/>
            <p:cNvSpPr txBox="1">
              <a:spLocks noChangeArrowheads="1"/>
            </p:cNvSpPr>
            <p:nvPr/>
          </p:nvSpPr>
          <p:spPr bwMode="auto">
            <a:xfrm>
              <a:off x="1560" y="3014"/>
              <a:ext cx="104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2400" dirty="0"/>
                <a:t>ℓ</a:t>
              </a:r>
            </a:p>
          </p:txBody>
        </p:sp>
      </p:grpSp>
      <p:grpSp>
        <p:nvGrpSpPr>
          <p:cNvPr id="29" name="Group 22"/>
          <p:cNvGrpSpPr>
            <a:grpSpLocks/>
          </p:cNvGrpSpPr>
          <p:nvPr/>
        </p:nvGrpSpPr>
        <p:grpSpPr bwMode="auto">
          <a:xfrm>
            <a:off x="3904436" y="2327863"/>
            <a:ext cx="387350" cy="4060553"/>
            <a:chOff x="1154" y="2614"/>
            <a:chExt cx="244" cy="1401"/>
          </a:xfrm>
        </p:grpSpPr>
        <p:sp>
          <p:nvSpPr>
            <p:cNvPr id="31" name="Line 16"/>
            <p:cNvSpPr>
              <a:spLocks noChangeShapeType="1"/>
            </p:cNvSpPr>
            <p:nvPr/>
          </p:nvSpPr>
          <p:spPr bwMode="auto">
            <a:xfrm>
              <a:off x="1228" y="2614"/>
              <a:ext cx="0" cy="1179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1154" y="3784"/>
              <a:ext cx="21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dirty="0"/>
                <a:t>H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Rectangle 18"/>
                <p:cNvSpPr>
                  <a:spLocks noChangeArrowheads="1"/>
                </p:cNvSpPr>
                <p:nvPr/>
              </p:nvSpPr>
              <p:spPr bwMode="auto">
                <a:xfrm>
                  <a:off x="1222" y="3702"/>
                  <a:ext cx="145" cy="8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i="1" smtClean="0">
                            <a:latin typeface="Cambria Math"/>
                          </a:rPr>
                          <m:t>·</m:t>
                        </m:r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33" name="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22" y="3702"/>
                  <a:ext cx="145" cy="8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1202" y="3681"/>
              <a:ext cx="65" cy="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pt-BR" b="1" dirty="0"/>
            </a:p>
          </p:txBody>
        </p: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1202" y="316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dirty="0"/>
                <a:t>h</a:t>
              </a:r>
            </a:p>
          </p:txBody>
        </p:sp>
      </p:grp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4032229" y="2372327"/>
            <a:ext cx="1966489" cy="3346576"/>
          </a:xfrm>
          <a:prstGeom prst="rtTriangle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6" name="Group 34"/>
          <p:cNvGrpSpPr>
            <a:grpSpLocks/>
          </p:cNvGrpSpPr>
          <p:nvPr/>
        </p:nvGrpSpPr>
        <p:grpSpPr bwMode="auto">
          <a:xfrm>
            <a:off x="4806112" y="5798114"/>
            <a:ext cx="309562" cy="625475"/>
            <a:chOff x="2867" y="3594"/>
            <a:chExt cx="195" cy="394"/>
          </a:xfrm>
        </p:grpSpPr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2867" y="3594"/>
              <a:ext cx="1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u="sng"/>
                <a:t>ℓ</a:t>
              </a:r>
            </a:p>
          </p:txBody>
        </p:sp>
        <p:sp>
          <p:nvSpPr>
            <p:cNvPr id="50" name="Line 32"/>
            <p:cNvSpPr>
              <a:spLocks noChangeShapeType="1"/>
            </p:cNvSpPr>
            <p:nvPr/>
          </p:nvSpPr>
          <p:spPr bwMode="auto">
            <a:xfrm>
              <a:off x="2893" y="3793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51" name="Text Box 33"/>
            <p:cNvSpPr txBox="1">
              <a:spLocks noChangeArrowheads="1"/>
            </p:cNvSpPr>
            <p:nvPr/>
          </p:nvSpPr>
          <p:spPr bwMode="auto">
            <a:xfrm>
              <a:off x="2867" y="3757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dirty="0"/>
                <a:t>2</a:t>
              </a:r>
            </a:p>
          </p:txBody>
        </p:sp>
      </p:grp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611560" y="908720"/>
            <a:ext cx="36487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 smtClean="0"/>
              <a:t>NO TRIÂNGULO EQUILÁTERO:</a:t>
            </a:r>
            <a:endParaRPr lang="pt-BR" b="1" dirty="0"/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755157"/>
              </p:ext>
            </p:extLst>
          </p:nvPr>
        </p:nvGraphicFramePr>
        <p:xfrm>
          <a:off x="6876256" y="1412776"/>
          <a:ext cx="6318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ção" r:id="rId4" imgW="533160" imgH="431640" progId="Equation.3">
                  <p:embed/>
                </p:oleObj>
              </mc:Choice>
              <mc:Fallback>
                <p:oleObj name="Equação" r:id="rId4" imgW="53316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1412776"/>
                        <a:ext cx="63182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4032229" y="3013493"/>
            <a:ext cx="4892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C00000"/>
                </a:solidFill>
              </a:rPr>
              <a:t>30º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1564246" y="5395510"/>
            <a:ext cx="1264742" cy="1078776"/>
            <a:chOff x="1564246" y="5395510"/>
            <a:chExt cx="1264742" cy="1078776"/>
          </a:xfrm>
        </p:grpSpPr>
        <p:sp>
          <p:nvSpPr>
            <p:cNvPr id="58" name="Arco 57"/>
            <p:cNvSpPr/>
            <p:nvPr/>
          </p:nvSpPr>
          <p:spPr>
            <a:xfrm rot="20872661">
              <a:off x="1564246" y="5453617"/>
              <a:ext cx="773142" cy="1020669"/>
            </a:xfrm>
            <a:prstGeom prst="arc">
              <a:avLst>
                <a:gd name="adj1" fmla="val 18789656"/>
                <a:gd name="adj2" fmla="val 20052033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5" name="Text Box 28"/>
            <p:cNvSpPr txBox="1">
              <a:spLocks noChangeArrowheads="1"/>
            </p:cNvSpPr>
            <p:nvPr/>
          </p:nvSpPr>
          <p:spPr bwMode="auto">
            <a:xfrm>
              <a:off x="2339752" y="5395510"/>
              <a:ext cx="4892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600" b="1" dirty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r>
                <a:rPr lang="pt-BR" sz="1600" b="1" dirty="0" smtClean="0">
                  <a:solidFill>
                    <a:schemeClr val="bg1">
                      <a:lumMod val="50000"/>
                    </a:schemeClr>
                  </a:solidFill>
                </a:rPr>
                <a:t>0º</a:t>
              </a:r>
              <a:endParaRPr lang="pt-BR" sz="16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5349010" y="5262773"/>
            <a:ext cx="1391926" cy="773142"/>
            <a:chOff x="5349010" y="5262773"/>
            <a:chExt cx="1391926" cy="773142"/>
          </a:xfrm>
        </p:grpSpPr>
        <p:sp>
          <p:nvSpPr>
            <p:cNvPr id="59" name="Arco 58"/>
            <p:cNvSpPr/>
            <p:nvPr/>
          </p:nvSpPr>
          <p:spPr>
            <a:xfrm rot="13625190">
              <a:off x="5844031" y="5139009"/>
              <a:ext cx="773142" cy="1020669"/>
            </a:xfrm>
            <a:prstGeom prst="arc">
              <a:avLst>
                <a:gd name="adj1" fmla="val 18789656"/>
                <a:gd name="adj2" fmla="val 20052033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6" name="Text Box 28"/>
            <p:cNvSpPr txBox="1">
              <a:spLocks noChangeArrowheads="1"/>
            </p:cNvSpPr>
            <p:nvPr/>
          </p:nvSpPr>
          <p:spPr bwMode="auto">
            <a:xfrm>
              <a:off x="5349010" y="5298782"/>
              <a:ext cx="4892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600" b="1" dirty="0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r>
                <a:rPr lang="pt-BR" sz="1600" b="1" dirty="0" smtClean="0">
                  <a:solidFill>
                    <a:schemeClr val="bg1">
                      <a:lumMod val="50000"/>
                    </a:schemeClr>
                  </a:solidFill>
                </a:rPr>
                <a:t>0º</a:t>
              </a:r>
              <a:endParaRPr lang="pt-BR" sz="16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3338998" y="2041386"/>
            <a:ext cx="1075772" cy="1264096"/>
            <a:chOff x="3394100" y="2041386"/>
            <a:chExt cx="1075772" cy="1264096"/>
          </a:xfrm>
        </p:grpSpPr>
        <p:sp>
          <p:nvSpPr>
            <p:cNvPr id="3" name="Arco 2"/>
            <p:cNvSpPr/>
            <p:nvPr/>
          </p:nvSpPr>
          <p:spPr>
            <a:xfrm rot="5400000">
              <a:off x="3517864" y="1917622"/>
              <a:ext cx="773142" cy="1020669"/>
            </a:xfrm>
            <a:prstGeom prst="arc">
              <a:avLst>
                <a:gd name="adj1" fmla="val 18506666"/>
                <a:gd name="adj2" fmla="val 1296885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FF0000"/>
                </a:solidFill>
              </a:endParaRPr>
            </a:p>
          </p:txBody>
        </p:sp>
        <p:sp>
          <p:nvSpPr>
            <p:cNvPr id="67" name="Text Box 28"/>
            <p:cNvSpPr txBox="1">
              <a:spLocks noChangeArrowheads="1"/>
            </p:cNvSpPr>
            <p:nvPr/>
          </p:nvSpPr>
          <p:spPr bwMode="auto">
            <a:xfrm>
              <a:off x="3764708" y="2966928"/>
              <a:ext cx="7051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pt-BR" sz="1600" b="1" dirty="0"/>
                <a:t>6</a:t>
              </a:r>
              <a:r>
                <a:rPr lang="pt-BR" sz="1600" b="1" dirty="0" smtClean="0"/>
                <a:t>0º</a:t>
              </a:r>
              <a:endParaRPr lang="pt-BR" sz="1600" b="1" dirty="0"/>
            </a:p>
          </p:txBody>
        </p:sp>
      </p:grpSp>
      <p:sp>
        <p:nvSpPr>
          <p:cNvPr id="8" name="Arco 7"/>
          <p:cNvSpPr/>
          <p:nvPr/>
        </p:nvSpPr>
        <p:spPr>
          <a:xfrm rot="7058928">
            <a:off x="3521043" y="1979369"/>
            <a:ext cx="1338202" cy="819422"/>
          </a:xfrm>
          <a:prstGeom prst="arc">
            <a:avLst>
              <a:gd name="adj1" fmla="val 18752959"/>
              <a:gd name="adj2" fmla="val 2075356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34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4" grpId="0"/>
      <p:bldP spid="5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1"/>
          <p:cNvSpPr>
            <a:spLocks noGrp="1"/>
          </p:cNvSpPr>
          <p:nvPr>
            <p:ph type="title"/>
          </p:nvPr>
        </p:nvSpPr>
        <p:spPr>
          <a:xfrm>
            <a:off x="4545512" y="0"/>
            <a:ext cx="3770904" cy="576064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  <a:latin typeface="Impact" panose="020B0806030902050204" pitchFamily="34" charset="0"/>
              </a:rPr>
              <a:t>ÂNGULOS NOTÁVEIS : </a:t>
            </a:r>
            <a:r>
              <a:rPr lang="pt-BR" sz="2000" dirty="0" smtClean="0">
                <a:solidFill>
                  <a:schemeClr val="bg1"/>
                </a:solidFill>
                <a:latin typeface="Impact" panose="020B0806030902050204" pitchFamily="34" charset="0"/>
              </a:rPr>
              <a:t>30 E 60º</a:t>
            </a:r>
            <a:endParaRPr lang="pt-BR" sz="2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grpSp>
        <p:nvGrpSpPr>
          <p:cNvPr id="29" name="Group 22"/>
          <p:cNvGrpSpPr>
            <a:grpSpLocks/>
          </p:cNvGrpSpPr>
          <p:nvPr/>
        </p:nvGrpSpPr>
        <p:grpSpPr bwMode="auto">
          <a:xfrm>
            <a:off x="2771800" y="1606257"/>
            <a:ext cx="648072" cy="4882411"/>
            <a:chOff x="1154" y="2614"/>
            <a:chExt cx="277" cy="1401"/>
          </a:xfrm>
        </p:grpSpPr>
        <p:sp>
          <p:nvSpPr>
            <p:cNvPr id="31" name="Line 16"/>
            <p:cNvSpPr>
              <a:spLocks noChangeShapeType="1"/>
            </p:cNvSpPr>
            <p:nvPr/>
          </p:nvSpPr>
          <p:spPr bwMode="auto">
            <a:xfrm>
              <a:off x="1228" y="2614"/>
              <a:ext cx="0" cy="1179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1154" y="3784"/>
              <a:ext cx="21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dirty="0"/>
                <a:t>H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Rectangle 18"/>
                <p:cNvSpPr>
                  <a:spLocks noChangeArrowheads="1"/>
                </p:cNvSpPr>
                <p:nvPr/>
              </p:nvSpPr>
              <p:spPr bwMode="auto">
                <a:xfrm>
                  <a:off x="1222" y="3702"/>
                  <a:ext cx="145" cy="8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i="1" smtClean="0">
                            <a:latin typeface="Cambria Math"/>
                          </a:rPr>
                          <m:t>·</m:t>
                        </m:r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33" name="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22" y="3702"/>
                  <a:ext cx="145" cy="87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1202" y="3681"/>
              <a:ext cx="65" cy="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pt-BR" b="1" dirty="0"/>
            </a:p>
          </p:txBody>
        </p: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1228" y="3207"/>
              <a:ext cx="203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b="1" dirty="0"/>
                <a:t>h</a:t>
              </a:r>
            </a:p>
          </p:txBody>
        </p:sp>
      </p:grp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2915817" y="1606258"/>
            <a:ext cx="3082902" cy="4112646"/>
          </a:xfrm>
          <a:prstGeom prst="rtTriangle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6" name="Group 34"/>
          <p:cNvGrpSpPr>
            <a:grpSpLocks/>
          </p:cNvGrpSpPr>
          <p:nvPr/>
        </p:nvGrpSpPr>
        <p:grpSpPr bwMode="auto">
          <a:xfrm>
            <a:off x="4260309" y="5852089"/>
            <a:ext cx="314324" cy="628650"/>
            <a:chOff x="2867" y="3594"/>
            <a:chExt cx="198" cy="396"/>
          </a:xfrm>
        </p:grpSpPr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2867" y="3594"/>
              <a:ext cx="18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b="1" u="sng"/>
                <a:t>ℓ</a:t>
              </a:r>
            </a:p>
          </p:txBody>
        </p:sp>
        <p:sp>
          <p:nvSpPr>
            <p:cNvPr id="50" name="Line 32"/>
            <p:cNvSpPr>
              <a:spLocks noChangeShapeType="1"/>
            </p:cNvSpPr>
            <p:nvPr/>
          </p:nvSpPr>
          <p:spPr bwMode="auto">
            <a:xfrm>
              <a:off x="2893" y="3793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 b="1"/>
            </a:p>
          </p:txBody>
        </p:sp>
        <p:sp>
          <p:nvSpPr>
            <p:cNvPr id="51" name="Text Box 33"/>
            <p:cNvSpPr txBox="1">
              <a:spLocks noChangeArrowheads="1"/>
            </p:cNvSpPr>
            <p:nvPr/>
          </p:nvSpPr>
          <p:spPr bwMode="auto">
            <a:xfrm>
              <a:off x="2867" y="3757"/>
              <a:ext cx="19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b="1" dirty="0"/>
                <a:t>2</a:t>
              </a:r>
            </a:p>
          </p:txBody>
        </p:sp>
      </p:grp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611560" y="908720"/>
            <a:ext cx="36487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 smtClean="0"/>
              <a:t>NO TRIÂNGULO EQUILÁTERO:</a:t>
            </a:r>
            <a:endParaRPr lang="pt-BR" b="1" dirty="0"/>
          </a:p>
        </p:txBody>
      </p:sp>
      <p:grpSp>
        <p:nvGrpSpPr>
          <p:cNvPr id="6" name="Grupo 5"/>
          <p:cNvGrpSpPr/>
          <p:nvPr/>
        </p:nvGrpSpPr>
        <p:grpSpPr>
          <a:xfrm>
            <a:off x="5115674" y="4950266"/>
            <a:ext cx="1987727" cy="1473324"/>
            <a:chOff x="5623734" y="5389996"/>
            <a:chExt cx="1259965" cy="773142"/>
          </a:xfrm>
        </p:grpSpPr>
        <p:sp>
          <p:nvSpPr>
            <p:cNvPr id="59" name="Arco 58"/>
            <p:cNvSpPr/>
            <p:nvPr/>
          </p:nvSpPr>
          <p:spPr>
            <a:xfrm rot="13625190">
              <a:off x="5986794" y="5266232"/>
              <a:ext cx="773142" cy="1020669"/>
            </a:xfrm>
            <a:prstGeom prst="arc">
              <a:avLst>
                <a:gd name="adj1" fmla="val 18673832"/>
                <a:gd name="adj2" fmla="val 20622448"/>
              </a:avLst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b="1"/>
            </a:p>
          </p:txBody>
        </p:sp>
        <p:sp>
          <p:nvSpPr>
            <p:cNvPr id="66" name="Text Box 28"/>
            <p:cNvSpPr txBox="1">
              <a:spLocks noChangeArrowheads="1"/>
            </p:cNvSpPr>
            <p:nvPr/>
          </p:nvSpPr>
          <p:spPr bwMode="auto">
            <a:xfrm>
              <a:off x="5623734" y="5555595"/>
              <a:ext cx="692974" cy="201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pt-BR" sz="1600" b="1" dirty="0"/>
                <a:t>6</a:t>
              </a:r>
              <a:r>
                <a:rPr lang="pt-BR" sz="1600" b="1" dirty="0" smtClean="0"/>
                <a:t>0º</a:t>
              </a:r>
              <a:endParaRPr lang="pt-BR" sz="1600" b="1" dirty="0"/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2690803" y="904542"/>
            <a:ext cx="819422" cy="1657490"/>
            <a:chOff x="3780433" y="1719979"/>
            <a:chExt cx="819422" cy="1657490"/>
          </a:xfrm>
        </p:grpSpPr>
        <p:sp>
          <p:nvSpPr>
            <p:cNvPr id="57" name="Text Box 28"/>
            <p:cNvSpPr txBox="1">
              <a:spLocks noChangeArrowheads="1"/>
            </p:cNvSpPr>
            <p:nvPr/>
          </p:nvSpPr>
          <p:spPr bwMode="auto">
            <a:xfrm>
              <a:off x="4077454" y="3038915"/>
              <a:ext cx="4892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600" b="1" dirty="0">
                  <a:solidFill>
                    <a:srgbClr val="C00000"/>
                  </a:solidFill>
                </a:rPr>
                <a:t>30º</a:t>
              </a:r>
            </a:p>
          </p:txBody>
        </p:sp>
        <p:sp>
          <p:nvSpPr>
            <p:cNvPr id="8" name="Arco 7"/>
            <p:cNvSpPr/>
            <p:nvPr/>
          </p:nvSpPr>
          <p:spPr>
            <a:xfrm rot="7058928">
              <a:off x="3521043" y="1979369"/>
              <a:ext cx="1338202" cy="819422"/>
            </a:xfrm>
            <a:prstGeom prst="arc">
              <a:avLst>
                <a:gd name="adj1" fmla="val 18752959"/>
                <a:gd name="adj2" fmla="val 20753567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4637263" y="3198419"/>
            <a:ext cx="294098" cy="462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 dirty="0"/>
              <a:t>ℓ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6026997" y="5599102"/>
            <a:ext cx="571228" cy="671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C</a:t>
            </a: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2750562" y="1278052"/>
            <a:ext cx="571228" cy="671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8039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1"/>
          <p:cNvSpPr>
            <a:spLocks noGrp="1"/>
          </p:cNvSpPr>
          <p:nvPr>
            <p:ph type="title"/>
          </p:nvPr>
        </p:nvSpPr>
        <p:spPr>
          <a:xfrm>
            <a:off x="4545512" y="0"/>
            <a:ext cx="3770904" cy="576064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  <a:latin typeface="Impact" panose="020B0806030902050204" pitchFamily="34" charset="0"/>
              </a:rPr>
              <a:t>ÂNGULO NOTÁVEL </a:t>
            </a:r>
            <a:r>
              <a:rPr lang="pt-BR" sz="2000" dirty="0" smtClean="0">
                <a:solidFill>
                  <a:schemeClr val="bg1"/>
                </a:solidFill>
                <a:latin typeface="Impact" panose="020B0806030902050204" pitchFamily="34" charset="0"/>
              </a:rPr>
              <a:t>: </a:t>
            </a:r>
            <a:r>
              <a:rPr lang="pt-BR" sz="2000" dirty="0" smtClean="0">
                <a:solidFill>
                  <a:schemeClr val="bg1"/>
                </a:solidFill>
                <a:latin typeface="Impact" panose="020B0806030902050204" pitchFamily="34" charset="0"/>
              </a:rPr>
              <a:t>45</a:t>
            </a:r>
            <a:r>
              <a:rPr lang="pt-BR" sz="2000" dirty="0" smtClean="0">
                <a:solidFill>
                  <a:schemeClr val="bg1"/>
                </a:solidFill>
                <a:latin typeface="Impact" panose="020B0806030902050204" pitchFamily="34" charset="0"/>
              </a:rPr>
              <a:t>º</a:t>
            </a:r>
            <a:endParaRPr lang="pt-BR" sz="2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professora  Kaline Souza                                               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                                                       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611560" y="908720"/>
            <a:ext cx="2303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b="1" dirty="0" smtClean="0"/>
              <a:t>NO </a:t>
            </a:r>
            <a:r>
              <a:rPr lang="pt-BR" b="1" dirty="0" smtClean="0"/>
              <a:t>QUADRADO:</a:t>
            </a:r>
            <a:endParaRPr lang="pt-BR" b="1" dirty="0"/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2748959" y="2465968"/>
            <a:ext cx="3024336" cy="27363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2523893" y="5202272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5652120" y="5252858"/>
            <a:ext cx="31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B</a:t>
            </a: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5671601" y="2099255"/>
            <a:ext cx="32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C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2545786" y="213055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D</a:t>
            </a:r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 flipV="1">
            <a:off x="2748959" y="2499139"/>
            <a:ext cx="3013605" cy="27031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grpSp>
        <p:nvGrpSpPr>
          <p:cNvPr id="36" name="Group 55"/>
          <p:cNvGrpSpPr>
            <a:grpSpLocks/>
          </p:cNvGrpSpPr>
          <p:nvPr/>
        </p:nvGrpSpPr>
        <p:grpSpPr bwMode="auto">
          <a:xfrm>
            <a:off x="3491880" y="3318032"/>
            <a:ext cx="955675" cy="366712"/>
            <a:chOff x="624" y="2881"/>
            <a:chExt cx="602" cy="231"/>
          </a:xfrm>
        </p:grpSpPr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624" y="2881"/>
              <a:ext cx="6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b="1" dirty="0"/>
                <a:t>d = ℓ     </a:t>
              </a:r>
            </a:p>
          </p:txBody>
        </p:sp>
        <p:graphicFrame>
          <p:nvGraphicFramePr>
            <p:cNvPr id="40" name="Object 38"/>
            <p:cNvGraphicFramePr>
              <a:graphicFrameLocks noChangeAspect="1"/>
            </p:cNvGraphicFramePr>
            <p:nvPr/>
          </p:nvGraphicFramePr>
          <p:xfrm>
            <a:off x="995" y="2901"/>
            <a:ext cx="214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4" name="Equation" r:id="rId3" imgW="241200" imgH="215640" progId="Equation.3">
                    <p:embed/>
                  </p:oleObj>
                </mc:Choice>
                <mc:Fallback>
                  <p:oleObj name="Equation" r:id="rId3" imgW="24120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5" y="2901"/>
                          <a:ext cx="214" cy="2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" name="AutoShape 12"/>
          <p:cNvSpPr>
            <a:spLocks noChangeArrowheads="1"/>
          </p:cNvSpPr>
          <p:nvPr/>
        </p:nvSpPr>
        <p:spPr bwMode="auto">
          <a:xfrm flipH="1">
            <a:off x="2748959" y="2499139"/>
            <a:ext cx="3013604" cy="2703133"/>
          </a:xfrm>
          <a:prstGeom prst="rtTriangle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5862895" y="3550980"/>
            <a:ext cx="258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ℓ</a:t>
            </a: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3969717" y="5385628"/>
            <a:ext cx="258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ℓ</a:t>
            </a:r>
          </a:p>
        </p:txBody>
      </p:sp>
      <p:grpSp>
        <p:nvGrpSpPr>
          <p:cNvPr id="53" name="Grupo 52"/>
          <p:cNvGrpSpPr/>
          <p:nvPr/>
        </p:nvGrpSpPr>
        <p:grpSpPr>
          <a:xfrm>
            <a:off x="3073978" y="4797152"/>
            <a:ext cx="1065971" cy="581558"/>
            <a:chOff x="2534022" y="6111927"/>
            <a:chExt cx="550716" cy="307777"/>
          </a:xfrm>
        </p:grpSpPr>
        <p:sp>
          <p:nvSpPr>
            <p:cNvPr id="55" name="Arc 53"/>
            <p:cNvSpPr>
              <a:spLocks/>
            </p:cNvSpPr>
            <p:nvPr/>
          </p:nvSpPr>
          <p:spPr bwMode="auto">
            <a:xfrm>
              <a:off x="2534022" y="6160426"/>
              <a:ext cx="107950" cy="16589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6" name="Text Box 64"/>
            <p:cNvSpPr txBox="1">
              <a:spLocks noChangeArrowheads="1"/>
            </p:cNvSpPr>
            <p:nvPr/>
          </p:nvSpPr>
          <p:spPr bwMode="auto">
            <a:xfrm>
              <a:off x="2633974" y="6111927"/>
              <a:ext cx="4507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 dirty="0"/>
                <a:t>45º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Rectangle 18"/>
              <p:cNvSpPr>
                <a:spLocks noChangeArrowheads="1"/>
              </p:cNvSpPr>
              <p:nvPr/>
            </p:nvSpPr>
            <p:spPr bwMode="auto">
              <a:xfrm>
                <a:off x="5436096" y="4879550"/>
                <a:ext cx="339243" cy="30319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</a:rPr>
                        <m:t>·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58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36096" y="4879550"/>
                <a:ext cx="339243" cy="30319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/>
          <p:cNvGrpSpPr/>
          <p:nvPr/>
        </p:nvGrpSpPr>
        <p:grpSpPr>
          <a:xfrm>
            <a:off x="5235349" y="2720092"/>
            <a:ext cx="872503" cy="832875"/>
            <a:chOff x="5235349" y="2720092"/>
            <a:chExt cx="872503" cy="832875"/>
          </a:xfrm>
        </p:grpSpPr>
        <p:sp>
          <p:nvSpPr>
            <p:cNvPr id="60" name="Arc 53"/>
            <p:cNvSpPr>
              <a:spLocks/>
            </p:cNvSpPr>
            <p:nvPr/>
          </p:nvSpPr>
          <p:spPr bwMode="auto">
            <a:xfrm rot="9007517">
              <a:off x="5477954" y="2720092"/>
              <a:ext cx="191537" cy="42479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1" name="Text Box 64"/>
            <p:cNvSpPr txBox="1">
              <a:spLocks noChangeArrowheads="1"/>
            </p:cNvSpPr>
            <p:nvPr/>
          </p:nvSpPr>
          <p:spPr bwMode="auto">
            <a:xfrm>
              <a:off x="5235349" y="2971409"/>
              <a:ext cx="872503" cy="581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400" b="1" dirty="0"/>
                <a:t>45º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322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25" grpId="0" animBg="1"/>
      <p:bldP spid="26" grpId="0"/>
      <p:bldP spid="27" grpId="0"/>
      <p:bldP spid="28" grpId="0"/>
      <p:bldP spid="30" grpId="0"/>
      <p:bldP spid="34" grpId="0" animBg="1"/>
      <p:bldP spid="41" grpId="0" animBg="1"/>
      <p:bldP spid="44" grpId="0"/>
      <p:bldP spid="49" grpId="0"/>
      <p:bldP spid="5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1"/>
            </a:solidFill>
            <a:latin typeface="Impact" panose="020B080603090205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350</Words>
  <Application>Microsoft Office PowerPoint</Application>
  <PresentationFormat>Apresentação na tela (4:3)</PresentationFormat>
  <Paragraphs>142</Paragraphs>
  <Slides>14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3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Austin</vt:lpstr>
      <vt:lpstr>Equação</vt:lpstr>
      <vt:lpstr>Equation</vt:lpstr>
      <vt:lpstr>Microsoft Equation 3.0</vt:lpstr>
      <vt:lpstr>Apresentação do PowerPoint</vt:lpstr>
      <vt:lpstr>Trigonometria</vt:lpstr>
      <vt:lpstr>Trigonometria</vt:lpstr>
      <vt:lpstr>Trigonometria</vt:lpstr>
      <vt:lpstr>Triângulo Retângulo</vt:lpstr>
      <vt:lpstr>Razões Trigonométricas</vt:lpstr>
      <vt:lpstr>ÂNGULOS NOTÁVEIS : 30º E 60º</vt:lpstr>
      <vt:lpstr>ÂNGULOS NOTÁVEIS : 30 E 60º</vt:lpstr>
      <vt:lpstr>ÂNGULO NOTÁVEL : 45º</vt:lpstr>
      <vt:lpstr>ÂNGULOS NOTÁVEIS : 30º ; 45º E 60º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TRIGONOMETRIA DO TRIÂNGULO RETÂNGULO  </dc:title>
  <dc:creator>schivane</dc:creator>
  <cp:lastModifiedBy>Kaline</cp:lastModifiedBy>
  <cp:revision>111</cp:revision>
  <dcterms:created xsi:type="dcterms:W3CDTF">2012-10-29T12:27:27Z</dcterms:created>
  <dcterms:modified xsi:type="dcterms:W3CDTF">2015-05-07T14:17:54Z</dcterms:modified>
</cp:coreProperties>
</file>