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97" r:id="rId2"/>
    <p:sldId id="258" r:id="rId3"/>
    <p:sldId id="259" r:id="rId4"/>
    <p:sldId id="294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96" r:id="rId13"/>
    <p:sldId id="268" r:id="rId14"/>
    <p:sldId id="289" r:id="rId15"/>
    <p:sldId id="270" r:id="rId16"/>
    <p:sldId id="261" r:id="rId17"/>
    <p:sldId id="271" r:id="rId18"/>
    <p:sldId id="272" r:id="rId19"/>
    <p:sldId id="291" r:id="rId20"/>
    <p:sldId id="292" r:id="rId21"/>
    <p:sldId id="293" r:id="rId22"/>
    <p:sldId id="290" r:id="rId23"/>
    <p:sldId id="273" r:id="rId24"/>
    <p:sldId id="288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06D11-366A-48FE-81A5-59319B0C81CA}" type="datetimeFigureOut">
              <a:rPr lang="pt-BR" smtClean="0"/>
              <a:t>18/07/2015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CDA87-E6B1-4A14-ABA6-D97823D121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33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 C estiver ao contrário, então significa CONTEM. Ex.: A </a:t>
            </a:r>
            <a:r>
              <a:rPr lang="el-GR" dirty="0" smtClean="0">
                <a:latin typeface="Cambria Math"/>
                <a:ea typeface="Cambria Math"/>
              </a:rPr>
              <a:t>ͻ</a:t>
            </a:r>
            <a:r>
              <a:rPr lang="pt-BR" dirty="0" smtClean="0">
                <a:latin typeface="Cambria Math"/>
                <a:ea typeface="Cambria Math"/>
              </a:rPr>
              <a:t> B significa A contém B (B</a:t>
            </a:r>
            <a:r>
              <a:rPr lang="pt-BR" baseline="0" dirty="0" smtClean="0">
                <a:latin typeface="Cambria Math"/>
                <a:ea typeface="Cambria Math"/>
              </a:rPr>
              <a:t> está dentro de A)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CDA87-E6B1-4A14-ABA6-D97823D1214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44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CDA87-E6B1-4A14-ABA6-D97823D1214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596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9 + 10 + 3 + 4 + 3 + 5 + 4 + 20 = 58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CDA87-E6B1-4A14-ABA6-D97823D12144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220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Naturais</a:t>
            </a:r>
            <a:r>
              <a:rPr lang="pt-BR" baseline="0" dirty="0" smtClean="0"/>
              <a:t> – surgiu da necessidade natural de contar</a:t>
            </a:r>
          </a:p>
          <a:p>
            <a:r>
              <a:rPr lang="pt-BR" baseline="0" dirty="0" smtClean="0"/>
              <a:t>Inteiros – representação de saldos bancários, temperaturas abaixo de zero, dívidas...</a:t>
            </a:r>
          </a:p>
          <a:p>
            <a:r>
              <a:rPr lang="pt-BR" baseline="0" dirty="0" smtClean="0"/>
              <a:t>Reais – representação de partes menores que um inteiro</a:t>
            </a:r>
          </a:p>
          <a:p>
            <a:r>
              <a:rPr lang="pt-BR" baseline="0" dirty="0" smtClean="0"/>
              <a:t>Racionais - </a:t>
            </a:r>
            <a:r>
              <a:rPr lang="pt-BR" sz="1200" dirty="0" smtClean="0"/>
              <a:t>quantificar e representar medidas.</a:t>
            </a:r>
          </a:p>
          <a:p>
            <a:r>
              <a:rPr lang="pt-BR" sz="1200" dirty="0" smtClean="0"/>
              <a:t>Irracionais</a:t>
            </a:r>
            <a:r>
              <a:rPr lang="pt-BR" sz="1200" baseline="0" dirty="0" smtClean="0"/>
              <a:t> – resultados de divisões em q não eram </a:t>
            </a:r>
            <a:r>
              <a:rPr lang="pt-BR" sz="1200" baseline="0" dirty="0" err="1" smtClean="0"/>
              <a:t>numeros</a:t>
            </a:r>
            <a:r>
              <a:rPr lang="pt-BR" sz="1200" baseline="0" dirty="0" smtClean="0"/>
              <a:t> decimais finitos nem </a:t>
            </a:r>
            <a:r>
              <a:rPr lang="pt-BR" sz="1200" baseline="0" dirty="0" err="1" smtClean="0"/>
              <a:t>periodicos</a:t>
            </a:r>
            <a:r>
              <a:rPr lang="pt-BR" sz="1200" baseline="0" dirty="0" smtClean="0"/>
              <a:t> para representar medições.</a:t>
            </a:r>
          </a:p>
          <a:p>
            <a:r>
              <a:rPr lang="pt-BR" sz="1200" baseline="0" dirty="0" smtClean="0"/>
              <a:t>Complexos – </a:t>
            </a:r>
            <a:r>
              <a:rPr lang="pt-BR" sz="1200" baseline="0" dirty="0" err="1" smtClean="0"/>
              <a:t>rais</a:t>
            </a:r>
            <a:r>
              <a:rPr lang="pt-BR" sz="1200" baseline="0" dirty="0" smtClean="0"/>
              <a:t> quadrada de numero negativo ou resolução de x² + 1 = 0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CDA87-E6B1-4A14-ABA6-D97823D12144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99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6FBD-68CC-42C0-811F-71130C33F37B}" type="datetime1">
              <a:rPr lang="pt-BR" smtClean="0"/>
              <a:t>18/07/2015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Conjuntos                           Profª Juliana Schivani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A6BB-4C66-4A9C-AC0A-AE6A9AD428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90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A260-A1ED-4DEE-86B1-5A21487FC491}" type="datetime1">
              <a:rPr lang="pt-BR" smtClean="0"/>
              <a:t>18/07/2015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Conjuntos                           Profª Juliana Schivani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A6BB-4C66-4A9C-AC0A-AE6A9AD428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13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FBF3D-60BD-40F6-A3A2-D04F06B2FCFC}" type="datetime1">
              <a:rPr lang="pt-BR" smtClean="0"/>
              <a:t>18/07/2015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Conjuntos                           Profª Juliana Schivani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A6BB-4C66-4A9C-AC0A-AE6A9AD428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6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1089-7BBD-4A2A-AD3D-36BDA40EA689}" type="datetime1">
              <a:rPr lang="pt-BR" smtClean="0"/>
              <a:t>18/07/2015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Conjuntos                           Profª Juliana Schivani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A6BB-4C66-4A9C-AC0A-AE6A9AD428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67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6D2B-20D7-48F2-955D-D6E281A10A10}" type="datetime1">
              <a:rPr lang="pt-BR" smtClean="0"/>
              <a:t>18/07/2015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Conjuntos                           Profª Juliana Schivani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A6BB-4C66-4A9C-AC0A-AE6A9AD428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26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2BEC-1C43-43A3-A2E5-7871F8CA6AC2}" type="datetime1">
              <a:rPr lang="pt-BR" smtClean="0"/>
              <a:t>18/07/2015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Conjuntos                           Profª Juliana Schivani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A6BB-4C66-4A9C-AC0A-AE6A9AD428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4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E4D2-B307-49E2-B821-BFAED99E76A9}" type="datetime1">
              <a:rPr lang="pt-BR" smtClean="0"/>
              <a:t>18/07/2015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Conjuntos                           Profª Juliana Schivani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A6BB-4C66-4A9C-AC0A-AE6A9AD428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92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C66C-345C-4468-A0D0-6516E319C1AA}" type="datetime1">
              <a:rPr lang="pt-BR" smtClean="0"/>
              <a:t>18/07/2015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Conjuntos                           Profª Juliana Schivani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A6BB-4C66-4A9C-AC0A-AE6A9AD428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8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2BB5-2E87-4AA0-93BF-76DA0D808C17}" type="datetime1">
              <a:rPr lang="pt-BR" smtClean="0"/>
              <a:t>18/07/2015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Conjuntos                           Profª Juliana Schivani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A6BB-4C66-4A9C-AC0A-AE6A9AD428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45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FB54-9076-416D-839D-05CC805F1A43}" type="datetime1">
              <a:rPr lang="pt-BR" smtClean="0"/>
              <a:t>18/07/2015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Conjuntos                           Profª Juliana Schivani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A6BB-4C66-4A9C-AC0A-AE6A9AD428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03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BCE8-5DCB-4C39-BDA5-EFBD808ADF06}" type="datetime1">
              <a:rPr lang="pt-BR" smtClean="0"/>
              <a:t>18/07/2015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Conjuntos                           Profª Juliana Schivani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A6BB-4C66-4A9C-AC0A-AE6A9AD428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44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FDAF9-020A-43C0-B72D-58251879EDFA}" type="datetime1">
              <a:rPr lang="pt-BR" smtClean="0"/>
              <a:t>18/07/2015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Conjuntos                           Profª Juliana Schivani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0A6BB-4C66-4A9C-AC0A-AE6A9AD428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1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microsoft.com/office/2007/relationships/hdphoto" Target="../media/hdphoto2.wdp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41.jpeg"/><Relationship Id="rId7" Type="http://schemas.openxmlformats.org/officeDocument/2006/relationships/image" Target="../media/image4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10" Type="http://schemas.openxmlformats.org/officeDocument/2006/relationships/image" Target="../media/image48.gif"/><Relationship Id="rId4" Type="http://schemas.openxmlformats.org/officeDocument/2006/relationships/image" Target="../media/image42.gif"/><Relationship Id="rId9" Type="http://schemas.openxmlformats.org/officeDocument/2006/relationships/image" Target="../media/image47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/>
          <a:lstStyle/>
          <a:p>
            <a:r>
              <a:rPr lang="pt-BR" sz="60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CONJUNTOS</a:t>
            </a:r>
            <a:endParaRPr lang="pt-BR" sz="6000" b="1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1640" y="5229200"/>
            <a:ext cx="6080720" cy="1487016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tx1"/>
                </a:solidFill>
                <a:latin typeface="Blackadder ITC" panose="04020505051007020D02" pitchFamily="82" charset="0"/>
              </a:rPr>
              <a:t>Professora Kaline Souza</a:t>
            </a:r>
            <a:endParaRPr lang="pt-BR" sz="4000" dirty="0">
              <a:solidFill>
                <a:schemeClr val="tx1"/>
              </a:solidFill>
              <a:latin typeface="Blackadder ITC" panose="04020505051007020D02" pitchFamily="8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9790"/>
            <a:ext cx="9144000" cy="259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3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958"/>
            <a:ext cx="8229600" cy="922114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 CENA" panose="02000000000000000000" pitchFamily="2" charset="0"/>
              </a:rPr>
              <a:t>Operações com Conjuntos</a:t>
            </a:r>
            <a:endParaRPr lang="pt-BR" dirty="0">
              <a:latin typeface="AR CENA" panose="02000000000000000000" pitchFamily="2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395536" y="944724"/>
            <a:ext cx="3168352" cy="295232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2329195" y="930242"/>
            <a:ext cx="3168352" cy="295232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1547664" y="2420888"/>
            <a:ext cx="3168352" cy="29523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11560" y="83671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7030A0"/>
                </a:solidFill>
              </a:rPr>
              <a:t>E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921483" y="82562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002060"/>
                </a:solidFill>
              </a:rPr>
              <a:t>D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761243" y="535347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00B050"/>
                </a:solidFill>
              </a:rPr>
              <a:t>V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49" name="Espaço Reservado para Conteúdo 2"/>
          <p:cNvSpPr>
            <a:spLocks noGrp="1"/>
          </p:cNvSpPr>
          <p:nvPr>
            <p:ph idx="1"/>
          </p:nvPr>
        </p:nvSpPr>
        <p:spPr>
          <a:xfrm rot="19151756">
            <a:off x="3275989" y="4724647"/>
            <a:ext cx="3250917" cy="5685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INTERSECÇÃO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43" y="1697747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790" y="1719689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10" y="3144435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8799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4435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55" y="2614949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469" y="2847590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871" y="2851954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47" y="2847590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24" y="3148799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300" y="4672049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790" y="4712079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49" y="4019515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25" y="4015151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905" y="4073995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307" y="4078359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283" y="4073995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164" y="4070765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66" y="4075129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542" y="4070765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741" y="4069440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143" y="4073804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341" y="4069440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25144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584" y="1131718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560" y="1127354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40" y="1186198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542" y="1190562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518" y="1186198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116" y="1822834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518" y="1827198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494" y="1822834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71" y="1990228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73" y="1994592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849" y="1990228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2882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21259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64" y="1427569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79" y="1148791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23" y="1994592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25" y="1827198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78" y="2588282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52" y="1159877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Espaço Reservado para Conteúdo 2"/>
          <p:cNvSpPr txBox="1">
            <a:spLocks/>
          </p:cNvSpPr>
          <p:nvPr/>
        </p:nvSpPr>
        <p:spPr>
          <a:xfrm>
            <a:off x="5785579" y="2132856"/>
            <a:ext cx="3250917" cy="3716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(E) = 14</a:t>
            </a:r>
          </a:p>
          <a:p>
            <a:pPr marL="0" indent="0">
              <a:buFont typeface="Arial" pitchFamily="34" charset="0"/>
              <a:buNone/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(D) = 18</a:t>
            </a:r>
          </a:p>
          <a:p>
            <a:pPr marL="0" indent="0">
              <a:buFont typeface="Arial" pitchFamily="34" charset="0"/>
              <a:buNone/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(V) = 22</a:t>
            </a:r>
          </a:p>
          <a:p>
            <a:pPr marL="0" indent="0">
              <a:buFont typeface="Arial" pitchFamily="34" charset="0"/>
              <a:buNone/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(E ⋂ D) = 3</a:t>
            </a:r>
          </a:p>
          <a:p>
            <a:pPr marL="0" indent="0">
              <a:buNone/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(E ⋂ V) = 4</a:t>
            </a:r>
          </a:p>
          <a:p>
            <a:pPr marL="0" indent="0">
              <a:buNone/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(D ⋂ V) = 5</a:t>
            </a:r>
          </a:p>
          <a:p>
            <a:pPr marL="0" indent="0">
              <a:buNone/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(E ⋂ D ⋂ V) = 1</a:t>
            </a:r>
          </a:p>
          <a:p>
            <a:pPr marL="0" indent="0">
              <a:buFont typeface="Arial" pitchFamily="34" charset="0"/>
              <a:buNone/>
            </a:pPr>
            <a:endParaRPr lang="pt-BR" sz="2800" dirty="0"/>
          </a:p>
        </p:txBody>
      </p:sp>
      <p:sp>
        <p:nvSpPr>
          <p:cNvPr id="9" name="Chave esquerda 8"/>
          <p:cNvSpPr/>
          <p:nvPr/>
        </p:nvSpPr>
        <p:spPr>
          <a:xfrm>
            <a:off x="5650214" y="3714365"/>
            <a:ext cx="226581" cy="192144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Espaço Reservado para Conteúdo 2"/>
          <p:cNvSpPr txBox="1">
            <a:spLocks/>
          </p:cNvSpPr>
          <p:nvPr/>
        </p:nvSpPr>
        <p:spPr>
          <a:xfrm>
            <a:off x="5796136" y="836712"/>
            <a:ext cx="3250917" cy="1549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Quantos foram os adolescentes entrevistados?</a:t>
            </a:r>
            <a:endParaRPr lang="pt-BR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2" name="Espaço Reservado para Conteúdo 2"/>
          <p:cNvSpPr txBox="1">
            <a:spLocks/>
          </p:cNvSpPr>
          <p:nvPr/>
        </p:nvSpPr>
        <p:spPr>
          <a:xfrm>
            <a:off x="5763504" y="5676635"/>
            <a:ext cx="3250917" cy="62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(E ⋃ D ⋃ V) = ?</a:t>
            </a:r>
            <a:r>
              <a:rPr lang="pt-BR" sz="2800" dirty="0" smtClean="0">
                <a:latin typeface="Cambria"/>
              </a:rPr>
              <a:t>   </a:t>
            </a:r>
            <a:endParaRPr lang="pt-BR" sz="2800" dirty="0"/>
          </a:p>
        </p:txBody>
      </p:sp>
      <p:sp>
        <p:nvSpPr>
          <p:cNvPr id="63" name="Espaço Reservado para Conteúdo 2"/>
          <p:cNvSpPr txBox="1">
            <a:spLocks/>
          </p:cNvSpPr>
          <p:nvPr/>
        </p:nvSpPr>
        <p:spPr>
          <a:xfrm rot="19151756">
            <a:off x="4618933" y="5917827"/>
            <a:ext cx="1348828" cy="568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UNIÃO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52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  <p:bldP spid="60" grpId="0" uiExpand="1" build="p"/>
      <p:bldP spid="9" grpId="0" animBg="1"/>
      <p:bldP spid="61" grpId="0" build="p"/>
      <p:bldP spid="62" grpId="0" build="p"/>
      <p:bldP spid="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ipse 17"/>
          <p:cNvSpPr/>
          <p:nvPr/>
        </p:nvSpPr>
        <p:spPr>
          <a:xfrm>
            <a:off x="323528" y="4437112"/>
            <a:ext cx="1872208" cy="4680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4572000" y="5373216"/>
            <a:ext cx="360040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5292080" y="5373216"/>
            <a:ext cx="360040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5940152" y="5373216"/>
            <a:ext cx="360040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323528" y="2636912"/>
            <a:ext cx="1152128" cy="4680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5184068" y="3645024"/>
            <a:ext cx="468052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395536" y="980728"/>
            <a:ext cx="1800200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5220072" y="1988840"/>
            <a:ext cx="504056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936104"/>
          </a:xfrm>
        </p:spPr>
        <p:txBody>
          <a:bodyPr>
            <a:normAutofit lnSpcReduction="10000"/>
          </a:bodyPr>
          <a:lstStyle/>
          <a:p>
            <a:pPr lvl="0" algn="just" fontAlgn="base">
              <a:lnSpc>
                <a:spcPct val="90000"/>
              </a:lnSpc>
              <a:spcAft>
                <a:spcPct val="0"/>
              </a:spcAft>
              <a:buClr>
                <a:srgbClr val="CCCC99"/>
              </a:buClr>
              <a:buSzPct val="70000"/>
              <a:buNone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Interseção:</a:t>
            </a: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dados dois conjuntos A e B, chama-se de </a:t>
            </a: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Clr>
                <a:srgbClr val="CCCC99"/>
              </a:buClr>
              <a:buSzPct val="70000"/>
              <a:buNone/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interseção de A com B, ao conjunto: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18958"/>
            <a:ext cx="8229600" cy="922114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 CENA" panose="02000000000000000000" pitchFamily="2" charset="0"/>
              </a:rPr>
              <a:t>Operações com Conjuntos</a:t>
            </a:r>
            <a:endParaRPr lang="pt-BR" dirty="0">
              <a:latin typeface="AR CENA" panose="02000000000000000000" pitchFamily="2" charset="0"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86736"/>
              </p:ext>
            </p:extLst>
          </p:nvPr>
        </p:nvGraphicFramePr>
        <p:xfrm>
          <a:off x="2123728" y="1988840"/>
          <a:ext cx="4680623" cy="585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8" name="Equation" r:id="rId4" imgW="1625600" imgH="203200" progId="Equation.DSMT4">
                  <p:embed/>
                </p:oleObj>
              </mc:Choice>
              <mc:Fallback>
                <p:oleObj name="Equation" r:id="rId4" imgW="1625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988840"/>
                        <a:ext cx="4680623" cy="585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95536" y="2708920"/>
            <a:ext cx="8496944" cy="936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pt-BR" sz="2800" b="1" dirty="0" smtClean="0"/>
              <a:t>União:</a:t>
            </a:r>
            <a:r>
              <a:rPr lang="pt-BR" sz="2800" dirty="0" smtClean="0"/>
              <a:t> dados dois conjuntos A e B, chama-se de união de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pt-BR" sz="2800" dirty="0" smtClean="0"/>
              <a:t>A com B, ao conjunto:</a:t>
            </a:r>
          </a:p>
          <a:p>
            <a:pPr marL="0" indent="0">
              <a:buFont typeface="Arial" pitchFamily="34" charset="0"/>
              <a:buNone/>
            </a:pPr>
            <a:endParaRPr lang="pt-BR" dirty="0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698121"/>
              </p:ext>
            </p:extLst>
          </p:nvPr>
        </p:nvGraphicFramePr>
        <p:xfrm>
          <a:off x="2123728" y="3645024"/>
          <a:ext cx="4608512" cy="600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9" name="Equation" r:id="rId6" imgW="1714500" imgH="203200" progId="Equation.DSMT4">
                  <p:embed/>
                </p:oleObj>
              </mc:Choice>
              <mc:Fallback>
                <p:oleObj name="Equation" r:id="rId6" imgW="1714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645024"/>
                        <a:ext cx="4608512" cy="600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4437112"/>
            <a:ext cx="8496944" cy="936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pt-BR" sz="2800" b="1" dirty="0" smtClean="0"/>
              <a:t>Diferença:</a:t>
            </a:r>
            <a:r>
              <a:rPr lang="pt-BR" sz="2800" dirty="0" smtClean="0"/>
              <a:t> dados A e B, chama-se diferença entre A e B,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pt-BR" sz="2800" dirty="0" smtClean="0"/>
              <a:t>ao conjunto:</a:t>
            </a:r>
          </a:p>
          <a:p>
            <a:pPr marL="0" indent="0">
              <a:buFont typeface="Arial" pitchFamily="34" charset="0"/>
              <a:buNone/>
            </a:pPr>
            <a:endParaRPr lang="pt-BR" dirty="0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0097"/>
              </p:ext>
            </p:extLst>
          </p:nvPr>
        </p:nvGraphicFramePr>
        <p:xfrm>
          <a:off x="2195737" y="5327034"/>
          <a:ext cx="4608512" cy="672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0" name="Equation" r:id="rId8" imgW="1600200" imgH="203200" progId="Equation.DSMT4">
                  <p:embed/>
                </p:oleObj>
              </mc:Choice>
              <mc:Fallback>
                <p:oleObj name="Equation" r:id="rId8" imgW="160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7" y="5327034"/>
                        <a:ext cx="4608512" cy="6721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579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6" grpId="0" animBg="1"/>
      <p:bldP spid="17" grpId="0" animBg="1"/>
      <p:bldP spid="14" grpId="0" animBg="1"/>
      <p:bldP spid="13" grpId="0" animBg="1"/>
      <p:bldP spid="12" grpId="0" animBg="1"/>
      <p:bldP spid="11" grpId="0" animBg="1"/>
      <p:bldP spid="3" grpId="0" build="allAtOnce"/>
      <p:bldP spid="7" grpId="0" build="allAtOnce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0330"/>
            <a:ext cx="3240360" cy="239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971600" y="1305056"/>
            <a:ext cx="16113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união B</a:t>
            </a:r>
            <a:endParaRPr lang="pt-B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787" y="476672"/>
            <a:ext cx="3792637" cy="237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5564805" y="2856990"/>
            <a:ext cx="23137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interseção B</a:t>
            </a:r>
            <a:endParaRPr lang="pt-B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34" y="3423818"/>
            <a:ext cx="3352800" cy="214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131498" y="5570876"/>
            <a:ext cx="17684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menos B</a:t>
            </a:r>
            <a:endParaRPr lang="pt-B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17" y="3306722"/>
            <a:ext cx="33813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4812878" y="5723276"/>
            <a:ext cx="37915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Somente A e B</a:t>
            </a:r>
            <a:endParaRPr lang="pt-B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621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06" y="620688"/>
            <a:ext cx="2695419" cy="271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958"/>
            <a:ext cx="8229600" cy="922114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 CENA" panose="02000000000000000000" pitchFamily="2" charset="0"/>
              </a:rPr>
              <a:t>Operações com Conjuntos</a:t>
            </a:r>
            <a:endParaRPr lang="pt-BR" dirty="0">
              <a:latin typeface="AR CENA" panose="02000000000000000000" pitchFamily="2" charset="0"/>
            </a:endParaRPr>
          </a:p>
        </p:txBody>
      </p:sp>
      <p:sp>
        <p:nvSpPr>
          <p:cNvPr id="61" name="Espaço Reservado para Conteúdo 2"/>
          <p:cNvSpPr txBox="1">
            <a:spLocks/>
          </p:cNvSpPr>
          <p:nvPr/>
        </p:nvSpPr>
        <p:spPr>
          <a:xfrm>
            <a:off x="2843809" y="980729"/>
            <a:ext cx="2160240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800" dirty="0" smtClean="0">
                <a:solidFill>
                  <a:srgbClr val="FF0000"/>
                </a:solidFill>
              </a:rPr>
              <a:t>n (E) = 14</a:t>
            </a:r>
          </a:p>
          <a:p>
            <a:pPr marL="0" indent="0">
              <a:buFont typeface="Arial" pitchFamily="34" charset="0"/>
              <a:buNone/>
            </a:pPr>
            <a:r>
              <a:rPr lang="pt-BR" sz="2800" dirty="0" smtClean="0">
                <a:solidFill>
                  <a:srgbClr val="FF0000"/>
                </a:solidFill>
              </a:rPr>
              <a:t>n (D) = 18</a:t>
            </a:r>
          </a:p>
          <a:p>
            <a:pPr marL="0" indent="0">
              <a:buFont typeface="Arial" pitchFamily="34" charset="0"/>
              <a:buNone/>
            </a:pPr>
            <a:r>
              <a:rPr lang="pt-BR" sz="2800" dirty="0" smtClean="0">
                <a:solidFill>
                  <a:srgbClr val="FF0000"/>
                </a:solidFill>
              </a:rPr>
              <a:t>n (V) = 22</a:t>
            </a:r>
          </a:p>
          <a:p>
            <a:pPr marL="0" indent="0">
              <a:buFont typeface="Arial" pitchFamily="34" charset="0"/>
              <a:buNone/>
            </a:pPr>
            <a:endParaRPr lang="pt-BR" sz="2800" dirty="0"/>
          </a:p>
        </p:txBody>
      </p:sp>
      <p:sp>
        <p:nvSpPr>
          <p:cNvPr id="63" name="Espaço Reservado para Conteúdo 2"/>
          <p:cNvSpPr txBox="1">
            <a:spLocks/>
          </p:cNvSpPr>
          <p:nvPr/>
        </p:nvSpPr>
        <p:spPr>
          <a:xfrm>
            <a:off x="-36512" y="3493268"/>
            <a:ext cx="8032483" cy="1874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n(E⋃D⋃V) =  n(E) + n(D) + n(V)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n(E⋃D⋃V) = 14 + 18 + 22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n(E⋃D⋃V) = 54</a:t>
            </a:r>
          </a:p>
          <a:p>
            <a:pPr marL="0" indent="0">
              <a:buNone/>
            </a:pPr>
            <a:r>
              <a:rPr lang="pt-BR" sz="2400" dirty="0" smtClean="0">
                <a:latin typeface="Cambria"/>
              </a:rPr>
              <a:t>   </a:t>
            </a: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4981756" y="908720"/>
            <a:ext cx="28803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n (E ⋂ D) = 3</a:t>
            </a:r>
          </a:p>
          <a:p>
            <a:r>
              <a:rPr lang="pt-BR" sz="2800" dirty="0" smtClean="0">
                <a:solidFill>
                  <a:srgbClr val="FF0000"/>
                </a:solidFill>
              </a:rPr>
              <a:t>n (E ⋂ V) = 4</a:t>
            </a:r>
          </a:p>
          <a:p>
            <a:r>
              <a:rPr lang="pt-BR" sz="2800" dirty="0" smtClean="0">
                <a:solidFill>
                  <a:srgbClr val="FF0000"/>
                </a:solidFill>
              </a:rPr>
              <a:t>n (D ⋂ V) = 5</a:t>
            </a:r>
          </a:p>
          <a:p>
            <a:r>
              <a:rPr lang="pt-BR" sz="2800" dirty="0" smtClean="0">
                <a:solidFill>
                  <a:srgbClr val="FF0000"/>
                </a:solidFill>
              </a:rPr>
              <a:t>n (E ⋂ D ⋂ V) = 1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3749798" y="3501008"/>
            <a:ext cx="1410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- </a:t>
            </a:r>
            <a:r>
              <a:rPr lang="pt-BR" sz="2400" dirty="0">
                <a:solidFill>
                  <a:srgbClr val="FF0000"/>
                </a:solidFill>
              </a:rPr>
              <a:t>n(E⋂D)  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3103533" y="4150821"/>
            <a:ext cx="892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2400" dirty="0">
                <a:solidFill>
                  <a:srgbClr val="FF0000"/>
                </a:solidFill>
              </a:rPr>
              <a:t>– </a:t>
            </a:r>
            <a:r>
              <a:rPr lang="pt-BR" sz="2400" dirty="0" smtClean="0">
                <a:solidFill>
                  <a:srgbClr val="FF0000"/>
                </a:solidFill>
              </a:rPr>
              <a:t>3  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65" name="Retângulo 64"/>
          <p:cNvSpPr/>
          <p:nvPr/>
        </p:nvSpPr>
        <p:spPr>
          <a:xfrm>
            <a:off x="1907704" y="4721780"/>
            <a:ext cx="892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2400" dirty="0">
                <a:solidFill>
                  <a:srgbClr val="FF0000"/>
                </a:solidFill>
              </a:rPr>
              <a:t>– </a:t>
            </a:r>
            <a:r>
              <a:rPr lang="pt-BR" sz="2400" dirty="0" smtClean="0">
                <a:solidFill>
                  <a:srgbClr val="FF0000"/>
                </a:solidFill>
              </a:rPr>
              <a:t>3  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66" name="Retângulo 65"/>
          <p:cNvSpPr/>
          <p:nvPr/>
        </p:nvSpPr>
        <p:spPr>
          <a:xfrm>
            <a:off x="4860032" y="3501008"/>
            <a:ext cx="1435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- n(D⋂V)  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3607589" y="4150820"/>
            <a:ext cx="89240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2400" dirty="0">
                <a:solidFill>
                  <a:srgbClr val="FF0000"/>
                </a:solidFill>
              </a:rPr>
              <a:t>– </a:t>
            </a:r>
            <a:r>
              <a:rPr lang="pt-BR" sz="2400" dirty="0" smtClean="0">
                <a:solidFill>
                  <a:srgbClr val="FF0000"/>
                </a:solidFill>
              </a:rPr>
              <a:t>5  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68" name="Retângulo 67"/>
          <p:cNvSpPr/>
          <p:nvPr/>
        </p:nvSpPr>
        <p:spPr>
          <a:xfrm>
            <a:off x="2353905" y="4721780"/>
            <a:ext cx="89240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2400" dirty="0">
                <a:solidFill>
                  <a:srgbClr val="FF0000"/>
                </a:solidFill>
              </a:rPr>
              <a:t>– </a:t>
            </a:r>
            <a:r>
              <a:rPr lang="pt-BR" sz="2400" dirty="0" smtClean="0">
                <a:solidFill>
                  <a:srgbClr val="FF0000"/>
                </a:solidFill>
              </a:rPr>
              <a:t>5  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69" name="Retângulo 68"/>
          <p:cNvSpPr/>
          <p:nvPr/>
        </p:nvSpPr>
        <p:spPr>
          <a:xfrm>
            <a:off x="6012160" y="3501008"/>
            <a:ext cx="1396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- </a:t>
            </a:r>
            <a:r>
              <a:rPr lang="pt-BR" sz="2400" dirty="0">
                <a:solidFill>
                  <a:srgbClr val="FF0000"/>
                </a:solidFill>
              </a:rPr>
              <a:t>n(E</a:t>
            </a:r>
            <a:r>
              <a:rPr lang="pt-BR" sz="2400" dirty="0" smtClean="0">
                <a:solidFill>
                  <a:srgbClr val="FF0000"/>
                </a:solidFill>
              </a:rPr>
              <a:t>⋂V)  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70" name="Retângulo 69"/>
          <p:cNvSpPr/>
          <p:nvPr/>
        </p:nvSpPr>
        <p:spPr>
          <a:xfrm>
            <a:off x="4068134" y="4133678"/>
            <a:ext cx="89240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2400" dirty="0">
                <a:solidFill>
                  <a:srgbClr val="FF0000"/>
                </a:solidFill>
              </a:rPr>
              <a:t>– </a:t>
            </a:r>
            <a:r>
              <a:rPr lang="pt-BR" sz="2400" dirty="0" smtClean="0">
                <a:solidFill>
                  <a:srgbClr val="FF0000"/>
                </a:solidFill>
              </a:rPr>
              <a:t>4  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71" name="Retângulo 70"/>
          <p:cNvSpPr/>
          <p:nvPr/>
        </p:nvSpPr>
        <p:spPr>
          <a:xfrm>
            <a:off x="2786461" y="4725144"/>
            <a:ext cx="89240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2400" dirty="0">
                <a:solidFill>
                  <a:srgbClr val="FF0000"/>
                </a:solidFill>
              </a:rPr>
              <a:t>– </a:t>
            </a:r>
            <a:r>
              <a:rPr lang="pt-BR" sz="2400" dirty="0" smtClean="0">
                <a:solidFill>
                  <a:srgbClr val="FF0000"/>
                </a:solidFill>
              </a:rPr>
              <a:t>4  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72" name="Retângulo 71"/>
          <p:cNvSpPr/>
          <p:nvPr/>
        </p:nvSpPr>
        <p:spPr>
          <a:xfrm>
            <a:off x="7092280" y="3501008"/>
            <a:ext cx="1882247" cy="586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+ </a:t>
            </a:r>
            <a:r>
              <a:rPr lang="pt-BR" sz="2400" dirty="0">
                <a:solidFill>
                  <a:srgbClr val="FF0000"/>
                </a:solidFill>
              </a:rPr>
              <a:t>n(E</a:t>
            </a:r>
            <a:r>
              <a:rPr lang="pt-BR" sz="2400" dirty="0" smtClean="0">
                <a:solidFill>
                  <a:srgbClr val="FF0000"/>
                </a:solidFill>
              </a:rPr>
              <a:t>⋂D⋂V)  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73" name="Retângulo 72"/>
          <p:cNvSpPr/>
          <p:nvPr/>
        </p:nvSpPr>
        <p:spPr>
          <a:xfrm>
            <a:off x="4543693" y="4150821"/>
            <a:ext cx="89240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+ 1  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74" name="Retângulo 73"/>
          <p:cNvSpPr/>
          <p:nvPr/>
        </p:nvSpPr>
        <p:spPr>
          <a:xfrm>
            <a:off x="3203848" y="4712136"/>
            <a:ext cx="89240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+ 1  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75" name="Retângulo 74"/>
          <p:cNvSpPr/>
          <p:nvPr/>
        </p:nvSpPr>
        <p:spPr>
          <a:xfrm>
            <a:off x="-36512" y="5301208"/>
            <a:ext cx="6331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n(E⋃D⋃V) = 43 adolescentes entrevistados</a:t>
            </a:r>
          </a:p>
        </p:txBody>
      </p:sp>
    </p:spTree>
    <p:extLst>
      <p:ext uri="{BB962C8B-B14F-4D97-AF65-F5344CB8AC3E}">
        <p14:creationId xmlns:p14="http://schemas.microsoft.com/office/powerpoint/2010/main" val="24482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  <p:bldP spid="25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06" y="620688"/>
            <a:ext cx="2695419" cy="271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958"/>
            <a:ext cx="8229600" cy="922114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 CENA" panose="02000000000000000000" pitchFamily="2" charset="0"/>
              </a:rPr>
              <a:t>Operações com Conjuntos</a:t>
            </a:r>
            <a:endParaRPr lang="pt-BR" dirty="0">
              <a:latin typeface="AR CENA" panose="02000000000000000000" pitchFamily="2" charset="0"/>
            </a:endParaRPr>
          </a:p>
        </p:txBody>
      </p:sp>
      <p:sp>
        <p:nvSpPr>
          <p:cNvPr id="61" name="Espaço Reservado para Conteúdo 2"/>
          <p:cNvSpPr txBox="1">
            <a:spLocks/>
          </p:cNvSpPr>
          <p:nvPr/>
        </p:nvSpPr>
        <p:spPr>
          <a:xfrm>
            <a:off x="2843809" y="980729"/>
            <a:ext cx="2160240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800" dirty="0" smtClean="0">
                <a:solidFill>
                  <a:srgbClr val="FF0000"/>
                </a:solidFill>
              </a:rPr>
              <a:t>n (E) = 14</a:t>
            </a:r>
          </a:p>
          <a:p>
            <a:pPr marL="0" indent="0">
              <a:buFont typeface="Arial" pitchFamily="34" charset="0"/>
              <a:buNone/>
            </a:pPr>
            <a:r>
              <a:rPr lang="pt-BR" sz="2800" dirty="0" smtClean="0">
                <a:solidFill>
                  <a:srgbClr val="FF0000"/>
                </a:solidFill>
              </a:rPr>
              <a:t>n (D) = 18</a:t>
            </a:r>
          </a:p>
          <a:p>
            <a:pPr marL="0" indent="0">
              <a:buFont typeface="Arial" pitchFamily="34" charset="0"/>
              <a:buNone/>
            </a:pPr>
            <a:r>
              <a:rPr lang="pt-BR" sz="2800" dirty="0" smtClean="0">
                <a:solidFill>
                  <a:srgbClr val="FF0000"/>
                </a:solidFill>
              </a:rPr>
              <a:t>n (V) = 22</a:t>
            </a:r>
          </a:p>
          <a:p>
            <a:pPr marL="0" indent="0">
              <a:buFont typeface="Arial" pitchFamily="34" charset="0"/>
              <a:buNone/>
            </a:pPr>
            <a:endParaRPr lang="pt-BR" sz="2800" dirty="0"/>
          </a:p>
        </p:txBody>
      </p:sp>
      <p:sp>
        <p:nvSpPr>
          <p:cNvPr id="9" name="Retângulo 8"/>
          <p:cNvSpPr/>
          <p:nvPr/>
        </p:nvSpPr>
        <p:spPr>
          <a:xfrm>
            <a:off x="4981756" y="908720"/>
            <a:ext cx="28803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n (E ⋂ D) = 3</a:t>
            </a:r>
          </a:p>
          <a:p>
            <a:r>
              <a:rPr lang="pt-BR" sz="2800" dirty="0" smtClean="0">
                <a:solidFill>
                  <a:srgbClr val="FF0000"/>
                </a:solidFill>
              </a:rPr>
              <a:t>n (E ⋂ V) = 4</a:t>
            </a:r>
          </a:p>
          <a:p>
            <a:r>
              <a:rPr lang="pt-BR" sz="2800" dirty="0" smtClean="0">
                <a:solidFill>
                  <a:srgbClr val="FF0000"/>
                </a:solidFill>
              </a:rPr>
              <a:t>n (D ⋂ V) = 5</a:t>
            </a:r>
          </a:p>
          <a:p>
            <a:r>
              <a:rPr lang="pt-BR" sz="2800" dirty="0" smtClean="0">
                <a:solidFill>
                  <a:srgbClr val="FF0000"/>
                </a:solidFill>
              </a:rPr>
              <a:t>n (E ⋂ D ⋂ V) = 1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5" y="3212976"/>
            <a:ext cx="2986235" cy="2239676"/>
          </a:xfrm>
          <a:prstGeom prst="rect">
            <a:avLst/>
          </a:prstGeom>
        </p:spPr>
      </p:pic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3409968" y="3337498"/>
            <a:ext cx="5554520" cy="2323749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CCCC99"/>
              </a:buClr>
              <a:buSzPct val="70000"/>
              <a:buNone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Quando se quiser saber a</a:t>
            </a:r>
            <a:r>
              <a:rPr lang="pt-BR" sz="2800" b="1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kumimoji="0" lang="pt-BR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quantidade de elementos </a:t>
            </a:r>
            <a:r>
              <a:rPr kumimoji="0" lang="pt-BR" sz="2800" b="1" i="0" u="sng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SOMENTE</a:t>
            </a:r>
            <a:r>
              <a:rPr kumimoji="0" lang="pt-BR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 A ou </a:t>
            </a:r>
            <a:r>
              <a:rPr kumimoji="0" lang="pt-BR" sz="2800" b="1" i="0" u="sng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APENAS</a:t>
            </a:r>
            <a:r>
              <a:rPr kumimoji="0" lang="pt-BR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 B, deve-se RETIRAR A INTERSECÇÃO entre os dois.</a:t>
            </a: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464876" y="5628109"/>
            <a:ext cx="2307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n(E ⋃ D ⋃ V) =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2555776" y="5585150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8 + 11 + 14 = 33 adolescentes somente estudam, somente dormem ou somente tem vida social.</a:t>
            </a:r>
          </a:p>
        </p:txBody>
      </p:sp>
    </p:spTree>
    <p:extLst>
      <p:ext uri="{BB962C8B-B14F-4D97-AF65-F5344CB8AC3E}">
        <p14:creationId xmlns:p14="http://schemas.microsoft.com/office/powerpoint/2010/main" val="353483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71981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59" y="551903"/>
            <a:ext cx="6060857" cy="136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23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8424"/>
          <a:stretch/>
        </p:blipFill>
        <p:spPr>
          <a:xfrm>
            <a:off x="80810" y="692696"/>
            <a:ext cx="8955686" cy="902777"/>
          </a:xfrm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183219" cy="461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82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60648"/>
            <a:ext cx="8496944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 smtClean="0"/>
              <a:t>Uma avaliação contendo duas questões foi dada a 200 alunos. Sabendo que: 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i="1" dirty="0" smtClean="0"/>
              <a:t>50 alunos acertaram </a:t>
            </a:r>
            <a:r>
              <a:rPr lang="pt-BR" sz="2800" b="1" i="1" u="sng" dirty="0" smtClean="0"/>
              <a:t>as duas </a:t>
            </a:r>
            <a:r>
              <a:rPr lang="pt-BR" sz="2800" i="1" dirty="0" smtClean="0"/>
              <a:t>questões. </a:t>
            </a:r>
            <a:br>
              <a:rPr lang="pt-BR" sz="2800" i="1" dirty="0" smtClean="0"/>
            </a:br>
            <a:r>
              <a:rPr lang="pt-BR" sz="2800" i="1" dirty="0" smtClean="0"/>
              <a:t>100 alunos acertaram a primeira questão. </a:t>
            </a:r>
            <a:br>
              <a:rPr lang="pt-BR" sz="2800" i="1" dirty="0" smtClean="0"/>
            </a:br>
            <a:r>
              <a:rPr lang="pt-BR" sz="2800" i="1" dirty="0" smtClean="0"/>
              <a:t>99 alunos acertaram a segunda questão. </a:t>
            </a:r>
            <a:br>
              <a:rPr lang="pt-BR" sz="2800" i="1" dirty="0" smtClean="0"/>
            </a:br>
            <a:r>
              <a:rPr lang="pt-BR" sz="2800" i="1" dirty="0" smtClean="0"/>
              <a:t>Quantos alunos responderam a </a:t>
            </a:r>
            <a:r>
              <a:rPr lang="pt-BR" sz="2800" b="1" i="1" u="sng" dirty="0" smtClean="0"/>
              <a:t>1ª ou a 2º </a:t>
            </a:r>
            <a:r>
              <a:rPr lang="pt-BR" sz="2800" i="1" dirty="0" smtClean="0"/>
              <a:t>questão?</a:t>
            </a:r>
            <a:r>
              <a:rPr lang="pt-BR" sz="2800" dirty="0" smtClean="0"/>
              <a:t> 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 smtClean="0">
                <a:latin typeface="AR CENA" panose="02000000000000000000" pitchFamily="2" charset="0"/>
              </a:rPr>
              <a:t>A ⟶ quantidade de alunos que acertaram a questão 1</a:t>
            </a:r>
          </a:p>
          <a:p>
            <a:pPr marL="0" indent="0">
              <a:buNone/>
            </a:pPr>
            <a:r>
              <a:rPr lang="pt-BR" sz="2800" dirty="0" smtClean="0">
                <a:latin typeface="AR CENA" panose="02000000000000000000" pitchFamily="2" charset="0"/>
              </a:rPr>
              <a:t>B ⟶ quantidade de alunos que acertaram a questão 2</a:t>
            </a:r>
          </a:p>
          <a:p>
            <a:pPr marL="0" indent="0">
              <a:buNone/>
            </a:pPr>
            <a:r>
              <a:rPr lang="pt-BR" sz="2800" dirty="0" smtClean="0">
                <a:latin typeface="AR CENA" panose="02000000000000000000" pitchFamily="2" charset="0"/>
              </a:rPr>
              <a:t>n(A) = 100       n(B) = 99           n(A⋂B) = 50</a:t>
            </a:r>
          </a:p>
          <a:p>
            <a:pPr marL="0" indent="0">
              <a:buNone/>
            </a:pPr>
            <a:r>
              <a:rPr lang="pt-BR" sz="2800" dirty="0" smtClean="0">
                <a:latin typeface="AR CENA" panose="02000000000000000000" pitchFamily="2" charset="0"/>
              </a:rPr>
              <a:t>n(A⋃B) = 100 + 99 – 50 = 149 acertaram a 1 ou 2.</a:t>
            </a:r>
            <a:endParaRPr lang="pt-BR" sz="2800" dirty="0">
              <a:latin typeface="AR CENA" panose="02000000000000000000" pitchFamily="2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54" y="836712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3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60648"/>
            <a:ext cx="8496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 smtClean="0"/>
              <a:t>Uma avaliação contendo duas questões foi dada a 200 alunos. Sabendo que: 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i="1" dirty="0" smtClean="0"/>
              <a:t>50 alunos acertaram </a:t>
            </a:r>
            <a:r>
              <a:rPr lang="pt-BR" sz="2800" b="1" i="1" u="sng" dirty="0" smtClean="0"/>
              <a:t>as duas </a:t>
            </a:r>
            <a:r>
              <a:rPr lang="pt-BR" sz="2800" i="1" dirty="0" smtClean="0"/>
              <a:t>questões. </a:t>
            </a:r>
            <a:br>
              <a:rPr lang="pt-BR" sz="2800" i="1" dirty="0" smtClean="0"/>
            </a:br>
            <a:r>
              <a:rPr lang="pt-BR" sz="2800" i="1" dirty="0" smtClean="0"/>
              <a:t>100 alunos acertaram a primeira questão. </a:t>
            </a:r>
            <a:br>
              <a:rPr lang="pt-BR" sz="2800" i="1" dirty="0" smtClean="0"/>
            </a:br>
            <a:r>
              <a:rPr lang="pt-BR" sz="2800" i="1" dirty="0" smtClean="0"/>
              <a:t>99 alunos acertaram a segunda questão. </a:t>
            </a:r>
            <a:br>
              <a:rPr lang="pt-BR" sz="2800" i="1" dirty="0" smtClean="0"/>
            </a:br>
            <a:r>
              <a:rPr lang="pt-BR" sz="2800" i="1" dirty="0" smtClean="0"/>
              <a:t>Quantos alunos </a:t>
            </a:r>
            <a:r>
              <a:rPr lang="pt-BR" sz="2800" b="1" i="1" u="sng" dirty="0" smtClean="0"/>
              <a:t>erraram</a:t>
            </a:r>
            <a:r>
              <a:rPr lang="pt-BR" sz="2800" i="1" dirty="0" smtClean="0"/>
              <a:t> </a:t>
            </a:r>
            <a:r>
              <a:rPr lang="pt-BR" sz="2800" b="1" i="1" u="sng" dirty="0" smtClean="0"/>
              <a:t>as duas </a:t>
            </a:r>
            <a:r>
              <a:rPr lang="pt-BR" sz="2800" i="1" dirty="0" smtClean="0"/>
              <a:t>questões?</a:t>
            </a:r>
            <a:r>
              <a:rPr lang="pt-BR" sz="2800" dirty="0" smtClean="0"/>
              <a:t> </a:t>
            </a:r>
            <a:endParaRPr lang="pt-BR" sz="28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17" y="3402343"/>
            <a:ext cx="5096566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67208"/>
            <a:ext cx="576064" cy="66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932" y="4218601"/>
            <a:ext cx="684877" cy="77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806" y="6035238"/>
            <a:ext cx="3484387" cy="55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54" y="836712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3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>
            <a:spLocks noChangeArrowheads="1"/>
          </p:cNvSpPr>
          <p:nvPr/>
        </p:nvSpPr>
        <p:spPr bwMode="auto">
          <a:xfrm>
            <a:off x="107504" y="188640"/>
            <a:ext cx="878497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200" i="1" dirty="0">
                <a:solidFill>
                  <a:srgbClr val="002060"/>
                </a:solidFill>
                <a:latin typeface="+mn-lt"/>
              </a:rPr>
              <a:t>Numa entrevista para escolha entre dois produtos verificou-se que 73 pessoas escolheram o primeiro produto, 62 pessoas escolheram o segundo produto, 23 pessoas nenhum dos dois e 35 pessoas escolheram os dois produtos. </a:t>
            </a:r>
            <a:r>
              <a:rPr lang="pt-BR" altLang="pt-BR" sz="2200" i="1" dirty="0" smtClean="0">
                <a:solidFill>
                  <a:srgbClr val="002060"/>
                </a:solidFill>
                <a:latin typeface="+mn-lt"/>
              </a:rPr>
              <a:t>Qual foi o </a:t>
            </a:r>
            <a:r>
              <a:rPr lang="pt-BR" altLang="pt-BR" sz="2200" i="1" dirty="0">
                <a:solidFill>
                  <a:srgbClr val="002060"/>
                </a:solidFill>
                <a:latin typeface="+mn-lt"/>
              </a:rPr>
              <a:t>total de pessoas </a:t>
            </a:r>
            <a:r>
              <a:rPr lang="pt-BR" altLang="pt-BR" sz="2200" i="1" dirty="0" smtClean="0">
                <a:solidFill>
                  <a:srgbClr val="002060"/>
                </a:solidFill>
                <a:latin typeface="+mn-lt"/>
              </a:rPr>
              <a:t>entrevistadas?</a:t>
            </a:r>
            <a:endParaRPr lang="pt-BR" altLang="pt-BR" sz="22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CaixaDeTexto 13"/>
          <p:cNvSpPr txBox="1">
            <a:spLocks noChangeArrowheads="1"/>
          </p:cNvSpPr>
          <p:nvPr/>
        </p:nvSpPr>
        <p:spPr bwMode="auto">
          <a:xfrm>
            <a:off x="242617" y="1701648"/>
            <a:ext cx="1566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/>
              <a:t>Resolução: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42617" y="2122336"/>
            <a:ext cx="7902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De acordo com o enunciado temos: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818879" y="2554136"/>
            <a:ext cx="2359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pt-BR" altLang="pt-BR" sz="2000"/>
              <a:t>1º produto = 73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818879" y="2987523"/>
            <a:ext cx="2359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pt-BR" altLang="pt-BR" sz="2000"/>
              <a:t>2º produto = 62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242617" y="3419323"/>
            <a:ext cx="3006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pt-BR" altLang="pt-BR" sz="2000"/>
              <a:t>1º e 2º produtos = 35</a:t>
            </a: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1088754" y="3851123"/>
            <a:ext cx="2160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pt-BR" altLang="pt-BR" sz="2000"/>
              <a:t>Nenhum = 23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242617" y="4251173"/>
            <a:ext cx="293528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have direita 12"/>
          <p:cNvSpPr/>
          <p:nvPr/>
        </p:nvSpPr>
        <p:spPr>
          <a:xfrm>
            <a:off x="3033442" y="2666848"/>
            <a:ext cx="144462" cy="7207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>
              <a:cs typeface="Arial" charset="0"/>
            </a:endParaRPr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3241404" y="2809723"/>
            <a:ext cx="17176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73 + 62 = 135</a:t>
            </a: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1449117" y="4322611"/>
            <a:ext cx="2160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pt-BR" altLang="pt-BR" sz="2000"/>
              <a:t>Total = ???</a:t>
            </a:r>
          </a:p>
        </p:txBody>
      </p:sp>
      <p:grpSp>
        <p:nvGrpSpPr>
          <p:cNvPr id="16" name="Grupo 29"/>
          <p:cNvGrpSpPr>
            <a:grpSpLocks/>
          </p:cNvGrpSpPr>
          <p:nvPr/>
        </p:nvGrpSpPr>
        <p:grpSpPr bwMode="auto">
          <a:xfrm>
            <a:off x="3035029" y="2987523"/>
            <a:ext cx="2806700" cy="647700"/>
            <a:chOff x="3349672" y="1948770"/>
            <a:chExt cx="2806504" cy="648073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073577" y="1948770"/>
              <a:ext cx="1081013" cy="25573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V="1">
              <a:off x="3349672" y="2204505"/>
              <a:ext cx="2806504" cy="392338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5840142" y="2754161"/>
            <a:ext cx="727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 135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u="sng"/>
              <a:t>– 35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 100 </a:t>
            </a:r>
          </a:p>
        </p:txBody>
      </p:sp>
      <p:grpSp>
        <p:nvGrpSpPr>
          <p:cNvPr id="20" name="Grupo 31"/>
          <p:cNvGrpSpPr>
            <a:grpSpLocks/>
          </p:cNvGrpSpPr>
          <p:nvPr/>
        </p:nvGrpSpPr>
        <p:grpSpPr bwMode="auto">
          <a:xfrm>
            <a:off x="2977879" y="3619348"/>
            <a:ext cx="3870325" cy="427038"/>
            <a:chOff x="3291736" y="2580873"/>
            <a:chExt cx="3871645" cy="428179"/>
          </a:xfrm>
        </p:grpSpPr>
        <p:cxnSp>
          <p:nvCxnSpPr>
            <p:cNvPr id="21" name="Conector reto 20"/>
            <p:cNvCxnSpPr/>
            <p:nvPr/>
          </p:nvCxnSpPr>
          <p:spPr>
            <a:xfrm>
              <a:off x="6802896" y="2580873"/>
              <a:ext cx="360485" cy="35973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flipV="1">
              <a:off x="3291736" y="2940607"/>
              <a:ext cx="3871645" cy="6844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aixaDeTexto 22"/>
          <p:cNvSpPr txBox="1">
            <a:spLocks noChangeArrowheads="1"/>
          </p:cNvSpPr>
          <p:nvPr/>
        </p:nvSpPr>
        <p:spPr bwMode="auto">
          <a:xfrm>
            <a:off x="6849792" y="3595536"/>
            <a:ext cx="727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 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u="sng"/>
              <a:t>+ 23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 123 </a:t>
            </a:r>
          </a:p>
        </p:txBody>
      </p:sp>
      <p:sp>
        <p:nvSpPr>
          <p:cNvPr id="24" name="CaixaDeTexto 23"/>
          <p:cNvSpPr txBox="1">
            <a:spLocks noChangeArrowheads="1"/>
          </p:cNvSpPr>
          <p:nvPr/>
        </p:nvSpPr>
        <p:spPr bwMode="auto">
          <a:xfrm>
            <a:off x="650604" y="5043336"/>
            <a:ext cx="6559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z="2000"/>
              <a:t>Portanto, o total de pessoas entrevistadas foi de 123.</a:t>
            </a:r>
          </a:p>
        </p:txBody>
      </p:sp>
    </p:spTree>
    <p:extLst>
      <p:ext uri="{BB962C8B-B14F-4D97-AF65-F5344CB8AC3E}">
        <p14:creationId xmlns:p14="http://schemas.microsoft.com/office/powerpoint/2010/main" val="123660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 animBg="1"/>
      <p:bldP spid="14" grpId="0"/>
      <p:bldP spid="15" grpId="0"/>
      <p:bldP spid="19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90" y="13679"/>
            <a:ext cx="8229600" cy="823033"/>
          </a:xfrm>
        </p:spPr>
        <p:txBody>
          <a:bodyPr>
            <a:normAutofit/>
          </a:bodyPr>
          <a:lstStyle/>
          <a:p>
            <a:r>
              <a:rPr lang="pt-BR" sz="4800" dirty="0" smtClean="0">
                <a:latin typeface="AR CENA" panose="02000000000000000000" pitchFamily="2" charset="0"/>
              </a:rPr>
              <a:t>Conjuntos</a:t>
            </a:r>
            <a:endParaRPr lang="pt-BR" sz="4800" dirty="0">
              <a:latin typeface="AR CENA" panose="02000000000000000000" pitchFamily="2" charset="0"/>
            </a:endParaRPr>
          </a:p>
        </p:txBody>
      </p:sp>
      <p:pic>
        <p:nvPicPr>
          <p:cNvPr id="1026" name="Picture 2" descr="https://encrypted-tbn2.gstatic.com/images?q=tbn:ANd9GcTkm4zXTpovcIQ2vQFCgktFZv9NhWvtW3HwAkc448L_1tX7nH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24" y="908720"/>
            <a:ext cx="2628900" cy="1762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908720"/>
            <a:ext cx="2640796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84724"/>
            <a:ext cx="2848943" cy="1895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53032"/>
            <a:ext cx="2736304" cy="1837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25" y="4725144"/>
            <a:ext cx="2564129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3347864" y="2918049"/>
            <a:ext cx="5333763" cy="33455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Intuitivamente, representados por letras maiúsculas, os conjuntos são </a:t>
            </a:r>
            <a:r>
              <a:rPr lang="pt-BR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agrupamentos</a:t>
            </a:r>
            <a:r>
              <a:rPr lang="pt-B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de objetos denominados </a:t>
            </a:r>
            <a:r>
              <a:rPr lang="pt-BR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elementos</a:t>
            </a:r>
            <a:r>
              <a:rPr lang="pt-B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do conjunto e, geralmente, representados por números ou letras minúsculas .</a:t>
            </a:r>
            <a:endParaRPr lang="pt-BR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126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3"/>
          <p:cNvSpPr>
            <a:spLocks noChangeArrowheads="1"/>
          </p:cNvSpPr>
          <p:nvPr/>
        </p:nvSpPr>
        <p:spPr bwMode="auto">
          <a:xfrm>
            <a:off x="179512" y="332656"/>
            <a:ext cx="871296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200" i="1" dirty="0">
                <a:solidFill>
                  <a:srgbClr val="002060"/>
                </a:solidFill>
                <a:latin typeface="+mn-lt"/>
              </a:rPr>
              <a:t>Em uma escola de 200 alunos, tem-se que 120 jogam futebol, 100 jogam basquete e 60 jogam futebol e basquete. Sabendo-se que não existe outra modalidade de esporte nesta escola, é correto afirmar que o número de alunos que não praticam futebol ou basquete </a:t>
            </a:r>
            <a:r>
              <a:rPr lang="pt-BR" altLang="pt-BR" sz="2200" i="1" dirty="0" smtClean="0">
                <a:solidFill>
                  <a:srgbClr val="002060"/>
                </a:solidFill>
                <a:latin typeface="+mn-lt"/>
              </a:rPr>
              <a:t>é...</a:t>
            </a:r>
          </a:p>
        </p:txBody>
      </p:sp>
      <p:sp>
        <p:nvSpPr>
          <p:cNvPr id="7" name="CaixaDeTexto 13"/>
          <p:cNvSpPr txBox="1">
            <a:spLocks noChangeArrowheads="1"/>
          </p:cNvSpPr>
          <p:nvPr/>
        </p:nvSpPr>
        <p:spPr bwMode="auto">
          <a:xfrm>
            <a:off x="415131" y="1905616"/>
            <a:ext cx="1566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/>
              <a:t>Resolução: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415131" y="2326304"/>
            <a:ext cx="7902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De acordo com o enunciado temos: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1278731" y="2758104"/>
            <a:ext cx="1350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pt-BR" altLang="pt-BR" sz="2000"/>
              <a:t>F = 120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1278731" y="3191491"/>
            <a:ext cx="1350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pt-BR" altLang="pt-BR" sz="2000"/>
              <a:t>B = 100</a:t>
            </a: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919956" y="3623291"/>
            <a:ext cx="1925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pt-BR" altLang="pt-BR" sz="2000"/>
              <a:t>F e B = 60</a:t>
            </a: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542131" y="4055091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pt-BR" altLang="pt-BR" sz="2000"/>
              <a:t>Nenhum = ???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415131" y="4455141"/>
            <a:ext cx="219551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have direita 13"/>
          <p:cNvSpPr/>
          <p:nvPr/>
        </p:nvSpPr>
        <p:spPr>
          <a:xfrm>
            <a:off x="2485231" y="2870816"/>
            <a:ext cx="144462" cy="7207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>
              <a:cs typeface="Arial" charset="0"/>
            </a:endParaRP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2629693" y="3013691"/>
            <a:ext cx="1981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120 + 100 = 220</a:t>
            </a:r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973931" y="4526579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pt-BR" altLang="pt-BR" sz="2000"/>
              <a:t>Total = 200</a:t>
            </a:r>
          </a:p>
        </p:txBody>
      </p:sp>
      <p:grpSp>
        <p:nvGrpSpPr>
          <p:cNvPr id="17" name="Grupo 15"/>
          <p:cNvGrpSpPr>
            <a:grpSpLocks/>
          </p:cNvGrpSpPr>
          <p:nvPr/>
        </p:nvGrpSpPr>
        <p:grpSpPr bwMode="auto">
          <a:xfrm>
            <a:off x="2485231" y="3231179"/>
            <a:ext cx="3022600" cy="608012"/>
            <a:chOff x="2627784" y="1988880"/>
            <a:chExt cx="3022528" cy="607963"/>
          </a:xfrm>
        </p:grpSpPr>
        <p:cxnSp>
          <p:nvCxnSpPr>
            <p:cNvPr id="18" name="Conector reto 17"/>
            <p:cNvCxnSpPr/>
            <p:nvPr/>
          </p:nvCxnSpPr>
          <p:spPr>
            <a:xfrm>
              <a:off x="4642273" y="1988880"/>
              <a:ext cx="1006451" cy="21588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flipV="1">
              <a:off x="2627784" y="2204763"/>
              <a:ext cx="3022528" cy="39208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aixaDeTexto 19"/>
          <p:cNvSpPr txBox="1">
            <a:spLocks noChangeArrowheads="1"/>
          </p:cNvSpPr>
          <p:nvPr/>
        </p:nvSpPr>
        <p:spPr bwMode="auto">
          <a:xfrm>
            <a:off x="5509418" y="3015279"/>
            <a:ext cx="7286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 220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u="sng"/>
              <a:t>– 60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 160 </a:t>
            </a:r>
          </a:p>
        </p:txBody>
      </p:sp>
      <p:sp>
        <p:nvSpPr>
          <p:cNvPr id="21" name="CaixaDeTexto 20"/>
          <p:cNvSpPr txBox="1">
            <a:spLocks noChangeArrowheads="1"/>
          </p:cNvSpPr>
          <p:nvPr/>
        </p:nvSpPr>
        <p:spPr bwMode="auto">
          <a:xfrm>
            <a:off x="823118" y="5247304"/>
            <a:ext cx="6630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z="2000"/>
              <a:t>Portanto, o número de alunos que não praticam futebol ou basquete é 40.</a:t>
            </a:r>
          </a:p>
        </p:txBody>
      </p:sp>
      <p:sp>
        <p:nvSpPr>
          <p:cNvPr id="22" name="Forma livre 21"/>
          <p:cNvSpPr/>
          <p:nvPr/>
        </p:nvSpPr>
        <p:spPr>
          <a:xfrm>
            <a:off x="2683668" y="3961429"/>
            <a:ext cx="3111500" cy="808037"/>
          </a:xfrm>
          <a:custGeom>
            <a:avLst/>
            <a:gdLst>
              <a:gd name="connsiteX0" fmla="*/ 3111335 w 3111335"/>
              <a:gd name="connsiteY0" fmla="*/ 0 h 807998"/>
              <a:gd name="connsiteX1" fmla="*/ 2137559 w 3111335"/>
              <a:gd name="connsiteY1" fmla="*/ 676894 h 807998"/>
              <a:gd name="connsiteX2" fmla="*/ 0 w 3111335"/>
              <a:gd name="connsiteY2" fmla="*/ 807522 h 80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1335" h="807998">
                <a:moveTo>
                  <a:pt x="3111335" y="0"/>
                </a:moveTo>
                <a:cubicBezTo>
                  <a:pt x="2883725" y="271153"/>
                  <a:pt x="2656115" y="542307"/>
                  <a:pt x="2137559" y="676894"/>
                </a:cubicBezTo>
                <a:cubicBezTo>
                  <a:pt x="1619003" y="811481"/>
                  <a:pt x="809501" y="809501"/>
                  <a:pt x="0" y="807522"/>
                </a:cubicBezTo>
              </a:path>
            </a:pathLst>
          </a:custGeom>
          <a:noFill/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3" name="CaixaDeTexto 22"/>
          <p:cNvSpPr txBox="1">
            <a:spLocks noChangeArrowheads="1"/>
          </p:cNvSpPr>
          <p:nvPr/>
        </p:nvSpPr>
        <p:spPr bwMode="auto">
          <a:xfrm>
            <a:off x="4955381" y="4526579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Nenhum = 200 – 160 = 40.</a:t>
            </a:r>
          </a:p>
        </p:txBody>
      </p:sp>
    </p:spTree>
    <p:extLst>
      <p:ext uri="{BB962C8B-B14F-4D97-AF65-F5344CB8AC3E}">
        <p14:creationId xmlns:p14="http://schemas.microsoft.com/office/powerpoint/2010/main" val="364645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 animBg="1"/>
      <p:bldP spid="15" grpId="0"/>
      <p:bldP spid="16" grpId="0"/>
      <p:bldP spid="20" grpId="0"/>
      <p:bldP spid="21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1"/>
          <p:cNvSpPr>
            <a:spLocks noChangeArrowheads="1"/>
          </p:cNvSpPr>
          <p:nvPr/>
        </p:nvSpPr>
        <p:spPr bwMode="auto">
          <a:xfrm>
            <a:off x="179512" y="260648"/>
            <a:ext cx="856895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200" i="1" dirty="0">
                <a:solidFill>
                  <a:srgbClr val="002060"/>
                </a:solidFill>
                <a:latin typeface="+mn-lt"/>
              </a:rPr>
              <a:t>Dos 500 pacientes de um hospital, 300 consomem o medicamento </a:t>
            </a:r>
            <a:r>
              <a:rPr lang="pt-BR" altLang="pt-BR" sz="2200" b="1" i="1" dirty="0">
                <a:solidFill>
                  <a:srgbClr val="002060"/>
                </a:solidFill>
                <a:latin typeface="+mn-lt"/>
              </a:rPr>
              <a:t>A</a:t>
            </a:r>
            <a:r>
              <a:rPr lang="pt-BR" altLang="pt-BR" sz="2200" i="1" dirty="0">
                <a:solidFill>
                  <a:srgbClr val="002060"/>
                </a:solidFill>
                <a:latin typeface="+mn-lt"/>
              </a:rPr>
              <a:t>, 180 consomem o medicamento </a:t>
            </a:r>
            <a:r>
              <a:rPr lang="pt-BR" altLang="pt-BR" sz="2200" b="1" i="1" dirty="0">
                <a:solidFill>
                  <a:srgbClr val="002060"/>
                </a:solidFill>
                <a:latin typeface="+mn-lt"/>
              </a:rPr>
              <a:t>B </a:t>
            </a:r>
            <a:r>
              <a:rPr lang="pt-BR" altLang="pt-BR" sz="2200" i="1" dirty="0">
                <a:solidFill>
                  <a:srgbClr val="002060"/>
                </a:solidFill>
                <a:latin typeface="+mn-lt"/>
              </a:rPr>
              <a:t>e 90 não consomem nenhum desses medicamentos. O número total de pacientes que consomem apenas um dos medicamentos é igual </a:t>
            </a:r>
            <a:r>
              <a:rPr lang="pt-BR" altLang="pt-BR" sz="2200" i="1" dirty="0" smtClean="0">
                <a:solidFill>
                  <a:srgbClr val="002060"/>
                </a:solidFill>
                <a:latin typeface="+mn-lt"/>
              </a:rPr>
              <a:t>a...</a:t>
            </a:r>
            <a:endParaRPr lang="pt-BR" altLang="pt-BR" sz="2200" i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4" name="Grupo 83"/>
          <p:cNvGrpSpPr>
            <a:grpSpLocks/>
          </p:cNvGrpSpPr>
          <p:nvPr/>
        </p:nvGrpSpPr>
        <p:grpSpPr bwMode="auto">
          <a:xfrm>
            <a:off x="3273907" y="4465637"/>
            <a:ext cx="1743075" cy="1020763"/>
            <a:chOff x="3620729" y="3920862"/>
            <a:chExt cx="1743359" cy="1020306"/>
          </a:xfrm>
        </p:grpSpPr>
        <p:sp>
          <p:nvSpPr>
            <p:cNvPr id="6" name="Elipse 5"/>
            <p:cNvSpPr/>
            <p:nvPr/>
          </p:nvSpPr>
          <p:spPr>
            <a:xfrm>
              <a:off x="4266946" y="3920862"/>
              <a:ext cx="1097142" cy="1020306"/>
            </a:xfrm>
            <a:prstGeom prst="ellipse">
              <a:avLst/>
            </a:prstGeom>
            <a:solidFill>
              <a:srgbClr val="00B0F0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Elipse 6"/>
            <p:cNvSpPr/>
            <p:nvPr/>
          </p:nvSpPr>
          <p:spPr>
            <a:xfrm>
              <a:off x="3620729" y="3920862"/>
              <a:ext cx="1097141" cy="10203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8" name="CaixaDeTexto 13"/>
          <p:cNvSpPr txBox="1">
            <a:spLocks noChangeArrowheads="1"/>
          </p:cNvSpPr>
          <p:nvPr/>
        </p:nvSpPr>
        <p:spPr bwMode="auto">
          <a:xfrm>
            <a:off x="4837594" y="1350808"/>
            <a:ext cx="1566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/>
              <a:t>Resolução: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210032" y="1628775"/>
            <a:ext cx="7902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De acordo com o enunciado temos: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1073632" y="2060575"/>
            <a:ext cx="1350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pt-BR" altLang="pt-BR" sz="2000"/>
              <a:t>A = 300</a:t>
            </a: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1073632" y="2493962"/>
            <a:ext cx="1350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pt-BR" altLang="pt-BR" sz="2000"/>
              <a:t>B = 180</a:t>
            </a: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337032" y="2894012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pt-BR" altLang="pt-BR" sz="2000"/>
              <a:t>Nenhum = 90</a:t>
            </a:r>
          </a:p>
        </p:txBody>
      </p:sp>
      <p:sp>
        <p:nvSpPr>
          <p:cNvPr id="13" name="Chave direita 12"/>
          <p:cNvSpPr/>
          <p:nvPr/>
        </p:nvSpPr>
        <p:spPr>
          <a:xfrm>
            <a:off x="2280132" y="2173287"/>
            <a:ext cx="198437" cy="10906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>
              <a:cs typeface="Arial" charset="0"/>
            </a:endParaRPr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2496032" y="2533650"/>
            <a:ext cx="2449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300 + 180 + 90 = 570</a:t>
            </a: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695807" y="3325812"/>
            <a:ext cx="1728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pt-BR" altLang="pt-BR" sz="2000"/>
              <a:t>Total = 500</a:t>
            </a:r>
          </a:p>
        </p:txBody>
      </p:sp>
      <p:grpSp>
        <p:nvGrpSpPr>
          <p:cNvPr id="16" name="Grupo 24"/>
          <p:cNvGrpSpPr>
            <a:grpSpLocks/>
          </p:cNvGrpSpPr>
          <p:nvPr/>
        </p:nvGrpSpPr>
        <p:grpSpPr bwMode="auto">
          <a:xfrm>
            <a:off x="2380144" y="2749550"/>
            <a:ext cx="2997200" cy="776287"/>
            <a:chOff x="2727054" y="2204383"/>
            <a:chExt cx="2997074" cy="776600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184401" y="2204383"/>
              <a:ext cx="539727" cy="7305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V="1">
              <a:off x="2727054" y="2280614"/>
              <a:ext cx="2997074" cy="700369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264006" y="5854700"/>
            <a:ext cx="86284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z="2000" dirty="0" smtClean="0"/>
              <a:t>Logo o total </a:t>
            </a:r>
            <a:r>
              <a:rPr lang="pt-BR" altLang="pt-BR" sz="2000" dirty="0"/>
              <a:t>de pacientes que consomem apenas um dos medicamentos </a:t>
            </a:r>
            <a:r>
              <a:rPr lang="pt-BR" altLang="pt-BR" sz="2000" dirty="0" smtClean="0"/>
              <a:t>é: </a:t>
            </a:r>
            <a:endParaRPr lang="pt-BR" altLang="pt-BR" sz="2000" dirty="0"/>
          </a:p>
        </p:txBody>
      </p:sp>
      <p:sp>
        <p:nvSpPr>
          <p:cNvPr id="20" name="CaixaDeTexto 19"/>
          <p:cNvSpPr txBox="1">
            <a:spLocks noChangeArrowheads="1"/>
          </p:cNvSpPr>
          <p:nvPr/>
        </p:nvSpPr>
        <p:spPr bwMode="auto">
          <a:xfrm>
            <a:off x="5390044" y="2620962"/>
            <a:ext cx="3046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(A e B) = 570 – 500 = 70</a:t>
            </a:r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265594" y="3757612"/>
            <a:ext cx="848287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/>
              <a:t>Representando os raciocínios de acordo com o enunciado, no diagrama de </a:t>
            </a:r>
            <a:r>
              <a:rPr lang="pt-BR" altLang="pt-BR" sz="2000" i="1" dirty="0"/>
              <a:t>Euller-</a:t>
            </a:r>
            <a:r>
              <a:rPr lang="pt-BR" altLang="pt-BR" sz="2000" i="1" dirty="0" err="1"/>
              <a:t>Venn</a:t>
            </a:r>
            <a:r>
              <a:rPr lang="pt-BR" altLang="pt-BR" sz="2000" dirty="0"/>
              <a:t>, teremos:</a:t>
            </a:r>
          </a:p>
        </p:txBody>
      </p:sp>
      <p:sp>
        <p:nvSpPr>
          <p:cNvPr id="22" name="CaixaDeTexto 21"/>
          <p:cNvSpPr txBox="1">
            <a:spLocks noChangeArrowheads="1"/>
          </p:cNvSpPr>
          <p:nvPr/>
        </p:nvSpPr>
        <p:spPr bwMode="auto">
          <a:xfrm>
            <a:off x="4440719" y="4773612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110</a:t>
            </a:r>
          </a:p>
        </p:txBody>
      </p:sp>
      <p:grpSp>
        <p:nvGrpSpPr>
          <p:cNvPr id="23" name="Grupo 41"/>
          <p:cNvGrpSpPr>
            <a:grpSpLocks/>
          </p:cNvGrpSpPr>
          <p:nvPr/>
        </p:nvGrpSpPr>
        <p:grpSpPr bwMode="auto">
          <a:xfrm>
            <a:off x="3000857" y="4260850"/>
            <a:ext cx="2232025" cy="1441450"/>
            <a:chOff x="3347864" y="3717032"/>
            <a:chExt cx="2232248" cy="1440160"/>
          </a:xfrm>
        </p:grpSpPr>
        <p:sp>
          <p:nvSpPr>
            <p:cNvPr id="24" name="Elipse 23"/>
            <p:cNvSpPr/>
            <p:nvPr/>
          </p:nvSpPr>
          <p:spPr>
            <a:xfrm>
              <a:off x="3620941" y="3921636"/>
              <a:ext cx="1097072" cy="1019849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Elipse 24"/>
            <p:cNvSpPr/>
            <p:nvPr/>
          </p:nvSpPr>
          <p:spPr>
            <a:xfrm>
              <a:off x="4267118" y="3921636"/>
              <a:ext cx="1097073" cy="1019849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3347864" y="3717032"/>
              <a:ext cx="2232248" cy="1440160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27" name="Grupo 42"/>
          <p:cNvGrpSpPr>
            <a:grpSpLocks/>
          </p:cNvGrpSpPr>
          <p:nvPr/>
        </p:nvGrpSpPr>
        <p:grpSpPr bwMode="auto">
          <a:xfrm>
            <a:off x="3072294" y="4044950"/>
            <a:ext cx="1831975" cy="688975"/>
            <a:chOff x="708554" y="3853626"/>
            <a:chExt cx="1831289" cy="688142"/>
          </a:xfrm>
        </p:grpSpPr>
        <p:sp>
          <p:nvSpPr>
            <p:cNvPr id="28" name="CaixaDeTexto 38"/>
            <p:cNvSpPr txBox="1">
              <a:spLocks noChangeArrowheads="1"/>
            </p:cNvSpPr>
            <p:nvPr/>
          </p:nvSpPr>
          <p:spPr bwMode="auto">
            <a:xfrm>
              <a:off x="708554" y="3853626"/>
              <a:ext cx="314062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/>
                <a:t>U</a:t>
              </a:r>
            </a:p>
          </p:txBody>
        </p:sp>
        <p:sp>
          <p:nvSpPr>
            <p:cNvPr id="29" name="CaixaDeTexto 39"/>
            <p:cNvSpPr txBox="1">
              <a:spLocks noChangeArrowheads="1"/>
            </p:cNvSpPr>
            <p:nvPr/>
          </p:nvSpPr>
          <p:spPr bwMode="auto">
            <a:xfrm>
              <a:off x="1042564" y="4141658"/>
              <a:ext cx="314062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/>
                <a:t>A</a:t>
              </a:r>
            </a:p>
          </p:txBody>
        </p:sp>
        <p:sp>
          <p:nvSpPr>
            <p:cNvPr id="30" name="CaixaDeTexto 40"/>
            <p:cNvSpPr txBox="1">
              <a:spLocks noChangeArrowheads="1"/>
            </p:cNvSpPr>
            <p:nvPr/>
          </p:nvSpPr>
          <p:spPr bwMode="auto">
            <a:xfrm>
              <a:off x="2225781" y="4141658"/>
              <a:ext cx="314062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/>
                <a:t>B</a:t>
              </a:r>
            </a:p>
          </p:txBody>
        </p:sp>
      </p:grpSp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3908907" y="4775200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70</a:t>
            </a:r>
          </a:p>
        </p:txBody>
      </p:sp>
      <p:sp>
        <p:nvSpPr>
          <p:cNvPr id="32" name="CaixaDeTexto 31"/>
          <p:cNvSpPr txBox="1">
            <a:spLocks noChangeArrowheads="1"/>
          </p:cNvSpPr>
          <p:nvPr/>
        </p:nvSpPr>
        <p:spPr bwMode="auto">
          <a:xfrm>
            <a:off x="3308832" y="4775200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230</a:t>
            </a:r>
          </a:p>
        </p:txBody>
      </p:sp>
      <p:sp>
        <p:nvSpPr>
          <p:cNvPr id="33" name="CaixaDeTexto 32"/>
          <p:cNvSpPr txBox="1">
            <a:spLocks noChangeArrowheads="1"/>
          </p:cNvSpPr>
          <p:nvPr/>
        </p:nvSpPr>
        <p:spPr bwMode="auto">
          <a:xfrm>
            <a:off x="3000857" y="5268912"/>
            <a:ext cx="5746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90</a:t>
            </a:r>
          </a:p>
        </p:txBody>
      </p:sp>
      <p:sp>
        <p:nvSpPr>
          <p:cNvPr id="34" name="CaixaDeTexto 33"/>
          <p:cNvSpPr txBox="1">
            <a:spLocks noChangeArrowheads="1"/>
          </p:cNvSpPr>
          <p:nvPr/>
        </p:nvSpPr>
        <p:spPr bwMode="auto">
          <a:xfrm>
            <a:off x="6404456" y="6149873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/>
              <a:t>230 + 110 = 340.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594" y="4117975"/>
            <a:ext cx="23717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Conector reto 35"/>
          <p:cNvCxnSpPr/>
          <p:nvPr/>
        </p:nvCxnSpPr>
        <p:spPr>
          <a:xfrm>
            <a:off x="7340461" y="1268760"/>
            <a:ext cx="7721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7" name="Imagem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482" y="1319877"/>
            <a:ext cx="4065998" cy="2906622"/>
          </a:xfrm>
          <a:prstGeom prst="rect">
            <a:avLst/>
          </a:prstGeom>
        </p:spPr>
      </p:pic>
      <p:sp>
        <p:nvSpPr>
          <p:cNvPr id="38" name="Retângulo 37"/>
          <p:cNvSpPr/>
          <p:nvPr/>
        </p:nvSpPr>
        <p:spPr>
          <a:xfrm>
            <a:off x="130340" y="1756152"/>
            <a:ext cx="4616839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0000"/>
                </a:solidFill>
              </a:rPr>
              <a:t>Se o enunciado não viesse com a palavra APENAS, então a resposta seria 230 + 70 + 110 = 410, já que poderia consumir A, B ou A e B, e não, apenas A ou apenas B.</a:t>
            </a:r>
          </a:p>
        </p:txBody>
      </p:sp>
    </p:spTree>
    <p:extLst>
      <p:ext uri="{BB962C8B-B14F-4D97-AF65-F5344CB8AC3E}">
        <p14:creationId xmlns:p14="http://schemas.microsoft.com/office/powerpoint/2010/main" val="119438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9" grpId="0"/>
      <p:bldP spid="20" grpId="0"/>
      <p:bldP spid="21" grpId="0"/>
      <p:bldP spid="22" grpId="0"/>
      <p:bldP spid="31" grpId="0"/>
      <p:bldP spid="32" grpId="0"/>
      <p:bldP spid="33" grpId="0"/>
      <p:bldP spid="34" grpId="0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511256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BR" dirty="0"/>
              <a:t>Um grupo de estudantes resolveu fazer uma pesquisa sobre as preferências dos alunos quanto ao cardápio </a:t>
            </a:r>
            <a:r>
              <a:rPr lang="pt-BR" dirty="0" smtClean="0"/>
              <a:t>do Restaurante </a:t>
            </a:r>
            <a:r>
              <a:rPr lang="pt-BR" dirty="0"/>
              <a:t>Universitário. </a:t>
            </a: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Nove </a:t>
            </a:r>
            <a:r>
              <a:rPr lang="pt-BR" dirty="0"/>
              <a:t>alunos optaram somente por carne de frango</a:t>
            </a:r>
            <a:r>
              <a:rPr lang="pt-BR" dirty="0" smtClean="0"/>
              <a:t>,</a:t>
            </a:r>
          </a:p>
          <a:p>
            <a:pPr algn="just"/>
            <a:r>
              <a:rPr lang="pt-BR" dirty="0" smtClean="0"/>
              <a:t>3 </a:t>
            </a:r>
            <a:r>
              <a:rPr lang="pt-BR" dirty="0"/>
              <a:t>somente por peixes, </a:t>
            </a:r>
            <a:endParaRPr lang="pt-BR" dirty="0" smtClean="0"/>
          </a:p>
          <a:p>
            <a:pPr algn="just"/>
            <a:r>
              <a:rPr lang="pt-BR" dirty="0" smtClean="0"/>
              <a:t>7 </a:t>
            </a:r>
            <a:r>
              <a:rPr lang="pt-BR" dirty="0"/>
              <a:t>por </a:t>
            </a:r>
            <a:r>
              <a:rPr lang="pt-BR" dirty="0" smtClean="0"/>
              <a:t>carne bovina </a:t>
            </a:r>
            <a:r>
              <a:rPr lang="pt-BR" dirty="0"/>
              <a:t>e frango, </a:t>
            </a:r>
            <a:endParaRPr lang="pt-BR" dirty="0" smtClean="0"/>
          </a:p>
          <a:p>
            <a:pPr algn="just"/>
            <a:r>
              <a:rPr lang="pt-BR" dirty="0" smtClean="0"/>
              <a:t>9 </a:t>
            </a:r>
            <a:r>
              <a:rPr lang="pt-BR" dirty="0"/>
              <a:t>por peixe e carne bovina e </a:t>
            </a:r>
            <a:endParaRPr lang="pt-BR" dirty="0" smtClean="0"/>
          </a:p>
          <a:p>
            <a:pPr algn="just"/>
            <a:r>
              <a:rPr lang="pt-BR" dirty="0" smtClean="0"/>
              <a:t>4 </a:t>
            </a:r>
            <a:r>
              <a:rPr lang="pt-BR" dirty="0"/>
              <a:t>pelos três tipos de carne. </a:t>
            </a:r>
            <a:endParaRPr lang="pt-BR" dirty="0" smtClean="0"/>
          </a:p>
          <a:p>
            <a:pPr algn="just"/>
            <a:r>
              <a:rPr lang="pt-BR" dirty="0" smtClean="0"/>
              <a:t>Considerando </a:t>
            </a:r>
            <a:r>
              <a:rPr lang="pt-BR" dirty="0"/>
              <a:t>que 20 alunos </a:t>
            </a:r>
            <a:r>
              <a:rPr lang="pt-BR" dirty="0" smtClean="0"/>
              <a:t>manifestaram-se vegetarianos,</a:t>
            </a:r>
          </a:p>
          <a:p>
            <a:pPr algn="just"/>
            <a:r>
              <a:rPr lang="pt-BR" dirty="0" smtClean="0"/>
              <a:t>36 </a:t>
            </a:r>
            <a:r>
              <a:rPr lang="pt-BR" dirty="0"/>
              <a:t>não optaram por carne bovina e </a:t>
            </a:r>
            <a:endParaRPr lang="pt-BR" dirty="0" smtClean="0"/>
          </a:p>
          <a:p>
            <a:pPr algn="just"/>
            <a:r>
              <a:rPr lang="pt-BR" dirty="0" smtClean="0"/>
              <a:t>42 </a:t>
            </a:r>
            <a:r>
              <a:rPr lang="pt-BR" dirty="0"/>
              <a:t>não optaram por peixe. 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Determine </a:t>
            </a:r>
            <a:r>
              <a:rPr lang="pt-BR" dirty="0"/>
              <a:t>o </a:t>
            </a:r>
            <a:r>
              <a:rPr lang="pt-BR" dirty="0" smtClean="0"/>
              <a:t>total de entrevistados</a:t>
            </a:r>
            <a:r>
              <a:rPr lang="pt-BR" dirty="0"/>
              <a:t>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14970"/>
            <a:ext cx="2160239" cy="175994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36" y="3961103"/>
            <a:ext cx="2219278" cy="261381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17032"/>
            <a:ext cx="3015208" cy="3015208"/>
          </a:xfrm>
          <a:prstGeom prst="rect">
            <a:avLst/>
          </a:prstGeom>
        </p:spPr>
      </p:pic>
      <p:cxnSp>
        <p:nvCxnSpPr>
          <p:cNvPr id="11" name="Conector reto 10"/>
          <p:cNvCxnSpPr/>
          <p:nvPr/>
        </p:nvCxnSpPr>
        <p:spPr>
          <a:xfrm>
            <a:off x="3131840" y="1916832"/>
            <a:ext cx="10801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827584" y="2276872"/>
            <a:ext cx="10801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827584" y="3906567"/>
            <a:ext cx="6480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899592" y="4293096"/>
            <a:ext cx="6120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16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arolsouza.pbworks.com/f/1321889999/conjuntos-numc3a9rico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65" y="936268"/>
            <a:ext cx="5599524" cy="41996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67544" y="18958"/>
            <a:ext cx="8229600" cy="922114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 CENA" panose="02000000000000000000" pitchFamily="2" charset="0"/>
              </a:rPr>
              <a:t>Conjuntos Numéricos</a:t>
            </a:r>
            <a:endParaRPr lang="pt-BR" dirty="0">
              <a:latin typeface="AR CENA" panose="02000000000000000000" pitchFamily="2" charset="0"/>
            </a:endParaRPr>
          </a:p>
        </p:txBody>
      </p:sp>
      <p:cxnSp>
        <p:nvCxnSpPr>
          <p:cNvPr id="11" name="Conector em curva 10"/>
          <p:cNvCxnSpPr/>
          <p:nvPr/>
        </p:nvCxnSpPr>
        <p:spPr>
          <a:xfrm rot="5400000">
            <a:off x="1774171" y="4118229"/>
            <a:ext cx="2571324" cy="43204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em curva 11"/>
          <p:cNvCxnSpPr/>
          <p:nvPr/>
        </p:nvCxnSpPr>
        <p:spPr>
          <a:xfrm>
            <a:off x="5077974" y="3542407"/>
            <a:ext cx="1734034" cy="60667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em curva 12"/>
          <p:cNvCxnSpPr/>
          <p:nvPr/>
        </p:nvCxnSpPr>
        <p:spPr>
          <a:xfrm flipV="1">
            <a:off x="4150318" y="2285992"/>
            <a:ext cx="2789759" cy="11209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em curva 13"/>
          <p:cNvCxnSpPr/>
          <p:nvPr/>
        </p:nvCxnSpPr>
        <p:spPr>
          <a:xfrm flipV="1">
            <a:off x="4547592" y="1500174"/>
            <a:ext cx="2264416" cy="64807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em curva 14"/>
          <p:cNvCxnSpPr/>
          <p:nvPr/>
        </p:nvCxnSpPr>
        <p:spPr>
          <a:xfrm>
            <a:off x="3736539" y="2665429"/>
            <a:ext cx="3075469" cy="47553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Subtítulo 2"/>
          <p:cNvSpPr txBox="1">
            <a:spLocks/>
          </p:cNvSpPr>
          <p:nvPr/>
        </p:nvSpPr>
        <p:spPr>
          <a:xfrm>
            <a:off x="1403648" y="5570268"/>
            <a:ext cx="2357454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Naturais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6940077" y="2132296"/>
            <a:ext cx="1928858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Racionais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6804084" y="2810820"/>
            <a:ext cx="2000232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Inteiros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" name="Subtítulo 2"/>
          <p:cNvSpPr txBox="1">
            <a:spLocks/>
          </p:cNvSpPr>
          <p:nvPr/>
        </p:nvSpPr>
        <p:spPr>
          <a:xfrm>
            <a:off x="6751050" y="1073743"/>
            <a:ext cx="2357454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Reais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" name="Subtítulo 2"/>
          <p:cNvSpPr txBox="1">
            <a:spLocks/>
          </p:cNvSpPr>
          <p:nvPr/>
        </p:nvSpPr>
        <p:spPr>
          <a:xfrm>
            <a:off x="6751050" y="3874636"/>
            <a:ext cx="2357454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Irracionais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5679800" y="4581128"/>
            <a:ext cx="499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Bell MT" pitchFamily="18" charset="0"/>
              </a:rPr>
              <a:t>C</a:t>
            </a:r>
            <a:endParaRPr lang="pt-BR" b="1" dirty="0">
              <a:latin typeface="Bell MT" pitchFamily="18" charset="0"/>
            </a:endParaRPr>
          </a:p>
        </p:txBody>
      </p:sp>
      <p:cxnSp>
        <p:nvCxnSpPr>
          <p:cNvPr id="42" name="Conector em curva 41"/>
          <p:cNvCxnSpPr/>
          <p:nvPr/>
        </p:nvCxnSpPr>
        <p:spPr>
          <a:xfrm rot="5400000">
            <a:off x="5370120" y="5135432"/>
            <a:ext cx="619358" cy="43227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Subtítulo 2"/>
          <p:cNvSpPr txBox="1">
            <a:spLocks/>
          </p:cNvSpPr>
          <p:nvPr/>
        </p:nvSpPr>
        <p:spPr>
          <a:xfrm>
            <a:off x="3940635" y="5570268"/>
            <a:ext cx="2357454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Complexos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6815">
            <a:off x="3402111" y="5963177"/>
            <a:ext cx="613057" cy="74309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65429"/>
            <a:ext cx="582067" cy="87310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37" y="5900039"/>
            <a:ext cx="883645" cy="85645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" y="114765"/>
            <a:ext cx="811896" cy="55208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7555">
            <a:off x="121237" y="5340548"/>
            <a:ext cx="637430" cy="94434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11" y="121023"/>
            <a:ext cx="771250" cy="95272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8218">
            <a:off x="7929777" y="5354923"/>
            <a:ext cx="882568" cy="109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4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  <p:bldP spid="19" grpId="0"/>
      <p:bldP spid="20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239948" y="1772816"/>
            <a:ext cx="8229600" cy="2230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rgbClr val="7030A0"/>
                </a:solidFill>
                <a:latin typeface="AR CENA" panose="02000000000000000000" pitchFamily="2" charset="0"/>
              </a:rPr>
              <a:t>Kaline.santos@ifrn.edu.br</a:t>
            </a:r>
            <a:endParaRPr lang="pt-BR" dirty="0" smtClean="0">
              <a:solidFill>
                <a:srgbClr val="7030A0"/>
              </a:solidFill>
              <a:latin typeface="AR CENA" panose="02000000000000000000" pitchFamily="2" charset="0"/>
            </a:endParaRPr>
          </a:p>
          <a:p>
            <a:r>
              <a:rPr lang="pt-BR" dirty="0" smtClean="0">
                <a:solidFill>
                  <a:srgbClr val="7030A0"/>
                </a:solidFill>
                <a:latin typeface="AR CENA" panose="02000000000000000000" pitchFamily="2" charset="0"/>
              </a:rPr>
              <a:t>docente.ifrn.edu.br/</a:t>
            </a:r>
            <a:r>
              <a:rPr lang="pt-BR" dirty="0" err="1" smtClean="0">
                <a:solidFill>
                  <a:srgbClr val="7030A0"/>
                </a:solidFill>
                <a:latin typeface="AR CENA" panose="02000000000000000000" pitchFamily="2" charset="0"/>
              </a:rPr>
              <a:t>kalinesouza</a:t>
            </a:r>
            <a:endParaRPr lang="pt-BR" dirty="0">
              <a:solidFill>
                <a:srgbClr val="7030A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4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171"/>
            <a:ext cx="8229600" cy="850106"/>
          </a:xfrm>
        </p:spPr>
        <p:txBody>
          <a:bodyPr/>
          <a:lstStyle/>
          <a:p>
            <a:r>
              <a:rPr lang="pt-BR" dirty="0" smtClean="0">
                <a:latin typeface="AR CENA" panose="02000000000000000000" pitchFamily="2" charset="0"/>
              </a:rPr>
              <a:t>Relação de pertinência e inclusão</a:t>
            </a:r>
            <a:endParaRPr lang="pt-BR" dirty="0">
              <a:latin typeface="AR CENA" panose="02000000000000000000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002060"/>
                </a:solidFill>
              </a:rPr>
              <a:t>V = {a, e, i, o , u} ou V = {x | x é vogal}</a:t>
            </a:r>
          </a:p>
          <a:p>
            <a:pPr marL="0" indent="0">
              <a:buNone/>
            </a:pPr>
            <a:endParaRPr lang="pt-BR" sz="4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t-BR" sz="4000" b="1" dirty="0" smtClean="0">
              <a:solidFill>
                <a:srgbClr val="002060"/>
              </a:solidFill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6300192" y="980728"/>
            <a:ext cx="2160588" cy="108012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dirty="0">
                <a:solidFill>
                  <a:srgbClr val="002060"/>
                </a:solidFill>
              </a:rPr>
              <a:t>a    e    i</a:t>
            </a:r>
          </a:p>
          <a:p>
            <a:pPr algn="ctr"/>
            <a:r>
              <a:rPr lang="pt-BR" dirty="0">
                <a:solidFill>
                  <a:srgbClr val="002060"/>
                </a:solidFill>
              </a:rPr>
              <a:t>o      u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67544" y="2029673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pt-BR" sz="2800" b="1" dirty="0">
                <a:solidFill>
                  <a:srgbClr val="002060"/>
                </a:solidFill>
                <a:latin typeface="+mj-lt"/>
              </a:rPr>
              <a:t>A = </a:t>
            </a:r>
            <a:r>
              <a:rPr lang="pt-BR" sz="2800" b="1" dirty="0" smtClean="0">
                <a:solidFill>
                  <a:srgbClr val="002060"/>
                </a:solidFill>
                <a:latin typeface="+mj-lt"/>
              </a:rPr>
              <a:t>{2}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  <a:p>
            <a:pPr marL="0" indent="0">
              <a:buFont typeface="Arial" pitchFamily="34" charset="0"/>
              <a:buNone/>
            </a:pPr>
            <a:endParaRPr lang="pt-BR" sz="4000" b="1" dirty="0" smtClean="0">
              <a:solidFill>
                <a:srgbClr val="00206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2987824" y="1916832"/>
            <a:ext cx="1944688" cy="1079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buFontTx/>
              <a:buAutoNum type="arabicPlain" startAt="2"/>
            </a:pPr>
            <a:endParaRPr lang="pt-BR" dirty="0" smtClean="0">
              <a:solidFill>
                <a:srgbClr val="002060"/>
              </a:solidFill>
            </a:endParaRPr>
          </a:p>
          <a:p>
            <a:pPr algn="ctr"/>
            <a:r>
              <a:rPr lang="pt-BR" sz="2800" dirty="0">
                <a:solidFill>
                  <a:srgbClr val="002060"/>
                </a:solidFill>
              </a:rPr>
              <a:t>2</a:t>
            </a:r>
            <a:endParaRPr lang="pt-BR" dirty="0">
              <a:solidFill>
                <a:srgbClr val="002060"/>
              </a:solidFill>
            </a:endParaRPr>
          </a:p>
          <a:p>
            <a:pPr marL="342900" indent="-342900" algn="ctr"/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67544" y="299695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dirty="0" smtClean="0">
                <a:solidFill>
                  <a:srgbClr val="002060"/>
                </a:solidFill>
              </a:rPr>
              <a:t>B = {2, 4, 6, 8, 10, 12, ...} ou P = {2x | x </a:t>
            </a:r>
            <a:r>
              <a:rPr lang="pt-BR" sz="2800" dirty="0" smtClean="0">
                <a:solidFill>
                  <a:srgbClr val="002060"/>
                </a:solidFill>
                <a:latin typeface="Cambria"/>
              </a:rPr>
              <a:t>∈ </a:t>
            </a:r>
            <a:r>
              <a:rPr lang="pt-BR" sz="2800" b="1" i="1" dirty="0" smtClean="0">
                <a:solidFill>
                  <a:srgbClr val="002060"/>
                </a:solidFill>
                <a:latin typeface="Cambria"/>
              </a:rPr>
              <a:t>N</a:t>
            </a:r>
            <a:r>
              <a:rPr lang="pt-BR" sz="2800" b="1" dirty="0" smtClean="0">
                <a:solidFill>
                  <a:srgbClr val="002060"/>
                </a:solidFill>
                <a:latin typeface="Cambria"/>
              </a:rPr>
              <a:t>}</a:t>
            </a:r>
          </a:p>
          <a:p>
            <a:pPr marL="0" indent="0">
              <a:buFont typeface="Arial" pitchFamily="34" charset="0"/>
              <a:buNone/>
            </a:pP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27584" y="4797152"/>
            <a:ext cx="115212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</a:t>
            </a:r>
            <a:r>
              <a:rPr lang="pt-BR" dirty="0" smtClean="0">
                <a:solidFill>
                  <a:srgbClr val="002060"/>
                </a:solidFill>
                <a:latin typeface="Cambria"/>
              </a:rPr>
              <a:t>∉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 V</a:t>
            </a:r>
            <a:endParaRPr lang="pt-BR" sz="4400" b="1" dirty="0">
              <a:solidFill>
                <a:srgbClr val="002060"/>
              </a:solidFill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2555776" y="4797152"/>
            <a:ext cx="115212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2 </a:t>
            </a:r>
            <a:r>
              <a:rPr lang="pt-BR" dirty="0" smtClean="0">
                <a:solidFill>
                  <a:srgbClr val="002060"/>
                </a:solidFill>
                <a:latin typeface="Cambria"/>
              </a:rPr>
              <a:t>∈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 P</a:t>
            </a:r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175599" y="4798893"/>
                <a:ext cx="170876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𝐁</m:t>
                      </m:r>
                      <m:r>
                        <a:rPr lang="pt-BR" sz="3200" b="0" i="0" smtClean="0">
                          <a:solidFill>
                            <a:srgbClr val="002060"/>
                          </a:solidFill>
                          <a:effectLst/>
                          <a:latin typeface="Cambria Math"/>
                        </a:rPr>
                        <m:t>⊄</m:t>
                      </m:r>
                      <m:r>
                        <a:rPr lang="pt-BR" sz="3200" b="1" i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𝐀</m:t>
                      </m:r>
                    </m:oMath>
                  </m:oMathPara>
                </a14:m>
                <a:endParaRPr lang="pt-BR" sz="3200" b="1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599" y="4798893"/>
                <a:ext cx="170876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4287259" y="4797152"/>
                <a:ext cx="136486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𝐀</m:t>
                      </m:r>
                      <m:r>
                        <a:rPr lang="pt-BR" sz="3200" b="1" i="0">
                          <a:solidFill>
                            <a:srgbClr val="002060"/>
                          </a:solidFill>
                          <a:latin typeface="Cambria Math"/>
                        </a:rPr>
                        <m:t>⊂</m:t>
                      </m:r>
                      <m:r>
                        <a:rPr lang="pt-BR" sz="3200" b="1" i="0">
                          <a:solidFill>
                            <a:srgbClr val="002060"/>
                          </a:solidFill>
                          <a:latin typeface="Cambria Math"/>
                        </a:rPr>
                        <m:t>𝐁</m:t>
                      </m:r>
                    </m:oMath>
                  </m:oMathPara>
                </a14:m>
                <a:endParaRPr lang="pt-BR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259" y="4797152"/>
                <a:ext cx="1364861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539552" y="5428856"/>
            <a:ext cx="1872208" cy="6644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Não pertence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2483768" y="5398684"/>
            <a:ext cx="1872208" cy="66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Pertence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3999227" y="5428857"/>
            <a:ext cx="1872208" cy="66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Está contido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5940152" y="5428857"/>
            <a:ext cx="2436945" cy="66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Não está contido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467544" y="37170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dirty="0" smtClean="0">
                <a:solidFill>
                  <a:srgbClr val="002060"/>
                </a:solidFill>
              </a:rPr>
              <a:t>X = </a:t>
            </a:r>
            <a:r>
              <a:rPr lang="pt-BR" sz="3600" dirty="0" smtClean="0">
                <a:solidFill>
                  <a:srgbClr val="002060"/>
                </a:solidFill>
                <a:latin typeface="Cambria"/>
              </a:rPr>
              <a:t>⏀</a:t>
            </a:r>
            <a:endParaRPr lang="pt-BR" sz="4800" dirty="0">
              <a:solidFill>
                <a:srgbClr val="002060"/>
              </a:solidFill>
            </a:endParaRPr>
          </a:p>
        </p:txBody>
      </p:sp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5004048" y="2260505"/>
            <a:ext cx="3693096" cy="7364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Conjunto unitário</a:t>
            </a:r>
          </a:p>
          <a:p>
            <a:pPr marL="0" indent="0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Subconjunto de B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4" name="Espaço Reservado para Conteúdo 2"/>
          <p:cNvSpPr txBox="1">
            <a:spLocks/>
          </p:cNvSpPr>
          <p:nvPr/>
        </p:nvSpPr>
        <p:spPr>
          <a:xfrm>
            <a:off x="1557323" y="3772673"/>
            <a:ext cx="3124334" cy="66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Conjunto vazio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081" y="4395936"/>
            <a:ext cx="4849792" cy="177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0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8" grpId="0"/>
      <p:bldP spid="9" grpId="0" animBg="1"/>
      <p:bldP spid="10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1" y="-257"/>
            <a:ext cx="4403689" cy="674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905000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 rot="5400000">
                <a:off x="1670653" y="80938"/>
                <a:ext cx="1283990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5400" b="1" i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∪</m:t>
                      </m:r>
                    </m:oMath>
                  </m:oMathPara>
                </a14:m>
                <a:endParaRPr lang="pt-BR" sz="54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670653" y="80938"/>
                <a:ext cx="1283990" cy="9233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o 9"/>
          <p:cNvGrpSpPr/>
          <p:nvPr/>
        </p:nvGrpSpPr>
        <p:grpSpPr>
          <a:xfrm>
            <a:off x="1979712" y="1057129"/>
            <a:ext cx="923330" cy="1283990"/>
            <a:chOff x="1866270" y="1340768"/>
            <a:chExt cx="923330" cy="12839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tângulo 8"/>
                <p:cNvSpPr/>
                <p:nvPr/>
              </p:nvSpPr>
              <p:spPr>
                <a:xfrm rot="5400000">
                  <a:off x="1685940" y="1521098"/>
                  <a:ext cx="1283990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5400" b="1" i="1" cap="none" spc="0" dirty="0" smtClean="0">
                            <a:ln w="11430"/>
                            <a:gradFill>
                              <a:gsLst>
                                <a:gs pos="0">
                                  <a:schemeClr val="accent2">
                                    <a:tint val="70000"/>
                                    <a:satMod val="245000"/>
                                  </a:schemeClr>
                                </a:gs>
                                <a:gs pos="75000">
                                  <a:schemeClr val="accent2">
                                    <a:tint val="90000"/>
                                    <a:shade val="60000"/>
                                    <a:satMod val="240000"/>
                                  </a:schemeClr>
                                </a:gs>
                                <a:gs pos="100000">
                                  <a:schemeClr val="accent2">
                                    <a:tint val="100000"/>
                                    <a:shade val="50000"/>
                                    <a:satMod val="24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∪</m:t>
                        </m:r>
                      </m:oMath>
                    </m:oMathPara>
                  </a14:m>
                  <a:endParaRPr lang="pt-BR" sz="5400" b="1" cap="none" spc="0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9" name="Retângulo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685940" y="1521098"/>
                  <a:ext cx="1283990" cy="92333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Conector reto 7"/>
            <p:cNvCxnSpPr/>
            <p:nvPr/>
          </p:nvCxnSpPr>
          <p:spPr>
            <a:xfrm flipH="1">
              <a:off x="2297361" y="1498181"/>
              <a:ext cx="30574" cy="77869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 rot="5400000">
                <a:off x="1768808" y="2555709"/>
                <a:ext cx="1283990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5400" b="1" i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∪</m:t>
                      </m:r>
                    </m:oMath>
                  </m:oMathPara>
                </a14:m>
                <a:endParaRPr lang="pt-BR" sz="54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768808" y="2555709"/>
                <a:ext cx="1283990" cy="9233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 rot="16200000" flipH="1">
                <a:off x="1670653" y="4022418"/>
                <a:ext cx="1283990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5400" b="1" i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∪</m:t>
                      </m:r>
                    </m:oMath>
                  </m:oMathPara>
                </a14:m>
                <a:endParaRPr lang="pt-BR" sz="54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 flipH="1">
                <a:off x="1670653" y="4022418"/>
                <a:ext cx="1283990" cy="9233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 rot="5400000">
                <a:off x="1756214" y="5481538"/>
                <a:ext cx="1283990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5400" b="1" i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∪</m:t>
                      </m:r>
                    </m:oMath>
                  </m:oMathPara>
                </a14:m>
                <a:endParaRPr lang="pt-BR" sz="54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756214" y="5481538"/>
                <a:ext cx="1283990" cy="9233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41119"/>
            <a:ext cx="4569296" cy="411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22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958"/>
            <a:ext cx="8229600" cy="922114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 CENA" panose="02000000000000000000" pitchFamily="2" charset="0"/>
              </a:rPr>
              <a:t>Operações com Conjuntos</a:t>
            </a:r>
            <a:endParaRPr lang="pt-BR" dirty="0">
              <a:latin typeface="AR CENA" panose="02000000000000000000" pitchFamily="2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395536" y="944724"/>
            <a:ext cx="3168352" cy="295232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2329195" y="930242"/>
            <a:ext cx="3168352" cy="295232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1547664" y="2420888"/>
            <a:ext cx="3168352" cy="29523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11560" y="83671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7030A0"/>
                </a:solidFill>
              </a:rPr>
              <a:t>E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921483" y="82562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002060"/>
                </a:solidFill>
              </a:rPr>
              <a:t>D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761243" y="535347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00B050"/>
                </a:solidFill>
              </a:rPr>
              <a:t>V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49" name="Espaço Reservado para Conteúdo 2"/>
          <p:cNvSpPr>
            <a:spLocks noGrp="1"/>
          </p:cNvSpPr>
          <p:nvPr>
            <p:ph idx="1"/>
          </p:nvPr>
        </p:nvSpPr>
        <p:spPr>
          <a:xfrm>
            <a:off x="5713571" y="980728"/>
            <a:ext cx="3250917" cy="15490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Suponha que foi realizada uma entrevista com alguns adolescentes, dos quais; 14 responderam que estudavam, 18 responderam que dormiam bem; e, 22 disseram ter uma vida social satisfatória</a:t>
            </a:r>
            <a:r>
              <a:rPr lang="pt-BR" sz="2800" dirty="0" smtClean="0"/>
              <a:t>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0349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/>
      <p:bldP spid="10" grpId="0"/>
      <p:bldP spid="11" grpId="0"/>
      <p:bldP spid="4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1547664" y="2420888"/>
            <a:ext cx="3168352" cy="29523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2329195" y="930242"/>
            <a:ext cx="3168352" cy="295232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395536" y="944724"/>
            <a:ext cx="3168352" cy="29523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958"/>
            <a:ext cx="8229600" cy="922114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 CENA" panose="02000000000000000000" pitchFamily="2" charset="0"/>
              </a:rPr>
              <a:t>Operações com Conjuntos</a:t>
            </a:r>
            <a:endParaRPr lang="pt-BR" dirty="0">
              <a:latin typeface="AR CENA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2882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11560" y="83671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7030A0"/>
                </a:solidFill>
              </a:rPr>
              <a:t>E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921483" y="82562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002060"/>
                </a:solidFill>
              </a:rPr>
              <a:t>D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761243" y="535347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00B050"/>
                </a:solidFill>
              </a:rPr>
              <a:t>V</a:t>
            </a:r>
            <a:endParaRPr lang="pt-BR" dirty="0">
              <a:solidFill>
                <a:srgbClr val="00B05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43" y="1697747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790" y="1719689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55" y="2614949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10" y="3144435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8799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4435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21259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64" y="1427569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79" y="1148791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23" y="1994592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25" y="1827198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78" y="2588282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52" y="1159877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Espaço Reservado para Conteúdo 2"/>
          <p:cNvSpPr>
            <a:spLocks noGrp="1"/>
          </p:cNvSpPr>
          <p:nvPr>
            <p:ph idx="1"/>
          </p:nvPr>
        </p:nvSpPr>
        <p:spPr>
          <a:xfrm>
            <a:off x="5713571" y="980728"/>
            <a:ext cx="3250917" cy="15490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Suponha que foi realizada uma entrevista com alguns adolescentes, dos quais; 14 responderam que estudavam, 18 responderam que dormiam bem; e, 22 disseram ter uma vida social satisfatória. </a:t>
            </a:r>
            <a:endParaRPr lang="pt-BR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400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1547664" y="2420888"/>
            <a:ext cx="3168352" cy="29523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395536" y="944724"/>
            <a:ext cx="3168352" cy="295232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958"/>
            <a:ext cx="8229600" cy="922114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 CENA" panose="02000000000000000000" pitchFamily="2" charset="0"/>
              </a:rPr>
              <a:t>Operações com Conjuntos</a:t>
            </a:r>
            <a:endParaRPr lang="pt-BR" dirty="0">
              <a:latin typeface="AR CENA" panose="02000000000000000000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11560" y="83671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7030A0"/>
                </a:solidFill>
              </a:rPr>
              <a:t>E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921483" y="82562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002060"/>
                </a:solidFill>
              </a:rPr>
              <a:t>D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761243" y="535347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00B050"/>
                </a:solidFill>
              </a:rPr>
              <a:t>V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329195" y="930242"/>
            <a:ext cx="3168352" cy="295232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43" y="1697747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790" y="1719689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55" y="2614949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469" y="2847590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871" y="2851954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47" y="2847590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24" y="3148799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584" y="1131718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560" y="1127354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40" y="1186198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542" y="1190562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518" y="1186198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116" y="1822834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518" y="1827198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494" y="1822834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71" y="1990228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73" y="1994592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849" y="1990228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Espaço Reservado para Conteúdo 2"/>
          <p:cNvSpPr>
            <a:spLocks noGrp="1"/>
          </p:cNvSpPr>
          <p:nvPr>
            <p:ph idx="1"/>
          </p:nvPr>
        </p:nvSpPr>
        <p:spPr>
          <a:xfrm>
            <a:off x="5713571" y="980728"/>
            <a:ext cx="3250917" cy="15490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Suponha que foi realizada uma entrevista com alguns adolescentes, dos quais; 14 responderam que estudavam, 18 responderam que dormiam bem; e, 22 disseram ter uma vida social satisfatória. </a:t>
            </a:r>
            <a:endParaRPr lang="pt-BR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383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395536" y="944724"/>
            <a:ext cx="3168352" cy="295232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2329195" y="930242"/>
            <a:ext cx="3168352" cy="295232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1547664" y="2420888"/>
            <a:ext cx="3168352" cy="295232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958"/>
            <a:ext cx="8229600" cy="922114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 CENA" panose="02000000000000000000" pitchFamily="2" charset="0"/>
              </a:rPr>
              <a:t>Operações com Conjuntos</a:t>
            </a:r>
            <a:endParaRPr lang="pt-BR" dirty="0">
              <a:latin typeface="AR CENA" panose="02000000000000000000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11560" y="83671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7030A0"/>
                </a:solidFill>
              </a:rPr>
              <a:t>E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921483" y="82562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002060"/>
                </a:solidFill>
              </a:rPr>
              <a:t>D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761243" y="535347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00B050"/>
                </a:solidFill>
              </a:rPr>
              <a:t>V</a:t>
            </a:r>
            <a:endParaRPr lang="pt-BR" dirty="0">
              <a:solidFill>
                <a:srgbClr val="00B050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300" y="4672049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790" y="4712079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55" y="2614949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10" y="3144435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8799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4435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469" y="2847590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871" y="2851954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47" y="2847590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24" y="3148799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49" y="4019515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25" y="4015151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905" y="4073995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307" y="4078359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283" y="4073995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164" y="4070765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66" y="4075129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542" y="4070765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741" y="4069440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143" y="4073804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341" y="4069440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25144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Espaço Reservado para Conteúdo 2"/>
          <p:cNvSpPr>
            <a:spLocks noGrp="1"/>
          </p:cNvSpPr>
          <p:nvPr>
            <p:ph idx="1"/>
          </p:nvPr>
        </p:nvSpPr>
        <p:spPr>
          <a:xfrm>
            <a:off x="5713571" y="980728"/>
            <a:ext cx="3250917" cy="15490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Suponha que foi realizada uma entrevista com alguns adolescentes, dos quais; 14 responderam que estudavam, 18 responderam que dormiam bem; e, 22 disseram ter uma vida social satisfatória. </a:t>
            </a:r>
            <a:endParaRPr lang="pt-BR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582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958"/>
            <a:ext cx="8229600" cy="922114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 CENA" panose="02000000000000000000" pitchFamily="2" charset="0"/>
              </a:rPr>
              <a:t>Operações com Conjuntos</a:t>
            </a:r>
            <a:endParaRPr lang="pt-BR" dirty="0">
              <a:latin typeface="AR CENA" panose="02000000000000000000" pitchFamily="2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395536" y="944724"/>
            <a:ext cx="3168352" cy="295232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2329195" y="930242"/>
            <a:ext cx="3168352" cy="295232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1547664" y="2420888"/>
            <a:ext cx="3168352" cy="29523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11560" y="83671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7030A0"/>
                </a:solidFill>
              </a:rPr>
              <a:t>E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921483" y="82562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002060"/>
                </a:solidFill>
              </a:rPr>
              <a:t>D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761243" y="535347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00B050"/>
                </a:solidFill>
              </a:rPr>
              <a:t>V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49" name="Espaço Reservado para Conteúdo 2"/>
          <p:cNvSpPr>
            <a:spLocks noGrp="1"/>
          </p:cNvSpPr>
          <p:nvPr>
            <p:ph idx="1"/>
          </p:nvPr>
        </p:nvSpPr>
        <p:spPr>
          <a:xfrm>
            <a:off x="5713571" y="980728"/>
            <a:ext cx="3250917" cy="15490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Das pessoas que estudam, 3 também dormem bem e 4 tem vida social satisfatória.</a:t>
            </a:r>
            <a:endParaRPr lang="pt-BR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43" y="1697747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790" y="1719689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10" y="3144435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8799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4435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5713571" y="3148799"/>
            <a:ext cx="3250917" cy="1549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Do total de entrevistados, 5 disseram ter vida social e dormir bem e apenas 1 afirmou fazer as três coisas.</a:t>
            </a:r>
            <a:endParaRPr lang="pt-BR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55" y="2614949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469" y="2847590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871" y="2851954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47" y="2847590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24" y="3148799"/>
            <a:ext cx="155885" cy="5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30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  <p:bldP spid="17" grpId="0" build="p"/>
    </p:bldLst>
  </p:timing>
</p:sld>
</file>

<file path=ppt/theme/theme1.xml><?xml version="1.0" encoding="utf-8"?>
<a:theme xmlns:a="http://schemas.openxmlformats.org/drawingml/2006/main" name="8B2_CONJUNTOS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8B2_CONJUNTOS</Template>
  <TotalTime>12</TotalTime>
  <Words>1344</Words>
  <Application>Microsoft Office PowerPoint</Application>
  <PresentationFormat>Apresentação na tela (4:3)</PresentationFormat>
  <Paragraphs>208</Paragraphs>
  <Slides>24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6" baseType="lpstr">
      <vt:lpstr>8B2_CONJUNTOS</vt:lpstr>
      <vt:lpstr>Equation</vt:lpstr>
      <vt:lpstr>CONJUNTOS</vt:lpstr>
      <vt:lpstr>Conjuntos</vt:lpstr>
      <vt:lpstr>Relação de pertinência e inclusão</vt:lpstr>
      <vt:lpstr>Apresentação do PowerPoint</vt:lpstr>
      <vt:lpstr>Operações com Conjuntos</vt:lpstr>
      <vt:lpstr>Operações com Conjuntos</vt:lpstr>
      <vt:lpstr>Operações com Conjuntos</vt:lpstr>
      <vt:lpstr>Operações com Conjuntos</vt:lpstr>
      <vt:lpstr>Operações com Conjuntos</vt:lpstr>
      <vt:lpstr>Operações com Conjuntos</vt:lpstr>
      <vt:lpstr>Operações com Conjuntos</vt:lpstr>
      <vt:lpstr>Apresentação do PowerPoint</vt:lpstr>
      <vt:lpstr>Operações com Conjuntos</vt:lpstr>
      <vt:lpstr>Operações com Conjuntos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Conjuntos Numéricos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Kaline</dc:creator>
  <cp:lastModifiedBy>Kaline</cp:lastModifiedBy>
  <cp:revision>2</cp:revision>
  <dcterms:created xsi:type="dcterms:W3CDTF">2015-06-30T20:21:46Z</dcterms:created>
  <dcterms:modified xsi:type="dcterms:W3CDTF">2015-07-18T23:41:22Z</dcterms:modified>
</cp:coreProperties>
</file>