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2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30A5C-AE81-429E-A3EF-A8756364EE27}" type="datetimeFigureOut">
              <a:rPr lang="pt-BR" smtClean="0"/>
              <a:t>27/07/2015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521F1-D3C3-496D-8E26-AD9813B485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1992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F7545-5723-4EB7-93C3-5BEA8ED4E20B}" type="datetime1">
              <a:rPr lang="pt-BR" smtClean="0"/>
              <a:t>27/07/2015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Função Afim                     Profª Juliana Schivani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CADB-7F98-4FD4-852B-5E70E3AA5F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2307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0A12-C1DE-431C-8E7E-D3D60D8EDE93}" type="datetime1">
              <a:rPr lang="pt-BR" smtClean="0"/>
              <a:t>27/07/2015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Função Afim                     Profª Juliana Schivani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CADB-7F98-4FD4-852B-5E70E3AA5F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2103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D630-2A6B-4112-BBDF-9A3CDAA65B0F}" type="datetime1">
              <a:rPr lang="pt-BR" smtClean="0"/>
              <a:t>27/07/2015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Função Afim                     Profª Juliana Schivani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CADB-7F98-4FD4-852B-5E70E3AA5F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3330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EB46-FBE6-41E4-ABCF-C45FA38FDB29}" type="datetime1">
              <a:rPr lang="pt-BR" smtClean="0"/>
              <a:t>27/07/2015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Função Afim                     Profª Juliana Schivani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CADB-7F98-4FD4-852B-5E70E3AA5F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4833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2281-1FEF-490C-A0AB-5DB00DFBD7B5}" type="datetime1">
              <a:rPr lang="pt-BR" smtClean="0"/>
              <a:t>27/07/2015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Função Afim                     Profª Juliana Schivani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CADB-7F98-4FD4-852B-5E70E3AA5F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76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7F7C-024F-4311-9746-BA7BB67911E9}" type="datetime1">
              <a:rPr lang="pt-BR" smtClean="0"/>
              <a:t>27/07/2015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Função Afim                     Profª Juliana Schivani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CADB-7F98-4FD4-852B-5E70E3AA5F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5419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931E3-286A-4D27-A87E-8765E46056A1}" type="datetime1">
              <a:rPr lang="pt-BR" smtClean="0"/>
              <a:t>27/07/2015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Função Afim                     Profª Juliana Schivani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CADB-7F98-4FD4-852B-5E70E3AA5F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6539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8D37-4E1D-47AD-846F-68C549083593}" type="datetime1">
              <a:rPr lang="pt-BR" smtClean="0"/>
              <a:t>27/07/2015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Função Afim                     Profª Juliana Schivani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CADB-7F98-4FD4-852B-5E70E3AA5F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1446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B0491-9F22-482D-A612-22F8E8A5850D}" type="datetime1">
              <a:rPr lang="pt-BR" smtClean="0"/>
              <a:t>27/07/2015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Função Afim                     Profª Juliana Schivani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CADB-7F98-4FD4-852B-5E70E3AA5F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0579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4C7A1-16E4-4773-A2ED-6BDA982DF75D}" type="datetime1">
              <a:rPr lang="pt-BR" smtClean="0"/>
              <a:t>27/07/2015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Função Afim                     Profª Juliana Schivani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CADB-7F98-4FD4-852B-5E70E3AA5F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0460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E03C-25A3-4238-A9D8-DAD9E38931C2}" type="datetime1">
              <a:rPr lang="pt-BR" smtClean="0"/>
              <a:t>27/07/2015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Função Afim                     Profª Juliana Schivani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CADB-7F98-4FD4-852B-5E70E3AA5F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3000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BBF7E-3643-425E-A61B-CEDB68BEF58C}" type="datetime1">
              <a:rPr lang="pt-BR" smtClean="0"/>
              <a:t>27/07/2015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Função Afim                     Profª Juliana Schivani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5CADB-7F98-4FD4-852B-5E70E3AA5F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781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0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" y="0"/>
            <a:ext cx="919024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1043608" y="1988840"/>
            <a:ext cx="7488832" cy="410445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 rot="1668233">
            <a:off x="2714679" y="2903995"/>
            <a:ext cx="477566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CENA" panose="02000000000000000000" pitchFamily="2" charset="0"/>
              </a:rPr>
              <a:t>FUNÇÃO AFIM</a:t>
            </a:r>
            <a:endParaRPr lang="pt-BR" sz="7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 CENA" panose="02000000000000000000" pitchFamily="2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 rot="1763653">
            <a:off x="2749290" y="3959736"/>
            <a:ext cx="3228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 smtClean="0">
                <a:solidFill>
                  <a:schemeClr val="bg1"/>
                </a:solidFill>
              </a:rPr>
              <a:t>Profª</a:t>
            </a:r>
            <a:r>
              <a:rPr lang="pt-BR" sz="2400" b="1" dirty="0" smtClean="0">
                <a:solidFill>
                  <a:schemeClr val="bg1"/>
                </a:solidFill>
              </a:rPr>
              <a:t> </a:t>
            </a:r>
            <a:r>
              <a:rPr lang="pt-BR" sz="2400" b="1" dirty="0" smtClean="0">
                <a:solidFill>
                  <a:schemeClr val="bg1"/>
                </a:solidFill>
              </a:rPr>
              <a:t>Kaline Souza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34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52" r="42535"/>
          <a:stretch/>
        </p:blipFill>
        <p:spPr bwMode="auto">
          <a:xfrm rot="5400000" flipH="1">
            <a:off x="4297660" y="2011659"/>
            <a:ext cx="548679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850106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AR CENA" panose="02000000000000000000" pitchFamily="2" charset="0"/>
              </a:rPr>
              <a:t>Inequação produto e Inequação quociente</a:t>
            </a:r>
            <a:endParaRPr lang="pt-BR" dirty="0">
              <a:latin typeface="AR CENA" panose="02000000000000000000" pitchFamily="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96752"/>
            <a:ext cx="7920880" cy="48965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Acontece quando:</a:t>
            </a:r>
          </a:p>
          <a:p>
            <a:pPr marL="0" indent="0" algn="just">
              <a:buNone/>
            </a:pPr>
            <a:r>
              <a:rPr lang="pt-BR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CASO 1: </a:t>
            </a:r>
            <a:r>
              <a:rPr lang="pt-BR" sz="28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f(x)·g(x) ≥ 0         </a:t>
            </a:r>
            <a:r>
              <a:rPr lang="pt-BR" sz="28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ou </a:t>
            </a:r>
            <a:r>
              <a:rPr lang="pt-BR" sz="28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f (</a:t>
            </a:r>
            <a:r>
              <a:rPr lang="pt-BR" sz="28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pt-BR" sz="28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)/g(x</a:t>
            </a:r>
            <a:r>
              <a:rPr lang="pt-BR" sz="28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) ≥ 0   </a:t>
            </a:r>
            <a:endParaRPr lang="pt-BR" sz="2800" b="1" i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just">
              <a:buNone/>
            </a:pPr>
            <a:r>
              <a:rPr lang="pt-BR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CASO </a:t>
            </a:r>
            <a:r>
              <a:rPr lang="pt-BR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2: </a:t>
            </a:r>
            <a:r>
              <a:rPr lang="pt-BR" sz="28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f(x</a:t>
            </a:r>
            <a:r>
              <a:rPr lang="pt-BR" sz="28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)·g(x) ≤ 0 </a:t>
            </a:r>
            <a:r>
              <a:rPr lang="pt-BR" sz="28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ou         </a:t>
            </a:r>
            <a:r>
              <a:rPr lang="pt-BR" sz="28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f (x)/g(x) ≤</a:t>
            </a:r>
            <a:r>
              <a:rPr lang="pt-BR" sz="28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pt-BR" sz="28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0 </a:t>
            </a:r>
            <a:endParaRPr lang="pt-BR" sz="2800" b="1" i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just">
              <a:buNone/>
            </a:pPr>
            <a:r>
              <a:rPr lang="pt-BR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CASO </a:t>
            </a:r>
            <a:r>
              <a:rPr lang="pt-BR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3: </a:t>
            </a:r>
            <a:r>
              <a:rPr lang="pt-BR" sz="28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f(x</a:t>
            </a:r>
            <a:r>
              <a:rPr lang="pt-BR" sz="28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)·g(x) </a:t>
            </a:r>
            <a:r>
              <a:rPr lang="pt-BR" sz="28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&gt; 0        ou         f(x)/g(x</a:t>
            </a:r>
            <a:r>
              <a:rPr lang="pt-BR" sz="28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) &gt; 0 </a:t>
            </a:r>
          </a:p>
          <a:p>
            <a:pPr marL="0" indent="0" algn="just">
              <a:buNone/>
            </a:pPr>
            <a:r>
              <a:rPr lang="pt-BR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CASO 4: </a:t>
            </a:r>
            <a:r>
              <a:rPr lang="pt-BR" sz="28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f(x</a:t>
            </a:r>
            <a:r>
              <a:rPr lang="pt-BR" sz="28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)·g(x) </a:t>
            </a:r>
            <a:r>
              <a:rPr lang="pt-BR" sz="28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&lt; 0        ou         </a:t>
            </a:r>
            <a:r>
              <a:rPr lang="pt-BR" sz="28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f(x)/g(x) </a:t>
            </a:r>
            <a:r>
              <a:rPr lang="pt-BR" sz="28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&lt; </a:t>
            </a:r>
            <a:r>
              <a:rPr lang="pt-BR" sz="28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0 </a:t>
            </a:r>
          </a:p>
          <a:p>
            <a:pPr marL="0" indent="0" algn="just">
              <a:buNone/>
            </a:pPr>
            <a:endParaRPr lang="pt-BR" sz="2800" b="1" i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just">
              <a:buNone/>
            </a:pPr>
            <a:r>
              <a:rPr lang="pt-BR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Em todos os casos:</a:t>
            </a:r>
          </a:p>
          <a:p>
            <a:pPr marL="571500" indent="-571500" algn="just">
              <a:buFont typeface="+mj-lt"/>
              <a:buAutoNum type="romanUcPeriod"/>
            </a:pPr>
            <a:r>
              <a:rPr lang="pt-BR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se estuda o sinal de cada função;</a:t>
            </a:r>
          </a:p>
          <a:p>
            <a:pPr marL="571500" indent="-571500" algn="just">
              <a:buFont typeface="+mj-lt"/>
              <a:buAutoNum type="romanUcPeriod"/>
            </a:pPr>
            <a:r>
              <a:rPr lang="pt-BR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encontra a intersecção das duas funções;</a:t>
            </a:r>
          </a:p>
          <a:p>
            <a:pPr marL="571500" indent="-571500" algn="just">
              <a:buFont typeface="+mj-lt"/>
              <a:buAutoNum type="romanUcPeriod"/>
            </a:pPr>
            <a:r>
              <a:rPr lang="pt-BR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o conjunto solução será de acordo com o caso. </a:t>
            </a:r>
            <a:r>
              <a:rPr lang="pt-BR" sz="28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endParaRPr lang="pt-BR" sz="28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just">
              <a:buNone/>
            </a:pPr>
            <a:endParaRPr lang="pt-BR" sz="2800" b="1" dirty="0" smtClean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62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52" r="42535"/>
          <a:stretch/>
        </p:blipFill>
        <p:spPr bwMode="auto">
          <a:xfrm rot="5400000" flipH="1">
            <a:off x="4297660" y="2011659"/>
            <a:ext cx="548679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850106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AR CENA" panose="02000000000000000000" pitchFamily="2" charset="0"/>
              </a:rPr>
              <a:t>Inequação produto e Inequação quociente</a:t>
            </a:r>
            <a:endParaRPr lang="pt-BR" dirty="0">
              <a:latin typeface="AR CENA" panose="02000000000000000000" pitchFamily="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96752"/>
            <a:ext cx="7920880" cy="6480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i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Encontrar a solução de (2x + 6)·(– 3x + 12) &gt; 0</a:t>
            </a:r>
            <a:r>
              <a:rPr lang="pt-BR" sz="28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741147"/>
            <a:ext cx="2527142" cy="219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005064"/>
            <a:ext cx="2520279" cy="2253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15910"/>
            <a:ext cx="4824536" cy="219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158208" y="4807819"/>
            <a:ext cx="277180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t-BR" sz="2400" b="1" i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 = { – 3 &lt; x &lt; 4} </a:t>
            </a:r>
            <a:endParaRPr lang="pt-BR" sz="2400" b="1" dirty="0" smtClean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11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52" r="42535"/>
          <a:stretch/>
        </p:blipFill>
        <p:spPr bwMode="auto">
          <a:xfrm rot="5400000" flipH="1">
            <a:off x="4297660" y="2011659"/>
            <a:ext cx="548679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850106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AR CENA" panose="02000000000000000000" pitchFamily="2" charset="0"/>
              </a:rPr>
              <a:t>Inequação produto e Inequação quociente</a:t>
            </a:r>
            <a:endParaRPr lang="pt-BR" dirty="0">
              <a:latin typeface="AR CENA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980728"/>
                <a:ext cx="7920880" cy="648072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pt-BR" sz="2800" i="1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Encontrar a solução de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60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36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pt-BR" sz="36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+1 </m:t>
                        </m:r>
                      </m:num>
                      <m:den>
                        <m:r>
                          <a:rPr lang="pt-BR" sz="36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pt-BR" sz="36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pt-BR" sz="36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 −1 </m:t>
                        </m:r>
                      </m:den>
                    </m:f>
                    <m:r>
                      <a:rPr lang="pt-BR" sz="3600" b="0" i="1" smtClean="0">
                        <a:solidFill>
                          <a:srgbClr val="002060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sz="36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≤0.</m:t>
                    </m:r>
                  </m:oMath>
                </a14:m>
                <a:endParaRPr lang="pt-BR" sz="3600" b="1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980728"/>
                <a:ext cx="7920880" cy="648072"/>
              </a:xfrm>
              <a:blipFill rotWithShape="1">
                <a:blip r:embed="rId3"/>
                <a:stretch>
                  <a:fillRect l="-1617" b="-3679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53942"/>
            <a:ext cx="2448519" cy="197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84675"/>
            <a:ext cx="2448519" cy="214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66714"/>
            <a:ext cx="504056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ector de seta reta 6"/>
          <p:cNvCxnSpPr/>
          <p:nvPr/>
        </p:nvCxnSpPr>
        <p:spPr>
          <a:xfrm>
            <a:off x="6876256" y="2645272"/>
            <a:ext cx="720080" cy="18638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6660232" y="4523713"/>
            <a:ext cx="2195736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t-BR" sz="24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 x = ½ o denominador da fração = 0.</a:t>
            </a:r>
          </a:p>
        </p:txBody>
      </p:sp>
      <p:sp>
        <p:nvSpPr>
          <p:cNvPr id="17" name="Espaço Reservado para Conteúdo 2"/>
          <p:cNvSpPr txBox="1">
            <a:spLocks/>
          </p:cNvSpPr>
          <p:nvPr/>
        </p:nvSpPr>
        <p:spPr>
          <a:xfrm>
            <a:off x="3491880" y="4361468"/>
            <a:ext cx="277180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t-BR" sz="2400" b="1" i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 = { – 1 ≤ x &lt; ½ } </a:t>
            </a:r>
            <a:endParaRPr lang="pt-BR" sz="2400" b="1" dirty="0" smtClean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05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 build="p"/>
      <p:bldP spid="1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" y="0"/>
            <a:ext cx="919024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1043608" y="1988840"/>
            <a:ext cx="7488832" cy="410445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 rot="1668233">
            <a:off x="2714679" y="2903995"/>
            <a:ext cx="477566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CENA" panose="02000000000000000000" pitchFamily="2" charset="0"/>
              </a:rPr>
              <a:t>FUNÇÃO AFIM</a:t>
            </a:r>
            <a:endParaRPr lang="pt-BR" sz="7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 CENA" panose="02000000000000000000" pitchFamily="2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 rot="1763653">
            <a:off x="3488251" y="4297504"/>
            <a:ext cx="3228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 smtClean="0">
                <a:solidFill>
                  <a:schemeClr val="bg1"/>
                </a:solidFill>
              </a:rPr>
              <a:t>Profª</a:t>
            </a:r>
            <a:r>
              <a:rPr lang="pt-BR" sz="2400" b="1" dirty="0" smtClean="0">
                <a:solidFill>
                  <a:schemeClr val="bg1"/>
                </a:solidFill>
              </a:rPr>
              <a:t> </a:t>
            </a:r>
            <a:r>
              <a:rPr lang="pt-BR" sz="2400" b="1" smtClean="0">
                <a:solidFill>
                  <a:schemeClr val="bg1"/>
                </a:solidFill>
              </a:rPr>
              <a:t>Kaline Souza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 rot="1770062">
            <a:off x="1831431" y="4211754"/>
            <a:ext cx="4425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kaline</a:t>
            </a:r>
            <a:r>
              <a:rPr lang="pt-BR" sz="2400" b="1" dirty="0" smtClean="0">
                <a:solidFill>
                  <a:schemeClr val="bg1"/>
                </a:solidFill>
              </a:rPr>
              <a:t>.santos@ifrn.edu.br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 rot="1672195">
            <a:off x="1303097" y="4528054"/>
            <a:ext cx="4836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docente.ifrn.edu.br/</a:t>
            </a:r>
            <a:r>
              <a:rPr lang="pt-BR" sz="2400" b="1" dirty="0" err="1" smtClean="0">
                <a:solidFill>
                  <a:schemeClr val="bg1"/>
                </a:solidFill>
              </a:rPr>
              <a:t>kalinesantos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00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52" r="42535"/>
          <a:stretch/>
        </p:blipFill>
        <p:spPr bwMode="auto">
          <a:xfrm rot="5400000" flipH="1">
            <a:off x="4297660" y="2011659"/>
            <a:ext cx="548679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850106"/>
          </a:xfrm>
        </p:spPr>
        <p:txBody>
          <a:bodyPr/>
          <a:lstStyle/>
          <a:p>
            <a:r>
              <a:rPr lang="pt-BR" dirty="0" smtClean="0">
                <a:latin typeface="AR CENA" panose="02000000000000000000" pitchFamily="2" charset="0"/>
              </a:rPr>
              <a:t>Função Afim</a:t>
            </a:r>
            <a:endParaRPr lang="pt-BR" dirty="0">
              <a:latin typeface="AR CENA" panose="02000000000000000000" pitchFamily="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79208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t-BR" dirty="0" smtClean="0"/>
              <a:t>É toda função do 1° grau do tipo </a:t>
            </a:r>
            <a:r>
              <a:rPr lang="pt-BR" i="1" dirty="0" smtClean="0">
                <a:latin typeface="Cambria Math"/>
                <a:ea typeface="Cambria Math"/>
              </a:rPr>
              <a:t>a </a:t>
            </a:r>
            <a:r>
              <a:rPr lang="pt-BR" sz="3600" b="1" i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x  + </a:t>
            </a:r>
            <a:r>
              <a:rPr lang="pt-BR" i="1" dirty="0" smtClean="0">
                <a:latin typeface="Cambria Math"/>
                <a:ea typeface="Cambria Math"/>
              </a:rPr>
              <a:t>b</a:t>
            </a:r>
            <a:r>
              <a:rPr lang="pt-BR" dirty="0" smtClean="0"/>
              <a:t>, com </a:t>
            </a:r>
            <a:r>
              <a:rPr lang="pt-BR" i="1" dirty="0" smtClean="0">
                <a:latin typeface="Cambria Math"/>
                <a:ea typeface="Cambria Math"/>
              </a:rPr>
              <a:t>a, b</a:t>
            </a:r>
            <a:r>
              <a:rPr lang="pt-BR" dirty="0" smtClean="0"/>
              <a:t> </a:t>
            </a:r>
            <a:r>
              <a:rPr lang="el-GR" dirty="0" smtClean="0">
                <a:latin typeface="Cambria Math"/>
                <a:ea typeface="Cambria Math"/>
              </a:rPr>
              <a:t>ϵ</a:t>
            </a:r>
            <a:r>
              <a:rPr lang="pt-BR" dirty="0" smtClean="0"/>
              <a:t> </a:t>
            </a:r>
            <a:r>
              <a:rPr lang="pt-BR" dirty="0" smtClean="0">
                <a:latin typeface="Cambria Math"/>
                <a:ea typeface="Cambria Math"/>
              </a:rPr>
              <a:t>ℝ e </a:t>
            </a:r>
            <a:r>
              <a:rPr lang="pt-BR" i="1" dirty="0" smtClean="0">
                <a:latin typeface="Cambria Math"/>
                <a:ea typeface="Cambria Math"/>
              </a:rPr>
              <a:t>a</a:t>
            </a:r>
            <a:r>
              <a:rPr lang="pt-BR" dirty="0" smtClean="0">
                <a:latin typeface="Cambria Math"/>
                <a:ea typeface="Cambria Math"/>
              </a:rPr>
              <a:t> ≠ 0 , </a:t>
            </a:r>
            <a:r>
              <a:rPr lang="pt-BR" dirty="0" smtClean="0"/>
              <a:t>ou seja, o expoente da variável é unitário.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Espaço Reservado para Conteúdo 2"/>
              <p:cNvSpPr txBox="1">
                <a:spLocks/>
              </p:cNvSpPr>
              <p:nvPr/>
            </p:nvSpPr>
            <p:spPr>
              <a:xfrm>
                <a:off x="475929" y="2852936"/>
                <a:ext cx="3087960" cy="33123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Font typeface="Arial" panose="020B0604020202020204" pitchFamily="34" charset="0"/>
                  <a:buNone/>
                </a:pPr>
                <a:r>
                  <a:rPr lang="pt-BR" b="1" i="1" dirty="0" smtClean="0">
                    <a:solidFill>
                      <a:schemeClr val="bg1"/>
                    </a:solidFill>
                    <a:latin typeface="Cambria Math"/>
                    <a:ea typeface="Cambria Math"/>
                  </a:rPr>
                  <a:t>f (x) = 3x – 1 </a:t>
                </a:r>
              </a:p>
              <a:p>
                <a:pPr marL="0" indent="0" algn="just">
                  <a:buFont typeface="Arial" panose="020B0604020202020204" pitchFamily="34" charset="0"/>
                  <a:buNone/>
                </a:pPr>
                <a:endParaRPr lang="pt-BR" b="1" i="1" dirty="0">
                  <a:solidFill>
                    <a:schemeClr val="bg1"/>
                  </a:solidFill>
                  <a:latin typeface="Cambria Math"/>
                  <a:ea typeface="Cambria Math"/>
                </a:endParaRPr>
              </a:p>
              <a:p>
                <a:pPr marL="0" indent="0" algn="just">
                  <a:buFont typeface="Arial" panose="020B0604020202020204" pitchFamily="34" charset="0"/>
                  <a:buNone/>
                </a:pPr>
                <a:r>
                  <a:rPr lang="pt-BR" b="1" i="1" dirty="0" smtClean="0">
                    <a:solidFill>
                      <a:schemeClr val="bg1"/>
                    </a:solidFill>
                    <a:latin typeface="Cambria Math"/>
                    <a:ea typeface="Cambria Math"/>
                  </a:rPr>
                  <a:t>f(x) = x</a:t>
                </a:r>
              </a:p>
              <a:p>
                <a:pPr marL="0" indent="0" algn="just">
                  <a:buFont typeface="Arial" panose="020B0604020202020204" pitchFamily="34" charset="0"/>
                  <a:buNone/>
                </a:pPr>
                <a:endParaRPr lang="pt-BR" b="1" i="1" dirty="0">
                  <a:solidFill>
                    <a:schemeClr val="bg1"/>
                  </a:solidFill>
                  <a:latin typeface="Cambria Math"/>
                  <a:ea typeface="Cambria Math"/>
                </a:endParaRPr>
              </a:p>
              <a:p>
                <a:pPr marL="0" indent="0" algn="just">
                  <a:buFont typeface="Arial" panose="020B0604020202020204" pitchFamily="34" charset="0"/>
                  <a:buNone/>
                </a:pPr>
                <a:r>
                  <a:rPr lang="pt-BR" b="1" i="1" dirty="0" smtClean="0">
                    <a:solidFill>
                      <a:schemeClr val="bg1"/>
                    </a:solidFill>
                    <a:latin typeface="Cambria Math"/>
                    <a:ea typeface="Cambria Math"/>
                  </a:rPr>
                  <a:t>f(x) =  – 12x </a:t>
                </a:r>
              </a:p>
              <a:p>
                <a:pPr marL="0" indent="0" algn="just">
                  <a:buFont typeface="Arial" panose="020B0604020202020204" pitchFamily="34" charset="0"/>
                  <a:buNone/>
                </a:pPr>
                <a:endParaRPr lang="pt-BR" b="1" i="1" dirty="0">
                  <a:solidFill>
                    <a:schemeClr val="bg1"/>
                  </a:solidFill>
                  <a:latin typeface="Cambria Math"/>
                  <a:ea typeface="Cambria Math"/>
                </a:endParaRPr>
              </a:p>
              <a:p>
                <a:pPr marL="0" indent="0" algn="just">
                  <a:buFont typeface="Arial" panose="020B0604020202020204" pitchFamily="34" charset="0"/>
                  <a:buNone/>
                </a:pPr>
                <a:r>
                  <a:rPr lang="pt-BR" b="1" i="1" dirty="0" smtClean="0">
                    <a:solidFill>
                      <a:schemeClr val="bg1"/>
                    </a:solidFill>
                    <a:latin typeface="Cambria Math"/>
                    <a:ea typeface="Cambria Math"/>
                  </a:rPr>
                  <a:t>f(x)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t-BR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pt-BR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num>
                      <m:den>
                        <m:r>
                          <a:rPr lang="pt-BR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den>
                    </m:f>
                    <m:r>
                      <a:rPr lang="pt-BR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+ </m:t>
                    </m:r>
                    <m:f>
                      <m:fPr>
                        <m:ctrlPr>
                          <a:rPr lang="pt-BR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t-BR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𝟕</m:t>
                        </m:r>
                      </m:num>
                      <m:den>
                        <m:r>
                          <a:rPr lang="pt-BR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𝟗</m:t>
                        </m:r>
                      </m:den>
                    </m:f>
                  </m:oMath>
                </a14:m>
                <a:r>
                  <a:rPr lang="pt-BR" b="1" i="1" dirty="0" smtClean="0">
                    <a:solidFill>
                      <a:schemeClr val="bg1"/>
                    </a:solidFill>
                    <a:latin typeface="Cambria Math"/>
                    <a:ea typeface="Cambria Math"/>
                  </a:rPr>
                  <a:t> </a:t>
                </a:r>
                <a:endParaRPr lang="pt-BR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29" y="2852936"/>
                <a:ext cx="3087960" cy="3312368"/>
              </a:xfrm>
              <a:prstGeom prst="rect">
                <a:avLst/>
              </a:prstGeom>
              <a:blipFill rotWithShape="1">
                <a:blip r:embed="rId3"/>
                <a:stretch>
                  <a:fillRect l="-3550" t="-42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75929" y="2204864"/>
            <a:ext cx="2448272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t-BR" sz="2500" b="1" dirty="0" smtClean="0"/>
              <a:t>Exemplos:</a:t>
            </a:r>
            <a:endParaRPr lang="pt-BR" sz="25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Espaço Reservado para Conteúdo 2"/>
              <p:cNvSpPr txBox="1">
                <a:spLocks/>
              </p:cNvSpPr>
              <p:nvPr/>
            </p:nvSpPr>
            <p:spPr>
              <a:xfrm>
                <a:off x="5724128" y="2852936"/>
                <a:ext cx="3087960" cy="33123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Font typeface="Arial" panose="020B0604020202020204" pitchFamily="34" charset="0"/>
                  <a:buNone/>
                </a:pPr>
                <a:r>
                  <a:rPr lang="pt-BR" b="1" i="1" dirty="0" smtClean="0">
                    <a:solidFill>
                      <a:schemeClr val="bg1"/>
                    </a:solidFill>
                    <a:latin typeface="Cambria Math"/>
                    <a:ea typeface="Cambria Math"/>
                  </a:rPr>
                  <a:t>f (x) = 2</a:t>
                </a:r>
              </a:p>
              <a:p>
                <a:pPr marL="0" indent="0" algn="just">
                  <a:buFont typeface="Arial" panose="020B0604020202020204" pitchFamily="34" charset="0"/>
                  <a:buNone/>
                </a:pPr>
                <a:endParaRPr lang="pt-BR" b="1" i="1" dirty="0">
                  <a:solidFill>
                    <a:schemeClr val="bg1"/>
                  </a:solidFill>
                  <a:latin typeface="Cambria Math"/>
                  <a:ea typeface="Cambria Math"/>
                </a:endParaRPr>
              </a:p>
              <a:p>
                <a:pPr marL="0" indent="0" algn="just">
                  <a:buFont typeface="Arial" panose="020B0604020202020204" pitchFamily="34" charset="0"/>
                  <a:buNone/>
                </a:pPr>
                <a:r>
                  <a:rPr lang="pt-BR" b="1" i="1" dirty="0" smtClean="0">
                    <a:solidFill>
                      <a:schemeClr val="bg1"/>
                    </a:solidFill>
                    <a:latin typeface="Cambria Math"/>
                    <a:ea typeface="Cambria Math"/>
                  </a:rPr>
                  <a:t>f(x) = x²</a:t>
                </a:r>
              </a:p>
              <a:p>
                <a:pPr marL="0" indent="0" algn="just">
                  <a:buFont typeface="Arial" panose="020B0604020202020204" pitchFamily="34" charset="0"/>
                  <a:buNone/>
                </a:pPr>
                <a:endParaRPr lang="pt-BR" b="1" i="1" dirty="0">
                  <a:solidFill>
                    <a:schemeClr val="bg1"/>
                  </a:solidFill>
                  <a:latin typeface="Cambria Math"/>
                  <a:ea typeface="Cambria Math"/>
                </a:endParaRPr>
              </a:p>
              <a:p>
                <a:pPr marL="0" indent="0" algn="just">
                  <a:buFont typeface="Arial" panose="020B0604020202020204" pitchFamily="34" charset="0"/>
                  <a:buNone/>
                </a:pPr>
                <a:r>
                  <a:rPr lang="pt-BR" b="1" i="1" dirty="0" smtClean="0">
                    <a:solidFill>
                      <a:schemeClr val="bg1"/>
                    </a:solidFill>
                    <a:latin typeface="Cambria Math"/>
                    <a:ea typeface="Cambria Math"/>
                  </a:rPr>
                  <a:t>f(x) =  x </a:t>
                </a:r>
                <a:r>
                  <a:rPr lang="pt-BR" b="1" i="1" baseline="30000" dirty="0" smtClean="0">
                    <a:solidFill>
                      <a:schemeClr val="bg1"/>
                    </a:solidFill>
                    <a:latin typeface="Cambria Math"/>
                    <a:ea typeface="Cambria Math"/>
                  </a:rPr>
                  <a:t>- 1</a:t>
                </a:r>
                <a:r>
                  <a:rPr lang="pt-BR" b="1" i="1" dirty="0" smtClean="0">
                    <a:solidFill>
                      <a:schemeClr val="bg1"/>
                    </a:solidFill>
                    <a:latin typeface="Cambria Math"/>
                    <a:ea typeface="Cambria Math"/>
                  </a:rPr>
                  <a:t> </a:t>
                </a:r>
              </a:p>
              <a:p>
                <a:pPr marL="0" indent="0" algn="just">
                  <a:buFont typeface="Arial" panose="020B0604020202020204" pitchFamily="34" charset="0"/>
                  <a:buNone/>
                </a:pPr>
                <a:endParaRPr lang="pt-BR" b="1" i="1" dirty="0">
                  <a:solidFill>
                    <a:schemeClr val="bg1"/>
                  </a:solidFill>
                  <a:latin typeface="Cambria Math"/>
                  <a:ea typeface="Cambria Math"/>
                </a:endParaRPr>
              </a:p>
              <a:p>
                <a:pPr marL="0" indent="0" algn="just">
                  <a:buFont typeface="Arial" panose="020B0604020202020204" pitchFamily="34" charset="0"/>
                  <a:buNone/>
                </a:pPr>
                <a:r>
                  <a:rPr lang="pt-BR" b="1" i="1" dirty="0" smtClean="0">
                    <a:solidFill>
                      <a:schemeClr val="bg1"/>
                    </a:solidFill>
                    <a:latin typeface="Cambria Math"/>
                    <a:ea typeface="Cambria Math"/>
                  </a:rPr>
                  <a:t>f(x)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t-BR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pt-BR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den>
                    </m:f>
                    <m:r>
                      <a:rPr lang="pt-BR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pt-BR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𝟐</m:t>
                    </m:r>
                  </m:oMath>
                </a14:m>
                <a:endParaRPr lang="pt-BR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2852936"/>
                <a:ext cx="3087960" cy="3312368"/>
              </a:xfrm>
              <a:prstGeom prst="rect">
                <a:avLst/>
              </a:prstGeom>
              <a:blipFill rotWithShape="1">
                <a:blip r:embed="rId4"/>
                <a:stretch>
                  <a:fillRect l="-3748" t="-42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5724128" y="2245448"/>
            <a:ext cx="2808312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t-BR" sz="2500" b="1" dirty="0" err="1" smtClean="0"/>
              <a:t>Contra-Exemplos</a:t>
            </a:r>
            <a:r>
              <a:rPr lang="pt-BR" sz="2500" b="1" dirty="0" smtClean="0"/>
              <a:t>:</a:t>
            </a:r>
            <a:endParaRPr lang="pt-BR" sz="2500" b="1" dirty="0"/>
          </a:p>
        </p:txBody>
      </p:sp>
      <p:cxnSp>
        <p:nvCxnSpPr>
          <p:cNvPr id="7" name="Conector de seta reta 6"/>
          <p:cNvCxnSpPr/>
          <p:nvPr/>
        </p:nvCxnSpPr>
        <p:spPr>
          <a:xfrm>
            <a:off x="2555776" y="4725144"/>
            <a:ext cx="368425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2627784" y="4293096"/>
            <a:ext cx="2448272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500" b="1" i="1" dirty="0" smtClean="0">
                <a:solidFill>
                  <a:schemeClr val="bg1"/>
                </a:solidFill>
              </a:rPr>
              <a:t>Função linear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2500" b="1" i="1" dirty="0" smtClean="0">
                <a:solidFill>
                  <a:schemeClr val="bg1"/>
                </a:solidFill>
              </a:rPr>
              <a:t>b = 0</a:t>
            </a:r>
            <a:endParaRPr lang="pt-BR" sz="2500" b="1" i="1" dirty="0">
              <a:solidFill>
                <a:schemeClr val="bg1"/>
              </a:solidFill>
            </a:endParaRPr>
          </a:p>
        </p:txBody>
      </p:sp>
      <p:cxnSp>
        <p:nvCxnSpPr>
          <p:cNvPr id="16" name="Conector de seta reta 15"/>
          <p:cNvCxnSpPr/>
          <p:nvPr/>
        </p:nvCxnSpPr>
        <p:spPr>
          <a:xfrm>
            <a:off x="1835696" y="3861048"/>
            <a:ext cx="368425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Espaço Reservado para Conteúdo 2"/>
          <p:cNvSpPr txBox="1">
            <a:spLocks/>
          </p:cNvSpPr>
          <p:nvPr/>
        </p:nvSpPr>
        <p:spPr>
          <a:xfrm>
            <a:off x="2051720" y="3356992"/>
            <a:ext cx="2736304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500" b="1" i="1" dirty="0" smtClean="0">
                <a:solidFill>
                  <a:schemeClr val="bg1"/>
                </a:solidFill>
              </a:rPr>
              <a:t>Função identidade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500" b="1" i="1" dirty="0" smtClean="0">
                <a:solidFill>
                  <a:schemeClr val="bg1"/>
                </a:solidFill>
              </a:rPr>
              <a:t>a = 1 e b = 0</a:t>
            </a:r>
            <a:endParaRPr lang="pt-BR" sz="2500" b="1" i="1" dirty="0">
              <a:solidFill>
                <a:schemeClr val="bg1"/>
              </a:solidFill>
            </a:endParaRPr>
          </a:p>
        </p:txBody>
      </p:sp>
      <p:cxnSp>
        <p:nvCxnSpPr>
          <p:cNvPr id="18" name="Conector de seta reta 17"/>
          <p:cNvCxnSpPr/>
          <p:nvPr/>
        </p:nvCxnSpPr>
        <p:spPr>
          <a:xfrm>
            <a:off x="7164288" y="3068960"/>
            <a:ext cx="368425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Espaço Reservado para Conteúdo 2"/>
          <p:cNvSpPr txBox="1">
            <a:spLocks/>
          </p:cNvSpPr>
          <p:nvPr/>
        </p:nvSpPr>
        <p:spPr>
          <a:xfrm>
            <a:off x="7380312" y="2677496"/>
            <a:ext cx="1619672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500" b="1" i="1" dirty="0" smtClean="0">
                <a:solidFill>
                  <a:schemeClr val="bg1"/>
                </a:solidFill>
              </a:rPr>
              <a:t>Função constante</a:t>
            </a:r>
            <a:endParaRPr lang="pt-BR" sz="2500" b="1" i="1" dirty="0">
              <a:solidFill>
                <a:schemeClr val="bg1"/>
              </a:solidFill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5076056" y="2420888"/>
            <a:ext cx="0" cy="374441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10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  <p:bldP spid="10" grpId="0" build="p"/>
      <p:bldP spid="11" grpId="0" build="p"/>
      <p:bldP spid="12" grpId="0" build="p"/>
      <p:bldP spid="15" grpId="0" build="p"/>
      <p:bldP spid="17" grpId="0" build="p"/>
      <p:bldP spid="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t-BR" dirty="0">
                <a:latin typeface="AR CENA" panose="02000000000000000000" pitchFamily="2" charset="0"/>
              </a:rPr>
              <a:t>Função Afim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8206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4800" dirty="0" smtClean="0"/>
              <a:t>f(x) = </a:t>
            </a:r>
            <a:r>
              <a:rPr lang="pt-BR" sz="4800" dirty="0" err="1" smtClean="0"/>
              <a:t>ax</a:t>
            </a:r>
            <a:r>
              <a:rPr lang="pt-BR" sz="4800" dirty="0" smtClean="0"/>
              <a:t> + b</a:t>
            </a:r>
            <a:endParaRPr lang="pt-BR" sz="4800" dirty="0"/>
          </a:p>
        </p:txBody>
      </p:sp>
      <p:cxnSp>
        <p:nvCxnSpPr>
          <p:cNvPr id="6" name="Conector de seta reta 5"/>
          <p:cNvCxnSpPr/>
          <p:nvPr/>
        </p:nvCxnSpPr>
        <p:spPr>
          <a:xfrm flipH="1">
            <a:off x="3851920" y="1844824"/>
            <a:ext cx="792088" cy="72008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Espaço Reservado para Conteúdo 2"/>
              <p:cNvSpPr txBox="1">
                <a:spLocks/>
              </p:cNvSpPr>
              <p:nvPr/>
            </p:nvSpPr>
            <p:spPr>
              <a:xfrm>
                <a:off x="1700065" y="2636912"/>
                <a:ext cx="2448272" cy="360040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pt-BR" sz="2500" b="1" dirty="0" smtClean="0"/>
                  <a:t>Coeficiente </a:t>
                </a:r>
                <a:r>
                  <a:rPr lang="pt-BR" sz="2500" b="1" u="sng" dirty="0" smtClean="0">
                    <a:solidFill>
                      <a:srgbClr val="FF0000"/>
                    </a:solidFill>
                  </a:rPr>
                  <a:t>angular</a:t>
                </a:r>
                <a:r>
                  <a:rPr lang="pt-BR" sz="2500" b="1" dirty="0" smtClean="0"/>
                  <a:t> da função (mede o grau de inclinação da reta)</a:t>
                </a:r>
              </a:p>
              <a:p>
                <a:pPr marL="0" indent="0" algn="just">
                  <a:buFont typeface="Arial" panose="020B0604020202020204" pitchFamily="34" charset="0"/>
                  <a:buNone/>
                </a:pPr>
                <a:endParaRPr lang="pt-BR" sz="2500" b="1" dirty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pt-BR" sz="2500" b="1" dirty="0" smtClean="0">
                    <a:solidFill>
                      <a:srgbClr val="FF0000"/>
                    </a:solidFill>
                  </a:rPr>
                  <a:t>a = </a:t>
                </a:r>
                <a:r>
                  <a:rPr lang="pt-BR" sz="2500" b="1" dirty="0" err="1" smtClean="0">
                    <a:solidFill>
                      <a:srgbClr val="FF0000"/>
                    </a:solidFill>
                  </a:rPr>
                  <a:t>tg</a:t>
                </a:r>
                <a:r>
                  <a:rPr lang="pt-BR" sz="25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l-GR" sz="2500" b="1" dirty="0" smtClean="0">
                    <a:solidFill>
                      <a:srgbClr val="FF0000"/>
                    </a:solidFill>
                  </a:rPr>
                  <a:t>α</a:t>
                </a:r>
                <a:r>
                  <a:rPr lang="pt-BR" sz="2500" b="1" dirty="0" smtClean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5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pt-BR" sz="25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sSub>
                          <m:sSubPr>
                            <m:ctrlPr>
                              <a:rPr lang="pt-BR" sz="25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sz="25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sz="25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𝒊</m:t>
                            </m:r>
                          </m:sub>
                        </m:sSub>
                      </m:num>
                      <m:den>
                        <m:r>
                          <a:rPr lang="pt-BR" sz="25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sSub>
                          <m:sSubPr>
                            <m:ctrlPr>
                              <a:rPr lang="pt-BR" sz="25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sz="25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pt-BR" sz="25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𝒊</m:t>
                            </m:r>
                          </m:sub>
                        </m:sSub>
                      </m:den>
                    </m:f>
                  </m:oMath>
                </a14:m>
                <a:endParaRPr lang="pt-BR" sz="25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065" y="2636912"/>
                <a:ext cx="2448272" cy="3600400"/>
              </a:xfrm>
              <a:prstGeom prst="rect">
                <a:avLst/>
              </a:prstGeom>
              <a:blipFill rotWithShape="1">
                <a:blip r:embed="rId2"/>
                <a:stretch>
                  <a:fillRect t="-842" r="-22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ector de seta reta 7"/>
          <p:cNvCxnSpPr/>
          <p:nvPr/>
        </p:nvCxnSpPr>
        <p:spPr>
          <a:xfrm>
            <a:off x="5796136" y="1812849"/>
            <a:ext cx="936104" cy="608039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5796136" y="2636912"/>
            <a:ext cx="2448272" cy="20882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500" b="1" dirty="0" smtClean="0"/>
              <a:t>Coeficiente </a:t>
            </a:r>
            <a:r>
              <a:rPr lang="pt-BR" sz="2500" b="1" u="sng" dirty="0" smtClean="0">
                <a:solidFill>
                  <a:srgbClr val="FF0000"/>
                </a:solidFill>
              </a:rPr>
              <a:t>linear</a:t>
            </a:r>
            <a:r>
              <a:rPr lang="pt-BR" sz="2500" b="1" dirty="0" smtClean="0"/>
              <a:t> da função (local onde a reta “corta” o eixo y)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500" b="1" dirty="0"/>
          </a:p>
          <a:p>
            <a:pPr marL="0" indent="0" algn="ctr">
              <a:buFont typeface="Arial" panose="020B0604020202020204" pitchFamily="34" charset="0"/>
              <a:buNone/>
            </a:pPr>
            <a:endParaRPr lang="pt-BR" sz="2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74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10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850106"/>
          </a:xfrm>
        </p:spPr>
        <p:txBody>
          <a:bodyPr/>
          <a:lstStyle/>
          <a:p>
            <a:r>
              <a:rPr lang="pt-BR" dirty="0" smtClean="0">
                <a:latin typeface="AR CENA" panose="02000000000000000000" pitchFamily="2" charset="0"/>
              </a:rPr>
              <a:t>Gráfico da Função Afim</a:t>
            </a:r>
            <a:endParaRPr lang="pt-BR" dirty="0">
              <a:latin typeface="AR CENA" panose="02000000000000000000" pitchFamily="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6088" y="1052736"/>
            <a:ext cx="8676456" cy="7920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000" dirty="0" smtClean="0"/>
              <a:t>Sempre uma reta crescente </a:t>
            </a:r>
            <a:r>
              <a:rPr lang="pt-BR" sz="2000" i="1" dirty="0" smtClean="0"/>
              <a:t>(</a:t>
            </a:r>
            <a:r>
              <a:rPr lang="pt-BR" sz="2000" i="1" dirty="0" smtClean="0">
                <a:latin typeface="Cambria Math"/>
                <a:ea typeface="Cambria Math"/>
              </a:rPr>
              <a:t>a</a:t>
            </a:r>
            <a:r>
              <a:rPr lang="pt-BR" sz="2000" i="1" dirty="0" smtClean="0"/>
              <a:t> &gt; 0)  </a:t>
            </a:r>
            <a:r>
              <a:rPr lang="pt-BR" sz="2000" dirty="0" smtClean="0"/>
              <a:t>ou decrescente </a:t>
            </a:r>
            <a:r>
              <a:rPr lang="pt-BR" sz="2000" i="1" dirty="0" smtClean="0"/>
              <a:t>(</a:t>
            </a:r>
            <a:r>
              <a:rPr lang="pt-BR" sz="2000" i="1" dirty="0" smtClean="0">
                <a:latin typeface="Cambria Math"/>
                <a:ea typeface="Cambria Math"/>
              </a:rPr>
              <a:t>a</a:t>
            </a:r>
            <a:r>
              <a:rPr lang="pt-BR" sz="2000" i="1" dirty="0" smtClean="0"/>
              <a:t> &lt; 0)</a:t>
            </a:r>
            <a:r>
              <a:rPr lang="pt-BR" sz="2000" dirty="0" smtClean="0"/>
              <a:t>. O valor de </a:t>
            </a:r>
            <a:r>
              <a:rPr lang="pt-BR" sz="2000" i="1" dirty="0" smtClean="0">
                <a:latin typeface="Cambria Math"/>
                <a:ea typeface="Cambria Math"/>
              </a:rPr>
              <a:t>b</a:t>
            </a:r>
            <a:r>
              <a:rPr lang="pt-BR" sz="2000" dirty="0" smtClean="0"/>
              <a:t> é onde a reta “corta” o eixo </a:t>
            </a:r>
            <a:r>
              <a:rPr lang="pt-BR" sz="2000" i="1" dirty="0" smtClean="0">
                <a:latin typeface="Cambria" panose="02040503050406030204" pitchFamily="18" charset="0"/>
              </a:rPr>
              <a:t>y</a:t>
            </a:r>
            <a:r>
              <a:rPr lang="pt-BR" sz="2000" dirty="0" smtClean="0"/>
              <a:t>. E o zero da função é onde a reta “corta” o eixo x.</a:t>
            </a:r>
            <a:endParaRPr lang="pt-B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81" y="1844824"/>
            <a:ext cx="3382539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221334" y="1869056"/>
            <a:ext cx="1890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 = </a:t>
            </a:r>
            <a:r>
              <a:rPr lang="pt-BR" sz="2400" b="1" i="1" dirty="0" err="1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ax</a:t>
            </a:r>
            <a:r>
              <a:rPr lang="pt-BR" sz="2400" b="1" i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– b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369055" y="3471391"/>
            <a:ext cx="81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– b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endParaRPr lang="pt-B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7046999" y="2995873"/>
                <a:ext cx="432048" cy="721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pt-BR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num>
                      <m:den>
                        <m:r>
                          <a:rPr lang="pt-BR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den>
                    </m:f>
                  </m:oMath>
                </a14:m>
                <a:r>
                  <a:rPr lang="pt-BR" dirty="0" smtClean="0">
                    <a:solidFill>
                      <a:srgbClr val="FF0000"/>
                    </a:solidFill>
                  </a:rPr>
                  <a:t> </a:t>
                </a:r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6999" y="2995873"/>
                <a:ext cx="432048" cy="72115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95" y="1844824"/>
            <a:ext cx="3474684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2254877" y="1859593"/>
            <a:ext cx="1930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 = </a:t>
            </a:r>
            <a:r>
              <a:rPr lang="pt-BR" sz="2400" b="1" i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– </a:t>
            </a:r>
            <a:r>
              <a:rPr lang="pt-BR" sz="2400" b="1" i="1" dirty="0" err="1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ax</a:t>
            </a:r>
            <a:r>
              <a:rPr lang="pt-BR" sz="2400" b="1" i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– b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624639" y="3367108"/>
            <a:ext cx="81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– b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endParaRPr lang="pt-B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1143775" y="2314010"/>
                <a:ext cx="432048" cy="721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pt-BR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pt-BR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num>
                      <m:den>
                        <m:r>
                          <a:rPr lang="pt-BR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den>
                    </m:f>
                  </m:oMath>
                </a14:m>
                <a:r>
                  <a:rPr lang="pt-BR" dirty="0" smtClean="0">
                    <a:solidFill>
                      <a:srgbClr val="FF0000"/>
                    </a:solidFill>
                  </a:rPr>
                  <a:t> </a:t>
                </a:r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775" y="2314010"/>
                <a:ext cx="432048" cy="721159"/>
              </a:xfrm>
              <a:prstGeom prst="rect">
                <a:avLst/>
              </a:prstGeom>
              <a:blipFill rotWithShape="1">
                <a:blip r:embed="rId5"/>
                <a:stretch>
                  <a:fillRect r="-3380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453" y="4261624"/>
            <a:ext cx="3351667" cy="2350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6354199" y="4286866"/>
            <a:ext cx="1890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 </a:t>
            </a:r>
            <a:r>
              <a:rPr lang="pt-BR" sz="2400" b="1" i="1" dirty="0" smtClean="0">
                <a:solidFill>
                  <a:srgbClr val="FF0000"/>
                </a:solidFill>
                <a:cs typeface="Aharoni" panose="02010803020104030203" pitchFamily="2" charset="-79"/>
              </a:rPr>
              <a:t>=</a:t>
            </a:r>
            <a:r>
              <a:rPr lang="pt-BR" sz="2400" b="1" i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pt-BR" sz="2400" b="1" i="1" dirty="0" err="1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ax</a:t>
            </a:r>
            <a:r>
              <a:rPr lang="pt-BR" sz="2400" b="1" i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pt-BR" sz="2400" b="1" i="1" dirty="0" smtClean="0">
                <a:solidFill>
                  <a:srgbClr val="FF0000"/>
                </a:solidFill>
                <a:cs typeface="Aharoni" panose="02010803020104030203" pitchFamily="2" charset="-79"/>
              </a:rPr>
              <a:t>+</a:t>
            </a:r>
            <a:r>
              <a:rPr lang="pt-BR" sz="2400" b="1" i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b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5652120" y="4943267"/>
            <a:ext cx="411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endParaRPr lang="pt-B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4716016" y="5300129"/>
                <a:ext cx="432048" cy="721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pt-BR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pt-BR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num>
                      <m:den>
                        <m:r>
                          <a:rPr lang="pt-BR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den>
                    </m:f>
                  </m:oMath>
                </a14:m>
                <a:r>
                  <a:rPr lang="pt-BR" dirty="0" smtClean="0">
                    <a:solidFill>
                      <a:srgbClr val="FF0000"/>
                    </a:solidFill>
                  </a:rPr>
                  <a:t> </a:t>
                </a:r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00129"/>
                <a:ext cx="432048" cy="721159"/>
              </a:xfrm>
              <a:prstGeom prst="rect">
                <a:avLst/>
              </a:prstGeom>
              <a:blipFill rotWithShape="1">
                <a:blip r:embed="rId7"/>
                <a:stretch>
                  <a:fillRect r="-357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35" y="4261624"/>
            <a:ext cx="3451743" cy="2350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aixaDeTexto 21"/>
          <p:cNvSpPr txBox="1"/>
          <p:nvPr/>
        </p:nvSpPr>
        <p:spPr>
          <a:xfrm>
            <a:off x="2254877" y="4286866"/>
            <a:ext cx="1890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 </a:t>
            </a:r>
            <a:r>
              <a:rPr lang="pt-BR" sz="2400" b="1" i="1" dirty="0" smtClean="0">
                <a:solidFill>
                  <a:srgbClr val="FF0000"/>
                </a:solidFill>
                <a:cs typeface="Aharoni" panose="02010803020104030203" pitchFamily="2" charset="-79"/>
              </a:rPr>
              <a:t>=</a:t>
            </a:r>
            <a:r>
              <a:rPr lang="pt-BR" sz="2400" b="1" i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pt-BR" sz="2400" b="1" i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– </a:t>
            </a:r>
            <a:r>
              <a:rPr lang="pt-BR" sz="2400" b="1" i="1" dirty="0" err="1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ax</a:t>
            </a:r>
            <a:r>
              <a:rPr lang="pt-BR" sz="2400" b="1" i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pt-BR" sz="2400" b="1" i="1" dirty="0" smtClean="0">
                <a:solidFill>
                  <a:srgbClr val="FF0000"/>
                </a:solidFill>
                <a:cs typeface="Aharoni" panose="02010803020104030203" pitchFamily="2" charset="-79"/>
              </a:rPr>
              <a:t>+</a:t>
            </a:r>
            <a:r>
              <a:rPr lang="pt-BR" sz="2400" b="1" i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b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1116709" y="4960109"/>
            <a:ext cx="411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endParaRPr lang="pt-B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2764140" y="5190941"/>
                <a:ext cx="432048" cy="721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pt-BR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num>
                      <m:den>
                        <m:r>
                          <a:rPr lang="pt-BR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den>
                    </m:f>
                  </m:oMath>
                </a14:m>
                <a:r>
                  <a:rPr lang="pt-BR" dirty="0" smtClean="0">
                    <a:solidFill>
                      <a:srgbClr val="FF0000"/>
                    </a:solidFill>
                  </a:rPr>
                  <a:t> </a:t>
                </a:r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140" y="5190941"/>
                <a:ext cx="432048" cy="72115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35" y="1844825"/>
            <a:ext cx="7511173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45" y="2031874"/>
            <a:ext cx="15144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rma livre 3"/>
          <p:cNvSpPr/>
          <p:nvPr/>
        </p:nvSpPr>
        <p:spPr>
          <a:xfrm>
            <a:off x="2551471" y="5427406"/>
            <a:ext cx="75189" cy="309717"/>
          </a:xfrm>
          <a:custGeom>
            <a:avLst/>
            <a:gdLst>
              <a:gd name="connsiteX0" fmla="*/ 0 w 75189"/>
              <a:gd name="connsiteY0" fmla="*/ 0 h 309717"/>
              <a:gd name="connsiteX1" fmla="*/ 14748 w 75189"/>
              <a:gd name="connsiteY1" fmla="*/ 73742 h 309717"/>
              <a:gd name="connsiteX2" fmla="*/ 44245 w 75189"/>
              <a:gd name="connsiteY2" fmla="*/ 117988 h 309717"/>
              <a:gd name="connsiteX3" fmla="*/ 58994 w 75189"/>
              <a:gd name="connsiteY3" fmla="*/ 176981 h 309717"/>
              <a:gd name="connsiteX4" fmla="*/ 73742 w 75189"/>
              <a:gd name="connsiteY4" fmla="*/ 221226 h 309717"/>
              <a:gd name="connsiteX5" fmla="*/ 73742 w 75189"/>
              <a:gd name="connsiteY5" fmla="*/ 309717 h 309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89" h="309717">
                <a:moveTo>
                  <a:pt x="0" y="0"/>
                </a:moveTo>
                <a:cubicBezTo>
                  <a:pt x="4916" y="24581"/>
                  <a:pt x="5946" y="50271"/>
                  <a:pt x="14748" y="73742"/>
                </a:cubicBezTo>
                <a:cubicBezTo>
                  <a:pt x="20972" y="90339"/>
                  <a:pt x="37262" y="101696"/>
                  <a:pt x="44245" y="117988"/>
                </a:cubicBezTo>
                <a:cubicBezTo>
                  <a:pt x="52230" y="136619"/>
                  <a:pt x="53425" y="157491"/>
                  <a:pt x="58994" y="176981"/>
                </a:cubicBezTo>
                <a:cubicBezTo>
                  <a:pt x="63265" y="191929"/>
                  <a:pt x="72025" y="205775"/>
                  <a:pt x="73742" y="221226"/>
                </a:cubicBezTo>
                <a:cubicBezTo>
                  <a:pt x="76999" y="250543"/>
                  <a:pt x="73742" y="280220"/>
                  <a:pt x="73742" y="309717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2980164" y="4859398"/>
                <a:ext cx="2527940" cy="8013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3200" b="1" dirty="0" smtClean="0">
                    <a:solidFill>
                      <a:srgbClr val="FF0000"/>
                    </a:solidFill>
                  </a:rPr>
                  <a:t>a = </a:t>
                </a:r>
                <a:r>
                  <a:rPr lang="pt-BR" sz="3200" b="1" dirty="0" err="1">
                    <a:solidFill>
                      <a:srgbClr val="FF0000"/>
                    </a:solidFill>
                  </a:rPr>
                  <a:t>tg</a:t>
                </a:r>
                <a:r>
                  <a:rPr lang="pt-BR" sz="3200" b="1" dirty="0">
                    <a:solidFill>
                      <a:srgbClr val="FF0000"/>
                    </a:solidFill>
                  </a:rPr>
                  <a:t> </a:t>
                </a:r>
                <a:r>
                  <a:rPr lang="el-GR" sz="3200" b="1" dirty="0">
                    <a:solidFill>
                      <a:srgbClr val="FF0000"/>
                    </a:solidFill>
                  </a:rPr>
                  <a:t>α</a:t>
                </a:r>
                <a:r>
                  <a:rPr lang="pt-BR" sz="3200" b="1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pt-BR" sz="3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pt-BR" sz="3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pt-BR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0164" y="4859398"/>
                <a:ext cx="2527940" cy="801310"/>
              </a:xfrm>
              <a:prstGeom prst="rect">
                <a:avLst/>
              </a:prstGeom>
              <a:blipFill rotWithShape="1">
                <a:blip r:embed="rId12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513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1" grpId="0"/>
      <p:bldP spid="12" grpId="0"/>
      <p:bldP spid="14" grpId="0"/>
      <p:bldP spid="15" grpId="0"/>
      <p:bldP spid="16" grpId="0"/>
      <p:bldP spid="18" grpId="0"/>
      <p:bldP spid="19" grpId="0"/>
      <p:bldP spid="21" grpId="0"/>
      <p:bldP spid="22" grpId="0"/>
      <p:bldP spid="23" grpId="0"/>
      <p:bldP spid="24" grpId="0"/>
      <p:bldP spid="4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850106"/>
          </a:xfrm>
        </p:spPr>
        <p:txBody>
          <a:bodyPr/>
          <a:lstStyle/>
          <a:p>
            <a:r>
              <a:rPr lang="pt-BR" dirty="0" smtClean="0">
                <a:latin typeface="AR CENA" panose="02000000000000000000" pitchFamily="2" charset="0"/>
              </a:rPr>
              <a:t>Raiz da Função Afim</a:t>
            </a:r>
            <a:endParaRPr lang="pt-BR" dirty="0">
              <a:latin typeface="AR CENA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124744"/>
                <a:ext cx="8064896" cy="1872208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 algn="just">
                  <a:buNone/>
                </a:pPr>
                <a:r>
                  <a:rPr lang="pt-BR" dirty="0" smtClean="0"/>
                  <a:t>Raiz ou zero da função é o valor que se atribui a </a:t>
                </a:r>
                <a:r>
                  <a:rPr lang="pt-BR" i="1" dirty="0" smtClean="0">
                    <a:latin typeface="Cambria" panose="02040503050406030204" pitchFamily="18" charset="0"/>
                  </a:rPr>
                  <a:t>x</a:t>
                </a:r>
                <a:r>
                  <a:rPr lang="pt-BR" dirty="0" smtClean="0">
                    <a:latin typeface="Cambria" panose="02040503050406030204" pitchFamily="18" charset="0"/>
                  </a:rPr>
                  <a:t> </a:t>
                </a:r>
                <a:r>
                  <a:rPr lang="pt-BR" dirty="0" smtClean="0"/>
                  <a:t>que faz </a:t>
                </a:r>
                <a:r>
                  <a:rPr lang="pt-BR" i="1" dirty="0" smtClean="0">
                    <a:latin typeface="Cambria" panose="02040503050406030204" pitchFamily="18" charset="0"/>
                  </a:rPr>
                  <a:t>f(x) = y = 0</a:t>
                </a:r>
                <a:r>
                  <a:rPr lang="pt-BR" dirty="0" smtClean="0"/>
                  <a:t>, ou seja, é o valor que “corta” o eixo </a:t>
                </a:r>
                <a:r>
                  <a:rPr lang="pt-BR" i="1" dirty="0" smtClean="0">
                    <a:latin typeface="Cambria" panose="02040503050406030204" pitchFamily="18" charset="0"/>
                  </a:rPr>
                  <a:t>x</a:t>
                </a:r>
                <a:r>
                  <a:rPr lang="pt-BR" dirty="0" smtClean="0"/>
                  <a:t>.</a:t>
                </a:r>
              </a:p>
              <a:p>
                <a:pPr marL="0" indent="0" algn="just">
                  <a:buNone/>
                </a:pPr>
                <a:endParaRPr lang="pt-BR" dirty="0"/>
              </a:p>
              <a:p>
                <a:pPr marL="0" indent="0" algn="just">
                  <a:buNone/>
                </a:pPr>
                <a:r>
                  <a:rPr lang="pt-BR" dirty="0" smtClean="0"/>
                  <a:t>No caso da função afim, </a:t>
                </a:r>
                <a:r>
                  <a:rPr lang="pt-BR" i="1" dirty="0" smtClean="0">
                    <a:latin typeface="Cambria" panose="02040503050406030204" pitchFamily="18" charset="0"/>
                  </a:rPr>
                  <a:t>0 = </a:t>
                </a:r>
                <a:r>
                  <a:rPr lang="pt-BR" i="1" dirty="0" err="1" smtClean="0">
                    <a:latin typeface="Cambria" panose="02040503050406030204" pitchFamily="18" charset="0"/>
                  </a:rPr>
                  <a:t>ax</a:t>
                </a:r>
                <a:r>
                  <a:rPr lang="pt-BR" i="1" dirty="0" smtClean="0">
                    <a:latin typeface="Cambria" panose="02040503050406030204" pitchFamily="18" charset="0"/>
                  </a:rPr>
                  <a:t> + b </a:t>
                </a:r>
                <a:r>
                  <a:rPr lang="pt-BR" dirty="0" smtClean="0">
                    <a:latin typeface="Cambria Math"/>
                    <a:ea typeface="Cambria Math"/>
                  </a:rPr>
                  <a:t>⟹ </a:t>
                </a:r>
                <a:r>
                  <a:rPr lang="pt-BR" i="1" dirty="0" smtClean="0">
                    <a:latin typeface="Cambria Math"/>
                    <a:ea typeface="Cambria Math"/>
                  </a:rPr>
                  <a:t>x = –</a:t>
                </a:r>
                <a:r>
                  <a:rPr lang="pt-BR" sz="3800" i="1" dirty="0" smtClean="0"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8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t-BR" sz="38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num>
                      <m:den>
                        <m:r>
                          <a:rPr lang="pt-BR" sz="38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den>
                    </m:f>
                  </m:oMath>
                </a14:m>
                <a:endParaRPr lang="pt-BR" i="1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124744"/>
                <a:ext cx="8064896" cy="1872208"/>
              </a:xfrm>
              <a:blipFill rotWithShape="1">
                <a:blip r:embed="rId3"/>
                <a:stretch>
                  <a:fillRect l="-1437" t="-7492" r="-1513" b="-39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40968"/>
            <a:ext cx="3240360" cy="304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40968"/>
            <a:ext cx="3240360" cy="304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90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850106"/>
          </a:xfrm>
        </p:spPr>
        <p:txBody>
          <a:bodyPr/>
          <a:lstStyle/>
          <a:p>
            <a:r>
              <a:rPr lang="pt-BR" dirty="0" smtClean="0">
                <a:latin typeface="AR CENA" panose="02000000000000000000" pitchFamily="2" charset="0"/>
              </a:rPr>
              <a:t>Sinal da Função Afim</a:t>
            </a:r>
            <a:endParaRPr lang="pt-BR" dirty="0">
              <a:latin typeface="AR CENA" panose="02000000000000000000" pitchFamily="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96752"/>
            <a:ext cx="3816424" cy="4752528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sz="2800" dirty="0" smtClean="0"/>
              <a:t>Da raiz da função acima, dizemos que f(x) &gt;0.</a:t>
            </a:r>
          </a:p>
          <a:p>
            <a:pPr marL="0" indent="0" algn="just">
              <a:buNone/>
            </a:pPr>
            <a:endParaRPr lang="pt-BR" sz="28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800" dirty="0" smtClean="0"/>
              <a:t>Da raiz da função abaixo, dizemos que f(x) &lt;0.</a:t>
            </a:r>
          </a:p>
          <a:p>
            <a:pPr marL="0" indent="0" algn="just">
              <a:buNone/>
            </a:pPr>
            <a:endParaRPr lang="pt-BR" sz="28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800" dirty="0" smtClean="0"/>
              <a:t>Na raiz da função, dizemos que f(x) = 0.</a:t>
            </a:r>
            <a:endParaRPr lang="pt-BR" sz="2800" dirty="0"/>
          </a:p>
        </p:txBody>
      </p:sp>
      <p:pic>
        <p:nvPicPr>
          <p:cNvPr id="5122" name="Picture 2" descr="https://encrypted-tbn0.gstatic.com/images?q=tbn:ANd9GcSYh4cg2hHZTWYfPNb3dMgAE9uwDUqNA6uuMH8cibUgJ1Odv4o1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668" y="1340768"/>
            <a:ext cx="463171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668" y="1352736"/>
            <a:ext cx="4631716" cy="48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46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260648"/>
                <a:ext cx="5760640" cy="5112568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pt-BR" sz="2800" dirty="0" smtClean="0"/>
                  <a:t>A numeração usada na confecção de sapatos depende do comprimento do pé das pessoas. Os fabricantes de calçados brasileiros usam a fórmula </a:t>
                </a:r>
                <a14:m>
                  <m:oMath xmlns:m="http://schemas.openxmlformats.org/officeDocument/2006/math">
                    <m:r>
                      <a:rPr lang="pt-BR" sz="28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pt-BR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sz="2800" b="0" i="1" smtClean="0"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pt-BR" sz="28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pt-BR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sz="2800" b="0" i="1" smtClean="0">
                            <a:latin typeface="Cambria Math"/>
                          </a:rPr>
                          <m:t>5</m:t>
                        </m:r>
                        <m:r>
                          <a:rPr lang="pt-BR" sz="2800" b="0" i="1" smtClean="0">
                            <a:latin typeface="Cambria Math"/>
                          </a:rPr>
                          <m:t>𝑐</m:t>
                        </m:r>
                        <m:r>
                          <a:rPr lang="pt-BR" sz="2800" b="0" i="1" smtClean="0">
                            <a:latin typeface="Cambria Math"/>
                          </a:rPr>
                          <m:t>+28</m:t>
                        </m:r>
                      </m:num>
                      <m:den>
                        <m:r>
                          <a:rPr lang="pt-BR" sz="28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pt-BR" sz="2800" i="1" dirty="0" smtClean="0"/>
                  <a:t> </a:t>
                </a:r>
                <a:r>
                  <a:rPr lang="pt-BR" sz="2800" dirty="0" smtClean="0"/>
                  <a:t>em que </a:t>
                </a:r>
                <a:r>
                  <a:rPr lang="pt-BR" sz="2800" i="1" dirty="0" smtClean="0">
                    <a:latin typeface="Cambria" panose="02040503050406030204" pitchFamily="18" charset="0"/>
                  </a:rPr>
                  <a:t>c</a:t>
                </a:r>
                <a:r>
                  <a:rPr lang="pt-BR" sz="2800" dirty="0" smtClean="0"/>
                  <a:t> é o tamanho do pé em cm e </a:t>
                </a:r>
                <a:r>
                  <a:rPr lang="pt-BR" sz="2800" i="1" dirty="0" smtClean="0">
                    <a:latin typeface="Cambria" panose="02040503050406030204" pitchFamily="18" charset="0"/>
                  </a:rPr>
                  <a:t>f(c) </a:t>
                </a:r>
                <a:r>
                  <a:rPr lang="pt-BR" sz="2800" dirty="0" smtClean="0"/>
                  <a:t>é o número inteiro do calçado.</a:t>
                </a:r>
              </a:p>
              <a:p>
                <a:pPr marL="0" indent="0" algn="just">
                  <a:buNone/>
                </a:pPr>
                <a:endParaRPr lang="pt-BR" sz="2800" dirty="0"/>
              </a:p>
              <a:p>
                <a:pPr marL="0" indent="0" algn="just">
                  <a:buNone/>
                </a:pPr>
                <a:r>
                  <a:rPr lang="pt-BR" sz="2800" dirty="0" smtClean="0"/>
                  <a:t>Construir o gráfico desta função e analisar o seu crescimento e sinal.</a:t>
                </a:r>
                <a:endParaRPr lang="pt-BR" sz="28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260648"/>
                <a:ext cx="5760640" cy="5112568"/>
              </a:xfrm>
              <a:blipFill rotWithShape="1">
                <a:blip r:embed="rId3"/>
                <a:stretch>
                  <a:fillRect l="-2116" t="-1074" r="-22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0000">
                        <a14:foregroundMark x1="75000" y1="72680" x2="75000" y2="72680"/>
                        <a14:foregroundMark x1="56538" y1="31443" x2="56538" y2="31443"/>
                        <a14:foregroundMark x1="17308" y1="53608" x2="17308" y2="53608"/>
                        <a14:foregroundMark x1="33846" y1="5155" x2="33846" y2="5155"/>
                        <a14:foregroundMark x1="38077" y1="3608" x2="38077" y2="3608"/>
                        <a14:foregroundMark x1="43462" y1="25773" x2="43462" y2="25773"/>
                        <a14:foregroundMark x1="43846" y1="22165" x2="43846" y2="22165"/>
                        <a14:backgroundMark x1="46154" y1="51546" x2="46154" y2="51546"/>
                        <a14:backgroundMark x1="46923" y1="44330" x2="46923" y2="44330"/>
                        <a14:backgroundMark x1="48846" y1="21649" x2="48846" y2="21649"/>
                        <a14:backgroundMark x1="46538" y1="18041" x2="46538" y2="18041"/>
                        <a14:backgroundMark x1="53846" y1="17010" x2="53846" y2="17010"/>
                        <a14:backgroundMark x1="52692" y1="45876" x2="52692" y2="458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693"/>
          <a:stretch/>
        </p:blipFill>
        <p:spPr bwMode="auto">
          <a:xfrm>
            <a:off x="7198973" y="-243408"/>
            <a:ext cx="2485595" cy="40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0000">
                        <a14:foregroundMark x1="75000" y1="72680" x2="75000" y2="72680"/>
                        <a14:foregroundMark x1="56538" y1="31443" x2="56538" y2="31443"/>
                        <a14:foregroundMark x1="17308" y1="53608" x2="17308" y2="53608"/>
                        <a14:foregroundMark x1="33846" y1="5155" x2="33846" y2="5155"/>
                        <a14:foregroundMark x1="38077" y1="3608" x2="38077" y2="3608"/>
                        <a14:foregroundMark x1="43462" y1="25773" x2="43462" y2="25773"/>
                        <a14:foregroundMark x1="43846" y1="22165" x2="43846" y2="22165"/>
                        <a14:backgroundMark x1="46154" y1="51546" x2="46154" y2="51546"/>
                        <a14:backgroundMark x1="46923" y1="44330" x2="46923" y2="44330"/>
                        <a14:backgroundMark x1="48846" y1="21649" x2="48846" y2="21649"/>
                        <a14:backgroundMark x1="46538" y1="18041" x2="46538" y2="18041"/>
                        <a14:backgroundMark x1="53846" y1="17010" x2="53846" y2="17010"/>
                        <a14:backgroundMark x1="52692" y1="45876" x2="52692" y2="458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563"/>
          <a:stretch/>
        </p:blipFill>
        <p:spPr bwMode="auto">
          <a:xfrm>
            <a:off x="5103779" y="1152129"/>
            <a:ext cx="2492557" cy="40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23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850106"/>
          </a:xfrm>
        </p:spPr>
        <p:txBody>
          <a:bodyPr/>
          <a:lstStyle/>
          <a:p>
            <a:r>
              <a:rPr lang="pt-BR" dirty="0" smtClean="0">
                <a:latin typeface="AR CENA" panose="02000000000000000000" pitchFamily="2" charset="0"/>
              </a:rPr>
              <a:t>Inequação do 1° grau</a:t>
            </a:r>
            <a:endParaRPr lang="pt-BR" dirty="0">
              <a:latin typeface="AR CENA" panose="02000000000000000000" pitchFamily="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96752"/>
            <a:ext cx="8352928" cy="47525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i="1" dirty="0" smtClean="0"/>
              <a:t>Um vendedor recebe um salário mensal fixo de R$800,00 mais R$10,00 por cada venda que fizer. Qual deve ser o total de vendas para o seu salário ultrapasse R$3.000,00?</a:t>
            </a:r>
          </a:p>
          <a:p>
            <a:pPr marL="0" indent="0" algn="just">
              <a:buNone/>
            </a:pPr>
            <a:endParaRPr lang="pt-BR" sz="2800" dirty="0"/>
          </a:p>
          <a:p>
            <a:pPr marL="0" indent="0" algn="just">
              <a:buNone/>
            </a:pPr>
            <a:r>
              <a:rPr lang="pt-BR" sz="28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800 + 10v &gt; 3.000</a:t>
            </a:r>
          </a:p>
          <a:p>
            <a:pPr marL="0" indent="0" algn="just">
              <a:buNone/>
            </a:pPr>
            <a:r>
              <a:rPr lang="pt-BR" sz="28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10v &gt; 2.200</a:t>
            </a:r>
          </a:p>
          <a:p>
            <a:pPr marL="0" indent="0" algn="just">
              <a:buNone/>
            </a:pPr>
            <a:r>
              <a:rPr lang="pt-BR" sz="28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 &gt; 220 vendas</a:t>
            </a:r>
            <a:endParaRPr lang="pt-BR" sz="28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53300" y="2420888"/>
            <a:ext cx="1990700" cy="348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7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ector reto 16"/>
          <p:cNvCxnSpPr/>
          <p:nvPr/>
        </p:nvCxnSpPr>
        <p:spPr>
          <a:xfrm>
            <a:off x="4662010" y="4549770"/>
            <a:ext cx="0" cy="13548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1457654" y="4435941"/>
            <a:ext cx="0" cy="14686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850106"/>
          </a:xfrm>
        </p:spPr>
        <p:txBody>
          <a:bodyPr/>
          <a:lstStyle/>
          <a:p>
            <a:r>
              <a:rPr lang="pt-BR" dirty="0" smtClean="0">
                <a:latin typeface="AR CENA" panose="02000000000000000000" pitchFamily="2" charset="0"/>
              </a:rPr>
              <a:t>Inequação do 1° grau</a:t>
            </a:r>
            <a:endParaRPr lang="pt-BR" dirty="0">
              <a:latin typeface="AR CENA" panose="02000000000000000000" pitchFamily="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96752"/>
            <a:ext cx="8352928" cy="32403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i="1" dirty="0" smtClean="0"/>
              <a:t>E quantas vendas eles precisa fazer para que ganhe entre R$1.000 e R$3.500?</a:t>
            </a:r>
          </a:p>
          <a:p>
            <a:pPr marL="0" indent="0" algn="just">
              <a:buNone/>
            </a:pPr>
            <a:r>
              <a:rPr lang="pt-BR" sz="28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3500 &gt; 800 + 10v &gt; 1.000</a:t>
            </a:r>
          </a:p>
          <a:p>
            <a:pPr marL="0" indent="0" algn="just">
              <a:buNone/>
            </a:pPr>
            <a:r>
              <a:rPr lang="pt-BR" sz="28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800 + 10v &gt; 1000	   800 + 10v &lt; 3500</a:t>
            </a:r>
          </a:p>
          <a:p>
            <a:pPr marL="0" indent="0" algn="just">
              <a:buNone/>
            </a:pPr>
            <a:r>
              <a:rPr lang="pt-BR" sz="28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10v &gt; 200				10v &lt; 2700</a:t>
            </a:r>
          </a:p>
          <a:p>
            <a:pPr marL="0" indent="0" algn="just">
              <a:buNone/>
            </a:pPr>
            <a:r>
              <a:rPr lang="pt-BR" sz="28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pt-BR" sz="28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&gt; 20				v &lt; 270</a:t>
            </a:r>
          </a:p>
          <a:p>
            <a:pPr marL="0" indent="0" algn="just">
              <a:buNone/>
            </a:pPr>
            <a:endParaRPr lang="pt-BR" sz="28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just">
              <a:buNone/>
            </a:pPr>
            <a:endParaRPr lang="pt-BR" sz="2800" b="1" dirty="0" smtClean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53300" y="2420888"/>
            <a:ext cx="1990700" cy="3483725"/>
          </a:xfrm>
          <a:prstGeom prst="rect">
            <a:avLst/>
          </a:prstGeom>
        </p:spPr>
      </p:pic>
      <p:cxnSp>
        <p:nvCxnSpPr>
          <p:cNvPr id="7" name="Conector de seta reta 6"/>
          <p:cNvCxnSpPr/>
          <p:nvPr/>
        </p:nvCxnSpPr>
        <p:spPr>
          <a:xfrm>
            <a:off x="467544" y="4725144"/>
            <a:ext cx="5400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e 7"/>
          <p:cNvSpPr/>
          <p:nvPr/>
        </p:nvSpPr>
        <p:spPr>
          <a:xfrm>
            <a:off x="1403648" y="4653136"/>
            <a:ext cx="108012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259632" y="436510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20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" name="Forma livre 9"/>
          <p:cNvSpPr/>
          <p:nvPr/>
        </p:nvSpPr>
        <p:spPr>
          <a:xfrm>
            <a:off x="1489587" y="4675239"/>
            <a:ext cx="4277032" cy="119848"/>
          </a:xfrm>
          <a:custGeom>
            <a:avLst/>
            <a:gdLst>
              <a:gd name="connsiteX0" fmla="*/ 0 w 4277032"/>
              <a:gd name="connsiteY0" fmla="*/ 73742 h 119848"/>
              <a:gd name="connsiteX1" fmla="*/ 191729 w 4277032"/>
              <a:gd name="connsiteY1" fmla="*/ 73742 h 119848"/>
              <a:gd name="connsiteX2" fmla="*/ 235974 w 4277032"/>
              <a:gd name="connsiteY2" fmla="*/ 103238 h 119848"/>
              <a:gd name="connsiteX3" fmla="*/ 353961 w 4277032"/>
              <a:gd name="connsiteY3" fmla="*/ 29496 h 119848"/>
              <a:gd name="connsiteX4" fmla="*/ 442452 w 4277032"/>
              <a:gd name="connsiteY4" fmla="*/ 58993 h 119848"/>
              <a:gd name="connsiteX5" fmla="*/ 486697 w 4277032"/>
              <a:gd name="connsiteY5" fmla="*/ 73742 h 119848"/>
              <a:gd name="connsiteX6" fmla="*/ 530942 w 4277032"/>
              <a:gd name="connsiteY6" fmla="*/ 58993 h 119848"/>
              <a:gd name="connsiteX7" fmla="*/ 575187 w 4277032"/>
              <a:gd name="connsiteY7" fmla="*/ 29496 h 119848"/>
              <a:gd name="connsiteX8" fmla="*/ 619432 w 4277032"/>
              <a:gd name="connsiteY8" fmla="*/ 58993 h 119848"/>
              <a:gd name="connsiteX9" fmla="*/ 693174 w 4277032"/>
              <a:gd name="connsiteY9" fmla="*/ 44245 h 119848"/>
              <a:gd name="connsiteX10" fmla="*/ 737419 w 4277032"/>
              <a:gd name="connsiteY10" fmla="*/ 29496 h 119848"/>
              <a:gd name="connsiteX11" fmla="*/ 781665 w 4277032"/>
              <a:gd name="connsiteY11" fmla="*/ 58993 h 119848"/>
              <a:gd name="connsiteX12" fmla="*/ 825910 w 4277032"/>
              <a:gd name="connsiteY12" fmla="*/ 73742 h 119848"/>
              <a:gd name="connsiteX13" fmla="*/ 929148 w 4277032"/>
              <a:gd name="connsiteY13" fmla="*/ 73742 h 119848"/>
              <a:gd name="connsiteX14" fmla="*/ 1002890 w 4277032"/>
              <a:gd name="connsiteY14" fmla="*/ 58993 h 119848"/>
              <a:gd name="connsiteX15" fmla="*/ 1047136 w 4277032"/>
              <a:gd name="connsiteY15" fmla="*/ 29496 h 119848"/>
              <a:gd name="connsiteX16" fmla="*/ 1135626 w 4277032"/>
              <a:gd name="connsiteY16" fmla="*/ 58993 h 119848"/>
              <a:gd name="connsiteX17" fmla="*/ 1224116 w 4277032"/>
              <a:gd name="connsiteY17" fmla="*/ 44245 h 119848"/>
              <a:gd name="connsiteX18" fmla="*/ 1268361 w 4277032"/>
              <a:gd name="connsiteY18" fmla="*/ 88490 h 119848"/>
              <a:gd name="connsiteX19" fmla="*/ 1312607 w 4277032"/>
              <a:gd name="connsiteY19" fmla="*/ 103238 h 119848"/>
              <a:gd name="connsiteX20" fmla="*/ 1445342 w 4277032"/>
              <a:gd name="connsiteY20" fmla="*/ 58993 h 119848"/>
              <a:gd name="connsiteX21" fmla="*/ 1563329 w 4277032"/>
              <a:gd name="connsiteY21" fmla="*/ 73742 h 119848"/>
              <a:gd name="connsiteX22" fmla="*/ 1696065 w 4277032"/>
              <a:gd name="connsiteY22" fmla="*/ 103238 h 119848"/>
              <a:gd name="connsiteX23" fmla="*/ 1755058 w 4277032"/>
              <a:gd name="connsiteY23" fmla="*/ 88490 h 119848"/>
              <a:gd name="connsiteX24" fmla="*/ 1799303 w 4277032"/>
              <a:gd name="connsiteY24" fmla="*/ 58993 h 119848"/>
              <a:gd name="connsiteX25" fmla="*/ 1887794 w 4277032"/>
              <a:gd name="connsiteY25" fmla="*/ 44245 h 119848"/>
              <a:gd name="connsiteX26" fmla="*/ 1961536 w 4277032"/>
              <a:gd name="connsiteY26" fmla="*/ 58993 h 119848"/>
              <a:gd name="connsiteX27" fmla="*/ 2005781 w 4277032"/>
              <a:gd name="connsiteY27" fmla="*/ 73742 h 119848"/>
              <a:gd name="connsiteX28" fmla="*/ 2109019 w 4277032"/>
              <a:gd name="connsiteY28" fmla="*/ 58993 h 119848"/>
              <a:gd name="connsiteX29" fmla="*/ 2182761 w 4277032"/>
              <a:gd name="connsiteY29" fmla="*/ 73742 h 119848"/>
              <a:gd name="connsiteX30" fmla="*/ 2227007 w 4277032"/>
              <a:gd name="connsiteY30" fmla="*/ 88490 h 119848"/>
              <a:gd name="connsiteX31" fmla="*/ 2300748 w 4277032"/>
              <a:gd name="connsiteY31" fmla="*/ 73742 h 119848"/>
              <a:gd name="connsiteX32" fmla="*/ 2389239 w 4277032"/>
              <a:gd name="connsiteY32" fmla="*/ 0 h 119848"/>
              <a:gd name="connsiteX33" fmla="*/ 2477729 w 4277032"/>
              <a:gd name="connsiteY33" fmla="*/ 29496 h 119848"/>
              <a:gd name="connsiteX34" fmla="*/ 2757948 w 4277032"/>
              <a:gd name="connsiteY34" fmla="*/ 44245 h 119848"/>
              <a:gd name="connsiteX35" fmla="*/ 2875936 w 4277032"/>
              <a:gd name="connsiteY35" fmla="*/ 29496 h 119848"/>
              <a:gd name="connsiteX36" fmla="*/ 2920181 w 4277032"/>
              <a:gd name="connsiteY36" fmla="*/ 44245 h 119848"/>
              <a:gd name="connsiteX37" fmla="*/ 3052916 w 4277032"/>
              <a:gd name="connsiteY37" fmla="*/ 58993 h 119848"/>
              <a:gd name="connsiteX38" fmla="*/ 3097161 w 4277032"/>
              <a:gd name="connsiteY38" fmla="*/ 88490 h 119848"/>
              <a:gd name="connsiteX39" fmla="*/ 3185652 w 4277032"/>
              <a:gd name="connsiteY39" fmla="*/ 44245 h 119848"/>
              <a:gd name="connsiteX40" fmla="*/ 3229897 w 4277032"/>
              <a:gd name="connsiteY40" fmla="*/ 58993 h 119848"/>
              <a:gd name="connsiteX41" fmla="*/ 3318387 w 4277032"/>
              <a:gd name="connsiteY41" fmla="*/ 103238 h 119848"/>
              <a:gd name="connsiteX42" fmla="*/ 3465871 w 4277032"/>
              <a:gd name="connsiteY42" fmla="*/ 88490 h 119848"/>
              <a:gd name="connsiteX43" fmla="*/ 3510116 w 4277032"/>
              <a:gd name="connsiteY43" fmla="*/ 117987 h 119848"/>
              <a:gd name="connsiteX44" fmla="*/ 3569110 w 4277032"/>
              <a:gd name="connsiteY44" fmla="*/ 58993 h 119848"/>
              <a:gd name="connsiteX45" fmla="*/ 3613355 w 4277032"/>
              <a:gd name="connsiteY45" fmla="*/ 44245 h 119848"/>
              <a:gd name="connsiteX46" fmla="*/ 3657600 w 4277032"/>
              <a:gd name="connsiteY46" fmla="*/ 73742 h 119848"/>
              <a:gd name="connsiteX47" fmla="*/ 3746090 w 4277032"/>
              <a:gd name="connsiteY47" fmla="*/ 103238 h 119848"/>
              <a:gd name="connsiteX48" fmla="*/ 3790336 w 4277032"/>
              <a:gd name="connsiteY48" fmla="*/ 88490 h 119848"/>
              <a:gd name="connsiteX49" fmla="*/ 3834581 w 4277032"/>
              <a:gd name="connsiteY49" fmla="*/ 58993 h 119848"/>
              <a:gd name="connsiteX50" fmla="*/ 3878826 w 4277032"/>
              <a:gd name="connsiteY50" fmla="*/ 88490 h 119848"/>
              <a:gd name="connsiteX51" fmla="*/ 3937819 w 4277032"/>
              <a:gd name="connsiteY51" fmla="*/ 73742 h 119848"/>
              <a:gd name="connsiteX52" fmla="*/ 3967316 w 4277032"/>
              <a:gd name="connsiteY52" fmla="*/ 29496 h 119848"/>
              <a:gd name="connsiteX53" fmla="*/ 4011561 w 4277032"/>
              <a:gd name="connsiteY53" fmla="*/ 58993 h 119848"/>
              <a:gd name="connsiteX54" fmla="*/ 4055807 w 4277032"/>
              <a:gd name="connsiteY54" fmla="*/ 73742 h 119848"/>
              <a:gd name="connsiteX55" fmla="*/ 4188542 w 4277032"/>
              <a:gd name="connsiteY55" fmla="*/ 58993 h 119848"/>
              <a:gd name="connsiteX56" fmla="*/ 4232787 w 4277032"/>
              <a:gd name="connsiteY56" fmla="*/ 44245 h 119848"/>
              <a:gd name="connsiteX57" fmla="*/ 4277032 w 4277032"/>
              <a:gd name="connsiteY57" fmla="*/ 58993 h 119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4277032" h="119848">
                <a:moveTo>
                  <a:pt x="0" y="73742"/>
                </a:moveTo>
                <a:cubicBezTo>
                  <a:pt x="82524" y="65489"/>
                  <a:pt x="125921" y="40838"/>
                  <a:pt x="191729" y="73742"/>
                </a:cubicBezTo>
                <a:cubicBezTo>
                  <a:pt x="207583" y="81669"/>
                  <a:pt x="221226" y="93406"/>
                  <a:pt x="235974" y="103238"/>
                </a:cubicBezTo>
                <a:cubicBezTo>
                  <a:pt x="341281" y="68137"/>
                  <a:pt x="307219" y="99613"/>
                  <a:pt x="353961" y="29496"/>
                </a:cubicBezTo>
                <a:lnTo>
                  <a:pt x="442452" y="58993"/>
                </a:lnTo>
                <a:lnTo>
                  <a:pt x="486697" y="73742"/>
                </a:lnTo>
                <a:cubicBezTo>
                  <a:pt x="501445" y="68826"/>
                  <a:pt x="517037" y="65946"/>
                  <a:pt x="530942" y="58993"/>
                </a:cubicBezTo>
                <a:cubicBezTo>
                  <a:pt x="546796" y="51066"/>
                  <a:pt x="557462" y="29496"/>
                  <a:pt x="575187" y="29496"/>
                </a:cubicBezTo>
                <a:cubicBezTo>
                  <a:pt x="592912" y="29496"/>
                  <a:pt x="604684" y="49161"/>
                  <a:pt x="619432" y="58993"/>
                </a:cubicBezTo>
                <a:cubicBezTo>
                  <a:pt x="644013" y="54077"/>
                  <a:pt x="668855" y="50325"/>
                  <a:pt x="693174" y="44245"/>
                </a:cubicBezTo>
                <a:cubicBezTo>
                  <a:pt x="708256" y="40474"/>
                  <a:pt x="722084" y="26940"/>
                  <a:pt x="737419" y="29496"/>
                </a:cubicBezTo>
                <a:cubicBezTo>
                  <a:pt x="754903" y="32410"/>
                  <a:pt x="765811" y="51066"/>
                  <a:pt x="781665" y="58993"/>
                </a:cubicBezTo>
                <a:cubicBezTo>
                  <a:pt x="795570" y="65946"/>
                  <a:pt x="811162" y="68826"/>
                  <a:pt x="825910" y="73742"/>
                </a:cubicBezTo>
                <a:cubicBezTo>
                  <a:pt x="1010331" y="27634"/>
                  <a:pt x="781042" y="73742"/>
                  <a:pt x="929148" y="73742"/>
                </a:cubicBezTo>
                <a:cubicBezTo>
                  <a:pt x="954215" y="73742"/>
                  <a:pt x="978309" y="63909"/>
                  <a:pt x="1002890" y="58993"/>
                </a:cubicBezTo>
                <a:cubicBezTo>
                  <a:pt x="1017639" y="49161"/>
                  <a:pt x="1029410" y="29496"/>
                  <a:pt x="1047136" y="29496"/>
                </a:cubicBezTo>
                <a:cubicBezTo>
                  <a:pt x="1078228" y="29496"/>
                  <a:pt x="1135626" y="58993"/>
                  <a:pt x="1135626" y="58993"/>
                </a:cubicBezTo>
                <a:cubicBezTo>
                  <a:pt x="1165123" y="54077"/>
                  <a:pt x="1194925" y="37758"/>
                  <a:pt x="1224116" y="44245"/>
                </a:cubicBezTo>
                <a:cubicBezTo>
                  <a:pt x="1244477" y="48770"/>
                  <a:pt x="1251007" y="76921"/>
                  <a:pt x="1268361" y="88490"/>
                </a:cubicBezTo>
                <a:cubicBezTo>
                  <a:pt x="1281296" y="97113"/>
                  <a:pt x="1297858" y="98322"/>
                  <a:pt x="1312607" y="103238"/>
                </a:cubicBezTo>
                <a:cubicBezTo>
                  <a:pt x="1414032" y="35622"/>
                  <a:pt x="1367466" y="33035"/>
                  <a:pt x="1445342" y="58993"/>
                </a:cubicBezTo>
                <a:cubicBezTo>
                  <a:pt x="1529774" y="115281"/>
                  <a:pt x="1444870" y="73742"/>
                  <a:pt x="1563329" y="73742"/>
                </a:cubicBezTo>
                <a:cubicBezTo>
                  <a:pt x="1615240" y="73742"/>
                  <a:pt x="1650439" y="88030"/>
                  <a:pt x="1696065" y="103238"/>
                </a:cubicBezTo>
                <a:cubicBezTo>
                  <a:pt x="1715729" y="98322"/>
                  <a:pt x="1736427" y="96475"/>
                  <a:pt x="1755058" y="88490"/>
                </a:cubicBezTo>
                <a:cubicBezTo>
                  <a:pt x="1771350" y="81508"/>
                  <a:pt x="1782487" y="64598"/>
                  <a:pt x="1799303" y="58993"/>
                </a:cubicBezTo>
                <a:cubicBezTo>
                  <a:pt x="1827672" y="49537"/>
                  <a:pt x="1858297" y="49161"/>
                  <a:pt x="1887794" y="44245"/>
                </a:cubicBezTo>
                <a:cubicBezTo>
                  <a:pt x="1912375" y="49161"/>
                  <a:pt x="1937217" y="52913"/>
                  <a:pt x="1961536" y="58993"/>
                </a:cubicBezTo>
                <a:cubicBezTo>
                  <a:pt x="1976618" y="62764"/>
                  <a:pt x="1990235" y="73742"/>
                  <a:pt x="2005781" y="73742"/>
                </a:cubicBezTo>
                <a:cubicBezTo>
                  <a:pt x="2040543" y="73742"/>
                  <a:pt x="2074606" y="63909"/>
                  <a:pt x="2109019" y="58993"/>
                </a:cubicBezTo>
                <a:cubicBezTo>
                  <a:pt x="2133600" y="63909"/>
                  <a:pt x="2158442" y="67662"/>
                  <a:pt x="2182761" y="73742"/>
                </a:cubicBezTo>
                <a:cubicBezTo>
                  <a:pt x="2197843" y="77513"/>
                  <a:pt x="2211461" y="88490"/>
                  <a:pt x="2227007" y="88490"/>
                </a:cubicBezTo>
                <a:cubicBezTo>
                  <a:pt x="2252074" y="88490"/>
                  <a:pt x="2276168" y="78658"/>
                  <a:pt x="2300748" y="73742"/>
                </a:cubicBezTo>
                <a:cubicBezTo>
                  <a:pt x="2309204" y="65286"/>
                  <a:pt x="2368705" y="0"/>
                  <a:pt x="2389239" y="0"/>
                </a:cubicBezTo>
                <a:cubicBezTo>
                  <a:pt x="2420331" y="0"/>
                  <a:pt x="2446680" y="27862"/>
                  <a:pt x="2477729" y="29496"/>
                </a:cubicBezTo>
                <a:lnTo>
                  <a:pt x="2757948" y="44245"/>
                </a:lnTo>
                <a:cubicBezTo>
                  <a:pt x="2797277" y="39329"/>
                  <a:pt x="2836301" y="29496"/>
                  <a:pt x="2875936" y="29496"/>
                </a:cubicBezTo>
                <a:cubicBezTo>
                  <a:pt x="2891482" y="29496"/>
                  <a:pt x="2904846" y="41689"/>
                  <a:pt x="2920181" y="44245"/>
                </a:cubicBezTo>
                <a:cubicBezTo>
                  <a:pt x="2964093" y="51564"/>
                  <a:pt x="3008671" y="54077"/>
                  <a:pt x="3052916" y="58993"/>
                </a:cubicBezTo>
                <a:cubicBezTo>
                  <a:pt x="3067664" y="68825"/>
                  <a:pt x="3079677" y="85576"/>
                  <a:pt x="3097161" y="88490"/>
                </a:cubicBezTo>
                <a:cubicBezTo>
                  <a:pt x="3121587" y="92561"/>
                  <a:pt x="3170242" y="54518"/>
                  <a:pt x="3185652" y="44245"/>
                </a:cubicBezTo>
                <a:cubicBezTo>
                  <a:pt x="3200400" y="49161"/>
                  <a:pt x="3215992" y="52041"/>
                  <a:pt x="3229897" y="58993"/>
                </a:cubicBezTo>
                <a:cubicBezTo>
                  <a:pt x="3344257" y="116173"/>
                  <a:pt x="3207176" y="66169"/>
                  <a:pt x="3318387" y="103238"/>
                </a:cubicBezTo>
                <a:cubicBezTo>
                  <a:pt x="3426107" y="67332"/>
                  <a:pt x="3376714" y="66201"/>
                  <a:pt x="3465871" y="88490"/>
                </a:cubicBezTo>
                <a:cubicBezTo>
                  <a:pt x="3480619" y="98322"/>
                  <a:pt x="3492632" y="115073"/>
                  <a:pt x="3510116" y="117987"/>
                </a:cubicBezTo>
                <a:cubicBezTo>
                  <a:pt x="3577536" y="129223"/>
                  <a:pt x="3541018" y="87085"/>
                  <a:pt x="3569110" y="58993"/>
                </a:cubicBezTo>
                <a:cubicBezTo>
                  <a:pt x="3580103" y="48000"/>
                  <a:pt x="3598607" y="49161"/>
                  <a:pt x="3613355" y="44245"/>
                </a:cubicBezTo>
                <a:cubicBezTo>
                  <a:pt x="3628103" y="54077"/>
                  <a:pt x="3641402" y="66543"/>
                  <a:pt x="3657600" y="73742"/>
                </a:cubicBezTo>
                <a:cubicBezTo>
                  <a:pt x="3686012" y="86370"/>
                  <a:pt x="3746090" y="103238"/>
                  <a:pt x="3746090" y="103238"/>
                </a:cubicBezTo>
                <a:cubicBezTo>
                  <a:pt x="3760839" y="98322"/>
                  <a:pt x="3776431" y="95442"/>
                  <a:pt x="3790336" y="88490"/>
                </a:cubicBezTo>
                <a:cubicBezTo>
                  <a:pt x="3806190" y="80563"/>
                  <a:pt x="3816856" y="58993"/>
                  <a:pt x="3834581" y="58993"/>
                </a:cubicBezTo>
                <a:cubicBezTo>
                  <a:pt x="3852306" y="58993"/>
                  <a:pt x="3864078" y="78658"/>
                  <a:pt x="3878826" y="88490"/>
                </a:cubicBezTo>
                <a:cubicBezTo>
                  <a:pt x="3898490" y="83574"/>
                  <a:pt x="3920954" y="84986"/>
                  <a:pt x="3937819" y="73742"/>
                </a:cubicBezTo>
                <a:cubicBezTo>
                  <a:pt x="3952568" y="63910"/>
                  <a:pt x="3949935" y="32972"/>
                  <a:pt x="3967316" y="29496"/>
                </a:cubicBezTo>
                <a:cubicBezTo>
                  <a:pt x="3984697" y="26020"/>
                  <a:pt x="3995707" y="51066"/>
                  <a:pt x="4011561" y="58993"/>
                </a:cubicBezTo>
                <a:cubicBezTo>
                  <a:pt x="4025466" y="65946"/>
                  <a:pt x="4041058" y="68826"/>
                  <a:pt x="4055807" y="73742"/>
                </a:cubicBezTo>
                <a:cubicBezTo>
                  <a:pt x="4159045" y="39329"/>
                  <a:pt x="4114800" y="34413"/>
                  <a:pt x="4188542" y="58993"/>
                </a:cubicBezTo>
                <a:cubicBezTo>
                  <a:pt x="4203290" y="54077"/>
                  <a:pt x="4217241" y="44245"/>
                  <a:pt x="4232787" y="44245"/>
                </a:cubicBezTo>
                <a:cubicBezTo>
                  <a:pt x="4248333" y="44245"/>
                  <a:pt x="4277032" y="58993"/>
                  <a:pt x="4277032" y="5899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de seta reta 11"/>
          <p:cNvCxnSpPr/>
          <p:nvPr/>
        </p:nvCxnSpPr>
        <p:spPr>
          <a:xfrm>
            <a:off x="467544" y="5157192"/>
            <a:ext cx="5400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ipse 12"/>
          <p:cNvSpPr/>
          <p:nvPr/>
        </p:nvSpPr>
        <p:spPr>
          <a:xfrm>
            <a:off x="4608004" y="5085184"/>
            <a:ext cx="108012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4373978" y="472514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270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5" name="Forma livre 14"/>
          <p:cNvSpPr/>
          <p:nvPr/>
        </p:nvSpPr>
        <p:spPr>
          <a:xfrm flipH="1">
            <a:off x="467544" y="5094476"/>
            <a:ext cx="4261467" cy="134724"/>
          </a:xfrm>
          <a:custGeom>
            <a:avLst/>
            <a:gdLst>
              <a:gd name="connsiteX0" fmla="*/ 0 w 4277032"/>
              <a:gd name="connsiteY0" fmla="*/ 73742 h 119848"/>
              <a:gd name="connsiteX1" fmla="*/ 191729 w 4277032"/>
              <a:gd name="connsiteY1" fmla="*/ 73742 h 119848"/>
              <a:gd name="connsiteX2" fmla="*/ 235974 w 4277032"/>
              <a:gd name="connsiteY2" fmla="*/ 103238 h 119848"/>
              <a:gd name="connsiteX3" fmla="*/ 353961 w 4277032"/>
              <a:gd name="connsiteY3" fmla="*/ 29496 h 119848"/>
              <a:gd name="connsiteX4" fmla="*/ 442452 w 4277032"/>
              <a:gd name="connsiteY4" fmla="*/ 58993 h 119848"/>
              <a:gd name="connsiteX5" fmla="*/ 486697 w 4277032"/>
              <a:gd name="connsiteY5" fmla="*/ 73742 h 119848"/>
              <a:gd name="connsiteX6" fmla="*/ 530942 w 4277032"/>
              <a:gd name="connsiteY6" fmla="*/ 58993 h 119848"/>
              <a:gd name="connsiteX7" fmla="*/ 575187 w 4277032"/>
              <a:gd name="connsiteY7" fmla="*/ 29496 h 119848"/>
              <a:gd name="connsiteX8" fmla="*/ 619432 w 4277032"/>
              <a:gd name="connsiteY8" fmla="*/ 58993 h 119848"/>
              <a:gd name="connsiteX9" fmla="*/ 693174 w 4277032"/>
              <a:gd name="connsiteY9" fmla="*/ 44245 h 119848"/>
              <a:gd name="connsiteX10" fmla="*/ 737419 w 4277032"/>
              <a:gd name="connsiteY10" fmla="*/ 29496 h 119848"/>
              <a:gd name="connsiteX11" fmla="*/ 781665 w 4277032"/>
              <a:gd name="connsiteY11" fmla="*/ 58993 h 119848"/>
              <a:gd name="connsiteX12" fmla="*/ 825910 w 4277032"/>
              <a:gd name="connsiteY12" fmla="*/ 73742 h 119848"/>
              <a:gd name="connsiteX13" fmla="*/ 929148 w 4277032"/>
              <a:gd name="connsiteY13" fmla="*/ 73742 h 119848"/>
              <a:gd name="connsiteX14" fmla="*/ 1002890 w 4277032"/>
              <a:gd name="connsiteY14" fmla="*/ 58993 h 119848"/>
              <a:gd name="connsiteX15" fmla="*/ 1047136 w 4277032"/>
              <a:gd name="connsiteY15" fmla="*/ 29496 h 119848"/>
              <a:gd name="connsiteX16" fmla="*/ 1135626 w 4277032"/>
              <a:gd name="connsiteY16" fmla="*/ 58993 h 119848"/>
              <a:gd name="connsiteX17" fmla="*/ 1224116 w 4277032"/>
              <a:gd name="connsiteY17" fmla="*/ 44245 h 119848"/>
              <a:gd name="connsiteX18" fmla="*/ 1268361 w 4277032"/>
              <a:gd name="connsiteY18" fmla="*/ 88490 h 119848"/>
              <a:gd name="connsiteX19" fmla="*/ 1312607 w 4277032"/>
              <a:gd name="connsiteY19" fmla="*/ 103238 h 119848"/>
              <a:gd name="connsiteX20" fmla="*/ 1445342 w 4277032"/>
              <a:gd name="connsiteY20" fmla="*/ 58993 h 119848"/>
              <a:gd name="connsiteX21" fmla="*/ 1563329 w 4277032"/>
              <a:gd name="connsiteY21" fmla="*/ 73742 h 119848"/>
              <a:gd name="connsiteX22" fmla="*/ 1696065 w 4277032"/>
              <a:gd name="connsiteY22" fmla="*/ 103238 h 119848"/>
              <a:gd name="connsiteX23" fmla="*/ 1755058 w 4277032"/>
              <a:gd name="connsiteY23" fmla="*/ 88490 h 119848"/>
              <a:gd name="connsiteX24" fmla="*/ 1799303 w 4277032"/>
              <a:gd name="connsiteY24" fmla="*/ 58993 h 119848"/>
              <a:gd name="connsiteX25" fmla="*/ 1887794 w 4277032"/>
              <a:gd name="connsiteY25" fmla="*/ 44245 h 119848"/>
              <a:gd name="connsiteX26" fmla="*/ 1961536 w 4277032"/>
              <a:gd name="connsiteY26" fmla="*/ 58993 h 119848"/>
              <a:gd name="connsiteX27" fmla="*/ 2005781 w 4277032"/>
              <a:gd name="connsiteY27" fmla="*/ 73742 h 119848"/>
              <a:gd name="connsiteX28" fmla="*/ 2109019 w 4277032"/>
              <a:gd name="connsiteY28" fmla="*/ 58993 h 119848"/>
              <a:gd name="connsiteX29" fmla="*/ 2182761 w 4277032"/>
              <a:gd name="connsiteY29" fmla="*/ 73742 h 119848"/>
              <a:gd name="connsiteX30" fmla="*/ 2227007 w 4277032"/>
              <a:gd name="connsiteY30" fmla="*/ 88490 h 119848"/>
              <a:gd name="connsiteX31" fmla="*/ 2300748 w 4277032"/>
              <a:gd name="connsiteY31" fmla="*/ 73742 h 119848"/>
              <a:gd name="connsiteX32" fmla="*/ 2389239 w 4277032"/>
              <a:gd name="connsiteY32" fmla="*/ 0 h 119848"/>
              <a:gd name="connsiteX33" fmla="*/ 2477729 w 4277032"/>
              <a:gd name="connsiteY33" fmla="*/ 29496 h 119848"/>
              <a:gd name="connsiteX34" fmla="*/ 2757948 w 4277032"/>
              <a:gd name="connsiteY34" fmla="*/ 44245 h 119848"/>
              <a:gd name="connsiteX35" fmla="*/ 2875936 w 4277032"/>
              <a:gd name="connsiteY35" fmla="*/ 29496 h 119848"/>
              <a:gd name="connsiteX36" fmla="*/ 2920181 w 4277032"/>
              <a:gd name="connsiteY36" fmla="*/ 44245 h 119848"/>
              <a:gd name="connsiteX37" fmla="*/ 3052916 w 4277032"/>
              <a:gd name="connsiteY37" fmla="*/ 58993 h 119848"/>
              <a:gd name="connsiteX38" fmla="*/ 3097161 w 4277032"/>
              <a:gd name="connsiteY38" fmla="*/ 88490 h 119848"/>
              <a:gd name="connsiteX39" fmla="*/ 3185652 w 4277032"/>
              <a:gd name="connsiteY39" fmla="*/ 44245 h 119848"/>
              <a:gd name="connsiteX40" fmla="*/ 3229897 w 4277032"/>
              <a:gd name="connsiteY40" fmla="*/ 58993 h 119848"/>
              <a:gd name="connsiteX41" fmla="*/ 3318387 w 4277032"/>
              <a:gd name="connsiteY41" fmla="*/ 103238 h 119848"/>
              <a:gd name="connsiteX42" fmla="*/ 3465871 w 4277032"/>
              <a:gd name="connsiteY42" fmla="*/ 88490 h 119848"/>
              <a:gd name="connsiteX43" fmla="*/ 3510116 w 4277032"/>
              <a:gd name="connsiteY43" fmla="*/ 117987 h 119848"/>
              <a:gd name="connsiteX44" fmla="*/ 3569110 w 4277032"/>
              <a:gd name="connsiteY44" fmla="*/ 58993 h 119848"/>
              <a:gd name="connsiteX45" fmla="*/ 3613355 w 4277032"/>
              <a:gd name="connsiteY45" fmla="*/ 44245 h 119848"/>
              <a:gd name="connsiteX46" fmla="*/ 3657600 w 4277032"/>
              <a:gd name="connsiteY46" fmla="*/ 73742 h 119848"/>
              <a:gd name="connsiteX47" fmla="*/ 3746090 w 4277032"/>
              <a:gd name="connsiteY47" fmla="*/ 103238 h 119848"/>
              <a:gd name="connsiteX48" fmla="*/ 3790336 w 4277032"/>
              <a:gd name="connsiteY48" fmla="*/ 88490 h 119848"/>
              <a:gd name="connsiteX49" fmla="*/ 3834581 w 4277032"/>
              <a:gd name="connsiteY49" fmla="*/ 58993 h 119848"/>
              <a:gd name="connsiteX50" fmla="*/ 3878826 w 4277032"/>
              <a:gd name="connsiteY50" fmla="*/ 88490 h 119848"/>
              <a:gd name="connsiteX51" fmla="*/ 3937819 w 4277032"/>
              <a:gd name="connsiteY51" fmla="*/ 73742 h 119848"/>
              <a:gd name="connsiteX52" fmla="*/ 3967316 w 4277032"/>
              <a:gd name="connsiteY52" fmla="*/ 29496 h 119848"/>
              <a:gd name="connsiteX53" fmla="*/ 4011561 w 4277032"/>
              <a:gd name="connsiteY53" fmla="*/ 58993 h 119848"/>
              <a:gd name="connsiteX54" fmla="*/ 4055807 w 4277032"/>
              <a:gd name="connsiteY54" fmla="*/ 73742 h 119848"/>
              <a:gd name="connsiteX55" fmla="*/ 4188542 w 4277032"/>
              <a:gd name="connsiteY55" fmla="*/ 58993 h 119848"/>
              <a:gd name="connsiteX56" fmla="*/ 4232787 w 4277032"/>
              <a:gd name="connsiteY56" fmla="*/ 44245 h 119848"/>
              <a:gd name="connsiteX57" fmla="*/ 4277032 w 4277032"/>
              <a:gd name="connsiteY57" fmla="*/ 58993 h 119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4277032" h="119848">
                <a:moveTo>
                  <a:pt x="0" y="73742"/>
                </a:moveTo>
                <a:cubicBezTo>
                  <a:pt x="82524" y="65489"/>
                  <a:pt x="125921" y="40838"/>
                  <a:pt x="191729" y="73742"/>
                </a:cubicBezTo>
                <a:cubicBezTo>
                  <a:pt x="207583" y="81669"/>
                  <a:pt x="221226" y="93406"/>
                  <a:pt x="235974" y="103238"/>
                </a:cubicBezTo>
                <a:cubicBezTo>
                  <a:pt x="341281" y="68137"/>
                  <a:pt x="307219" y="99613"/>
                  <a:pt x="353961" y="29496"/>
                </a:cubicBezTo>
                <a:lnTo>
                  <a:pt x="442452" y="58993"/>
                </a:lnTo>
                <a:lnTo>
                  <a:pt x="486697" y="73742"/>
                </a:lnTo>
                <a:cubicBezTo>
                  <a:pt x="501445" y="68826"/>
                  <a:pt x="517037" y="65946"/>
                  <a:pt x="530942" y="58993"/>
                </a:cubicBezTo>
                <a:cubicBezTo>
                  <a:pt x="546796" y="51066"/>
                  <a:pt x="557462" y="29496"/>
                  <a:pt x="575187" y="29496"/>
                </a:cubicBezTo>
                <a:cubicBezTo>
                  <a:pt x="592912" y="29496"/>
                  <a:pt x="604684" y="49161"/>
                  <a:pt x="619432" y="58993"/>
                </a:cubicBezTo>
                <a:cubicBezTo>
                  <a:pt x="644013" y="54077"/>
                  <a:pt x="668855" y="50325"/>
                  <a:pt x="693174" y="44245"/>
                </a:cubicBezTo>
                <a:cubicBezTo>
                  <a:pt x="708256" y="40474"/>
                  <a:pt x="722084" y="26940"/>
                  <a:pt x="737419" y="29496"/>
                </a:cubicBezTo>
                <a:cubicBezTo>
                  <a:pt x="754903" y="32410"/>
                  <a:pt x="765811" y="51066"/>
                  <a:pt x="781665" y="58993"/>
                </a:cubicBezTo>
                <a:cubicBezTo>
                  <a:pt x="795570" y="65946"/>
                  <a:pt x="811162" y="68826"/>
                  <a:pt x="825910" y="73742"/>
                </a:cubicBezTo>
                <a:cubicBezTo>
                  <a:pt x="1010331" y="27634"/>
                  <a:pt x="781042" y="73742"/>
                  <a:pt x="929148" y="73742"/>
                </a:cubicBezTo>
                <a:cubicBezTo>
                  <a:pt x="954215" y="73742"/>
                  <a:pt x="978309" y="63909"/>
                  <a:pt x="1002890" y="58993"/>
                </a:cubicBezTo>
                <a:cubicBezTo>
                  <a:pt x="1017639" y="49161"/>
                  <a:pt x="1029410" y="29496"/>
                  <a:pt x="1047136" y="29496"/>
                </a:cubicBezTo>
                <a:cubicBezTo>
                  <a:pt x="1078228" y="29496"/>
                  <a:pt x="1135626" y="58993"/>
                  <a:pt x="1135626" y="58993"/>
                </a:cubicBezTo>
                <a:cubicBezTo>
                  <a:pt x="1165123" y="54077"/>
                  <a:pt x="1194925" y="37758"/>
                  <a:pt x="1224116" y="44245"/>
                </a:cubicBezTo>
                <a:cubicBezTo>
                  <a:pt x="1244477" y="48770"/>
                  <a:pt x="1251007" y="76921"/>
                  <a:pt x="1268361" y="88490"/>
                </a:cubicBezTo>
                <a:cubicBezTo>
                  <a:pt x="1281296" y="97113"/>
                  <a:pt x="1297858" y="98322"/>
                  <a:pt x="1312607" y="103238"/>
                </a:cubicBezTo>
                <a:cubicBezTo>
                  <a:pt x="1414032" y="35622"/>
                  <a:pt x="1367466" y="33035"/>
                  <a:pt x="1445342" y="58993"/>
                </a:cubicBezTo>
                <a:cubicBezTo>
                  <a:pt x="1529774" y="115281"/>
                  <a:pt x="1444870" y="73742"/>
                  <a:pt x="1563329" y="73742"/>
                </a:cubicBezTo>
                <a:cubicBezTo>
                  <a:pt x="1615240" y="73742"/>
                  <a:pt x="1650439" y="88030"/>
                  <a:pt x="1696065" y="103238"/>
                </a:cubicBezTo>
                <a:cubicBezTo>
                  <a:pt x="1715729" y="98322"/>
                  <a:pt x="1736427" y="96475"/>
                  <a:pt x="1755058" y="88490"/>
                </a:cubicBezTo>
                <a:cubicBezTo>
                  <a:pt x="1771350" y="81508"/>
                  <a:pt x="1782487" y="64598"/>
                  <a:pt x="1799303" y="58993"/>
                </a:cubicBezTo>
                <a:cubicBezTo>
                  <a:pt x="1827672" y="49537"/>
                  <a:pt x="1858297" y="49161"/>
                  <a:pt x="1887794" y="44245"/>
                </a:cubicBezTo>
                <a:cubicBezTo>
                  <a:pt x="1912375" y="49161"/>
                  <a:pt x="1937217" y="52913"/>
                  <a:pt x="1961536" y="58993"/>
                </a:cubicBezTo>
                <a:cubicBezTo>
                  <a:pt x="1976618" y="62764"/>
                  <a:pt x="1990235" y="73742"/>
                  <a:pt x="2005781" y="73742"/>
                </a:cubicBezTo>
                <a:cubicBezTo>
                  <a:pt x="2040543" y="73742"/>
                  <a:pt x="2074606" y="63909"/>
                  <a:pt x="2109019" y="58993"/>
                </a:cubicBezTo>
                <a:cubicBezTo>
                  <a:pt x="2133600" y="63909"/>
                  <a:pt x="2158442" y="67662"/>
                  <a:pt x="2182761" y="73742"/>
                </a:cubicBezTo>
                <a:cubicBezTo>
                  <a:pt x="2197843" y="77513"/>
                  <a:pt x="2211461" y="88490"/>
                  <a:pt x="2227007" y="88490"/>
                </a:cubicBezTo>
                <a:cubicBezTo>
                  <a:pt x="2252074" y="88490"/>
                  <a:pt x="2276168" y="78658"/>
                  <a:pt x="2300748" y="73742"/>
                </a:cubicBezTo>
                <a:cubicBezTo>
                  <a:pt x="2309204" y="65286"/>
                  <a:pt x="2368705" y="0"/>
                  <a:pt x="2389239" y="0"/>
                </a:cubicBezTo>
                <a:cubicBezTo>
                  <a:pt x="2420331" y="0"/>
                  <a:pt x="2446680" y="27862"/>
                  <a:pt x="2477729" y="29496"/>
                </a:cubicBezTo>
                <a:lnTo>
                  <a:pt x="2757948" y="44245"/>
                </a:lnTo>
                <a:cubicBezTo>
                  <a:pt x="2797277" y="39329"/>
                  <a:pt x="2836301" y="29496"/>
                  <a:pt x="2875936" y="29496"/>
                </a:cubicBezTo>
                <a:cubicBezTo>
                  <a:pt x="2891482" y="29496"/>
                  <a:pt x="2904846" y="41689"/>
                  <a:pt x="2920181" y="44245"/>
                </a:cubicBezTo>
                <a:cubicBezTo>
                  <a:pt x="2964093" y="51564"/>
                  <a:pt x="3008671" y="54077"/>
                  <a:pt x="3052916" y="58993"/>
                </a:cubicBezTo>
                <a:cubicBezTo>
                  <a:pt x="3067664" y="68825"/>
                  <a:pt x="3079677" y="85576"/>
                  <a:pt x="3097161" y="88490"/>
                </a:cubicBezTo>
                <a:cubicBezTo>
                  <a:pt x="3121587" y="92561"/>
                  <a:pt x="3170242" y="54518"/>
                  <a:pt x="3185652" y="44245"/>
                </a:cubicBezTo>
                <a:cubicBezTo>
                  <a:pt x="3200400" y="49161"/>
                  <a:pt x="3215992" y="52041"/>
                  <a:pt x="3229897" y="58993"/>
                </a:cubicBezTo>
                <a:cubicBezTo>
                  <a:pt x="3344257" y="116173"/>
                  <a:pt x="3207176" y="66169"/>
                  <a:pt x="3318387" y="103238"/>
                </a:cubicBezTo>
                <a:cubicBezTo>
                  <a:pt x="3426107" y="67332"/>
                  <a:pt x="3376714" y="66201"/>
                  <a:pt x="3465871" y="88490"/>
                </a:cubicBezTo>
                <a:cubicBezTo>
                  <a:pt x="3480619" y="98322"/>
                  <a:pt x="3492632" y="115073"/>
                  <a:pt x="3510116" y="117987"/>
                </a:cubicBezTo>
                <a:cubicBezTo>
                  <a:pt x="3577536" y="129223"/>
                  <a:pt x="3541018" y="87085"/>
                  <a:pt x="3569110" y="58993"/>
                </a:cubicBezTo>
                <a:cubicBezTo>
                  <a:pt x="3580103" y="48000"/>
                  <a:pt x="3598607" y="49161"/>
                  <a:pt x="3613355" y="44245"/>
                </a:cubicBezTo>
                <a:cubicBezTo>
                  <a:pt x="3628103" y="54077"/>
                  <a:pt x="3641402" y="66543"/>
                  <a:pt x="3657600" y="73742"/>
                </a:cubicBezTo>
                <a:cubicBezTo>
                  <a:pt x="3686012" y="86370"/>
                  <a:pt x="3746090" y="103238"/>
                  <a:pt x="3746090" y="103238"/>
                </a:cubicBezTo>
                <a:cubicBezTo>
                  <a:pt x="3760839" y="98322"/>
                  <a:pt x="3776431" y="95442"/>
                  <a:pt x="3790336" y="88490"/>
                </a:cubicBezTo>
                <a:cubicBezTo>
                  <a:pt x="3806190" y="80563"/>
                  <a:pt x="3816856" y="58993"/>
                  <a:pt x="3834581" y="58993"/>
                </a:cubicBezTo>
                <a:cubicBezTo>
                  <a:pt x="3852306" y="58993"/>
                  <a:pt x="3864078" y="78658"/>
                  <a:pt x="3878826" y="88490"/>
                </a:cubicBezTo>
                <a:cubicBezTo>
                  <a:pt x="3898490" y="83574"/>
                  <a:pt x="3920954" y="84986"/>
                  <a:pt x="3937819" y="73742"/>
                </a:cubicBezTo>
                <a:cubicBezTo>
                  <a:pt x="3952568" y="63910"/>
                  <a:pt x="3949935" y="32972"/>
                  <a:pt x="3967316" y="29496"/>
                </a:cubicBezTo>
                <a:cubicBezTo>
                  <a:pt x="3984697" y="26020"/>
                  <a:pt x="3995707" y="51066"/>
                  <a:pt x="4011561" y="58993"/>
                </a:cubicBezTo>
                <a:cubicBezTo>
                  <a:pt x="4025466" y="65946"/>
                  <a:pt x="4041058" y="68826"/>
                  <a:pt x="4055807" y="73742"/>
                </a:cubicBezTo>
                <a:cubicBezTo>
                  <a:pt x="4159045" y="39329"/>
                  <a:pt x="4114800" y="34413"/>
                  <a:pt x="4188542" y="58993"/>
                </a:cubicBezTo>
                <a:cubicBezTo>
                  <a:pt x="4203290" y="54077"/>
                  <a:pt x="4217241" y="44245"/>
                  <a:pt x="4232787" y="44245"/>
                </a:cubicBezTo>
                <a:cubicBezTo>
                  <a:pt x="4248333" y="44245"/>
                  <a:pt x="4277032" y="58993"/>
                  <a:pt x="4277032" y="5899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de seta reta 15"/>
          <p:cNvCxnSpPr/>
          <p:nvPr/>
        </p:nvCxnSpPr>
        <p:spPr>
          <a:xfrm>
            <a:off x="467544" y="5517232"/>
            <a:ext cx="5400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1614665" y="5775646"/>
            <a:ext cx="3114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 = {20 &lt; x &lt; 270}</a:t>
            </a:r>
            <a:endParaRPr lang="pt-BR" sz="24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6" name="Forma livre 25"/>
          <p:cNvSpPr/>
          <p:nvPr/>
        </p:nvSpPr>
        <p:spPr>
          <a:xfrm flipH="1">
            <a:off x="1489586" y="5449870"/>
            <a:ext cx="3153310" cy="134724"/>
          </a:xfrm>
          <a:custGeom>
            <a:avLst/>
            <a:gdLst>
              <a:gd name="connsiteX0" fmla="*/ 0 w 4277032"/>
              <a:gd name="connsiteY0" fmla="*/ 73742 h 119848"/>
              <a:gd name="connsiteX1" fmla="*/ 191729 w 4277032"/>
              <a:gd name="connsiteY1" fmla="*/ 73742 h 119848"/>
              <a:gd name="connsiteX2" fmla="*/ 235974 w 4277032"/>
              <a:gd name="connsiteY2" fmla="*/ 103238 h 119848"/>
              <a:gd name="connsiteX3" fmla="*/ 353961 w 4277032"/>
              <a:gd name="connsiteY3" fmla="*/ 29496 h 119848"/>
              <a:gd name="connsiteX4" fmla="*/ 442452 w 4277032"/>
              <a:gd name="connsiteY4" fmla="*/ 58993 h 119848"/>
              <a:gd name="connsiteX5" fmla="*/ 486697 w 4277032"/>
              <a:gd name="connsiteY5" fmla="*/ 73742 h 119848"/>
              <a:gd name="connsiteX6" fmla="*/ 530942 w 4277032"/>
              <a:gd name="connsiteY6" fmla="*/ 58993 h 119848"/>
              <a:gd name="connsiteX7" fmla="*/ 575187 w 4277032"/>
              <a:gd name="connsiteY7" fmla="*/ 29496 h 119848"/>
              <a:gd name="connsiteX8" fmla="*/ 619432 w 4277032"/>
              <a:gd name="connsiteY8" fmla="*/ 58993 h 119848"/>
              <a:gd name="connsiteX9" fmla="*/ 693174 w 4277032"/>
              <a:gd name="connsiteY9" fmla="*/ 44245 h 119848"/>
              <a:gd name="connsiteX10" fmla="*/ 737419 w 4277032"/>
              <a:gd name="connsiteY10" fmla="*/ 29496 h 119848"/>
              <a:gd name="connsiteX11" fmla="*/ 781665 w 4277032"/>
              <a:gd name="connsiteY11" fmla="*/ 58993 h 119848"/>
              <a:gd name="connsiteX12" fmla="*/ 825910 w 4277032"/>
              <a:gd name="connsiteY12" fmla="*/ 73742 h 119848"/>
              <a:gd name="connsiteX13" fmla="*/ 929148 w 4277032"/>
              <a:gd name="connsiteY13" fmla="*/ 73742 h 119848"/>
              <a:gd name="connsiteX14" fmla="*/ 1002890 w 4277032"/>
              <a:gd name="connsiteY14" fmla="*/ 58993 h 119848"/>
              <a:gd name="connsiteX15" fmla="*/ 1047136 w 4277032"/>
              <a:gd name="connsiteY15" fmla="*/ 29496 h 119848"/>
              <a:gd name="connsiteX16" fmla="*/ 1135626 w 4277032"/>
              <a:gd name="connsiteY16" fmla="*/ 58993 h 119848"/>
              <a:gd name="connsiteX17" fmla="*/ 1224116 w 4277032"/>
              <a:gd name="connsiteY17" fmla="*/ 44245 h 119848"/>
              <a:gd name="connsiteX18" fmla="*/ 1268361 w 4277032"/>
              <a:gd name="connsiteY18" fmla="*/ 88490 h 119848"/>
              <a:gd name="connsiteX19" fmla="*/ 1312607 w 4277032"/>
              <a:gd name="connsiteY19" fmla="*/ 103238 h 119848"/>
              <a:gd name="connsiteX20" fmla="*/ 1445342 w 4277032"/>
              <a:gd name="connsiteY20" fmla="*/ 58993 h 119848"/>
              <a:gd name="connsiteX21" fmla="*/ 1563329 w 4277032"/>
              <a:gd name="connsiteY21" fmla="*/ 73742 h 119848"/>
              <a:gd name="connsiteX22" fmla="*/ 1696065 w 4277032"/>
              <a:gd name="connsiteY22" fmla="*/ 103238 h 119848"/>
              <a:gd name="connsiteX23" fmla="*/ 1755058 w 4277032"/>
              <a:gd name="connsiteY23" fmla="*/ 88490 h 119848"/>
              <a:gd name="connsiteX24" fmla="*/ 1799303 w 4277032"/>
              <a:gd name="connsiteY24" fmla="*/ 58993 h 119848"/>
              <a:gd name="connsiteX25" fmla="*/ 1887794 w 4277032"/>
              <a:gd name="connsiteY25" fmla="*/ 44245 h 119848"/>
              <a:gd name="connsiteX26" fmla="*/ 1961536 w 4277032"/>
              <a:gd name="connsiteY26" fmla="*/ 58993 h 119848"/>
              <a:gd name="connsiteX27" fmla="*/ 2005781 w 4277032"/>
              <a:gd name="connsiteY27" fmla="*/ 73742 h 119848"/>
              <a:gd name="connsiteX28" fmla="*/ 2109019 w 4277032"/>
              <a:gd name="connsiteY28" fmla="*/ 58993 h 119848"/>
              <a:gd name="connsiteX29" fmla="*/ 2182761 w 4277032"/>
              <a:gd name="connsiteY29" fmla="*/ 73742 h 119848"/>
              <a:gd name="connsiteX30" fmla="*/ 2227007 w 4277032"/>
              <a:gd name="connsiteY30" fmla="*/ 88490 h 119848"/>
              <a:gd name="connsiteX31" fmla="*/ 2300748 w 4277032"/>
              <a:gd name="connsiteY31" fmla="*/ 73742 h 119848"/>
              <a:gd name="connsiteX32" fmla="*/ 2389239 w 4277032"/>
              <a:gd name="connsiteY32" fmla="*/ 0 h 119848"/>
              <a:gd name="connsiteX33" fmla="*/ 2477729 w 4277032"/>
              <a:gd name="connsiteY33" fmla="*/ 29496 h 119848"/>
              <a:gd name="connsiteX34" fmla="*/ 2757948 w 4277032"/>
              <a:gd name="connsiteY34" fmla="*/ 44245 h 119848"/>
              <a:gd name="connsiteX35" fmla="*/ 2875936 w 4277032"/>
              <a:gd name="connsiteY35" fmla="*/ 29496 h 119848"/>
              <a:gd name="connsiteX36" fmla="*/ 2920181 w 4277032"/>
              <a:gd name="connsiteY36" fmla="*/ 44245 h 119848"/>
              <a:gd name="connsiteX37" fmla="*/ 3052916 w 4277032"/>
              <a:gd name="connsiteY37" fmla="*/ 58993 h 119848"/>
              <a:gd name="connsiteX38" fmla="*/ 3097161 w 4277032"/>
              <a:gd name="connsiteY38" fmla="*/ 88490 h 119848"/>
              <a:gd name="connsiteX39" fmla="*/ 3185652 w 4277032"/>
              <a:gd name="connsiteY39" fmla="*/ 44245 h 119848"/>
              <a:gd name="connsiteX40" fmla="*/ 3229897 w 4277032"/>
              <a:gd name="connsiteY40" fmla="*/ 58993 h 119848"/>
              <a:gd name="connsiteX41" fmla="*/ 3318387 w 4277032"/>
              <a:gd name="connsiteY41" fmla="*/ 103238 h 119848"/>
              <a:gd name="connsiteX42" fmla="*/ 3465871 w 4277032"/>
              <a:gd name="connsiteY42" fmla="*/ 88490 h 119848"/>
              <a:gd name="connsiteX43" fmla="*/ 3510116 w 4277032"/>
              <a:gd name="connsiteY43" fmla="*/ 117987 h 119848"/>
              <a:gd name="connsiteX44" fmla="*/ 3569110 w 4277032"/>
              <a:gd name="connsiteY44" fmla="*/ 58993 h 119848"/>
              <a:gd name="connsiteX45" fmla="*/ 3613355 w 4277032"/>
              <a:gd name="connsiteY45" fmla="*/ 44245 h 119848"/>
              <a:gd name="connsiteX46" fmla="*/ 3657600 w 4277032"/>
              <a:gd name="connsiteY46" fmla="*/ 73742 h 119848"/>
              <a:gd name="connsiteX47" fmla="*/ 3746090 w 4277032"/>
              <a:gd name="connsiteY47" fmla="*/ 103238 h 119848"/>
              <a:gd name="connsiteX48" fmla="*/ 3790336 w 4277032"/>
              <a:gd name="connsiteY48" fmla="*/ 88490 h 119848"/>
              <a:gd name="connsiteX49" fmla="*/ 3834581 w 4277032"/>
              <a:gd name="connsiteY49" fmla="*/ 58993 h 119848"/>
              <a:gd name="connsiteX50" fmla="*/ 3878826 w 4277032"/>
              <a:gd name="connsiteY50" fmla="*/ 88490 h 119848"/>
              <a:gd name="connsiteX51" fmla="*/ 3937819 w 4277032"/>
              <a:gd name="connsiteY51" fmla="*/ 73742 h 119848"/>
              <a:gd name="connsiteX52" fmla="*/ 3967316 w 4277032"/>
              <a:gd name="connsiteY52" fmla="*/ 29496 h 119848"/>
              <a:gd name="connsiteX53" fmla="*/ 4011561 w 4277032"/>
              <a:gd name="connsiteY53" fmla="*/ 58993 h 119848"/>
              <a:gd name="connsiteX54" fmla="*/ 4055807 w 4277032"/>
              <a:gd name="connsiteY54" fmla="*/ 73742 h 119848"/>
              <a:gd name="connsiteX55" fmla="*/ 4188542 w 4277032"/>
              <a:gd name="connsiteY55" fmla="*/ 58993 h 119848"/>
              <a:gd name="connsiteX56" fmla="*/ 4232787 w 4277032"/>
              <a:gd name="connsiteY56" fmla="*/ 44245 h 119848"/>
              <a:gd name="connsiteX57" fmla="*/ 4277032 w 4277032"/>
              <a:gd name="connsiteY57" fmla="*/ 58993 h 119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4277032" h="119848">
                <a:moveTo>
                  <a:pt x="0" y="73742"/>
                </a:moveTo>
                <a:cubicBezTo>
                  <a:pt x="82524" y="65489"/>
                  <a:pt x="125921" y="40838"/>
                  <a:pt x="191729" y="73742"/>
                </a:cubicBezTo>
                <a:cubicBezTo>
                  <a:pt x="207583" y="81669"/>
                  <a:pt x="221226" y="93406"/>
                  <a:pt x="235974" y="103238"/>
                </a:cubicBezTo>
                <a:cubicBezTo>
                  <a:pt x="341281" y="68137"/>
                  <a:pt x="307219" y="99613"/>
                  <a:pt x="353961" y="29496"/>
                </a:cubicBezTo>
                <a:lnTo>
                  <a:pt x="442452" y="58993"/>
                </a:lnTo>
                <a:lnTo>
                  <a:pt x="486697" y="73742"/>
                </a:lnTo>
                <a:cubicBezTo>
                  <a:pt x="501445" y="68826"/>
                  <a:pt x="517037" y="65946"/>
                  <a:pt x="530942" y="58993"/>
                </a:cubicBezTo>
                <a:cubicBezTo>
                  <a:pt x="546796" y="51066"/>
                  <a:pt x="557462" y="29496"/>
                  <a:pt x="575187" y="29496"/>
                </a:cubicBezTo>
                <a:cubicBezTo>
                  <a:pt x="592912" y="29496"/>
                  <a:pt x="604684" y="49161"/>
                  <a:pt x="619432" y="58993"/>
                </a:cubicBezTo>
                <a:cubicBezTo>
                  <a:pt x="644013" y="54077"/>
                  <a:pt x="668855" y="50325"/>
                  <a:pt x="693174" y="44245"/>
                </a:cubicBezTo>
                <a:cubicBezTo>
                  <a:pt x="708256" y="40474"/>
                  <a:pt x="722084" y="26940"/>
                  <a:pt x="737419" y="29496"/>
                </a:cubicBezTo>
                <a:cubicBezTo>
                  <a:pt x="754903" y="32410"/>
                  <a:pt x="765811" y="51066"/>
                  <a:pt x="781665" y="58993"/>
                </a:cubicBezTo>
                <a:cubicBezTo>
                  <a:pt x="795570" y="65946"/>
                  <a:pt x="811162" y="68826"/>
                  <a:pt x="825910" y="73742"/>
                </a:cubicBezTo>
                <a:cubicBezTo>
                  <a:pt x="1010331" y="27634"/>
                  <a:pt x="781042" y="73742"/>
                  <a:pt x="929148" y="73742"/>
                </a:cubicBezTo>
                <a:cubicBezTo>
                  <a:pt x="954215" y="73742"/>
                  <a:pt x="978309" y="63909"/>
                  <a:pt x="1002890" y="58993"/>
                </a:cubicBezTo>
                <a:cubicBezTo>
                  <a:pt x="1017639" y="49161"/>
                  <a:pt x="1029410" y="29496"/>
                  <a:pt x="1047136" y="29496"/>
                </a:cubicBezTo>
                <a:cubicBezTo>
                  <a:pt x="1078228" y="29496"/>
                  <a:pt x="1135626" y="58993"/>
                  <a:pt x="1135626" y="58993"/>
                </a:cubicBezTo>
                <a:cubicBezTo>
                  <a:pt x="1165123" y="54077"/>
                  <a:pt x="1194925" y="37758"/>
                  <a:pt x="1224116" y="44245"/>
                </a:cubicBezTo>
                <a:cubicBezTo>
                  <a:pt x="1244477" y="48770"/>
                  <a:pt x="1251007" y="76921"/>
                  <a:pt x="1268361" y="88490"/>
                </a:cubicBezTo>
                <a:cubicBezTo>
                  <a:pt x="1281296" y="97113"/>
                  <a:pt x="1297858" y="98322"/>
                  <a:pt x="1312607" y="103238"/>
                </a:cubicBezTo>
                <a:cubicBezTo>
                  <a:pt x="1414032" y="35622"/>
                  <a:pt x="1367466" y="33035"/>
                  <a:pt x="1445342" y="58993"/>
                </a:cubicBezTo>
                <a:cubicBezTo>
                  <a:pt x="1529774" y="115281"/>
                  <a:pt x="1444870" y="73742"/>
                  <a:pt x="1563329" y="73742"/>
                </a:cubicBezTo>
                <a:cubicBezTo>
                  <a:pt x="1615240" y="73742"/>
                  <a:pt x="1650439" y="88030"/>
                  <a:pt x="1696065" y="103238"/>
                </a:cubicBezTo>
                <a:cubicBezTo>
                  <a:pt x="1715729" y="98322"/>
                  <a:pt x="1736427" y="96475"/>
                  <a:pt x="1755058" y="88490"/>
                </a:cubicBezTo>
                <a:cubicBezTo>
                  <a:pt x="1771350" y="81508"/>
                  <a:pt x="1782487" y="64598"/>
                  <a:pt x="1799303" y="58993"/>
                </a:cubicBezTo>
                <a:cubicBezTo>
                  <a:pt x="1827672" y="49537"/>
                  <a:pt x="1858297" y="49161"/>
                  <a:pt x="1887794" y="44245"/>
                </a:cubicBezTo>
                <a:cubicBezTo>
                  <a:pt x="1912375" y="49161"/>
                  <a:pt x="1937217" y="52913"/>
                  <a:pt x="1961536" y="58993"/>
                </a:cubicBezTo>
                <a:cubicBezTo>
                  <a:pt x="1976618" y="62764"/>
                  <a:pt x="1990235" y="73742"/>
                  <a:pt x="2005781" y="73742"/>
                </a:cubicBezTo>
                <a:cubicBezTo>
                  <a:pt x="2040543" y="73742"/>
                  <a:pt x="2074606" y="63909"/>
                  <a:pt x="2109019" y="58993"/>
                </a:cubicBezTo>
                <a:cubicBezTo>
                  <a:pt x="2133600" y="63909"/>
                  <a:pt x="2158442" y="67662"/>
                  <a:pt x="2182761" y="73742"/>
                </a:cubicBezTo>
                <a:cubicBezTo>
                  <a:pt x="2197843" y="77513"/>
                  <a:pt x="2211461" y="88490"/>
                  <a:pt x="2227007" y="88490"/>
                </a:cubicBezTo>
                <a:cubicBezTo>
                  <a:pt x="2252074" y="88490"/>
                  <a:pt x="2276168" y="78658"/>
                  <a:pt x="2300748" y="73742"/>
                </a:cubicBezTo>
                <a:cubicBezTo>
                  <a:pt x="2309204" y="65286"/>
                  <a:pt x="2368705" y="0"/>
                  <a:pt x="2389239" y="0"/>
                </a:cubicBezTo>
                <a:cubicBezTo>
                  <a:pt x="2420331" y="0"/>
                  <a:pt x="2446680" y="27862"/>
                  <a:pt x="2477729" y="29496"/>
                </a:cubicBezTo>
                <a:lnTo>
                  <a:pt x="2757948" y="44245"/>
                </a:lnTo>
                <a:cubicBezTo>
                  <a:pt x="2797277" y="39329"/>
                  <a:pt x="2836301" y="29496"/>
                  <a:pt x="2875936" y="29496"/>
                </a:cubicBezTo>
                <a:cubicBezTo>
                  <a:pt x="2891482" y="29496"/>
                  <a:pt x="2904846" y="41689"/>
                  <a:pt x="2920181" y="44245"/>
                </a:cubicBezTo>
                <a:cubicBezTo>
                  <a:pt x="2964093" y="51564"/>
                  <a:pt x="3008671" y="54077"/>
                  <a:pt x="3052916" y="58993"/>
                </a:cubicBezTo>
                <a:cubicBezTo>
                  <a:pt x="3067664" y="68825"/>
                  <a:pt x="3079677" y="85576"/>
                  <a:pt x="3097161" y="88490"/>
                </a:cubicBezTo>
                <a:cubicBezTo>
                  <a:pt x="3121587" y="92561"/>
                  <a:pt x="3170242" y="54518"/>
                  <a:pt x="3185652" y="44245"/>
                </a:cubicBezTo>
                <a:cubicBezTo>
                  <a:pt x="3200400" y="49161"/>
                  <a:pt x="3215992" y="52041"/>
                  <a:pt x="3229897" y="58993"/>
                </a:cubicBezTo>
                <a:cubicBezTo>
                  <a:pt x="3344257" y="116173"/>
                  <a:pt x="3207176" y="66169"/>
                  <a:pt x="3318387" y="103238"/>
                </a:cubicBezTo>
                <a:cubicBezTo>
                  <a:pt x="3426107" y="67332"/>
                  <a:pt x="3376714" y="66201"/>
                  <a:pt x="3465871" y="88490"/>
                </a:cubicBezTo>
                <a:cubicBezTo>
                  <a:pt x="3480619" y="98322"/>
                  <a:pt x="3492632" y="115073"/>
                  <a:pt x="3510116" y="117987"/>
                </a:cubicBezTo>
                <a:cubicBezTo>
                  <a:pt x="3577536" y="129223"/>
                  <a:pt x="3541018" y="87085"/>
                  <a:pt x="3569110" y="58993"/>
                </a:cubicBezTo>
                <a:cubicBezTo>
                  <a:pt x="3580103" y="48000"/>
                  <a:pt x="3598607" y="49161"/>
                  <a:pt x="3613355" y="44245"/>
                </a:cubicBezTo>
                <a:cubicBezTo>
                  <a:pt x="3628103" y="54077"/>
                  <a:pt x="3641402" y="66543"/>
                  <a:pt x="3657600" y="73742"/>
                </a:cubicBezTo>
                <a:cubicBezTo>
                  <a:pt x="3686012" y="86370"/>
                  <a:pt x="3746090" y="103238"/>
                  <a:pt x="3746090" y="103238"/>
                </a:cubicBezTo>
                <a:cubicBezTo>
                  <a:pt x="3760839" y="98322"/>
                  <a:pt x="3776431" y="95442"/>
                  <a:pt x="3790336" y="88490"/>
                </a:cubicBezTo>
                <a:cubicBezTo>
                  <a:pt x="3806190" y="80563"/>
                  <a:pt x="3816856" y="58993"/>
                  <a:pt x="3834581" y="58993"/>
                </a:cubicBezTo>
                <a:cubicBezTo>
                  <a:pt x="3852306" y="58993"/>
                  <a:pt x="3864078" y="78658"/>
                  <a:pt x="3878826" y="88490"/>
                </a:cubicBezTo>
                <a:cubicBezTo>
                  <a:pt x="3898490" y="83574"/>
                  <a:pt x="3920954" y="84986"/>
                  <a:pt x="3937819" y="73742"/>
                </a:cubicBezTo>
                <a:cubicBezTo>
                  <a:pt x="3952568" y="63910"/>
                  <a:pt x="3949935" y="32972"/>
                  <a:pt x="3967316" y="29496"/>
                </a:cubicBezTo>
                <a:cubicBezTo>
                  <a:pt x="3984697" y="26020"/>
                  <a:pt x="3995707" y="51066"/>
                  <a:pt x="4011561" y="58993"/>
                </a:cubicBezTo>
                <a:cubicBezTo>
                  <a:pt x="4025466" y="65946"/>
                  <a:pt x="4041058" y="68826"/>
                  <a:pt x="4055807" y="73742"/>
                </a:cubicBezTo>
                <a:cubicBezTo>
                  <a:pt x="4159045" y="39329"/>
                  <a:pt x="4114800" y="34413"/>
                  <a:pt x="4188542" y="58993"/>
                </a:cubicBezTo>
                <a:cubicBezTo>
                  <a:pt x="4203290" y="54077"/>
                  <a:pt x="4217241" y="44245"/>
                  <a:pt x="4232787" y="44245"/>
                </a:cubicBezTo>
                <a:cubicBezTo>
                  <a:pt x="4248333" y="44245"/>
                  <a:pt x="4277032" y="58993"/>
                  <a:pt x="4277032" y="5899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lipse 26"/>
          <p:cNvSpPr/>
          <p:nvPr/>
        </p:nvSpPr>
        <p:spPr>
          <a:xfrm>
            <a:off x="1403648" y="5445224"/>
            <a:ext cx="108012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/>
          <p:cNvSpPr/>
          <p:nvPr/>
        </p:nvSpPr>
        <p:spPr>
          <a:xfrm>
            <a:off x="4608004" y="5445224"/>
            <a:ext cx="108012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645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10" grpId="0" animBg="1"/>
      <p:bldP spid="13" grpId="0" animBg="1"/>
      <p:bldP spid="15" grpId="0" animBg="1"/>
      <p:bldP spid="24" grpId="0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10.B3.FUNCAO_AFIM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10.B3.FUNCAO_AFIM</Template>
  <TotalTime>3</TotalTime>
  <Words>729</Words>
  <Application>Microsoft Office PowerPoint</Application>
  <PresentationFormat>Apresentação na tela (4:3)</PresentationFormat>
  <Paragraphs>96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10.B3.FUNCAO_AFIM</vt:lpstr>
      <vt:lpstr>Apresentação do PowerPoint</vt:lpstr>
      <vt:lpstr>Função Afim</vt:lpstr>
      <vt:lpstr>Função Afim</vt:lpstr>
      <vt:lpstr>Gráfico da Função Afim</vt:lpstr>
      <vt:lpstr>Raiz da Função Afim</vt:lpstr>
      <vt:lpstr>Sinal da Função Afim</vt:lpstr>
      <vt:lpstr>Apresentação do PowerPoint</vt:lpstr>
      <vt:lpstr>Inequação do 1° grau</vt:lpstr>
      <vt:lpstr>Inequação do 1° grau</vt:lpstr>
      <vt:lpstr>Inequação produto e Inequação quociente</vt:lpstr>
      <vt:lpstr>Inequação produto e Inequação quociente</vt:lpstr>
      <vt:lpstr>Inequação produto e Inequação quociente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Kaline</dc:creator>
  <cp:lastModifiedBy>Kaline</cp:lastModifiedBy>
  <cp:revision>1</cp:revision>
  <dcterms:created xsi:type="dcterms:W3CDTF">2015-07-27T15:36:59Z</dcterms:created>
  <dcterms:modified xsi:type="dcterms:W3CDTF">2015-07-27T15:40:04Z</dcterms:modified>
</cp:coreProperties>
</file>