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0C7E3F-3B76-4862-BC38-51D88D4C3689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DBC114-070B-4A52-AE7C-9291BA275FF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5607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5" name="Subtítu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1" name="Espaço Reservado para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BBBF578-BF91-4BBE-83E4-749B3E683CCE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18" name="Espaço Reservado para Rodapé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DFAB9D0-2CAD-4A0B-BC53-FE06F801602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BBF578-BF91-4BBE-83E4-749B3E683CCE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FAB9D0-2CAD-4A0B-BC53-FE06F801602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BBBF578-BF91-4BBE-83E4-749B3E683CCE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DFAB9D0-2CAD-4A0B-BC53-FE06F801602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BBF578-BF91-4BBE-83E4-749B3E683CCE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FAB9D0-2CAD-4A0B-BC53-FE06F801602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BBBF578-BF91-4BBE-83E4-749B3E683CCE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DFAB9D0-2CAD-4A0B-BC53-FE06F801602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BBF578-BF91-4BBE-83E4-749B3E683CCE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FAB9D0-2CAD-4A0B-BC53-FE06F801602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BBF578-BF91-4BBE-83E4-749B3E683CCE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FAB9D0-2CAD-4A0B-BC53-FE06F801602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BBF578-BF91-4BBE-83E4-749B3E683CCE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FAB9D0-2CAD-4A0B-BC53-FE06F801602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BBBF578-BF91-4BBE-83E4-749B3E683CCE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FAB9D0-2CAD-4A0B-BC53-FE06F801602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BBF578-BF91-4BBE-83E4-749B3E683CCE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FAB9D0-2CAD-4A0B-BC53-FE06F801602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BBF578-BF91-4BBE-83E4-749B3E683CCE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FAB9D0-2CAD-4A0B-BC53-FE06F801602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Imagem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Títu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1" name="Espaço Reservado para Tex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7" name="Espaço Reservado para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BBBF578-BF91-4BBE-83E4-749B3E683CCE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DFAB9D0-2CAD-4A0B-BC53-FE06F801602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004048" y="5517232"/>
            <a:ext cx="3816424" cy="838944"/>
          </a:xfrm>
        </p:spPr>
        <p:txBody>
          <a:bodyPr/>
          <a:lstStyle/>
          <a:p>
            <a:r>
              <a:rPr lang="pt-B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Profª</a:t>
            </a:r>
            <a:r>
              <a:rPr lang="pt-B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Kaline</a:t>
            </a:r>
            <a:r>
              <a:rPr lang="pt-B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Souza</a:t>
            </a:r>
            <a:endParaRPr lang="pt-B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755576" y="332656"/>
            <a:ext cx="982770" cy="6192688"/>
          </a:xfrm>
          <a:prstGeom prst="rect">
            <a:avLst/>
          </a:prstGeom>
          <a:noFill/>
        </p:spPr>
        <p:txBody>
          <a:bodyPr vert="wordArtVert"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5400" b="1" dirty="0" smtClean="0">
                <a:ln w="11430"/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MATRIZ</a:t>
            </a:r>
            <a:endParaRPr lang="pt-BR" sz="5400" b="1" cap="none" spc="0" dirty="0">
              <a:ln w="11430"/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129790"/>
            <a:ext cx="6516216" cy="17084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600" dirty="0" smtClean="0">
                <a:latin typeface="Arial" pitchFamily="34" charset="0"/>
                <a:cs typeface="Arial" pitchFamily="34" charset="0"/>
              </a:rPr>
              <a:t>Matriz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pt-BR" b="1" dirty="0" smtClean="0"/>
              <a:t>Matriz identidade</a:t>
            </a:r>
            <a:r>
              <a:rPr lang="pt-BR" dirty="0" smtClean="0"/>
              <a:t>: matriz quadrada em que todos os elementos da diagonal principal são iguais a 1 e os demais são nulos; é representada por </a:t>
            </a:r>
            <a:r>
              <a:rPr lang="pt-BR" b="1" dirty="0" smtClean="0"/>
              <a:t>I</a:t>
            </a:r>
            <a:r>
              <a:rPr lang="pt-BR" b="1" baseline="-25000" dirty="0" smtClean="0"/>
              <a:t>n</a:t>
            </a:r>
            <a:r>
              <a:rPr lang="pt-BR" b="1" dirty="0" smtClean="0"/>
              <a:t>, </a:t>
            </a:r>
            <a:r>
              <a:rPr lang="pt-BR" dirty="0" smtClean="0"/>
              <a:t>sendo </a:t>
            </a:r>
            <a:r>
              <a:rPr lang="pt-BR" b="1" dirty="0" smtClean="0"/>
              <a:t>n</a:t>
            </a:r>
            <a:r>
              <a:rPr lang="pt-BR" dirty="0" smtClean="0"/>
              <a:t> a ordem da matriz. Por exemplo:</a:t>
            </a:r>
          </a:p>
          <a:p>
            <a:pPr>
              <a:buNone/>
            </a:pPr>
            <a:endParaRPr lang="pt-BR" dirty="0"/>
          </a:p>
        </p:txBody>
      </p:sp>
      <p:pic>
        <p:nvPicPr>
          <p:cNvPr id="4" name="Imagem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3717032"/>
            <a:ext cx="4320480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ubtítulo 2"/>
          <p:cNvSpPr txBox="1">
            <a:spLocks/>
          </p:cNvSpPr>
          <p:nvPr/>
        </p:nvSpPr>
        <p:spPr>
          <a:xfrm>
            <a:off x="6804248" y="6381328"/>
            <a:ext cx="2339752" cy="4766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Profª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Kaline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Souza</a:t>
            </a:r>
            <a:endParaRPr kumimoji="0" lang="pt-BR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http://www.somatematica.com.br/emedio/matrizes/Image18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617640"/>
            <a:ext cx="507605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9416"/>
            <a:ext cx="7571184" cy="5248584"/>
          </a:xfrm>
        </p:spPr>
        <p:txBody>
          <a:bodyPr>
            <a:normAutofit/>
          </a:bodyPr>
          <a:lstStyle/>
          <a:p>
            <a:r>
              <a:rPr lang="pt-BR" b="1" dirty="0" smtClean="0"/>
              <a:t>Matriz transposta</a:t>
            </a:r>
            <a:r>
              <a:rPr lang="pt-BR" dirty="0" smtClean="0"/>
              <a:t>: matriz </a:t>
            </a:r>
            <a:r>
              <a:rPr lang="pt-BR" dirty="0" err="1" smtClean="0"/>
              <a:t>A</a:t>
            </a:r>
            <a:r>
              <a:rPr lang="pt-BR" baseline="30000" dirty="0" err="1" smtClean="0"/>
              <a:t>t</a:t>
            </a:r>
            <a:r>
              <a:rPr lang="pt-BR" dirty="0" smtClean="0"/>
              <a:t>  obtida a partir da matriz A trocando-se ordenadamente as linhas por colunas ou as colunas por linhas. Por exemplo:      Desse modo, se a matriz </a:t>
            </a:r>
            <a:r>
              <a:rPr lang="pt-BR" b="1" dirty="0" smtClean="0"/>
              <a:t>A</a:t>
            </a:r>
            <a:r>
              <a:rPr lang="pt-BR" dirty="0" smtClean="0"/>
              <a:t> é do tipo m x n, </a:t>
            </a:r>
            <a:r>
              <a:rPr lang="pt-BR" b="1" dirty="0" err="1" smtClean="0"/>
              <a:t>A</a:t>
            </a:r>
            <a:r>
              <a:rPr lang="pt-BR" b="1" baseline="30000" dirty="0" err="1" smtClean="0"/>
              <a:t>t</a:t>
            </a:r>
            <a:r>
              <a:rPr lang="pt-BR" b="1" dirty="0" smtClean="0"/>
              <a:t> </a:t>
            </a:r>
            <a:r>
              <a:rPr lang="pt-BR" dirty="0" smtClean="0"/>
              <a:t>é do tipo n x m.</a:t>
            </a:r>
          </a:p>
          <a:p>
            <a:pPr>
              <a:buNone/>
            </a:pPr>
            <a:r>
              <a:rPr lang="pt-BR" dirty="0" smtClean="0"/>
              <a:t>                                          Note que a 1ª linha</a:t>
            </a:r>
          </a:p>
          <a:p>
            <a:pPr>
              <a:buNone/>
            </a:pPr>
            <a:r>
              <a:rPr lang="pt-BR" dirty="0" smtClean="0"/>
              <a:t>                                         de </a:t>
            </a:r>
            <a:r>
              <a:rPr lang="pt-BR" b="1" dirty="0" smtClean="0"/>
              <a:t>A</a:t>
            </a:r>
            <a:r>
              <a:rPr lang="pt-BR" dirty="0" smtClean="0"/>
              <a:t> corresponde à 1ª </a:t>
            </a:r>
          </a:p>
          <a:p>
            <a:pPr>
              <a:buNone/>
            </a:pPr>
            <a:r>
              <a:rPr lang="pt-BR" dirty="0" smtClean="0"/>
              <a:t>                                          coluna de </a:t>
            </a:r>
            <a:r>
              <a:rPr lang="pt-BR" b="1" dirty="0" err="1" smtClean="0"/>
              <a:t>A</a:t>
            </a:r>
            <a:r>
              <a:rPr lang="pt-BR" b="1" baseline="30000" dirty="0" err="1" smtClean="0"/>
              <a:t>t</a:t>
            </a:r>
            <a:r>
              <a:rPr lang="pt-BR" b="1" dirty="0" smtClean="0"/>
              <a:t> </a:t>
            </a:r>
            <a:r>
              <a:rPr lang="pt-BR" dirty="0" smtClean="0"/>
              <a:t>e a 2ª</a:t>
            </a:r>
          </a:p>
          <a:p>
            <a:pPr>
              <a:buNone/>
            </a:pPr>
            <a:r>
              <a:rPr lang="pt-BR" dirty="0" smtClean="0"/>
              <a:t>                                         linha de A</a:t>
            </a:r>
          </a:p>
          <a:p>
            <a:pPr>
              <a:buNone/>
            </a:pPr>
            <a:r>
              <a:rPr lang="pt-BR" dirty="0" smtClean="0"/>
              <a:t>                                        corresponde à 2ª coluna de </a:t>
            </a:r>
            <a:r>
              <a:rPr lang="pt-BR" b="1" dirty="0" smtClean="0"/>
              <a:t>A</a:t>
            </a:r>
            <a:r>
              <a:rPr lang="pt-BR" b="1" baseline="30000" dirty="0" smtClean="0"/>
              <a:t>t</a:t>
            </a:r>
            <a:r>
              <a:rPr lang="pt-BR" dirty="0" smtClean="0"/>
              <a:t>.</a:t>
            </a:r>
          </a:p>
          <a:p>
            <a:pPr algn="just">
              <a:buFont typeface="Wingdings" pitchFamily="2" charset="2"/>
              <a:buChar char="q"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600" dirty="0" smtClean="0">
                <a:latin typeface="Arial" pitchFamily="34" charset="0"/>
                <a:cs typeface="Arial" pitchFamily="34" charset="0"/>
              </a:rPr>
              <a:t>Matriz</a:t>
            </a:r>
            <a:endParaRPr lang="pt-BR" dirty="0"/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6804248" y="6381328"/>
            <a:ext cx="2339752" cy="4766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Profª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Kaline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Souza</a:t>
            </a:r>
            <a:endParaRPr kumimoji="0" lang="pt-BR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609416"/>
            <a:ext cx="8100392" cy="4846320"/>
          </a:xfrm>
        </p:spPr>
        <p:txBody>
          <a:bodyPr/>
          <a:lstStyle/>
          <a:p>
            <a:pPr algn="just">
              <a:buNone/>
            </a:pPr>
            <a:endParaRPr lang="pt-BR" baseline="-25000" dirty="0" smtClean="0"/>
          </a:p>
          <a:p>
            <a:pPr algn="just">
              <a:buFont typeface="Wingdings" pitchFamily="2" charset="2"/>
              <a:buChar char="q"/>
            </a:pPr>
            <a:r>
              <a:rPr lang="pt-BR" baseline="-25000" dirty="0" smtClean="0"/>
              <a:t> 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Matriz oposta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: matriz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-A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obtida a partir de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trocando-se o sinal de todos os elementos de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 Por exemplo, </a:t>
            </a:r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239000" cy="770344"/>
          </a:xfrm>
        </p:spPr>
        <p:txBody>
          <a:bodyPr/>
          <a:lstStyle/>
          <a:p>
            <a:pPr algn="ctr"/>
            <a:r>
              <a:rPr lang="pt-BR" sz="4000" dirty="0" smtClean="0">
                <a:latin typeface="Arial" pitchFamily="34" charset="0"/>
                <a:cs typeface="Arial" pitchFamily="34" charset="0"/>
              </a:rPr>
              <a:t>Matriz</a:t>
            </a:r>
            <a:endParaRPr lang="pt-BR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804248" y="6381328"/>
            <a:ext cx="2339752" cy="4766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Profª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Kaline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Souza</a:t>
            </a:r>
            <a:endParaRPr kumimoji="0" lang="pt-BR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6" name="Imagem 5" descr="http://www.somatematica.com.br/emedio/matrizes/Image20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077072"/>
            <a:ext cx="648072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400" dirty="0" smtClean="0">
                <a:latin typeface="Arial" pitchFamily="34" charset="0"/>
                <a:cs typeface="Arial" pitchFamily="34" charset="0"/>
              </a:rPr>
              <a:t>Matriz</a:t>
            </a:r>
            <a:endParaRPr lang="pt-BR" sz="4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 EXERCÍCIOS</a:t>
            </a:r>
          </a:p>
          <a:p>
            <a:pPr>
              <a:buNone/>
            </a:pPr>
            <a:r>
              <a:rPr lang="pt-BR" dirty="0" smtClean="0"/>
              <a:t>1) Dada a matriz                             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 </a:t>
            </a:r>
          </a:p>
          <a:p>
            <a:pPr>
              <a:buNone/>
            </a:pPr>
            <a:r>
              <a:rPr lang="pt-BR" dirty="0" smtClean="0"/>
              <a:t>associe a matriz   </a:t>
            </a:r>
          </a:p>
          <a:p>
            <a:pPr>
              <a:buNone/>
            </a:pPr>
            <a:endParaRPr lang="pt-BR" dirty="0"/>
          </a:p>
        </p:txBody>
      </p:sp>
      <p:pic>
        <p:nvPicPr>
          <p:cNvPr id="4" name="Imagem 3" descr="http://www.somatematica.com.br/emedio/matrizes/Image6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2132856"/>
            <a:ext cx="2736304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m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4509120"/>
            <a:ext cx="2448272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ubtítulo 2"/>
          <p:cNvSpPr txBox="1">
            <a:spLocks/>
          </p:cNvSpPr>
          <p:nvPr/>
        </p:nvSpPr>
        <p:spPr>
          <a:xfrm>
            <a:off x="6804248" y="6381328"/>
            <a:ext cx="2339752" cy="4766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Profª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Kaline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Souza</a:t>
            </a:r>
            <a:endParaRPr kumimoji="0" lang="pt-BR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000" dirty="0" smtClean="0">
                <a:latin typeface="Arial" pitchFamily="34" charset="0"/>
                <a:cs typeface="Arial" pitchFamily="34" charset="0"/>
              </a:rPr>
              <a:t>Matriz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2011680"/>
            <a:ext cx="7239000" cy="4513664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2) Dada a matriz A =  1     2   </a:t>
            </a:r>
          </a:p>
          <a:p>
            <a:pPr>
              <a:buNone/>
            </a:pPr>
            <a:r>
              <a:rPr lang="pt-BR" dirty="0" smtClean="0"/>
              <a:t>                                -1   -4  </a:t>
            </a:r>
          </a:p>
          <a:p>
            <a:pPr>
              <a:buNone/>
            </a:pPr>
            <a:r>
              <a:rPr lang="pt-BR" dirty="0" smtClean="0"/>
              <a:t>, determine:</a:t>
            </a:r>
          </a:p>
          <a:p>
            <a:pPr marL="514350" indent="-514350">
              <a:buNone/>
            </a:pPr>
            <a:endParaRPr lang="pt-BR" dirty="0" smtClean="0"/>
          </a:p>
          <a:p>
            <a:pPr marL="514350" indent="-514350">
              <a:buNone/>
            </a:pPr>
            <a:r>
              <a:rPr lang="pt-BR" dirty="0" smtClean="0"/>
              <a:t>A) a transposta de A        </a:t>
            </a:r>
          </a:p>
          <a:p>
            <a:pPr marL="514350" indent="-514350">
              <a:buAutoNum type="alphaUcParenR"/>
            </a:pPr>
            <a:endParaRPr lang="pt-BR" dirty="0" smtClean="0"/>
          </a:p>
          <a:p>
            <a:pPr marL="514350" indent="-514350">
              <a:buNone/>
            </a:pPr>
            <a:r>
              <a:rPr lang="pt-BR" dirty="0" smtClean="0"/>
              <a:t>B) a oposta de A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16386" name="AutoShape 2"/>
          <p:cNvSpPr>
            <a:spLocks/>
          </p:cNvSpPr>
          <p:nvPr/>
        </p:nvSpPr>
        <p:spPr bwMode="auto">
          <a:xfrm>
            <a:off x="3563888" y="2060848"/>
            <a:ext cx="144016" cy="936104"/>
          </a:xfrm>
          <a:prstGeom prst="leftBracket">
            <a:avLst>
              <a:gd name="adj" fmla="val 53509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6387" name="AutoShape 3"/>
          <p:cNvSpPr>
            <a:spLocks/>
          </p:cNvSpPr>
          <p:nvPr/>
        </p:nvSpPr>
        <p:spPr bwMode="auto">
          <a:xfrm>
            <a:off x="4572000" y="2132856"/>
            <a:ext cx="144016" cy="864096"/>
          </a:xfrm>
          <a:prstGeom prst="rightBracket">
            <a:avLst>
              <a:gd name="adj" fmla="val 53509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6804248" y="6381328"/>
            <a:ext cx="2339752" cy="4766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Profª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Kaline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Souza</a:t>
            </a:r>
            <a:endParaRPr kumimoji="0" lang="pt-BR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239000" cy="914360"/>
          </a:xfrm>
        </p:spPr>
        <p:txBody>
          <a:bodyPr/>
          <a:lstStyle/>
          <a:p>
            <a:pPr algn="ctr"/>
            <a:r>
              <a:rPr lang="pt-BR" sz="3600" dirty="0" smtClean="0">
                <a:latin typeface="Arial" pitchFamily="34" charset="0"/>
                <a:cs typeface="Arial" pitchFamily="34" charset="0"/>
              </a:rPr>
              <a:t>Matriz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340768"/>
            <a:ext cx="8028384" cy="5248584"/>
          </a:xfrm>
        </p:spPr>
        <p:txBody>
          <a:bodyPr/>
          <a:lstStyle/>
          <a:p>
            <a:pPr algn="ctr">
              <a:buNone/>
            </a:pPr>
            <a:r>
              <a:rPr lang="pt-BR" b="1" dirty="0" smtClean="0"/>
              <a:t>Operações envolvendo matrizes</a:t>
            </a:r>
          </a:p>
          <a:p>
            <a:pPr algn="just">
              <a:buNone/>
            </a:pPr>
            <a:endParaRPr lang="pt-BR" b="1" dirty="0" smtClean="0"/>
          </a:p>
          <a:p>
            <a:pPr lvl="0"/>
            <a:r>
              <a:rPr lang="pt-BR" b="1" dirty="0" smtClean="0"/>
              <a:t>Adição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Dadas as matrizes,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chamamos de soma dessas matrizes a matriz  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                            tal que </a:t>
            </a:r>
            <a:r>
              <a:rPr lang="pt-BR" dirty="0" err="1" smtClean="0"/>
              <a:t>C</a:t>
            </a:r>
            <a:r>
              <a:rPr lang="pt-BR" baseline="-25000" dirty="0" err="1" smtClean="0"/>
              <a:t>ij</a:t>
            </a:r>
            <a:r>
              <a:rPr lang="pt-BR" dirty="0" smtClean="0"/>
              <a:t> = </a:t>
            </a:r>
            <a:r>
              <a:rPr lang="pt-BR" dirty="0" err="1" smtClean="0"/>
              <a:t>a</a:t>
            </a:r>
            <a:r>
              <a:rPr lang="pt-BR" baseline="-25000" dirty="0" err="1" smtClean="0"/>
              <a:t>ij</a:t>
            </a:r>
            <a:r>
              <a:rPr lang="pt-BR" dirty="0" smtClean="0"/>
              <a:t> + </a:t>
            </a:r>
            <a:r>
              <a:rPr lang="pt-BR" dirty="0" err="1" smtClean="0"/>
              <a:t>b</a:t>
            </a:r>
            <a:r>
              <a:rPr lang="pt-BR" baseline="-25000" dirty="0" err="1" smtClean="0"/>
              <a:t>ij</a:t>
            </a:r>
            <a:r>
              <a:rPr lang="pt-BR" baseline="-25000" dirty="0" smtClean="0"/>
              <a:t>.</a:t>
            </a:r>
            <a:r>
              <a:rPr lang="pt-BR" dirty="0" smtClean="0"/>
              <a:t> </a:t>
            </a:r>
            <a:endParaRPr lang="pt-BR" sz="3200" b="1" dirty="0" smtClean="0"/>
          </a:p>
          <a:p>
            <a:pPr>
              <a:buNone/>
            </a:pPr>
            <a:r>
              <a:rPr lang="pt-BR" sz="2800" dirty="0" smtClean="0"/>
              <a:t>Exemplo:</a:t>
            </a:r>
          </a:p>
          <a:p>
            <a:pPr>
              <a:buNone/>
            </a:pPr>
            <a:endParaRPr lang="pt-BR" sz="3200" dirty="0" smtClean="0"/>
          </a:p>
          <a:p>
            <a:pPr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ctr">
              <a:buNone/>
            </a:pPr>
            <a:endParaRPr lang="pt-BR" dirty="0"/>
          </a:p>
        </p:txBody>
      </p:sp>
      <p:pic>
        <p:nvPicPr>
          <p:cNvPr id="4" name="Imagem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2636912"/>
            <a:ext cx="4248472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m 4" descr="http://www.somatematica.com.br/emedio/matrizes/Image25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365104"/>
            <a:ext cx="262778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m 5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5589240"/>
            <a:ext cx="7200800" cy="126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ângulo 7"/>
          <p:cNvSpPr/>
          <p:nvPr/>
        </p:nvSpPr>
        <p:spPr>
          <a:xfrm>
            <a:off x="8028384" y="1628800"/>
            <a:ext cx="111561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OBS:</a:t>
            </a:r>
          </a:p>
          <a:p>
            <a:r>
              <a:rPr lang="pt-BR" sz="24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pt-BR" sz="24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+B </a:t>
            </a:r>
            <a:r>
              <a:rPr lang="pt-BR" sz="24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existe se, e somente se, A e B forem do mesmo tipo.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239000" cy="914360"/>
          </a:xfrm>
        </p:spPr>
        <p:txBody>
          <a:bodyPr/>
          <a:lstStyle/>
          <a:p>
            <a:pPr algn="ctr"/>
            <a:r>
              <a:rPr lang="pt-BR" sz="4000" dirty="0" smtClean="0">
                <a:latin typeface="Arial" pitchFamily="34" charset="0"/>
                <a:cs typeface="Arial" pitchFamily="34" charset="0"/>
              </a:rPr>
              <a:t>Matriz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 smtClean="0"/>
              <a:t> </a:t>
            </a:r>
            <a:r>
              <a:rPr lang="pt-BR" b="1" dirty="0" smtClean="0"/>
              <a:t>Subtração</a:t>
            </a:r>
            <a:endParaRPr lang="pt-BR" dirty="0" smtClean="0"/>
          </a:p>
          <a:p>
            <a:pPr algn="just">
              <a:buNone/>
            </a:pPr>
            <a:r>
              <a:rPr lang="pt-BR" dirty="0" smtClean="0"/>
              <a:t>Dadas as matrizes , </a:t>
            </a:r>
          </a:p>
          <a:p>
            <a:pPr algn="just">
              <a:buNone/>
            </a:pPr>
            <a:r>
              <a:rPr lang="pt-BR" dirty="0" smtClean="0"/>
              <a:t>chamamos de diferença entre essas matrizes a soma de </a:t>
            </a:r>
            <a:r>
              <a:rPr lang="pt-BR" b="1" dirty="0" smtClean="0"/>
              <a:t>A</a:t>
            </a:r>
            <a:r>
              <a:rPr lang="pt-BR" dirty="0" smtClean="0"/>
              <a:t> com a matriz oposta de </a:t>
            </a:r>
            <a:r>
              <a:rPr lang="pt-BR" b="1" dirty="0" smtClean="0"/>
              <a:t>B</a:t>
            </a:r>
            <a:r>
              <a:rPr lang="pt-BR" dirty="0" smtClean="0"/>
              <a:t>.</a:t>
            </a:r>
          </a:p>
          <a:p>
            <a:pPr algn="ctr">
              <a:buNone/>
            </a:pPr>
            <a:r>
              <a:rPr lang="pt-BR" b="1" dirty="0" smtClean="0"/>
              <a:t>A - B = A + ( - B )</a:t>
            </a:r>
          </a:p>
          <a:p>
            <a:pPr algn="just">
              <a:buNone/>
            </a:pPr>
            <a:r>
              <a:rPr lang="pt-BR" dirty="0" smtClean="0"/>
              <a:t>Exemplo:</a:t>
            </a:r>
          </a:p>
          <a:p>
            <a:pPr algn="just">
              <a:buNone/>
            </a:pPr>
            <a:endParaRPr lang="pt-BR" dirty="0" smtClean="0"/>
          </a:p>
          <a:p>
            <a:pPr>
              <a:buFont typeface="Wingdings" pitchFamily="2" charset="2"/>
              <a:buChar char="q"/>
            </a:pPr>
            <a:endParaRPr lang="pt-BR" dirty="0"/>
          </a:p>
        </p:txBody>
      </p:sp>
      <p:pic>
        <p:nvPicPr>
          <p:cNvPr id="4" name="Imagem 3" descr="http://www.somatematica.com.br/emedio/matrizes/Image28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1988840"/>
            <a:ext cx="3816424" cy="698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m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365104"/>
            <a:ext cx="7056784" cy="2492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239000" cy="770344"/>
          </a:xfrm>
        </p:spPr>
        <p:txBody>
          <a:bodyPr/>
          <a:lstStyle/>
          <a:p>
            <a:pPr algn="ctr"/>
            <a:r>
              <a:rPr lang="pt-BR" sz="3600" dirty="0" smtClean="0">
                <a:latin typeface="Arial" pitchFamily="34" charset="0"/>
                <a:cs typeface="Arial" pitchFamily="34" charset="0"/>
              </a:rPr>
              <a:t>Matriz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q"/>
            </a:pPr>
            <a:r>
              <a:rPr lang="pt-BR" dirty="0" smtClean="0"/>
              <a:t> </a:t>
            </a:r>
            <a:r>
              <a:rPr lang="pt-BR" b="1" dirty="0" smtClean="0"/>
              <a:t>Multiplicação de Matrizes</a:t>
            </a:r>
            <a:endParaRPr lang="pt-BR" dirty="0" smtClean="0"/>
          </a:p>
          <a:p>
            <a:pPr algn="just">
              <a:buNone/>
            </a:pPr>
            <a:r>
              <a:rPr lang="pt-BR" dirty="0" smtClean="0"/>
              <a:t>O produto de uma matriz por outra não é determinado por meio do produto dos seus respectivos elementos. Assim, o produto das matrizes A = ( </a:t>
            </a:r>
            <a:r>
              <a:rPr lang="pt-BR" dirty="0" err="1" smtClean="0"/>
              <a:t>a</a:t>
            </a:r>
            <a:r>
              <a:rPr lang="pt-BR" baseline="-25000" dirty="0" err="1" smtClean="0"/>
              <a:t>ij</a:t>
            </a:r>
            <a:r>
              <a:rPr lang="pt-BR" dirty="0" smtClean="0"/>
              <a:t>) </a:t>
            </a:r>
            <a:r>
              <a:rPr lang="pt-BR" baseline="-25000" dirty="0" smtClean="0"/>
              <a:t>m x p</a:t>
            </a:r>
            <a:r>
              <a:rPr lang="pt-BR" dirty="0" smtClean="0"/>
              <a:t>  e B = ( </a:t>
            </a:r>
            <a:r>
              <a:rPr lang="pt-BR" dirty="0" err="1" smtClean="0"/>
              <a:t>b</a:t>
            </a:r>
            <a:r>
              <a:rPr lang="pt-BR" baseline="-25000" dirty="0" err="1" smtClean="0"/>
              <a:t>ij</a:t>
            </a:r>
            <a:r>
              <a:rPr lang="pt-BR" dirty="0" smtClean="0"/>
              <a:t>) </a:t>
            </a:r>
            <a:r>
              <a:rPr lang="pt-BR" baseline="-25000" dirty="0" smtClean="0"/>
              <a:t>p x n</a:t>
            </a:r>
            <a:r>
              <a:rPr lang="pt-BR" dirty="0" smtClean="0"/>
              <a:t> é a matriz C = (</a:t>
            </a:r>
            <a:r>
              <a:rPr lang="pt-BR" dirty="0" err="1" smtClean="0"/>
              <a:t>c</a:t>
            </a:r>
            <a:r>
              <a:rPr lang="pt-BR" baseline="-25000" dirty="0" err="1" smtClean="0"/>
              <a:t>ij</a:t>
            </a:r>
            <a:r>
              <a:rPr lang="pt-BR" dirty="0" smtClean="0"/>
              <a:t>)</a:t>
            </a:r>
            <a:r>
              <a:rPr lang="pt-BR" baseline="-25000" dirty="0" smtClean="0"/>
              <a:t> m x n</a:t>
            </a:r>
            <a:r>
              <a:rPr lang="pt-BR" dirty="0" smtClean="0"/>
              <a:t>.</a:t>
            </a:r>
          </a:p>
          <a:p>
            <a:pPr algn="just">
              <a:buNone/>
            </a:pPr>
            <a:r>
              <a:rPr lang="pt-BR" dirty="0" smtClean="0"/>
              <a:t>Vamos multiplicar a matriz</a:t>
            </a:r>
          </a:p>
          <a:p>
            <a:pPr algn="just">
              <a:buNone/>
            </a:pPr>
            <a:r>
              <a:rPr lang="pt-BR" dirty="0" smtClean="0"/>
              <a:t>para entender como se </a:t>
            </a:r>
          </a:p>
          <a:p>
            <a:pPr algn="just">
              <a:buNone/>
            </a:pPr>
            <a:r>
              <a:rPr lang="pt-BR" dirty="0" smtClean="0"/>
              <a:t>obtém cada </a:t>
            </a:r>
            <a:r>
              <a:rPr lang="pt-BR" b="1" dirty="0" err="1" smtClean="0"/>
              <a:t>C</a:t>
            </a:r>
            <a:r>
              <a:rPr lang="pt-BR" b="1" baseline="-25000" dirty="0" err="1" smtClean="0"/>
              <a:t>ij</a:t>
            </a:r>
            <a:r>
              <a:rPr lang="pt-BR" dirty="0" smtClean="0"/>
              <a:t>:</a:t>
            </a:r>
          </a:p>
          <a:p>
            <a:pPr algn="just">
              <a:buNone/>
            </a:pPr>
            <a:r>
              <a:rPr lang="pt-BR" dirty="0" smtClean="0"/>
              <a:t> </a:t>
            </a:r>
          </a:p>
          <a:p>
            <a:pPr marL="514350" indent="-514350">
              <a:buFont typeface="Wingdings" pitchFamily="2" charset="2"/>
              <a:buChar char="q"/>
            </a:pPr>
            <a:endParaRPr lang="pt-BR" dirty="0"/>
          </a:p>
        </p:txBody>
      </p:sp>
      <p:pic>
        <p:nvPicPr>
          <p:cNvPr id="4" name="Imagem 3" descr="http://www.somatematica.com.br/emedio/matrizes/Image32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4005064"/>
            <a:ext cx="3024336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ubtítulo 2"/>
          <p:cNvSpPr txBox="1">
            <a:spLocks/>
          </p:cNvSpPr>
          <p:nvPr/>
        </p:nvSpPr>
        <p:spPr>
          <a:xfrm>
            <a:off x="6804248" y="6381328"/>
            <a:ext cx="2339752" cy="4766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Profª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Kaline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Souza</a:t>
            </a:r>
            <a:endParaRPr kumimoji="0" lang="pt-BR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899592" y="332656"/>
            <a:ext cx="29523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1ª linha e 1ª coluna</a:t>
            </a:r>
            <a:endParaRPr kumimoji="0" lang="pt-BR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" name="Imagem 2" descr="http://www.somatematica.com.br/emedio/matrizes/Image31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764704"/>
            <a:ext cx="752432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tângulo 3"/>
          <p:cNvSpPr/>
          <p:nvPr/>
        </p:nvSpPr>
        <p:spPr>
          <a:xfrm>
            <a:off x="899592" y="2564904"/>
            <a:ext cx="26178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>
                <a:latin typeface="Arial" pitchFamily="34" charset="0"/>
                <a:cs typeface="Arial" pitchFamily="34" charset="0"/>
              </a:rPr>
              <a:t>1ª linha e 2ª coluna</a:t>
            </a:r>
          </a:p>
        </p:txBody>
      </p:sp>
      <p:pic>
        <p:nvPicPr>
          <p:cNvPr id="5" name="Imagem 4" descr="http://www.somatematica.com.br/emedio/matrizes/Image33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284984"/>
            <a:ext cx="72008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899592" y="4869160"/>
            <a:ext cx="25090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b="1" dirty="0">
                <a:latin typeface="Arial" pitchFamily="34" charset="0"/>
                <a:cs typeface="Arial" pitchFamily="34" charset="0"/>
              </a:rPr>
              <a:t>2ª linha e 1ª coluna</a:t>
            </a:r>
          </a:p>
        </p:txBody>
      </p:sp>
      <p:pic>
        <p:nvPicPr>
          <p:cNvPr id="7" name="Imagem 6" descr="http://www.somatematica.com.br/emedio/matrizes/Image34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5301208"/>
            <a:ext cx="7488832" cy="1556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ubtítulo 2"/>
          <p:cNvSpPr txBox="1">
            <a:spLocks/>
          </p:cNvSpPr>
          <p:nvPr/>
        </p:nvSpPr>
        <p:spPr>
          <a:xfrm>
            <a:off x="7308304" y="6525344"/>
            <a:ext cx="1835696" cy="332656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Profª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Kaline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Souza</a:t>
            </a:r>
            <a:endParaRPr kumimoji="0" lang="pt-BR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548680"/>
            <a:ext cx="25090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b="1" dirty="0">
                <a:latin typeface="Arial" pitchFamily="34" charset="0"/>
                <a:cs typeface="Arial" pitchFamily="34" charset="0"/>
              </a:rPr>
              <a:t>2ª linha e 2ª coluna</a:t>
            </a:r>
          </a:p>
        </p:txBody>
      </p:sp>
      <p:pic>
        <p:nvPicPr>
          <p:cNvPr id="3" name="Imagem 2" descr="http://www.somatematica.com.br/emedio/matrizes/Image35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24744"/>
            <a:ext cx="8100392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magem 3" descr="http://www.somatematica.com.br/emedio/matrizes/Image36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717032"/>
            <a:ext cx="5184576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899592" y="3068960"/>
            <a:ext cx="12961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Arial" pitchFamily="34" charset="0"/>
                <a:cs typeface="Arial" pitchFamily="34" charset="0"/>
              </a:rPr>
              <a:t>Assim, </a:t>
            </a:r>
          </a:p>
        </p:txBody>
      </p:sp>
      <p:sp>
        <p:nvSpPr>
          <p:cNvPr id="6" name="Retângulo 5"/>
          <p:cNvSpPr/>
          <p:nvPr/>
        </p:nvSpPr>
        <p:spPr>
          <a:xfrm>
            <a:off x="0" y="5842337"/>
            <a:ext cx="74523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OBS: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Da </a:t>
            </a:r>
            <a:r>
              <a:rPr lang="pt-BR" sz="2000" b="1" dirty="0">
                <a:latin typeface="Arial" pitchFamily="34" charset="0"/>
                <a:cs typeface="Arial" pitchFamily="34" charset="0"/>
              </a:rPr>
              <a:t>definição, temos que a matriz produto A . B só existe se o número de colunas de A  for igual ao número de linhas de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B.</a:t>
            </a:r>
            <a:endParaRPr lang="pt-BR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7308304" y="6525344"/>
            <a:ext cx="1835696" cy="332656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Profª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Kaline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Souza</a:t>
            </a:r>
            <a:endParaRPr kumimoji="0" lang="pt-BR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>
            <a:normAutofit/>
          </a:bodyPr>
          <a:lstStyle/>
          <a:p>
            <a:pPr algn="ctr"/>
            <a:r>
              <a:rPr lang="pt-BR" sz="4000" dirty="0" smtClean="0">
                <a:latin typeface="Arial" pitchFamily="34" charset="0"/>
                <a:cs typeface="Arial" pitchFamily="34" charset="0"/>
              </a:rPr>
              <a:t>Matriz</a:t>
            </a:r>
            <a:endParaRPr lang="pt-BR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9416"/>
            <a:ext cx="7571184" cy="4846320"/>
          </a:xfrm>
        </p:spPr>
        <p:txBody>
          <a:bodyPr/>
          <a:lstStyle/>
          <a:p>
            <a:pPr algn="just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Matrizes são tabelas de números dispostos em linhas e colunas. </a:t>
            </a:r>
          </a:p>
          <a:p>
            <a:pPr algn="just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Vamos agora considerar uma tabela de números  dispostos em linhas e colunas, mas colocados entre parênteses ou colchetes:</a:t>
            </a:r>
          </a:p>
          <a:p>
            <a:pPr algn="just">
              <a:buNone/>
            </a:pP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m 3" descr="http://www.somatematica.com.br/emedio/matrizes/Image1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077072"/>
            <a:ext cx="7200800" cy="2780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ubtítulo 2"/>
          <p:cNvSpPr txBox="1">
            <a:spLocks/>
          </p:cNvSpPr>
          <p:nvPr/>
        </p:nvSpPr>
        <p:spPr>
          <a:xfrm>
            <a:off x="7055768" y="6495728"/>
            <a:ext cx="2088232" cy="362272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Profª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Kaline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Souza</a:t>
            </a:r>
            <a:endParaRPr kumimoji="0" lang="pt-BR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7239000" cy="936104"/>
          </a:xfrm>
        </p:spPr>
        <p:txBody>
          <a:bodyPr>
            <a:normAutofit/>
          </a:bodyPr>
          <a:lstStyle/>
          <a:p>
            <a:pPr algn="ctr"/>
            <a:r>
              <a:rPr lang="pt-BR" sz="4800" dirty="0" smtClean="0">
                <a:latin typeface="Arial" pitchFamily="34" charset="0"/>
                <a:cs typeface="Arial" pitchFamily="34" charset="0"/>
              </a:rPr>
              <a:t>Matriz</a:t>
            </a: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916832"/>
            <a:ext cx="7239000" cy="4104456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pt-BR" b="1" dirty="0" smtClean="0"/>
              <a:t>Matriz inversa</a:t>
            </a:r>
          </a:p>
          <a:p>
            <a:pPr>
              <a:buFont typeface="Wingdings" pitchFamily="2" charset="2"/>
              <a:buChar char="q"/>
            </a:pPr>
            <a:endParaRPr lang="pt-BR" dirty="0" smtClean="0"/>
          </a:p>
          <a:p>
            <a:pPr algn="just"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Dada uma matriz </a:t>
            </a: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, quadrada, de ordem </a:t>
            </a: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, se existir uma matriz </a:t>
            </a: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A'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, de mesma ordem, tal que A . A' = A'. A = I</a:t>
            </a:r>
            <a:r>
              <a:rPr lang="pt-BR" sz="2800" baseline="-250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, então </a:t>
            </a: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A'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é matriz inversa de </a:t>
            </a: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. Representamos a matriz inversa por </a:t>
            </a: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pt-BR" sz="2800" b="1" baseline="30000" dirty="0" smtClean="0">
                <a:latin typeface="Arial" pitchFamily="34" charset="0"/>
                <a:cs typeface="Arial" pitchFamily="34" charset="0"/>
              </a:rPr>
              <a:t>-1 </a:t>
            </a: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  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7308304" y="6525344"/>
            <a:ext cx="1835696" cy="332656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Profª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Kaline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Souza</a:t>
            </a:r>
            <a:endParaRPr kumimoji="0" lang="pt-BR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239000" cy="914360"/>
          </a:xfrm>
        </p:spPr>
        <p:txBody>
          <a:bodyPr/>
          <a:lstStyle/>
          <a:p>
            <a:pPr algn="ctr"/>
            <a:r>
              <a:rPr lang="pt-BR" sz="3600" dirty="0" smtClean="0">
                <a:latin typeface="Arial" pitchFamily="34" charset="0"/>
                <a:cs typeface="Arial" pitchFamily="34" charset="0"/>
              </a:rPr>
              <a:t>Matriz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268760"/>
            <a:ext cx="8028384" cy="5256584"/>
          </a:xfrm>
        </p:spPr>
        <p:txBody>
          <a:bodyPr/>
          <a:lstStyle/>
          <a:p>
            <a:r>
              <a:rPr lang="pt-BR" b="1" dirty="0" smtClean="0"/>
              <a:t>Matriz do tipo (</a:t>
            </a:r>
            <a:r>
              <a:rPr lang="pt-BR" b="1" dirty="0" err="1" smtClean="0"/>
              <a:t>mxn</a:t>
            </a:r>
            <a:r>
              <a:rPr lang="pt-BR" b="1" dirty="0" smtClean="0"/>
              <a:t>):</a:t>
            </a:r>
          </a:p>
          <a:p>
            <a:endParaRPr lang="pt-BR" dirty="0" smtClean="0"/>
          </a:p>
          <a:p>
            <a:pPr algn="just">
              <a:buNone/>
            </a:pPr>
            <a:r>
              <a:rPr lang="pt-BR" dirty="0" smtClean="0"/>
              <a:t>Denominamos matriz do tipo (</a:t>
            </a:r>
            <a:r>
              <a:rPr lang="pt-BR" dirty="0" err="1" smtClean="0"/>
              <a:t>mxn</a:t>
            </a:r>
            <a:r>
              <a:rPr lang="pt-BR" dirty="0" smtClean="0"/>
              <a:t>) à matriz que tem </a:t>
            </a:r>
            <a:r>
              <a:rPr lang="pt-BR" b="1" dirty="0" smtClean="0"/>
              <a:t>m</a:t>
            </a:r>
            <a:r>
              <a:rPr lang="pt-BR" dirty="0" smtClean="0"/>
              <a:t> linhas e </a:t>
            </a:r>
            <a:r>
              <a:rPr lang="pt-BR" b="1" dirty="0" smtClean="0"/>
              <a:t>n</a:t>
            </a:r>
            <a:r>
              <a:rPr lang="pt-BR" dirty="0" smtClean="0"/>
              <a:t> colunas (</a:t>
            </a:r>
            <a:r>
              <a:rPr lang="pt-BR" b="1" dirty="0" smtClean="0"/>
              <a:t>m</a:t>
            </a:r>
            <a:r>
              <a:rPr lang="pt-BR" dirty="0" smtClean="0"/>
              <a:t> e </a:t>
            </a:r>
            <a:r>
              <a:rPr lang="pt-BR" b="1" dirty="0" smtClean="0"/>
              <a:t>n</a:t>
            </a:r>
            <a:r>
              <a:rPr lang="pt-BR" dirty="0" smtClean="0"/>
              <a:t> números naturais diferentes de 0).</a:t>
            </a:r>
          </a:p>
          <a:p>
            <a:pPr algn="just">
              <a:buNone/>
            </a:pPr>
            <a:r>
              <a:rPr lang="pt-BR" b="1" dirty="0" smtClean="0"/>
              <a:t>Exemplos:</a:t>
            </a: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1025" name="Imagem 3" descr="http://www.somatematica.com.br/emedio/matrizes/Image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05064"/>
            <a:ext cx="1552947" cy="1152128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267744" y="4437112"/>
            <a:ext cx="32403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é uma matriz do tipo 2 x 3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7" name="Imagem 6" descr="http://www.somatematica.com.br/emedio/matrizes/Image4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5445224"/>
            <a:ext cx="1728192" cy="1124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ângulo 7"/>
          <p:cNvSpPr/>
          <p:nvPr/>
        </p:nvSpPr>
        <p:spPr>
          <a:xfrm>
            <a:off x="2339752" y="5877272"/>
            <a:ext cx="31293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>
                <a:latin typeface="Arial" pitchFamily="34" charset="0"/>
                <a:cs typeface="Arial" pitchFamily="34" charset="0"/>
              </a:rPr>
              <a:t>é uma matriz do tipo 2 x 2</a:t>
            </a:r>
          </a:p>
        </p:txBody>
      </p:sp>
      <p:sp>
        <p:nvSpPr>
          <p:cNvPr id="9" name="Subtítulo 2"/>
          <p:cNvSpPr txBox="1">
            <a:spLocks/>
          </p:cNvSpPr>
          <p:nvPr/>
        </p:nvSpPr>
        <p:spPr>
          <a:xfrm>
            <a:off x="7055768" y="6495728"/>
            <a:ext cx="2088232" cy="362272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Profª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Kaline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Souza</a:t>
            </a:r>
            <a:endParaRPr kumimoji="0" lang="pt-BR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7239000" cy="1143000"/>
          </a:xfrm>
        </p:spPr>
        <p:txBody>
          <a:bodyPr/>
          <a:lstStyle/>
          <a:p>
            <a:pPr algn="ctr"/>
            <a:r>
              <a:rPr lang="pt-BR" sz="3600" dirty="0" smtClean="0">
                <a:latin typeface="Arial" pitchFamily="34" charset="0"/>
                <a:cs typeface="Arial" pitchFamily="34" charset="0"/>
              </a:rPr>
              <a:t>Matriz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84784"/>
            <a:ext cx="7239000" cy="497095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t-BR" b="1" dirty="0" smtClean="0"/>
              <a:t>Denominações especiais</a:t>
            </a:r>
            <a:endParaRPr lang="pt-BR" dirty="0" smtClean="0"/>
          </a:p>
          <a:p>
            <a:pPr algn="just">
              <a:buNone/>
            </a:pPr>
            <a:r>
              <a:rPr lang="pt-BR" dirty="0" smtClean="0"/>
              <a:t>Algumas matrizes, por suas características, recebem denominações especiais.</a:t>
            </a:r>
          </a:p>
          <a:p>
            <a:pPr algn="just">
              <a:buNone/>
            </a:pPr>
            <a:endParaRPr lang="pt-BR" dirty="0" smtClean="0"/>
          </a:p>
          <a:p>
            <a:pPr algn="just">
              <a:buFont typeface="Wingdings" pitchFamily="2" charset="2"/>
              <a:buChar char="q"/>
            </a:pPr>
            <a:r>
              <a:rPr lang="pt-BR" b="1" dirty="0" smtClean="0"/>
              <a:t>Matriz linha</a:t>
            </a:r>
            <a:r>
              <a:rPr lang="pt-BR" dirty="0" smtClean="0"/>
              <a:t>: matriz do tipo 1 x n, ou seja, com uma única linha.  </a:t>
            </a:r>
            <a:r>
              <a:rPr lang="pt-BR" b="1" dirty="0" smtClean="0"/>
              <a:t>Por exemplo</a:t>
            </a:r>
            <a:r>
              <a:rPr lang="pt-BR" dirty="0" smtClean="0"/>
              <a:t>, a matriz A = [4 7 -3 1], do tipo1x4.</a:t>
            </a:r>
          </a:p>
          <a:p>
            <a:pPr algn="just">
              <a:buNone/>
            </a:pPr>
            <a:endParaRPr lang="pt-BR" dirty="0" smtClean="0"/>
          </a:p>
          <a:p>
            <a:pPr algn="just">
              <a:buFont typeface="Wingdings" pitchFamily="2" charset="2"/>
              <a:buChar char="q"/>
            </a:pPr>
            <a:r>
              <a:rPr lang="pt-BR" b="1" dirty="0" smtClean="0"/>
              <a:t>Matriz coluna</a:t>
            </a:r>
            <a:r>
              <a:rPr lang="pt-BR" dirty="0" smtClean="0"/>
              <a:t>: matriz do tipo m x 1, ou seja, com uma única coluna. </a:t>
            </a:r>
            <a:r>
              <a:rPr lang="pt-BR" b="1" dirty="0" smtClean="0"/>
              <a:t>Por exemplo</a:t>
            </a:r>
            <a:r>
              <a:rPr lang="pt-BR" dirty="0" smtClean="0"/>
              <a:t>, </a:t>
            </a:r>
          </a:p>
          <a:p>
            <a:pPr>
              <a:buNone/>
            </a:pPr>
            <a:r>
              <a:rPr lang="pt-BR" dirty="0" smtClean="0"/>
              <a:t>do tipo 3 x 1.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  <a:p>
            <a:endParaRPr lang="pt-BR" dirty="0"/>
          </a:p>
        </p:txBody>
      </p:sp>
      <p:pic>
        <p:nvPicPr>
          <p:cNvPr id="4" name="Imagem 3" descr="http://www.somatematica.com.br/emedio/matrizes/Image8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4941168"/>
            <a:ext cx="108012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ubtítulo 2"/>
          <p:cNvSpPr txBox="1">
            <a:spLocks/>
          </p:cNvSpPr>
          <p:nvPr/>
        </p:nvSpPr>
        <p:spPr>
          <a:xfrm>
            <a:off x="7055768" y="6495728"/>
            <a:ext cx="2088232" cy="362272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Profª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Kaline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Souza</a:t>
            </a:r>
            <a:endParaRPr kumimoji="0" lang="pt-BR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0"/>
            <a:ext cx="7239000" cy="1143000"/>
          </a:xfrm>
        </p:spPr>
        <p:txBody>
          <a:bodyPr/>
          <a:lstStyle/>
          <a:p>
            <a:pPr algn="ctr"/>
            <a:r>
              <a:rPr lang="pt-BR" sz="4000" dirty="0" smtClean="0">
                <a:latin typeface="Arial" pitchFamily="34" charset="0"/>
                <a:cs typeface="Arial" pitchFamily="34" charset="0"/>
              </a:rPr>
              <a:t>Matriz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609416"/>
            <a:ext cx="8100392" cy="4846320"/>
          </a:xfrm>
        </p:spPr>
        <p:txBody>
          <a:bodyPr/>
          <a:lstStyle/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Notação geral</a:t>
            </a:r>
          </a:p>
          <a:p>
            <a:pPr>
              <a:buNone/>
            </a:pPr>
            <a:endParaRPr lang="pt-BR" dirty="0" smtClean="0"/>
          </a:p>
          <a:p>
            <a:pPr algn="just"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Costuma-se representar as </a:t>
            </a: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matrizes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por </a:t>
            </a:r>
            <a:r>
              <a:rPr lang="pt-BR" sz="2800" i="1" dirty="0" smtClean="0">
                <a:latin typeface="Arial" pitchFamily="34" charset="0"/>
                <a:cs typeface="Arial" pitchFamily="34" charset="0"/>
              </a:rPr>
              <a:t>letras maiúsculas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e seus </a:t>
            </a: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elementos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por </a:t>
            </a:r>
            <a:r>
              <a:rPr lang="pt-BR" sz="2800" i="1" dirty="0" smtClean="0">
                <a:latin typeface="Arial" pitchFamily="34" charset="0"/>
                <a:cs typeface="Arial" pitchFamily="34" charset="0"/>
              </a:rPr>
              <a:t>letras minúsculas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, acompanhadas por </a:t>
            </a:r>
            <a:r>
              <a:rPr lang="pt-BR" sz="2800" i="1" dirty="0" smtClean="0">
                <a:latin typeface="Arial" pitchFamily="34" charset="0"/>
                <a:cs typeface="Arial" pitchFamily="34" charset="0"/>
              </a:rPr>
              <a:t>dois índices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que indicam, respectivamente, a linha e a coluna que o elemento ocupa.</a:t>
            </a:r>
          </a:p>
          <a:p>
            <a:pPr algn="just"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Assim, uma matriz A do tipo m x n é representada por: </a:t>
            </a: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A = [</a:t>
            </a:r>
            <a:r>
              <a:rPr lang="pt-BR" sz="2800" b="1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pt-BR" sz="2800" b="1" baseline="-25000" dirty="0" err="1" smtClean="0">
                <a:latin typeface="Arial" pitchFamily="34" charset="0"/>
                <a:cs typeface="Arial" pitchFamily="34" charset="0"/>
              </a:rPr>
              <a:t>ij</a:t>
            </a: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]</a:t>
            </a:r>
            <a:r>
              <a:rPr lang="pt-BR" sz="2800" b="1" baseline="-25000" dirty="0" smtClean="0">
                <a:latin typeface="Arial" pitchFamily="34" charset="0"/>
                <a:cs typeface="Arial" pitchFamily="34" charset="0"/>
              </a:rPr>
              <a:t>m x n</a:t>
            </a: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pt-BR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7055768" y="6495728"/>
            <a:ext cx="2088232" cy="362272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Profª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Kaline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Souza</a:t>
            </a:r>
            <a:endParaRPr kumimoji="0" lang="pt-BR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000" dirty="0" smtClean="0">
                <a:latin typeface="Arial" pitchFamily="34" charset="0"/>
                <a:cs typeface="Arial" pitchFamily="34" charset="0"/>
              </a:rPr>
              <a:t>Matriz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pt-BR" b="1" dirty="0" smtClean="0"/>
              <a:t>Matriz quadrada:</a:t>
            </a:r>
            <a:r>
              <a:rPr lang="pt-BR" dirty="0" smtClean="0"/>
              <a:t> matriz do tipo n x n, ou seja, com o mesmo número de linhas e colunas; dizemos que a matriz é de ordem </a:t>
            </a:r>
            <a:r>
              <a:rPr lang="pt-BR" b="1" dirty="0" smtClean="0"/>
              <a:t>n</a:t>
            </a:r>
            <a:r>
              <a:rPr lang="pt-BR" dirty="0" smtClean="0"/>
              <a:t>.</a:t>
            </a:r>
          </a:p>
          <a:p>
            <a:pPr>
              <a:buNone/>
            </a:pPr>
            <a:r>
              <a:rPr lang="pt-BR" dirty="0" smtClean="0"/>
              <a:t>Por exemplo, a matriz                é do tipo 2 x 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2, isto é, quadrada de ordem 2.</a:t>
            </a:r>
          </a:p>
          <a:p>
            <a:pPr algn="just">
              <a:buNone/>
            </a:pPr>
            <a:r>
              <a:rPr lang="pt-BR" dirty="0" smtClean="0"/>
              <a:t>Numa matriz quadrada definimos a diagonal principal e a diagonal secundária. A </a:t>
            </a:r>
            <a:r>
              <a:rPr lang="pt-BR" b="1" dirty="0" smtClean="0"/>
              <a:t>principal</a:t>
            </a:r>
            <a:r>
              <a:rPr lang="pt-BR" dirty="0" smtClean="0"/>
              <a:t> é formada pelos elementos </a:t>
            </a:r>
            <a:r>
              <a:rPr lang="pt-BR" b="1" dirty="0" err="1" smtClean="0"/>
              <a:t>a</a:t>
            </a:r>
            <a:r>
              <a:rPr lang="pt-BR" b="1" baseline="-25000" dirty="0" err="1" smtClean="0"/>
              <a:t>ij</a:t>
            </a:r>
            <a:r>
              <a:rPr lang="pt-BR" baseline="-25000" dirty="0" smtClean="0"/>
              <a:t> </a:t>
            </a:r>
            <a:r>
              <a:rPr lang="pt-BR" dirty="0" smtClean="0"/>
              <a:t>tais que i = j. Na </a:t>
            </a:r>
            <a:r>
              <a:rPr lang="pt-BR" b="1" dirty="0" smtClean="0"/>
              <a:t>secundária</a:t>
            </a:r>
            <a:r>
              <a:rPr lang="pt-BR" dirty="0" smtClean="0"/>
              <a:t>, temos i + j = n + 1. </a:t>
            </a:r>
          </a:p>
          <a:p>
            <a:pPr algn="just">
              <a:buNone/>
            </a:pPr>
            <a:r>
              <a:rPr lang="pt-BR" dirty="0" smtClean="0"/>
              <a:t>Veja:</a:t>
            </a:r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/>
          </a:p>
        </p:txBody>
      </p:sp>
      <p:pic>
        <p:nvPicPr>
          <p:cNvPr id="4" name="Imagem 3" descr="http://www.somatematica.com.br/emedio/matrizes/Image9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2852936"/>
            <a:ext cx="1440160" cy="943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ubtítulo 2"/>
          <p:cNvSpPr txBox="1">
            <a:spLocks/>
          </p:cNvSpPr>
          <p:nvPr/>
        </p:nvSpPr>
        <p:spPr>
          <a:xfrm>
            <a:off x="7055768" y="6495728"/>
            <a:ext cx="2088232" cy="362272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Profª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Kaline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Souza</a:t>
            </a:r>
            <a:endParaRPr kumimoji="0" lang="pt-BR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320040"/>
            <a:ext cx="7632848" cy="876712"/>
          </a:xfrm>
        </p:spPr>
        <p:txBody>
          <a:bodyPr>
            <a:normAutofit/>
          </a:bodyPr>
          <a:lstStyle/>
          <a:p>
            <a:pPr algn="ctr"/>
            <a:r>
              <a:rPr lang="pt-BR" sz="4400" dirty="0" smtClean="0">
                <a:latin typeface="Arial" pitchFamily="34" charset="0"/>
                <a:cs typeface="Arial" pitchFamily="34" charset="0"/>
              </a:rPr>
              <a:t>Matriz</a:t>
            </a:r>
            <a:endParaRPr lang="pt-BR" sz="4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340768"/>
            <a:ext cx="7499176" cy="4987936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 veja:</a:t>
            </a:r>
            <a:endParaRPr lang="pt-BR" dirty="0"/>
          </a:p>
        </p:txBody>
      </p:sp>
      <p:pic>
        <p:nvPicPr>
          <p:cNvPr id="4" name="Imagem 3" descr="http://www.somatematica.com.br/emedio/matrizes/Image10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060848"/>
            <a:ext cx="7272808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ubtítulo 2"/>
          <p:cNvSpPr txBox="1">
            <a:spLocks/>
          </p:cNvSpPr>
          <p:nvPr/>
        </p:nvSpPr>
        <p:spPr>
          <a:xfrm>
            <a:off x="7092280" y="6381328"/>
            <a:ext cx="2051720" cy="476672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Profª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Kaline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Souza</a:t>
            </a:r>
            <a:endParaRPr kumimoji="0" lang="pt-BR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http://www.somatematica.com.br/emedio/matrizes/Image11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36912"/>
            <a:ext cx="5220072" cy="422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239000" cy="1152128"/>
          </a:xfrm>
        </p:spPr>
        <p:txBody>
          <a:bodyPr>
            <a:normAutofit/>
          </a:bodyPr>
          <a:lstStyle/>
          <a:p>
            <a:pPr algn="ctr"/>
            <a:r>
              <a:rPr lang="pt-BR" sz="4400" dirty="0" smtClean="0">
                <a:latin typeface="Arial" pitchFamily="34" charset="0"/>
                <a:cs typeface="Arial" pitchFamily="34" charset="0"/>
              </a:rPr>
              <a:t>Matriz</a:t>
            </a:r>
            <a:endParaRPr lang="pt-BR" sz="4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340768"/>
            <a:ext cx="7632848" cy="5184576"/>
          </a:xfrm>
        </p:spPr>
        <p:txBody>
          <a:bodyPr/>
          <a:lstStyle/>
          <a:p>
            <a:endParaRPr lang="pt-BR" dirty="0" smtClean="0"/>
          </a:p>
          <a:p>
            <a:r>
              <a:rPr lang="pt-BR" dirty="0" smtClean="0"/>
              <a:t>Observe a matriz a seguir:</a:t>
            </a:r>
          </a:p>
          <a:p>
            <a:pPr>
              <a:buNone/>
            </a:pPr>
            <a:r>
              <a:rPr lang="pt-BR" dirty="0" smtClean="0"/>
              <a:t>                                         a</a:t>
            </a:r>
            <a:r>
              <a:rPr lang="pt-BR" baseline="-25000" dirty="0" smtClean="0"/>
              <a:t>11</a:t>
            </a:r>
            <a:r>
              <a:rPr lang="pt-BR" dirty="0" smtClean="0"/>
              <a:t> = -1 é elemento    </a:t>
            </a:r>
          </a:p>
          <a:p>
            <a:pPr>
              <a:buNone/>
            </a:pPr>
            <a:r>
              <a:rPr lang="pt-BR" dirty="0" smtClean="0"/>
              <a:t>                                  da diagonal principal, </a:t>
            </a:r>
          </a:p>
          <a:p>
            <a:pPr>
              <a:buNone/>
            </a:pPr>
            <a:r>
              <a:rPr lang="pt-BR" dirty="0" smtClean="0"/>
              <a:t>                                  pois i = j = 1;</a:t>
            </a:r>
          </a:p>
          <a:p>
            <a:pPr>
              <a:buNone/>
            </a:pPr>
            <a:r>
              <a:rPr lang="pt-BR" dirty="0" smtClean="0"/>
              <a:t>                                         a</a:t>
            </a:r>
            <a:r>
              <a:rPr lang="pt-BR" baseline="-25000" dirty="0" smtClean="0"/>
              <a:t>31</a:t>
            </a:r>
            <a:r>
              <a:rPr lang="pt-BR" dirty="0" smtClean="0"/>
              <a:t>= 5 é elemento </a:t>
            </a:r>
          </a:p>
          <a:p>
            <a:pPr>
              <a:buNone/>
            </a:pPr>
            <a:r>
              <a:rPr lang="pt-BR" dirty="0" smtClean="0"/>
              <a:t>                                  da diagonal secundária, </a:t>
            </a:r>
          </a:p>
          <a:p>
            <a:pPr>
              <a:buNone/>
            </a:pPr>
            <a:r>
              <a:rPr lang="pt-BR" dirty="0" smtClean="0"/>
              <a:t>                                  pois i + j = n + 1 </a:t>
            </a:r>
          </a:p>
          <a:p>
            <a:pPr>
              <a:buNone/>
            </a:pPr>
            <a:r>
              <a:rPr lang="pt-BR" dirty="0" smtClean="0"/>
              <a:t>                                  ( 3  + 1  = 3 + 1).</a:t>
            </a:r>
          </a:p>
          <a:p>
            <a:endParaRPr lang="pt-BR" dirty="0" smtClean="0"/>
          </a:p>
          <a:p>
            <a:pPr>
              <a:buNone/>
            </a:pPr>
            <a:endParaRPr lang="pt-BR" dirty="0"/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7055768" y="6495728"/>
            <a:ext cx="2088232" cy="362272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Profª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Kaline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Souza</a:t>
            </a:r>
            <a:endParaRPr kumimoji="0" lang="pt-BR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/>
          <a:lstStyle/>
          <a:p>
            <a:pPr algn="ctr"/>
            <a:r>
              <a:rPr lang="pt-BR" sz="4000" dirty="0" smtClean="0">
                <a:latin typeface="Arial" pitchFamily="34" charset="0"/>
                <a:cs typeface="Arial" pitchFamily="34" charset="0"/>
              </a:rPr>
              <a:t>Matriz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9416"/>
            <a:ext cx="7571184" cy="4846320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pt-BR" b="1" dirty="0" smtClean="0"/>
              <a:t>Matriz nula</a:t>
            </a:r>
            <a:r>
              <a:rPr lang="pt-BR" dirty="0" smtClean="0"/>
              <a:t>: matriz em que todos os elementos são nulos; é representada por 0</a:t>
            </a:r>
            <a:r>
              <a:rPr lang="pt-BR" baseline="-25000" dirty="0" smtClean="0"/>
              <a:t>m x n.</a:t>
            </a:r>
          </a:p>
          <a:p>
            <a:pPr algn="just">
              <a:buNone/>
            </a:pPr>
            <a:r>
              <a:rPr lang="pt-BR" dirty="0" smtClean="0"/>
              <a:t>Por exemplo,</a:t>
            </a:r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>
              <a:buFont typeface="Wingdings" pitchFamily="2" charset="2"/>
              <a:buChar char="q"/>
            </a:pPr>
            <a:r>
              <a:rPr lang="pt-BR" b="1" dirty="0" smtClean="0"/>
              <a:t>Matriz diagonal</a:t>
            </a:r>
            <a:r>
              <a:rPr lang="pt-BR" dirty="0" smtClean="0"/>
              <a:t>: matriz quadrada em que todos os elementos que não estão na </a:t>
            </a:r>
            <a:r>
              <a:rPr lang="pt-BR" i="1" dirty="0" smtClean="0"/>
              <a:t>diagonal principal </a:t>
            </a:r>
            <a:r>
              <a:rPr lang="pt-BR" dirty="0" smtClean="0"/>
              <a:t>são nulos. Por exemplo:</a:t>
            </a:r>
          </a:p>
          <a:p>
            <a:pPr algn="just"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  <p:pic>
        <p:nvPicPr>
          <p:cNvPr id="4" name="Imagem 3" descr="http://www.somatematica.com.br/emedio/matrizes/Image12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636912"/>
            <a:ext cx="2376264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m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5157192"/>
            <a:ext cx="403244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ubtítulo 2"/>
          <p:cNvSpPr txBox="1">
            <a:spLocks/>
          </p:cNvSpPr>
          <p:nvPr/>
        </p:nvSpPr>
        <p:spPr>
          <a:xfrm>
            <a:off x="6804248" y="6381328"/>
            <a:ext cx="2339752" cy="4766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Profª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Kaline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Souza</a:t>
            </a:r>
            <a:endParaRPr kumimoji="0" lang="pt-BR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221</TotalTime>
  <Words>765</Words>
  <Application>Microsoft Office PowerPoint</Application>
  <PresentationFormat>Apresentação na tela (4:3)</PresentationFormat>
  <Paragraphs>133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Opulento</vt:lpstr>
      <vt:lpstr>Apresentação do PowerPoint</vt:lpstr>
      <vt:lpstr>Matriz</vt:lpstr>
      <vt:lpstr>Matriz</vt:lpstr>
      <vt:lpstr>Matriz</vt:lpstr>
      <vt:lpstr>Matriz</vt:lpstr>
      <vt:lpstr>Matriz</vt:lpstr>
      <vt:lpstr>Matriz</vt:lpstr>
      <vt:lpstr>Matriz</vt:lpstr>
      <vt:lpstr>Matriz</vt:lpstr>
      <vt:lpstr>Matriz</vt:lpstr>
      <vt:lpstr>Matriz</vt:lpstr>
      <vt:lpstr>Matriz</vt:lpstr>
      <vt:lpstr>Matriz</vt:lpstr>
      <vt:lpstr>Matriz</vt:lpstr>
      <vt:lpstr>Matriz</vt:lpstr>
      <vt:lpstr>Matriz</vt:lpstr>
      <vt:lpstr>Matriz</vt:lpstr>
      <vt:lpstr>Apresentação do PowerPoint</vt:lpstr>
      <vt:lpstr>Apresentação do PowerPoint</vt:lpstr>
      <vt:lpstr>Matriz</vt:lpstr>
    </vt:vector>
  </TitlesOfParts>
  <Company>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Kaline</dc:creator>
  <cp:lastModifiedBy>Kaline</cp:lastModifiedBy>
  <cp:revision>51</cp:revision>
  <dcterms:created xsi:type="dcterms:W3CDTF">2012-05-20T16:00:02Z</dcterms:created>
  <dcterms:modified xsi:type="dcterms:W3CDTF">2015-06-30T20:19:21Z</dcterms:modified>
</cp:coreProperties>
</file>