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61" r:id="rId3"/>
    <p:sldId id="262" r:id="rId4"/>
    <p:sldId id="259" r:id="rId5"/>
    <p:sldId id="260" r:id="rId6"/>
    <p:sldId id="266" r:id="rId7"/>
    <p:sldId id="267" r:id="rId8"/>
    <p:sldId id="268" r:id="rId9"/>
    <p:sldId id="265" r:id="rId10"/>
    <p:sldId id="263" r:id="rId11"/>
    <p:sldId id="269" r:id="rId12"/>
    <p:sldId id="270" r:id="rId13"/>
    <p:sldId id="272" r:id="rId14"/>
    <p:sldId id="274" r:id="rId15"/>
    <p:sldId id="276" r:id="rId16"/>
    <p:sldId id="258" r:id="rId17"/>
    <p:sldId id="273" r:id="rId18"/>
    <p:sldId id="264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3D8826-4C46-44E1-B1F7-88B5BAED3856}" type="datetimeFigureOut">
              <a:rPr lang="pt-BR" smtClean="0"/>
              <a:t>15/08/2015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DB626-9C5D-444E-94FD-A397359EE99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6154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DB626-9C5D-444E-94FD-A397359EE99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796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DB626-9C5D-444E-94FD-A397359EE99E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137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45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378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8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2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76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73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497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21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59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1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146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13000">
              <a:srgbClr val="0047FF"/>
            </a:gs>
            <a:gs pos="28000">
              <a:srgbClr val="000082">
                <a:lumMod val="71000"/>
                <a:lumOff val="29000"/>
              </a:srgbClr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82C37-D9D5-47D3-8CBC-51839D66D000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15/08/2015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73692-28EA-47EA-A7D7-01A60746C126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12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 rot="20160472">
            <a:off x="1032167" y="2034332"/>
            <a:ext cx="7772400" cy="3854864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Determinantes</a:t>
            </a:r>
            <a:b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b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Sistemas</a:t>
            </a:r>
            <a:b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Lineares</a:t>
            </a:r>
            <a:b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3501008"/>
            <a:ext cx="2582534" cy="2934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526" y="0"/>
            <a:ext cx="2553986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3844" y="3500531"/>
            <a:ext cx="2486668" cy="3015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6660232" y="6515861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>
                <a:solidFill>
                  <a:prstClr val="white">
                    <a:lumMod val="85000"/>
                  </a:prstClr>
                </a:solidFill>
              </a:rPr>
              <a:t>Laplace (1749 – 1827)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-8638" y="6470569"/>
            <a:ext cx="3572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>
                <a:solidFill>
                  <a:prstClr val="white">
                    <a:lumMod val="85000"/>
                  </a:prstClr>
                </a:solidFill>
              </a:rPr>
              <a:t>Pierre </a:t>
            </a:r>
            <a:r>
              <a:rPr lang="pt-BR" i="1" dirty="0" err="1">
                <a:solidFill>
                  <a:prstClr val="white">
                    <a:lumMod val="85000"/>
                  </a:prstClr>
                </a:solidFill>
              </a:rPr>
              <a:t>Sarrus</a:t>
            </a:r>
            <a:r>
              <a:rPr lang="pt-BR" i="1" dirty="0">
                <a:solidFill>
                  <a:prstClr val="white">
                    <a:lumMod val="85000"/>
                  </a:prstClr>
                </a:solidFill>
              </a:rPr>
              <a:t> (1798 – 1861</a:t>
            </a:r>
            <a:r>
              <a:rPr lang="pt-BR" i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0" y="3105150"/>
            <a:ext cx="3572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>
                <a:solidFill>
                  <a:prstClr val="white">
                    <a:lumMod val="85000"/>
                  </a:prstClr>
                </a:solidFill>
              </a:rPr>
              <a:t>Jacobi (1804 – 1851)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6544573" y="3105150"/>
            <a:ext cx="35725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i="1" dirty="0" err="1">
                <a:solidFill>
                  <a:prstClr val="white">
                    <a:lumMod val="85000"/>
                  </a:prstClr>
                </a:solidFill>
              </a:rPr>
              <a:t>Cramer</a:t>
            </a:r>
            <a:r>
              <a:rPr lang="pt-BR" i="1" dirty="0">
                <a:solidFill>
                  <a:prstClr val="white">
                    <a:lumMod val="85000"/>
                  </a:prstClr>
                </a:solidFill>
              </a:rPr>
              <a:t> (1704 – 1752)</a:t>
            </a:r>
          </a:p>
        </p:txBody>
      </p:sp>
      <p:pic>
        <p:nvPicPr>
          <p:cNvPr id="1031" name="Picture 7" descr="https://encrypted-tbn1.gstatic.com/images?q=tbn:ANd9GcR02NpUAqKs6umHpM39HIvXWg26pf3r7xuXb6ymvTXWYTQalWb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9036"/>
            <a:ext cx="2569895" cy="312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793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68863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Método de </a:t>
            </a:r>
            <a:r>
              <a:rPr lang="pt-BR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Cramer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76" y="908720"/>
            <a:ext cx="23622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980728"/>
            <a:ext cx="2867025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8515"/>
          <a:stretch/>
        </p:blipFill>
        <p:spPr bwMode="auto">
          <a:xfrm>
            <a:off x="5854849" y="1412777"/>
            <a:ext cx="690723" cy="677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07" y="2132856"/>
            <a:ext cx="2867025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501" y="2479394"/>
            <a:ext cx="457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5297" y="2420888"/>
            <a:ext cx="2834623" cy="1018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6"/>
          <a:stretch/>
        </p:blipFill>
        <p:spPr bwMode="auto">
          <a:xfrm>
            <a:off x="251520" y="3546469"/>
            <a:ext cx="265179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3943445"/>
            <a:ext cx="5810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5296" y="3762099"/>
            <a:ext cx="2602967" cy="1035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332" y="5019181"/>
            <a:ext cx="285750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5947" y="5514480"/>
            <a:ext cx="4191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5066337"/>
            <a:ext cx="2618112" cy="1316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680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lipse 50"/>
          <p:cNvSpPr/>
          <p:nvPr/>
        </p:nvSpPr>
        <p:spPr>
          <a:xfrm>
            <a:off x="6217432" y="4748501"/>
            <a:ext cx="2774526" cy="7920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Elipse 47"/>
          <p:cNvSpPr/>
          <p:nvPr/>
        </p:nvSpPr>
        <p:spPr>
          <a:xfrm>
            <a:off x="6339758" y="3346806"/>
            <a:ext cx="2044852" cy="7920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Elipse 42"/>
          <p:cNvSpPr/>
          <p:nvPr/>
        </p:nvSpPr>
        <p:spPr>
          <a:xfrm>
            <a:off x="6876256" y="1875735"/>
            <a:ext cx="1800200" cy="7920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Espaço Reservado para Conteúdo 2"/>
          <p:cNvSpPr>
            <a:spLocks noGrp="1"/>
          </p:cNvSpPr>
          <p:nvPr>
            <p:ph idx="1"/>
          </p:nvPr>
        </p:nvSpPr>
        <p:spPr>
          <a:xfrm>
            <a:off x="6095107" y="1917000"/>
            <a:ext cx="2896851" cy="87411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0, possível</a:t>
            </a:r>
          </a:p>
          <a:p>
            <a:pPr marL="0" indent="0" algn="just"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323528" y="1556792"/>
            <a:ext cx="2512150" cy="1790014"/>
            <a:chOff x="547682" y="3068960"/>
            <a:chExt cx="2512150" cy="1790014"/>
          </a:xfrm>
        </p:grpSpPr>
        <p:sp>
          <p:nvSpPr>
            <p:cNvPr id="5" name="Espaço Reservado para Conteúdo 2"/>
            <p:cNvSpPr txBox="1">
              <a:spLocks/>
            </p:cNvSpPr>
            <p:nvPr/>
          </p:nvSpPr>
          <p:spPr>
            <a:xfrm>
              <a:off x="547682" y="3429000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x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9" name="Grupo 8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6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8" name="Conector reto 7"/>
              <p:cNvCxnSpPr/>
              <p:nvPr/>
            </p:nvCxnSpPr>
            <p:spPr>
              <a:xfrm>
                <a:off x="1771818" y="3927963"/>
                <a:ext cx="107199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upo 12"/>
          <p:cNvGrpSpPr/>
          <p:nvPr/>
        </p:nvGrpSpPr>
        <p:grpSpPr>
          <a:xfrm>
            <a:off x="399855" y="3195404"/>
            <a:ext cx="2512150" cy="1790014"/>
            <a:chOff x="547682" y="3068960"/>
            <a:chExt cx="2512150" cy="1790014"/>
          </a:xfrm>
        </p:grpSpPr>
        <p:sp>
          <p:nvSpPr>
            <p:cNvPr id="14" name="Espaço Reservado para Conteúdo 2"/>
            <p:cNvSpPr txBox="1">
              <a:spLocks/>
            </p:cNvSpPr>
            <p:nvPr/>
          </p:nvSpPr>
          <p:spPr>
            <a:xfrm>
              <a:off x="547682" y="3429000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y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15" name="Grupo 14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16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y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17" name="Conector reto 16"/>
              <p:cNvCxnSpPr/>
              <p:nvPr/>
            </p:nvCxnSpPr>
            <p:spPr>
              <a:xfrm>
                <a:off x="1771818" y="3927963"/>
                <a:ext cx="107199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upo 17"/>
          <p:cNvGrpSpPr/>
          <p:nvPr/>
        </p:nvGrpSpPr>
        <p:grpSpPr>
          <a:xfrm>
            <a:off x="399855" y="4784505"/>
            <a:ext cx="2512150" cy="1790014"/>
            <a:chOff x="547682" y="3068960"/>
            <a:chExt cx="2512150" cy="1790014"/>
          </a:xfrm>
        </p:grpSpPr>
        <p:sp>
          <p:nvSpPr>
            <p:cNvPr id="19" name="Espaço Reservado para Conteúdo 2"/>
            <p:cNvSpPr txBox="1">
              <a:spLocks/>
            </p:cNvSpPr>
            <p:nvPr/>
          </p:nvSpPr>
          <p:spPr>
            <a:xfrm>
              <a:off x="547682" y="3429000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20" name="Grupo 19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21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err="1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z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 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22" name="Conector reto 21"/>
              <p:cNvCxnSpPr/>
              <p:nvPr/>
            </p:nvCxnSpPr>
            <p:spPr>
              <a:xfrm>
                <a:off x="1771818" y="3927963"/>
                <a:ext cx="107199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Discussão de um Sistema por </a:t>
            </a:r>
            <a:r>
              <a:rPr lang="pt-BR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Cramer</a:t>
            </a:r>
            <a:endParaRPr lang="pt-B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6" name="Grupo 25"/>
          <p:cNvGrpSpPr/>
          <p:nvPr/>
        </p:nvGrpSpPr>
        <p:grpSpPr>
          <a:xfrm>
            <a:off x="5220072" y="1566978"/>
            <a:ext cx="1152127" cy="1429974"/>
            <a:chOff x="6011508" y="1516867"/>
            <a:chExt cx="1148062" cy="1429973"/>
          </a:xfrm>
        </p:grpSpPr>
        <p:sp>
          <p:nvSpPr>
            <p:cNvPr id="24" name="Espaço Reservado para Conteúdo 2"/>
            <p:cNvSpPr txBox="1">
              <a:spLocks/>
            </p:cNvSpPr>
            <p:nvPr/>
          </p:nvSpPr>
          <p:spPr>
            <a:xfrm>
              <a:off x="6011508" y="1516867"/>
              <a:ext cx="1148062" cy="142997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endParaRPr lang="pt-BR" sz="3800" b="1" baseline="-40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</a:t>
              </a:r>
              <a:r>
                <a:rPr lang="pt-BR" sz="38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cxnSp>
          <p:nvCxnSpPr>
            <p:cNvPr id="25" name="Conector reto 24"/>
            <p:cNvCxnSpPr/>
            <p:nvPr/>
          </p:nvCxnSpPr>
          <p:spPr>
            <a:xfrm flipV="1">
              <a:off x="6264806" y="2231855"/>
              <a:ext cx="535995" cy="225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upo 28"/>
          <p:cNvGrpSpPr/>
          <p:nvPr/>
        </p:nvGrpSpPr>
        <p:grpSpPr>
          <a:xfrm>
            <a:off x="5220072" y="3131793"/>
            <a:ext cx="1152127" cy="1429974"/>
            <a:chOff x="6011508" y="1516867"/>
            <a:chExt cx="1148062" cy="1429973"/>
          </a:xfrm>
        </p:grpSpPr>
        <p:sp>
          <p:nvSpPr>
            <p:cNvPr id="30" name="Espaço Reservado para Conteúdo 2"/>
            <p:cNvSpPr txBox="1">
              <a:spLocks/>
            </p:cNvSpPr>
            <p:nvPr/>
          </p:nvSpPr>
          <p:spPr>
            <a:xfrm>
              <a:off x="6011508" y="1516867"/>
              <a:ext cx="1148062" cy="142997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endParaRPr lang="pt-BR" sz="3800" b="1" baseline="-40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0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cxnSp>
          <p:nvCxnSpPr>
            <p:cNvPr id="31" name="Conector reto 30"/>
            <p:cNvCxnSpPr/>
            <p:nvPr/>
          </p:nvCxnSpPr>
          <p:spPr>
            <a:xfrm flipV="1">
              <a:off x="6264806" y="2231855"/>
              <a:ext cx="535995" cy="225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Espaço Reservado para Conteúdo 2"/>
          <p:cNvSpPr txBox="1">
            <a:spLocks/>
          </p:cNvSpPr>
          <p:nvPr/>
        </p:nvSpPr>
        <p:spPr>
          <a:xfrm>
            <a:off x="6095107" y="3481815"/>
            <a:ext cx="2289503" cy="8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Impossível</a:t>
            </a: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7" name="Grupo 36"/>
          <p:cNvGrpSpPr/>
          <p:nvPr/>
        </p:nvGrpSpPr>
        <p:grpSpPr>
          <a:xfrm>
            <a:off x="5220072" y="4575222"/>
            <a:ext cx="1152127" cy="1429974"/>
            <a:chOff x="6011508" y="1516867"/>
            <a:chExt cx="1148062" cy="1429973"/>
          </a:xfrm>
        </p:grpSpPr>
        <p:sp>
          <p:nvSpPr>
            <p:cNvPr id="38" name="Espaço Reservado para Conteúdo 2"/>
            <p:cNvSpPr txBox="1">
              <a:spLocks/>
            </p:cNvSpPr>
            <p:nvPr/>
          </p:nvSpPr>
          <p:spPr>
            <a:xfrm>
              <a:off x="6011508" y="1516867"/>
              <a:ext cx="1148062" cy="142997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0</a:t>
              </a:r>
              <a:endParaRPr lang="pt-BR" sz="3800" b="1" baseline="-40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0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cxnSp>
          <p:nvCxnSpPr>
            <p:cNvPr id="39" name="Conector reto 38"/>
            <p:cNvCxnSpPr/>
            <p:nvPr/>
          </p:nvCxnSpPr>
          <p:spPr>
            <a:xfrm flipV="1">
              <a:off x="6264806" y="2231855"/>
              <a:ext cx="535995" cy="225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Espaço Reservado para Conteúdo 2"/>
          <p:cNvSpPr txBox="1">
            <a:spLocks/>
          </p:cNvSpPr>
          <p:nvPr/>
        </p:nvSpPr>
        <p:spPr>
          <a:xfrm>
            <a:off x="5982137" y="4925244"/>
            <a:ext cx="3009821" cy="8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Indeterminado</a:t>
            </a: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Espaço Reservado para Conteúdo 2"/>
          <p:cNvSpPr txBox="1">
            <a:spLocks/>
          </p:cNvSpPr>
          <p:nvPr/>
        </p:nvSpPr>
        <p:spPr>
          <a:xfrm>
            <a:off x="2234939" y="2266854"/>
            <a:ext cx="2896851" cy="874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≠ 0</a:t>
            </a: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Seta para a direita 41"/>
          <p:cNvSpPr/>
          <p:nvPr/>
        </p:nvSpPr>
        <p:spPr>
          <a:xfrm>
            <a:off x="3203848" y="1556793"/>
            <a:ext cx="1927942" cy="158417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Espaço Reservado para Conteúdo 2"/>
          <p:cNvSpPr txBox="1">
            <a:spLocks/>
          </p:cNvSpPr>
          <p:nvPr/>
        </p:nvSpPr>
        <p:spPr>
          <a:xfrm>
            <a:off x="2245931" y="5499492"/>
            <a:ext cx="2896851" cy="874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0</a:t>
            </a: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Espaço Reservado para Conteúdo 2"/>
          <p:cNvSpPr txBox="1">
            <a:spLocks/>
          </p:cNvSpPr>
          <p:nvPr/>
        </p:nvSpPr>
        <p:spPr>
          <a:xfrm>
            <a:off x="2267744" y="3861048"/>
            <a:ext cx="2896851" cy="874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0</a:t>
            </a: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Seta para a direita 45"/>
          <p:cNvSpPr/>
          <p:nvPr/>
        </p:nvSpPr>
        <p:spPr>
          <a:xfrm>
            <a:off x="3347864" y="3346806"/>
            <a:ext cx="1927942" cy="30826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Espaço Reservado para Conteúdo 2"/>
          <p:cNvSpPr txBox="1">
            <a:spLocks/>
          </p:cNvSpPr>
          <p:nvPr/>
        </p:nvSpPr>
        <p:spPr>
          <a:xfrm>
            <a:off x="2467237" y="3274966"/>
            <a:ext cx="2896851" cy="874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≠ 0</a:t>
            </a: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Espaço Reservado para Conteúdo 2"/>
          <p:cNvSpPr txBox="1">
            <a:spLocks/>
          </p:cNvSpPr>
          <p:nvPr/>
        </p:nvSpPr>
        <p:spPr>
          <a:xfrm>
            <a:off x="2411760" y="4787134"/>
            <a:ext cx="2896851" cy="874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0</a:t>
            </a: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2116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48" grpId="0" animBg="1"/>
      <p:bldP spid="43" grpId="0" animBg="1"/>
      <p:bldP spid="28" grpId="0" build="p"/>
      <p:bldP spid="32" grpId="0" build="p"/>
      <p:bldP spid="40" grpId="0" build="p"/>
      <p:bldP spid="41" grpId="0" build="p"/>
      <p:bldP spid="42" grpId="0" animBg="1"/>
      <p:bldP spid="44" grpId="0" build="p"/>
      <p:bldP spid="45" grpId="0" build="p"/>
      <p:bldP spid="46" grpId="0" animBg="1"/>
      <p:bldP spid="47" grpId="0" build="p"/>
      <p:bldP spid="4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ve esquerda 3"/>
          <p:cNvSpPr/>
          <p:nvPr/>
        </p:nvSpPr>
        <p:spPr>
          <a:xfrm>
            <a:off x="67308" y="289210"/>
            <a:ext cx="512440" cy="1584176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35732" y="145194"/>
            <a:ext cx="3015952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- 2y = - 1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3x + 4y – z = 16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2x + 5y + 2z = 18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505840" y="145194"/>
            <a:ext cx="2393604" cy="1432608"/>
            <a:chOff x="374848" y="2428440"/>
            <a:chExt cx="2393604" cy="143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CaixaDeTexto 6"/>
                <p:cNvSpPr txBox="1"/>
                <p:nvPr/>
              </p:nvSpPr>
              <p:spPr>
                <a:xfrm>
                  <a:off x="374848" y="2428440"/>
                  <a:ext cx="2393604" cy="13914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4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CaixaDeTexto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2393604" cy="139140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2556123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228184" y="432256"/>
            <a:ext cx="2632262" cy="16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29 ≠ 0 </a:t>
            </a:r>
          </a:p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SPD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927326" y="2069481"/>
            <a:ext cx="2699778" cy="1432608"/>
            <a:chOff x="374848" y="2428440"/>
            <a:chExt cx="2699778" cy="143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aixaDeTexto 11"/>
                <p:cNvSpPr txBox="1"/>
                <p:nvPr/>
              </p:nvSpPr>
              <p:spPr>
                <a:xfrm>
                  <a:off x="374848" y="2428440"/>
                  <a:ext cx="2699778" cy="13946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16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4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18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CaixaDeTexto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2699778" cy="139461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1763" y="2556123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3528424" y="534522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D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-129952" y="2463111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D</a:t>
            </a:r>
            <a:r>
              <a:rPr lang="pt-BR" baseline="-25000" dirty="0" smtClean="0">
                <a:solidFill>
                  <a:schemeClr val="bg1"/>
                </a:solidFill>
              </a:rPr>
              <a:t>x</a:t>
            </a:r>
            <a:r>
              <a:rPr lang="pt-BR" dirty="0" smtClean="0">
                <a:solidFill>
                  <a:schemeClr val="bg1"/>
                </a:solidFill>
              </a:rPr>
              <a:t>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17" name="Grupo 16"/>
          <p:cNvGrpSpPr/>
          <p:nvPr/>
        </p:nvGrpSpPr>
        <p:grpSpPr>
          <a:xfrm>
            <a:off x="905894" y="3573016"/>
            <a:ext cx="2393604" cy="1432608"/>
            <a:chOff x="374848" y="2428440"/>
            <a:chExt cx="2393604" cy="143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CaixaDeTexto 17"/>
                <p:cNvSpPr txBox="1"/>
                <p:nvPr/>
              </p:nvSpPr>
              <p:spPr>
                <a:xfrm>
                  <a:off x="374848" y="2428440"/>
                  <a:ext cx="2393604" cy="13946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16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18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CaixaDeTexto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2393604" cy="139461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5589" y="2556123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1" name="Espaço Reservado para Conteúdo 2"/>
          <p:cNvSpPr txBox="1">
            <a:spLocks/>
          </p:cNvSpPr>
          <p:nvPr/>
        </p:nvSpPr>
        <p:spPr>
          <a:xfrm>
            <a:off x="-151384" y="3966646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</a:t>
            </a:r>
            <a:r>
              <a:rPr lang="pt-BR" dirty="0" err="1" smtClean="0">
                <a:solidFill>
                  <a:schemeClr val="bg1"/>
                </a:solidFill>
              </a:rPr>
              <a:t>D</a:t>
            </a:r>
            <a:r>
              <a:rPr lang="pt-BR" baseline="-25000" dirty="0" err="1" smtClean="0">
                <a:solidFill>
                  <a:schemeClr val="bg1"/>
                </a:solidFill>
              </a:rPr>
              <a:t>y</a:t>
            </a:r>
            <a:r>
              <a:rPr lang="pt-BR" dirty="0" smtClean="0">
                <a:solidFill>
                  <a:schemeClr val="bg1"/>
                </a:solidFill>
              </a:rPr>
              <a:t>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36118" y="5157192"/>
            <a:ext cx="2483372" cy="1432608"/>
            <a:chOff x="374848" y="2428440"/>
            <a:chExt cx="2483372" cy="143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aixaDeTexto 23"/>
                <p:cNvSpPr txBox="1"/>
                <p:nvPr/>
              </p:nvSpPr>
              <p:spPr>
                <a:xfrm>
                  <a:off x="374848" y="2428440"/>
                  <a:ext cx="2483372" cy="13946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−1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4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16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18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aixaDe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2483372" cy="1394613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041" y="2556123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7" name="Espaço Reservado para Conteúdo 2"/>
          <p:cNvSpPr txBox="1">
            <a:spLocks/>
          </p:cNvSpPr>
          <p:nvPr/>
        </p:nvSpPr>
        <p:spPr>
          <a:xfrm>
            <a:off x="-121160" y="5550822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</a:t>
            </a:r>
            <a:r>
              <a:rPr lang="pt-BR" dirty="0" err="1" smtClean="0">
                <a:solidFill>
                  <a:schemeClr val="bg1"/>
                </a:solidFill>
              </a:rPr>
              <a:t>D</a:t>
            </a:r>
            <a:r>
              <a:rPr lang="pt-BR" baseline="-25000" dirty="0" err="1" smtClean="0">
                <a:solidFill>
                  <a:schemeClr val="bg1"/>
                </a:solidFill>
              </a:rPr>
              <a:t>z</a:t>
            </a:r>
            <a:r>
              <a:rPr lang="pt-BR" dirty="0" smtClean="0">
                <a:solidFill>
                  <a:schemeClr val="bg1"/>
                </a:solidFill>
              </a:rPr>
              <a:t>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8" name="Espaço Reservado para Conteúdo 2"/>
          <p:cNvSpPr txBox="1">
            <a:spLocks/>
          </p:cNvSpPr>
          <p:nvPr/>
        </p:nvSpPr>
        <p:spPr>
          <a:xfrm>
            <a:off x="3347864" y="2445113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87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9" name="Espaço Reservado para Conteúdo 2"/>
          <p:cNvSpPr txBox="1">
            <a:spLocks/>
          </p:cNvSpPr>
          <p:nvPr/>
        </p:nvSpPr>
        <p:spPr>
          <a:xfrm>
            <a:off x="3203275" y="3969229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58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0" name="Espaço Reservado para Conteúdo 2"/>
          <p:cNvSpPr txBox="1">
            <a:spLocks/>
          </p:cNvSpPr>
          <p:nvPr/>
        </p:nvSpPr>
        <p:spPr>
          <a:xfrm>
            <a:off x="3035547" y="5541457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29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32" name="Grupo 31"/>
          <p:cNvGrpSpPr/>
          <p:nvPr/>
        </p:nvGrpSpPr>
        <p:grpSpPr>
          <a:xfrm>
            <a:off x="4915471" y="2187973"/>
            <a:ext cx="1843305" cy="1623696"/>
            <a:chOff x="551453" y="3068960"/>
            <a:chExt cx="2508379" cy="1623696"/>
          </a:xfrm>
        </p:grpSpPr>
        <p:sp>
          <p:nvSpPr>
            <p:cNvPr id="33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x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34" name="Grupo 33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35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36" name="Conector reto 35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Grupo 36"/>
          <p:cNvGrpSpPr/>
          <p:nvPr/>
        </p:nvGrpSpPr>
        <p:grpSpPr>
          <a:xfrm>
            <a:off x="6185079" y="2165344"/>
            <a:ext cx="1843305" cy="1623696"/>
            <a:chOff x="551453" y="3068960"/>
            <a:chExt cx="2508379" cy="1623696"/>
          </a:xfrm>
        </p:grpSpPr>
        <p:sp>
          <p:nvSpPr>
            <p:cNvPr id="38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39" name="Grupo 38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40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87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29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41" name="Conector reto 40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2" name="Espaço Reservado para Conteúdo 2"/>
          <p:cNvSpPr txBox="1">
            <a:spLocks/>
          </p:cNvSpPr>
          <p:nvPr/>
        </p:nvSpPr>
        <p:spPr>
          <a:xfrm>
            <a:off x="7668344" y="2373105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</a:rPr>
              <a:t>  = 3 </a:t>
            </a:r>
            <a:endParaRPr lang="pt-BR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43" name="Grupo 42"/>
          <p:cNvGrpSpPr/>
          <p:nvPr/>
        </p:nvGrpSpPr>
        <p:grpSpPr>
          <a:xfrm>
            <a:off x="4932040" y="3533496"/>
            <a:ext cx="1843305" cy="1623696"/>
            <a:chOff x="551453" y="3068960"/>
            <a:chExt cx="2508379" cy="1623696"/>
          </a:xfrm>
        </p:grpSpPr>
        <p:sp>
          <p:nvSpPr>
            <p:cNvPr id="44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y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45" name="Grupo 44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46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y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47" name="Conector reto 46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upo 47"/>
          <p:cNvGrpSpPr/>
          <p:nvPr/>
        </p:nvGrpSpPr>
        <p:grpSpPr>
          <a:xfrm>
            <a:off x="6201648" y="3510867"/>
            <a:ext cx="1843305" cy="1623696"/>
            <a:chOff x="551453" y="3068960"/>
            <a:chExt cx="2508379" cy="1623696"/>
          </a:xfrm>
        </p:grpSpPr>
        <p:sp>
          <p:nvSpPr>
            <p:cNvPr id="49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50" name="Grupo 49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51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58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29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52" name="Conector reto 51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3" name="Espaço Reservado para Conteúdo 2"/>
          <p:cNvSpPr txBox="1">
            <a:spLocks/>
          </p:cNvSpPr>
          <p:nvPr/>
        </p:nvSpPr>
        <p:spPr>
          <a:xfrm>
            <a:off x="7684913" y="3718628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</a:rPr>
              <a:t>  = 2 </a:t>
            </a:r>
            <a:endParaRPr lang="pt-BR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54" name="Grupo 53"/>
          <p:cNvGrpSpPr/>
          <p:nvPr/>
        </p:nvGrpSpPr>
        <p:grpSpPr>
          <a:xfrm>
            <a:off x="4860032" y="5261688"/>
            <a:ext cx="1843305" cy="1623696"/>
            <a:chOff x="551453" y="3068960"/>
            <a:chExt cx="2508379" cy="1623696"/>
          </a:xfrm>
        </p:grpSpPr>
        <p:sp>
          <p:nvSpPr>
            <p:cNvPr id="55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56" name="Grupo 55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57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z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58" name="Conector reto 57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" name="Grupo 58"/>
          <p:cNvGrpSpPr/>
          <p:nvPr/>
        </p:nvGrpSpPr>
        <p:grpSpPr>
          <a:xfrm>
            <a:off x="6129640" y="5239059"/>
            <a:ext cx="1843305" cy="1623696"/>
            <a:chOff x="551453" y="3068960"/>
            <a:chExt cx="2508379" cy="1623696"/>
          </a:xfrm>
        </p:grpSpPr>
        <p:sp>
          <p:nvSpPr>
            <p:cNvPr id="60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61" name="Grupo 60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62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29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29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63" name="Conector reto 62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Espaço Reservado para Conteúdo 2"/>
          <p:cNvSpPr txBox="1">
            <a:spLocks/>
          </p:cNvSpPr>
          <p:nvPr/>
        </p:nvSpPr>
        <p:spPr>
          <a:xfrm>
            <a:off x="7612905" y="5446820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</a:rPr>
              <a:t>  = 1 </a:t>
            </a:r>
            <a:endParaRPr lang="pt-BR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339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/>
      <p:bldP spid="15" grpId="0"/>
      <p:bldP spid="16" grpId="0"/>
      <p:bldP spid="21" grpId="0"/>
      <p:bldP spid="27" grpId="0"/>
      <p:bldP spid="28" grpId="0"/>
      <p:bldP spid="29" grpId="0"/>
      <p:bldP spid="30" grpId="0"/>
      <p:bldP spid="42" grpId="0"/>
      <p:bldP spid="53" grpId="0"/>
      <p:bldP spid="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ve esquerda 3"/>
          <p:cNvSpPr/>
          <p:nvPr/>
        </p:nvSpPr>
        <p:spPr>
          <a:xfrm>
            <a:off x="67308" y="289210"/>
            <a:ext cx="512440" cy="1584176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35732" y="145194"/>
            <a:ext cx="3015952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3x + y + 3z = 17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+ 4y + 2z = 8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+ y + z = 5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927326" y="2069481"/>
            <a:ext cx="1930337" cy="1425723"/>
            <a:chOff x="374848" y="2428440"/>
            <a:chExt cx="1930337" cy="14257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aixaDeTexto 11"/>
                <p:cNvSpPr txBox="1"/>
                <p:nvPr/>
              </p:nvSpPr>
              <p:spPr>
                <a:xfrm>
                  <a:off x="374848" y="2428440"/>
                  <a:ext cx="1930337" cy="13914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3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4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CaixaDeTexto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1930337" cy="139140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2322" y="2534530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-129952" y="2463111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D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17" name="Grupo 16"/>
          <p:cNvGrpSpPr/>
          <p:nvPr/>
        </p:nvGrpSpPr>
        <p:grpSpPr>
          <a:xfrm>
            <a:off x="905894" y="4509120"/>
            <a:ext cx="2393604" cy="1432608"/>
            <a:chOff x="374848" y="2428440"/>
            <a:chExt cx="2393604" cy="143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CaixaDeTexto 17"/>
                <p:cNvSpPr txBox="1"/>
                <p:nvPr/>
              </p:nvSpPr>
              <p:spPr>
                <a:xfrm>
                  <a:off x="374848" y="2428440"/>
                  <a:ext cx="2098651" cy="13946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17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3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8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CaixaDeTexto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2098651" cy="139461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25589" y="2556123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1" name="Espaço Reservado para Conteúdo 2"/>
          <p:cNvSpPr txBox="1">
            <a:spLocks/>
          </p:cNvSpPr>
          <p:nvPr/>
        </p:nvSpPr>
        <p:spPr>
          <a:xfrm>
            <a:off x="-151384" y="4902750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</a:t>
            </a:r>
            <a:r>
              <a:rPr lang="pt-BR" dirty="0" err="1" smtClean="0">
                <a:solidFill>
                  <a:schemeClr val="bg1"/>
                </a:solidFill>
              </a:rPr>
              <a:t>D</a:t>
            </a:r>
            <a:r>
              <a:rPr lang="pt-BR" baseline="-25000" dirty="0" err="1" smtClean="0">
                <a:solidFill>
                  <a:schemeClr val="bg1"/>
                </a:solidFill>
              </a:rPr>
              <a:t>y</a:t>
            </a:r>
            <a:r>
              <a:rPr lang="pt-BR" dirty="0" smtClean="0">
                <a:solidFill>
                  <a:schemeClr val="bg1"/>
                </a:solidFill>
              </a:rPr>
              <a:t>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8" name="Espaço Reservado para Conteúdo 2"/>
          <p:cNvSpPr txBox="1">
            <a:spLocks/>
          </p:cNvSpPr>
          <p:nvPr/>
        </p:nvSpPr>
        <p:spPr>
          <a:xfrm>
            <a:off x="2627784" y="2469824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0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9" name="Espaço Reservado para Conteúdo 2"/>
          <p:cNvSpPr txBox="1">
            <a:spLocks/>
          </p:cNvSpPr>
          <p:nvPr/>
        </p:nvSpPr>
        <p:spPr>
          <a:xfrm>
            <a:off x="3203275" y="4905333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0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43" name="Grupo 42"/>
          <p:cNvGrpSpPr/>
          <p:nvPr/>
        </p:nvGrpSpPr>
        <p:grpSpPr>
          <a:xfrm>
            <a:off x="4932040" y="4469600"/>
            <a:ext cx="1843305" cy="1623696"/>
            <a:chOff x="551453" y="3068960"/>
            <a:chExt cx="2508379" cy="1623696"/>
          </a:xfrm>
        </p:grpSpPr>
        <p:sp>
          <p:nvSpPr>
            <p:cNvPr id="44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y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45" name="Grupo 44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46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y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47" name="Conector reto 46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upo 47"/>
          <p:cNvGrpSpPr/>
          <p:nvPr/>
        </p:nvGrpSpPr>
        <p:grpSpPr>
          <a:xfrm>
            <a:off x="6201648" y="4446971"/>
            <a:ext cx="1843305" cy="1623696"/>
            <a:chOff x="551453" y="3068960"/>
            <a:chExt cx="2508379" cy="1623696"/>
          </a:xfrm>
        </p:grpSpPr>
        <p:sp>
          <p:nvSpPr>
            <p:cNvPr id="49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50" name="Grupo 49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51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52" name="Conector reto 51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3" name="Espaço Reservado para Conteúdo 2"/>
          <p:cNvSpPr txBox="1">
            <a:spLocks/>
          </p:cNvSpPr>
          <p:nvPr/>
        </p:nvSpPr>
        <p:spPr>
          <a:xfrm>
            <a:off x="3590551" y="5941728"/>
            <a:ext cx="5445945" cy="7678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</a:rPr>
              <a:t>  SISTEMA POSSÍVEL E INDETERMINADO</a:t>
            </a:r>
            <a:endParaRPr lang="pt-BR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cxnSp>
        <p:nvCxnSpPr>
          <p:cNvPr id="65" name="Conector de seta reta 64"/>
          <p:cNvCxnSpPr/>
          <p:nvPr/>
        </p:nvCxnSpPr>
        <p:spPr>
          <a:xfrm flipV="1">
            <a:off x="3810898" y="1752330"/>
            <a:ext cx="905118" cy="7174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6" name="Conector de seta reta 65"/>
          <p:cNvCxnSpPr/>
          <p:nvPr/>
        </p:nvCxnSpPr>
        <p:spPr>
          <a:xfrm>
            <a:off x="3794832" y="2492896"/>
            <a:ext cx="921184" cy="73807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74" name="Grupo 73"/>
          <p:cNvGrpSpPr/>
          <p:nvPr/>
        </p:nvGrpSpPr>
        <p:grpSpPr>
          <a:xfrm>
            <a:off x="4788024" y="794489"/>
            <a:ext cx="4080003" cy="1698407"/>
            <a:chOff x="4788024" y="794489"/>
            <a:chExt cx="4080003" cy="1698407"/>
          </a:xfrm>
        </p:grpSpPr>
        <p:sp>
          <p:nvSpPr>
            <p:cNvPr id="69" name="Elipse 68"/>
            <p:cNvSpPr/>
            <p:nvPr/>
          </p:nvSpPr>
          <p:spPr>
            <a:xfrm>
              <a:off x="4788024" y="794489"/>
              <a:ext cx="3935987" cy="1698407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7" name="Espaço Reservado para Conteúdo 2"/>
            <p:cNvSpPr txBox="1">
              <a:spLocks/>
            </p:cNvSpPr>
            <p:nvPr/>
          </p:nvSpPr>
          <p:spPr>
            <a:xfrm>
              <a:off x="4906403" y="1041549"/>
              <a:ext cx="3961624" cy="14215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pt-BR" dirty="0" smtClean="0">
                  <a:solidFill>
                    <a:schemeClr val="bg1"/>
                  </a:solidFill>
                </a:rPr>
                <a:t> SPI, se </a:t>
              </a:r>
              <a:r>
                <a:rPr lang="pt-BR" sz="3600" b="1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</a:t>
              </a:r>
              <a:r>
                <a:rPr lang="pt-BR" sz="3600" b="1" i="1" baseline="-250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pt-BR" dirty="0" smtClean="0">
                  <a:solidFill>
                    <a:schemeClr val="bg1"/>
                  </a:solidFill>
                </a:rPr>
                <a:t> = 0, pois, 0/0 = indeterminação</a:t>
              </a:r>
              <a:endParaRPr lang="pt-B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indent="0" algn="ctr">
                <a:buFont typeface="Arial" pitchFamily="34" charset="0"/>
                <a:buNone/>
              </a:pPr>
              <a:endParaRPr lang="pt-BR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5" name="Grupo 74"/>
          <p:cNvGrpSpPr/>
          <p:nvPr/>
        </p:nvGrpSpPr>
        <p:grpSpPr>
          <a:xfrm>
            <a:off x="4716016" y="2666698"/>
            <a:ext cx="4177648" cy="1504972"/>
            <a:chOff x="4716016" y="2666698"/>
            <a:chExt cx="4177648" cy="1504972"/>
          </a:xfrm>
        </p:grpSpPr>
        <p:sp>
          <p:nvSpPr>
            <p:cNvPr id="70" name="Elipse 69"/>
            <p:cNvSpPr/>
            <p:nvPr/>
          </p:nvSpPr>
          <p:spPr>
            <a:xfrm>
              <a:off x="4716016" y="2666698"/>
              <a:ext cx="3488447" cy="1504972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68" name="Espaço Reservado para Conteúdo 2"/>
            <p:cNvSpPr txBox="1">
              <a:spLocks/>
            </p:cNvSpPr>
            <p:nvPr/>
          </p:nvSpPr>
          <p:spPr>
            <a:xfrm>
              <a:off x="4932040" y="2750107"/>
              <a:ext cx="3961624" cy="142156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pt-BR" dirty="0" smtClean="0">
                  <a:solidFill>
                    <a:schemeClr val="bg1"/>
                  </a:solidFill>
                </a:rPr>
                <a:t>SI, se </a:t>
              </a:r>
              <a:r>
                <a:rPr lang="pt-BR" sz="3600" b="1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</a:t>
              </a:r>
              <a:r>
                <a:rPr lang="pt-BR" sz="3600" b="1" i="1" baseline="-250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n</a:t>
              </a:r>
              <a:r>
                <a:rPr lang="pt-BR" dirty="0" smtClean="0">
                  <a:solidFill>
                    <a:schemeClr val="bg1"/>
                  </a:solidFill>
                </a:rPr>
                <a:t> ≠ 0, pois, </a:t>
              </a:r>
            </a:p>
            <a:p>
              <a:pPr marL="0" indent="0">
                <a:buFont typeface="Arial" pitchFamily="34" charset="0"/>
                <a:buNone/>
              </a:pPr>
              <a:r>
                <a:rPr lang="pt-BR" dirty="0" smtClean="0">
                  <a:solidFill>
                    <a:schemeClr val="bg1"/>
                  </a:solidFill>
                </a:rPr>
                <a:t>n/0 = absurdo</a:t>
              </a:r>
              <a:endParaRPr lang="pt-B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0" indent="0" algn="ctr">
                <a:buFont typeface="Arial" pitchFamily="34" charset="0"/>
                <a:buNone/>
              </a:pPr>
              <a:endParaRPr lang="pt-BR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693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6" grpId="0"/>
      <p:bldP spid="21" grpId="0"/>
      <p:bldP spid="28" grpId="0"/>
      <p:bldP spid="29" grpId="0"/>
      <p:bldP spid="5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ve esquerda 3"/>
          <p:cNvSpPr/>
          <p:nvPr/>
        </p:nvSpPr>
        <p:spPr>
          <a:xfrm>
            <a:off x="67308" y="289210"/>
            <a:ext cx="512440" cy="1584176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35732" y="145194"/>
            <a:ext cx="3015952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- 2y = 0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3x + 4y – z = 0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2x + 5y + 2z = 0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505840" y="145194"/>
            <a:ext cx="2393604" cy="1432608"/>
            <a:chOff x="374848" y="2428440"/>
            <a:chExt cx="2393604" cy="143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CaixaDeTexto 6"/>
                <p:cNvSpPr txBox="1"/>
                <p:nvPr/>
              </p:nvSpPr>
              <p:spPr>
                <a:xfrm>
                  <a:off x="374848" y="2428440"/>
                  <a:ext cx="2393604" cy="139140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4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CaixaDeTexto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2393604" cy="1391407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7784" y="2556123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228184" y="432256"/>
            <a:ext cx="2632262" cy="16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29 ≠ 0 </a:t>
            </a:r>
          </a:p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SPD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927326" y="2069481"/>
            <a:ext cx="2393604" cy="1432608"/>
            <a:chOff x="374848" y="2428440"/>
            <a:chExt cx="2393604" cy="143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aixaDeTexto 11"/>
                <p:cNvSpPr txBox="1"/>
                <p:nvPr/>
              </p:nvSpPr>
              <p:spPr>
                <a:xfrm>
                  <a:off x="374848" y="2428440"/>
                  <a:ext cx="2393604" cy="13946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4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CaixaDeTexto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2393604" cy="1394613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77264" y="2556123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3528424" y="534522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D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-129952" y="2463111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D</a:t>
            </a:r>
            <a:r>
              <a:rPr lang="pt-BR" baseline="-25000" dirty="0" smtClean="0">
                <a:solidFill>
                  <a:schemeClr val="bg1"/>
                </a:solidFill>
              </a:rPr>
              <a:t>x</a:t>
            </a:r>
            <a:r>
              <a:rPr lang="pt-BR" dirty="0" smtClean="0">
                <a:solidFill>
                  <a:schemeClr val="bg1"/>
                </a:solidFill>
              </a:rPr>
              <a:t>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17" name="Grupo 16"/>
          <p:cNvGrpSpPr/>
          <p:nvPr/>
        </p:nvGrpSpPr>
        <p:grpSpPr>
          <a:xfrm>
            <a:off x="905894" y="3573016"/>
            <a:ext cx="2087430" cy="1432608"/>
            <a:chOff x="374848" y="2428440"/>
            <a:chExt cx="2087430" cy="143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CaixaDeTexto 17"/>
                <p:cNvSpPr txBox="1"/>
                <p:nvPr/>
              </p:nvSpPr>
              <p:spPr>
                <a:xfrm>
                  <a:off x="374848" y="2428440"/>
                  <a:ext cx="2087430" cy="13946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CaixaDeTexto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2087430" cy="139461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9415" y="2556123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1" name="Espaço Reservado para Conteúdo 2"/>
          <p:cNvSpPr txBox="1">
            <a:spLocks/>
          </p:cNvSpPr>
          <p:nvPr/>
        </p:nvSpPr>
        <p:spPr>
          <a:xfrm>
            <a:off x="-151384" y="3966646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</a:t>
            </a:r>
            <a:r>
              <a:rPr lang="pt-BR" dirty="0" err="1" smtClean="0">
                <a:solidFill>
                  <a:schemeClr val="bg1"/>
                </a:solidFill>
              </a:rPr>
              <a:t>D</a:t>
            </a:r>
            <a:r>
              <a:rPr lang="pt-BR" baseline="-25000" dirty="0" err="1" smtClean="0">
                <a:solidFill>
                  <a:schemeClr val="bg1"/>
                </a:solidFill>
              </a:rPr>
              <a:t>y</a:t>
            </a:r>
            <a:r>
              <a:rPr lang="pt-BR" dirty="0" smtClean="0">
                <a:solidFill>
                  <a:schemeClr val="bg1"/>
                </a:solidFill>
              </a:rPr>
              <a:t>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23" name="Grupo 22"/>
          <p:cNvGrpSpPr/>
          <p:nvPr/>
        </p:nvGrpSpPr>
        <p:grpSpPr>
          <a:xfrm>
            <a:off x="936118" y="5157192"/>
            <a:ext cx="2315056" cy="1432608"/>
            <a:chOff x="374848" y="2428440"/>
            <a:chExt cx="2315056" cy="143260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CaixaDeTexto 23"/>
                <p:cNvSpPr txBox="1"/>
                <p:nvPr/>
              </p:nvSpPr>
              <p:spPr>
                <a:xfrm>
                  <a:off x="374848" y="2428440"/>
                  <a:ext cx="2177198" cy="139461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pt-BR" sz="320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4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2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5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CaixaDeTexto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2177198" cy="1394613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25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47041" y="2556123"/>
              <a:ext cx="42863" cy="1304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7" name="Espaço Reservado para Conteúdo 2"/>
          <p:cNvSpPr txBox="1">
            <a:spLocks/>
          </p:cNvSpPr>
          <p:nvPr/>
        </p:nvSpPr>
        <p:spPr>
          <a:xfrm>
            <a:off x="-121160" y="5550822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</a:t>
            </a:r>
            <a:r>
              <a:rPr lang="pt-BR" dirty="0" err="1" smtClean="0">
                <a:solidFill>
                  <a:schemeClr val="bg1"/>
                </a:solidFill>
              </a:rPr>
              <a:t>D</a:t>
            </a:r>
            <a:r>
              <a:rPr lang="pt-BR" baseline="-25000" dirty="0" err="1" smtClean="0">
                <a:solidFill>
                  <a:schemeClr val="bg1"/>
                </a:solidFill>
              </a:rPr>
              <a:t>z</a:t>
            </a:r>
            <a:r>
              <a:rPr lang="pt-BR" dirty="0" smtClean="0">
                <a:solidFill>
                  <a:schemeClr val="bg1"/>
                </a:solidFill>
              </a:rPr>
              <a:t>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8" name="Espaço Reservado para Conteúdo 2"/>
          <p:cNvSpPr txBox="1">
            <a:spLocks/>
          </p:cNvSpPr>
          <p:nvPr/>
        </p:nvSpPr>
        <p:spPr>
          <a:xfrm>
            <a:off x="2971892" y="2445113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0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9" name="Espaço Reservado para Conteúdo 2"/>
          <p:cNvSpPr txBox="1">
            <a:spLocks/>
          </p:cNvSpPr>
          <p:nvPr/>
        </p:nvSpPr>
        <p:spPr>
          <a:xfrm>
            <a:off x="2729373" y="3969229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0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0" name="Espaço Reservado para Conteúdo 2"/>
          <p:cNvSpPr txBox="1">
            <a:spLocks/>
          </p:cNvSpPr>
          <p:nvPr/>
        </p:nvSpPr>
        <p:spPr>
          <a:xfrm>
            <a:off x="2860127" y="5541457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0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32" name="Grupo 31"/>
          <p:cNvGrpSpPr/>
          <p:nvPr/>
        </p:nvGrpSpPr>
        <p:grpSpPr>
          <a:xfrm>
            <a:off x="4915471" y="2187973"/>
            <a:ext cx="1843305" cy="1623696"/>
            <a:chOff x="551453" y="3068960"/>
            <a:chExt cx="2508379" cy="1623696"/>
          </a:xfrm>
        </p:grpSpPr>
        <p:sp>
          <p:nvSpPr>
            <p:cNvPr id="33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x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34" name="Grupo 33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35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36" name="Conector reto 35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Grupo 36"/>
          <p:cNvGrpSpPr/>
          <p:nvPr/>
        </p:nvGrpSpPr>
        <p:grpSpPr>
          <a:xfrm>
            <a:off x="6185079" y="2165344"/>
            <a:ext cx="1843305" cy="1623696"/>
            <a:chOff x="551453" y="3068960"/>
            <a:chExt cx="2508379" cy="1623696"/>
          </a:xfrm>
        </p:grpSpPr>
        <p:sp>
          <p:nvSpPr>
            <p:cNvPr id="38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39" name="Grupo 38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40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29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41" name="Conector reto 40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2" name="Espaço Reservado para Conteúdo 2"/>
          <p:cNvSpPr txBox="1">
            <a:spLocks/>
          </p:cNvSpPr>
          <p:nvPr/>
        </p:nvSpPr>
        <p:spPr>
          <a:xfrm>
            <a:off x="7668344" y="2373105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</a:rPr>
              <a:t>  = 0 </a:t>
            </a:r>
            <a:endParaRPr lang="pt-BR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43" name="Grupo 42"/>
          <p:cNvGrpSpPr/>
          <p:nvPr/>
        </p:nvGrpSpPr>
        <p:grpSpPr>
          <a:xfrm>
            <a:off x="4932040" y="3533496"/>
            <a:ext cx="1843305" cy="1623696"/>
            <a:chOff x="551453" y="3068960"/>
            <a:chExt cx="2508379" cy="1623696"/>
          </a:xfrm>
        </p:grpSpPr>
        <p:sp>
          <p:nvSpPr>
            <p:cNvPr id="44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y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45" name="Grupo 44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46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y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47" name="Conector reto 46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upo 47"/>
          <p:cNvGrpSpPr/>
          <p:nvPr/>
        </p:nvGrpSpPr>
        <p:grpSpPr>
          <a:xfrm>
            <a:off x="6201648" y="3510867"/>
            <a:ext cx="1843305" cy="1623696"/>
            <a:chOff x="551453" y="3068960"/>
            <a:chExt cx="2508379" cy="1623696"/>
          </a:xfrm>
        </p:grpSpPr>
        <p:sp>
          <p:nvSpPr>
            <p:cNvPr id="49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50" name="Grupo 49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51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29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52" name="Conector reto 51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3" name="Espaço Reservado para Conteúdo 2"/>
          <p:cNvSpPr txBox="1">
            <a:spLocks/>
          </p:cNvSpPr>
          <p:nvPr/>
        </p:nvSpPr>
        <p:spPr>
          <a:xfrm>
            <a:off x="7684913" y="3718628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</a:rPr>
              <a:t>  = 0 </a:t>
            </a:r>
            <a:endParaRPr lang="pt-BR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54" name="Grupo 53"/>
          <p:cNvGrpSpPr/>
          <p:nvPr/>
        </p:nvGrpSpPr>
        <p:grpSpPr>
          <a:xfrm>
            <a:off x="4860032" y="5261688"/>
            <a:ext cx="1843305" cy="1623696"/>
            <a:chOff x="551453" y="3068960"/>
            <a:chExt cx="2508379" cy="1623696"/>
          </a:xfrm>
        </p:grpSpPr>
        <p:sp>
          <p:nvSpPr>
            <p:cNvPr id="55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56" name="Grupo 55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57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z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58" name="Conector reto 57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9" name="Grupo 58"/>
          <p:cNvGrpSpPr/>
          <p:nvPr/>
        </p:nvGrpSpPr>
        <p:grpSpPr>
          <a:xfrm>
            <a:off x="6129640" y="5239059"/>
            <a:ext cx="1843305" cy="1623696"/>
            <a:chOff x="551453" y="3068960"/>
            <a:chExt cx="2508379" cy="1623696"/>
          </a:xfrm>
        </p:grpSpPr>
        <p:sp>
          <p:nvSpPr>
            <p:cNvPr id="60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61" name="Grupo 60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62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29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63" name="Conector reto 62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4" name="Espaço Reservado para Conteúdo 2"/>
          <p:cNvSpPr txBox="1">
            <a:spLocks/>
          </p:cNvSpPr>
          <p:nvPr/>
        </p:nvSpPr>
        <p:spPr>
          <a:xfrm>
            <a:off x="7612905" y="5446820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sz="3600" b="1" dirty="0" smtClean="0">
                <a:solidFill>
                  <a:schemeClr val="bg1"/>
                </a:solidFill>
              </a:rPr>
              <a:t>  = 0 </a:t>
            </a:r>
            <a:endParaRPr lang="pt-BR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32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/>
      <p:bldP spid="15" grpId="0"/>
      <p:bldP spid="16" grpId="0"/>
      <p:bldP spid="21" grpId="0"/>
      <p:bldP spid="27" grpId="0"/>
      <p:bldP spid="28" grpId="0"/>
      <p:bldP spid="29" grpId="0"/>
      <p:bldP spid="30" grpId="0"/>
      <p:bldP spid="42" grpId="0"/>
      <p:bldP spid="53" grpId="0"/>
      <p:bldP spid="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ve esquerda 3"/>
          <p:cNvSpPr/>
          <p:nvPr/>
        </p:nvSpPr>
        <p:spPr>
          <a:xfrm>
            <a:off x="166687" y="289210"/>
            <a:ext cx="372865" cy="957342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35732" y="145194"/>
            <a:ext cx="3015952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- 3y = 0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- 5x + 15y = 0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4505840" y="145194"/>
            <a:ext cx="1845377" cy="1216785"/>
            <a:chOff x="374848" y="2428440"/>
            <a:chExt cx="1845377" cy="12167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CaixaDeTexto 6"/>
                <p:cNvSpPr txBox="1"/>
                <p:nvPr/>
              </p:nvSpPr>
              <p:spPr>
                <a:xfrm>
                  <a:off x="374848" y="2428440"/>
                  <a:ext cx="1845377" cy="913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pt-BR" sz="32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−3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15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CaixaDeTexto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1845377" cy="91352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36000" cy="1095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6731" y="2572456"/>
              <a:ext cx="36000" cy="10275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6188210" y="324658"/>
            <a:ext cx="2632262" cy="16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0 </a:t>
            </a:r>
          </a:p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SPI ou SI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927326" y="2056457"/>
            <a:ext cx="1539204" cy="1229809"/>
            <a:chOff x="374848" y="2415416"/>
            <a:chExt cx="1539204" cy="122980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aixaDeTexto 11"/>
                <p:cNvSpPr txBox="1"/>
                <p:nvPr/>
              </p:nvSpPr>
              <p:spPr>
                <a:xfrm>
                  <a:off x="374848" y="2428440"/>
                  <a:ext cx="1539204" cy="913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pt-BR" sz="32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−3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15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CaixaDeTexto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1539204" cy="9135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36000" cy="1095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1189" y="2415416"/>
              <a:ext cx="36000" cy="1095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3528424" y="534522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D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-129952" y="2463111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D</a:t>
            </a:r>
            <a:r>
              <a:rPr lang="pt-BR" baseline="-25000" dirty="0" smtClean="0">
                <a:solidFill>
                  <a:schemeClr val="bg1"/>
                </a:solidFill>
              </a:rPr>
              <a:t>x</a:t>
            </a:r>
            <a:r>
              <a:rPr lang="pt-BR" dirty="0" smtClean="0">
                <a:solidFill>
                  <a:schemeClr val="bg1"/>
                </a:solidFill>
              </a:rPr>
              <a:t>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17" name="Grupo 16"/>
          <p:cNvGrpSpPr/>
          <p:nvPr/>
        </p:nvGrpSpPr>
        <p:grpSpPr>
          <a:xfrm>
            <a:off x="905894" y="3573016"/>
            <a:ext cx="1539204" cy="1216785"/>
            <a:chOff x="374848" y="2428440"/>
            <a:chExt cx="1539204" cy="12167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CaixaDeTexto 17"/>
                <p:cNvSpPr txBox="1"/>
                <p:nvPr/>
              </p:nvSpPr>
              <p:spPr>
                <a:xfrm>
                  <a:off x="374848" y="2428440"/>
                  <a:ext cx="1539204" cy="9135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pt-BR" sz="32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1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0</m:t>
                              </m:r>
                            </m:e>
                          </m:mr>
                          <m:mr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−5</m:t>
                              </m:r>
                            </m:e>
                            <m:e>
                              <m:r>
                                <a:rPr lang="pt-BR" sz="3200" b="0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0</m:t>
                              </m:r>
                            </m:e>
                          </m:mr>
                        </m:m>
                      </m:oMath>
                    </m:oMathPara>
                  </a14:m>
                  <a:endParaRPr lang="pt-BR" sz="2400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CaixaDeTexto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4848" y="2428440"/>
                  <a:ext cx="1539204" cy="91352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pt-BR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1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15" y="2549238"/>
              <a:ext cx="36000" cy="1095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872707" y="2491340"/>
              <a:ext cx="36000" cy="1095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1" name="Espaço Reservado para Conteúdo 2"/>
          <p:cNvSpPr txBox="1">
            <a:spLocks/>
          </p:cNvSpPr>
          <p:nvPr/>
        </p:nvSpPr>
        <p:spPr>
          <a:xfrm>
            <a:off x="-151384" y="3966646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</a:t>
            </a:r>
            <a:r>
              <a:rPr lang="pt-BR" dirty="0" err="1" smtClean="0">
                <a:solidFill>
                  <a:schemeClr val="bg1"/>
                </a:solidFill>
              </a:rPr>
              <a:t>D</a:t>
            </a:r>
            <a:r>
              <a:rPr lang="pt-BR" baseline="-25000" dirty="0" err="1" smtClean="0">
                <a:solidFill>
                  <a:schemeClr val="bg1"/>
                </a:solidFill>
              </a:rPr>
              <a:t>y</a:t>
            </a:r>
            <a:r>
              <a:rPr lang="pt-BR" dirty="0" smtClean="0">
                <a:solidFill>
                  <a:schemeClr val="bg1"/>
                </a:solidFill>
              </a:rPr>
              <a:t> =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8" name="Espaço Reservado para Conteúdo 2"/>
          <p:cNvSpPr txBox="1">
            <a:spLocks/>
          </p:cNvSpPr>
          <p:nvPr/>
        </p:nvSpPr>
        <p:spPr>
          <a:xfrm>
            <a:off x="2123728" y="2302359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0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29" name="Espaço Reservado para Conteúdo 2"/>
          <p:cNvSpPr txBox="1">
            <a:spLocks/>
          </p:cNvSpPr>
          <p:nvPr/>
        </p:nvSpPr>
        <p:spPr>
          <a:xfrm>
            <a:off x="2092742" y="3885273"/>
            <a:ext cx="1183114" cy="767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= 0 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grpSp>
        <p:nvGrpSpPr>
          <p:cNvPr id="32" name="Grupo 31"/>
          <p:cNvGrpSpPr/>
          <p:nvPr/>
        </p:nvGrpSpPr>
        <p:grpSpPr>
          <a:xfrm>
            <a:off x="4915471" y="2187973"/>
            <a:ext cx="1843305" cy="1623696"/>
            <a:chOff x="551453" y="3068960"/>
            <a:chExt cx="2508379" cy="1623696"/>
          </a:xfrm>
        </p:grpSpPr>
        <p:sp>
          <p:nvSpPr>
            <p:cNvPr id="33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x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</a:t>
              </a:r>
              <a:endParaRPr lang="pt-BR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4" name="Grupo 33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35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x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36" name="Conector reto 35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7" name="Grupo 36"/>
          <p:cNvGrpSpPr/>
          <p:nvPr/>
        </p:nvGrpSpPr>
        <p:grpSpPr>
          <a:xfrm>
            <a:off x="6185079" y="2165344"/>
            <a:ext cx="1843305" cy="1623696"/>
            <a:chOff x="551453" y="3068960"/>
            <a:chExt cx="2508379" cy="1623696"/>
          </a:xfrm>
        </p:grpSpPr>
        <p:sp>
          <p:nvSpPr>
            <p:cNvPr id="38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39" name="Grupo 38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40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41" name="Conector reto 40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3" name="Grupo 42"/>
          <p:cNvGrpSpPr/>
          <p:nvPr/>
        </p:nvGrpSpPr>
        <p:grpSpPr>
          <a:xfrm>
            <a:off x="4932040" y="3533496"/>
            <a:ext cx="1843305" cy="1623696"/>
            <a:chOff x="551453" y="3068960"/>
            <a:chExt cx="2508379" cy="1623696"/>
          </a:xfrm>
        </p:grpSpPr>
        <p:sp>
          <p:nvSpPr>
            <p:cNvPr id="44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y</a:t>
              </a:r>
              <a:r>
                <a: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45" name="Grupo 44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46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</a:t>
                </a:r>
                <a:r>
                  <a:rPr lang="pt-BR" sz="3800" b="1" baseline="-25000" dirty="0" err="1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y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D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47" name="Conector reto 46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upo 47"/>
          <p:cNvGrpSpPr/>
          <p:nvPr/>
        </p:nvGrpSpPr>
        <p:grpSpPr>
          <a:xfrm>
            <a:off x="6201648" y="3510867"/>
            <a:ext cx="1843305" cy="1623696"/>
            <a:chOff x="551453" y="3068960"/>
            <a:chExt cx="2508379" cy="1623696"/>
          </a:xfrm>
        </p:grpSpPr>
        <p:sp>
          <p:nvSpPr>
            <p:cNvPr id="49" name="Espaço Reservado para Conteúdo 2"/>
            <p:cNvSpPr txBox="1">
              <a:spLocks/>
            </p:cNvSpPr>
            <p:nvPr/>
          </p:nvSpPr>
          <p:spPr>
            <a:xfrm>
              <a:off x="551453" y="3262682"/>
              <a:ext cx="1332148" cy="142997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itchFamily="34" charset="0"/>
                <a:buNone/>
              </a:pPr>
              <a:r>
                <a:rPr lang="pt-BR" sz="3800" b="1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= </a:t>
              </a:r>
              <a:r>
                <a:rPr lang="pt-BR" b="1" dirty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	</a:t>
              </a:r>
            </a:p>
          </p:txBody>
        </p:sp>
        <p:grpSp>
          <p:nvGrpSpPr>
            <p:cNvPr id="50" name="Grupo 49"/>
            <p:cNvGrpSpPr/>
            <p:nvPr/>
          </p:nvGrpSpPr>
          <p:grpSpPr>
            <a:xfrm>
              <a:off x="1727684" y="3068960"/>
              <a:ext cx="1332148" cy="1429974"/>
              <a:chOff x="1619672" y="3212976"/>
              <a:chExt cx="1332148" cy="1429974"/>
            </a:xfrm>
          </p:grpSpPr>
          <p:sp>
            <p:nvSpPr>
              <p:cNvPr id="51" name="Espaço Reservado para Conteúdo 2"/>
              <p:cNvSpPr txBox="1">
                <a:spLocks/>
              </p:cNvSpPr>
              <p:nvPr/>
            </p:nvSpPr>
            <p:spPr>
              <a:xfrm>
                <a:off x="1619672" y="3212976"/>
                <a:ext cx="1332148" cy="142997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20000"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</a:t>
                </a:r>
                <a:endParaRPr lang="pt-BR" sz="3800" b="1" baseline="-40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Font typeface="Arial" pitchFamily="34" charset="0"/>
                  <a:buNone/>
                </a:pPr>
                <a:r>
                  <a:rPr lang="pt-BR" sz="3800" b="1" dirty="0" smtClean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0 </a:t>
                </a:r>
                <a:r>
                  <a:rPr lang="pt-BR" b="1" dirty="0">
                    <a:solidFill>
                      <a:prstClr val="white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	</a:t>
                </a:r>
              </a:p>
            </p:txBody>
          </p:sp>
          <p:cxnSp>
            <p:nvCxnSpPr>
              <p:cNvPr id="52" name="Conector reto 51"/>
              <p:cNvCxnSpPr/>
              <p:nvPr/>
            </p:nvCxnSpPr>
            <p:spPr>
              <a:xfrm>
                <a:off x="1775589" y="3733923"/>
                <a:ext cx="1071991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Espaço Reservado para Conteúdo 2"/>
          <p:cNvSpPr txBox="1">
            <a:spLocks/>
          </p:cNvSpPr>
          <p:nvPr/>
        </p:nvSpPr>
        <p:spPr>
          <a:xfrm>
            <a:off x="1000777" y="5033730"/>
            <a:ext cx="7794036" cy="1628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pt-BR" dirty="0" smtClean="0">
                <a:solidFill>
                  <a:schemeClr val="bg1"/>
                </a:solidFill>
              </a:rPr>
              <a:t>  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POSSÍVEL E INDETERMINADO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03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/>
      <p:bldP spid="15" grpId="0"/>
      <p:bldP spid="16" grpId="0"/>
      <p:bldP spid="21" grpId="0"/>
      <p:bldP spid="28" grpId="0"/>
      <p:bldP spid="29" grpId="0"/>
      <p:bldP spid="6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332656"/>
            <a:ext cx="6120680" cy="6048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b="1" u="sng" dirty="0" err="1" smtClean="0">
                <a:solidFill>
                  <a:schemeClr val="bg1"/>
                </a:solidFill>
              </a:rPr>
              <a:t>Matilda</a:t>
            </a:r>
            <a:r>
              <a:rPr lang="pt-BR" b="1" u="sng" dirty="0" smtClean="0">
                <a:solidFill>
                  <a:schemeClr val="bg1"/>
                </a:solidFill>
              </a:rPr>
              <a:t>: </a:t>
            </a:r>
            <a:r>
              <a:rPr lang="pt-BR" dirty="0" smtClean="0">
                <a:solidFill>
                  <a:schemeClr val="bg1"/>
                </a:solidFill>
              </a:rPr>
              <a:t>1 calça, 2 camisas e 3 pares de meias. (R$ 156,00)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b="1" u="sng" dirty="0" smtClean="0">
                <a:solidFill>
                  <a:schemeClr val="bg1"/>
                </a:solidFill>
              </a:rPr>
              <a:t>Delta: </a:t>
            </a:r>
            <a:r>
              <a:rPr lang="pt-BR" dirty="0" smtClean="0">
                <a:solidFill>
                  <a:schemeClr val="bg1"/>
                </a:solidFill>
              </a:rPr>
              <a:t>2 calças, 5 camisas e 6 pares de meias. (R$ 347,00)</a:t>
            </a:r>
          </a:p>
          <a:p>
            <a:pPr marL="0" indent="0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b="1" u="sng" dirty="0" err="1" smtClean="0">
                <a:solidFill>
                  <a:schemeClr val="bg1"/>
                </a:solidFill>
              </a:rPr>
              <a:t>Senóide</a:t>
            </a:r>
            <a:r>
              <a:rPr lang="pt-BR" b="1" u="sng" dirty="0" smtClean="0">
                <a:solidFill>
                  <a:schemeClr val="bg1"/>
                </a:solidFill>
              </a:rPr>
              <a:t>: </a:t>
            </a:r>
            <a:r>
              <a:rPr lang="pt-BR" dirty="0" smtClean="0">
                <a:solidFill>
                  <a:schemeClr val="bg1"/>
                </a:solidFill>
              </a:rPr>
              <a:t>2 calças, 3 camisas e 4 pares de meia. (R$ 253,00)</a:t>
            </a:r>
          </a:p>
          <a:p>
            <a:pPr marL="0" indent="0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i="1" dirty="0" smtClean="0">
                <a:solidFill>
                  <a:schemeClr val="bg1"/>
                </a:solidFill>
              </a:rPr>
              <a:t>Quanto custou cada par de meia?</a:t>
            </a:r>
            <a:endParaRPr lang="pt-BR" i="1" dirty="0">
              <a:solidFill>
                <a:schemeClr val="bg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57979" y1="45833" x2="57979" y2="45833"/>
                        <a14:foregroundMark x1="51064" y1="41667" x2="51064" y2="41667"/>
                        <a14:foregroundMark x1="46277" y1="25000" x2="46277" y2="25000"/>
                        <a14:foregroundMark x1="50532" y1="22917" x2="50532" y2="22917"/>
                        <a14:foregroundMark x1="54787" y1="15833" x2="54787" y2="15833"/>
                        <a14:foregroundMark x1="56383" y1="20000" x2="56383" y2="20000"/>
                        <a14:foregroundMark x1="51064" y1="18750" x2="51064" y2="18750"/>
                        <a14:foregroundMark x1="62234" y1="19167" x2="62234" y2="19167"/>
                        <a14:foregroundMark x1="60106" y1="16250" x2="60106" y2="16250"/>
                        <a14:foregroundMark x1="53191" y1="12083" x2="53191" y2="1208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60646"/>
            <a:ext cx="3147000" cy="6430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713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 o sistema:</a:t>
            </a:r>
          </a:p>
          <a:p>
            <a:pPr marL="0" indent="0"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have esquerda 3"/>
          <p:cNvSpPr/>
          <p:nvPr/>
        </p:nvSpPr>
        <p:spPr>
          <a:xfrm>
            <a:off x="94238" y="1189310"/>
            <a:ext cx="512440" cy="792088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2662" y="1045294"/>
            <a:ext cx="3015952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+ 3ay = 0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2x + </a:t>
            </a:r>
            <a:r>
              <a:rPr lang="pt-BR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4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27230" y="2636912"/>
            <a:ext cx="8398006" cy="38477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itchFamily="34" charset="0"/>
              <a:buAutoNum type="alphaUcParenR"/>
            </a:pPr>
            <a:r>
              <a:rPr lang="pt-BR" b="1" dirty="0" smtClean="0">
                <a:solidFill>
                  <a:schemeClr val="bg1"/>
                </a:solidFill>
              </a:rPr>
              <a:t>Para quais valores de </a:t>
            </a:r>
            <a:r>
              <a:rPr lang="pt-BR" b="1" i="1" dirty="0" smtClean="0">
                <a:solidFill>
                  <a:schemeClr val="bg1"/>
                </a:solidFill>
              </a:rPr>
              <a:t>a </a:t>
            </a:r>
            <a:r>
              <a:rPr lang="pt-BR" b="1" dirty="0" smtClean="0">
                <a:solidFill>
                  <a:schemeClr val="bg1"/>
                </a:solidFill>
              </a:rPr>
              <a:t>o sistema é um SPD?</a:t>
            </a:r>
          </a:p>
          <a:p>
            <a:pPr marL="514350" indent="-514350" algn="just">
              <a:buFont typeface="Arial" pitchFamily="34" charset="0"/>
              <a:buAutoNum type="alphaUcParenR"/>
            </a:pPr>
            <a:endParaRPr lang="pt-BR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>
              <a:buFont typeface="Arial" pitchFamily="34" charset="0"/>
              <a:buAutoNum type="alphaUcParenR"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quais valores de </a:t>
            </a:r>
            <a:r>
              <a:rPr lang="pt-B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sistema é um SPI?</a:t>
            </a:r>
          </a:p>
          <a:p>
            <a:pPr marL="514350" indent="-514350" algn="just">
              <a:buFont typeface="Arial" pitchFamily="34" charset="0"/>
              <a:buAutoNum type="alphaUcParenR"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just">
              <a:buFont typeface="Arial" pitchFamily="34" charset="0"/>
              <a:buAutoNum type="alphaUcParenR"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quais valores de </a:t>
            </a:r>
            <a:r>
              <a:rPr lang="pt-BR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sistema é um SI?</a:t>
            </a:r>
            <a:endParaRPr lang="pt-BR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18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</a:rPr>
              <a:t>Referências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IEZZI, Gelson; HAZZAN, Samuel. Coleção Fundamentos da Matemática Elementar. Vol.04. São Paulo: Atual, 1977.</a:t>
            </a:r>
          </a:p>
          <a:p>
            <a:pPr marL="0" indent="0" algn="just"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7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Equação Linear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734671"/>
            <a:ext cx="8568952" cy="51125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b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+ a</a:t>
            </a:r>
            <a:r>
              <a:rPr lang="pt-BR" b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a</a:t>
            </a:r>
            <a:r>
              <a:rPr lang="pt-BR" b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+ ... + </a:t>
            </a:r>
            <a:r>
              <a:rPr lang="pt-BR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b="1" baseline="-25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pt-BR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</a:t>
            </a:r>
            <a:r>
              <a:rPr lang="pt-BR" b="1" baseline="-25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= b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chemeClr val="bg1"/>
                </a:solidFill>
              </a:rPr>
              <a:t>a</a:t>
            </a:r>
            <a:r>
              <a:rPr lang="pt-BR" b="1" baseline="-25000" dirty="0">
                <a:solidFill>
                  <a:schemeClr val="bg1"/>
                </a:solidFill>
              </a:rPr>
              <a:t>1</a:t>
            </a:r>
            <a:r>
              <a:rPr lang="pt-BR" b="1" dirty="0">
                <a:solidFill>
                  <a:schemeClr val="bg1"/>
                </a:solidFill>
              </a:rPr>
              <a:t>,</a:t>
            </a:r>
            <a:r>
              <a:rPr lang="pt-BR" dirty="0">
                <a:solidFill>
                  <a:schemeClr val="bg1"/>
                </a:solidFill>
              </a:rPr>
              <a:t> </a:t>
            </a:r>
            <a:r>
              <a:rPr lang="pt-BR" b="1" dirty="0">
                <a:solidFill>
                  <a:schemeClr val="bg1"/>
                </a:solidFill>
              </a:rPr>
              <a:t>a</a:t>
            </a:r>
            <a:r>
              <a:rPr lang="pt-BR" b="1" baseline="-25000" dirty="0">
                <a:solidFill>
                  <a:schemeClr val="bg1"/>
                </a:solidFill>
              </a:rPr>
              <a:t>2</a:t>
            </a:r>
            <a:r>
              <a:rPr lang="pt-BR" b="1" dirty="0">
                <a:solidFill>
                  <a:schemeClr val="bg1"/>
                </a:solidFill>
              </a:rPr>
              <a:t>, a</a:t>
            </a:r>
            <a:r>
              <a:rPr lang="pt-BR" b="1" baseline="-25000" dirty="0">
                <a:solidFill>
                  <a:schemeClr val="bg1"/>
                </a:solidFill>
              </a:rPr>
              <a:t>3</a:t>
            </a:r>
            <a:r>
              <a:rPr lang="pt-BR" b="1" dirty="0">
                <a:solidFill>
                  <a:schemeClr val="bg1"/>
                </a:solidFill>
              </a:rPr>
              <a:t>, ... , </a:t>
            </a:r>
            <a:r>
              <a:rPr lang="pt-BR" b="1" dirty="0" err="1">
                <a:solidFill>
                  <a:schemeClr val="bg1"/>
                </a:solidFill>
              </a:rPr>
              <a:t>a</a:t>
            </a:r>
            <a:r>
              <a:rPr lang="pt-BR" b="1" baseline="-25000" dirty="0" err="1">
                <a:solidFill>
                  <a:schemeClr val="bg1"/>
                </a:solidFill>
              </a:rPr>
              <a:t>n</a:t>
            </a:r>
            <a:r>
              <a:rPr lang="pt-BR" b="1" dirty="0">
                <a:solidFill>
                  <a:schemeClr val="bg1"/>
                </a:solidFill>
              </a:rPr>
              <a:t> </a:t>
            </a:r>
            <a:r>
              <a:rPr lang="pt-BR" dirty="0">
                <a:solidFill>
                  <a:schemeClr val="bg1"/>
                </a:solidFill>
              </a:rPr>
              <a:t>são números reais, que recebem o nome de </a:t>
            </a:r>
            <a:r>
              <a:rPr lang="pt-BR" i="1" dirty="0">
                <a:solidFill>
                  <a:schemeClr val="bg1"/>
                </a:solidFill>
              </a:rPr>
              <a:t>coeficientes</a:t>
            </a:r>
            <a:r>
              <a:rPr lang="pt-BR" dirty="0">
                <a:solidFill>
                  <a:schemeClr val="bg1"/>
                </a:solidFill>
              </a:rPr>
              <a:t> das </a:t>
            </a:r>
            <a:r>
              <a:rPr lang="pt-BR" i="1" dirty="0">
                <a:solidFill>
                  <a:schemeClr val="bg1"/>
                </a:solidFill>
              </a:rPr>
              <a:t>incógnitas</a:t>
            </a:r>
            <a:endParaRPr lang="pt-BR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pt-BR" b="1" dirty="0" smtClean="0">
                <a:solidFill>
                  <a:schemeClr val="bg1"/>
                </a:solidFill>
              </a:rPr>
              <a:t>x</a:t>
            </a:r>
            <a:r>
              <a:rPr lang="pt-BR" b="1" baseline="-25000" dirty="0" smtClean="0">
                <a:solidFill>
                  <a:schemeClr val="bg1"/>
                </a:solidFill>
              </a:rPr>
              <a:t>1</a:t>
            </a:r>
            <a:r>
              <a:rPr lang="pt-BR" b="1" dirty="0">
                <a:solidFill>
                  <a:schemeClr val="bg1"/>
                </a:solidFill>
              </a:rPr>
              <a:t>, x</a:t>
            </a:r>
            <a:r>
              <a:rPr lang="pt-BR" b="1" baseline="-25000" dirty="0">
                <a:solidFill>
                  <a:schemeClr val="bg1"/>
                </a:solidFill>
              </a:rPr>
              <a:t>2</a:t>
            </a:r>
            <a:r>
              <a:rPr lang="pt-BR" b="1" dirty="0">
                <a:solidFill>
                  <a:schemeClr val="bg1"/>
                </a:solidFill>
              </a:rPr>
              <a:t>,x</a:t>
            </a:r>
            <a:r>
              <a:rPr lang="pt-BR" b="1" baseline="-25000" dirty="0">
                <a:solidFill>
                  <a:schemeClr val="bg1"/>
                </a:solidFill>
              </a:rPr>
              <a:t>3</a:t>
            </a:r>
            <a:r>
              <a:rPr lang="pt-BR" b="1" dirty="0">
                <a:solidFill>
                  <a:schemeClr val="bg1"/>
                </a:solidFill>
              </a:rPr>
              <a:t>, ... , x</a:t>
            </a:r>
            <a:r>
              <a:rPr lang="pt-BR" b="1" baseline="-25000" dirty="0">
                <a:solidFill>
                  <a:schemeClr val="bg1"/>
                </a:solidFill>
              </a:rPr>
              <a:t>n</a:t>
            </a:r>
            <a:r>
              <a:rPr lang="pt-BR" b="1" dirty="0">
                <a:solidFill>
                  <a:schemeClr val="bg1"/>
                </a:solidFill>
              </a:rPr>
              <a:t>,</a:t>
            </a:r>
            <a:r>
              <a:rPr lang="pt-BR" dirty="0">
                <a:solidFill>
                  <a:schemeClr val="bg1"/>
                </a:solidFill>
              </a:rPr>
              <a:t> e </a:t>
            </a:r>
            <a:r>
              <a:rPr lang="pt-BR" b="1" dirty="0">
                <a:solidFill>
                  <a:schemeClr val="bg1"/>
                </a:solidFill>
              </a:rPr>
              <a:t>b </a:t>
            </a:r>
            <a:r>
              <a:rPr lang="pt-BR" dirty="0">
                <a:solidFill>
                  <a:schemeClr val="bg1"/>
                </a:solidFill>
              </a:rPr>
              <a:t>é um número real chamado </a:t>
            </a:r>
            <a:r>
              <a:rPr lang="pt-BR" i="1" dirty="0">
                <a:solidFill>
                  <a:schemeClr val="bg1"/>
                </a:solidFill>
              </a:rPr>
              <a:t>termo independente</a:t>
            </a:r>
            <a:r>
              <a:rPr lang="pt-BR" dirty="0">
                <a:solidFill>
                  <a:schemeClr val="bg1"/>
                </a:solidFill>
              </a:rPr>
              <a:t> </a:t>
            </a:r>
            <a:r>
              <a:rPr lang="pt-BR" dirty="0" smtClean="0">
                <a:solidFill>
                  <a:schemeClr val="bg1"/>
                </a:solidFill>
              </a:rPr>
              <a:t>(quando </a:t>
            </a:r>
            <a:r>
              <a:rPr lang="pt-BR" dirty="0">
                <a:solidFill>
                  <a:schemeClr val="bg1"/>
                </a:solidFill>
              </a:rPr>
              <a:t>b=0, a equação recebe o nome de </a:t>
            </a:r>
            <a:r>
              <a:rPr lang="pt-BR" i="1" dirty="0">
                <a:solidFill>
                  <a:schemeClr val="bg1"/>
                </a:solidFill>
              </a:rPr>
              <a:t>linear homogênea</a:t>
            </a:r>
            <a:r>
              <a:rPr lang="pt-BR" dirty="0">
                <a:solidFill>
                  <a:schemeClr val="bg1"/>
                </a:solidFill>
              </a:rPr>
              <a:t>).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2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Linear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>
                <a:solidFill>
                  <a:schemeClr val="bg1"/>
                </a:solidFill>
              </a:rPr>
              <a:t>Conjunto de duas ou mais equações lineares.</a:t>
            </a:r>
          </a:p>
        </p:txBody>
      </p:sp>
      <p:pic>
        <p:nvPicPr>
          <p:cNvPr id="3074" name="Picture 2" descr="http://www.somatematica.com.br/emedio/sistemas/image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92896"/>
            <a:ext cx="803875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37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2880320"/>
          </a:xfrm>
        </p:spPr>
        <p:txBody>
          <a:bodyPr/>
          <a:lstStyle/>
          <a:p>
            <a:pPr marL="0" indent="0">
              <a:buNone/>
            </a:pPr>
            <a:r>
              <a:rPr lang="pt-BR" sz="2800" dirty="0" smtClean="0">
                <a:solidFill>
                  <a:schemeClr val="bg1"/>
                </a:solidFill>
              </a:rPr>
              <a:t>Todo sistema linear pode ser escrito na forma matricial, em que:</a:t>
            </a:r>
          </a:p>
          <a:p>
            <a:pPr marL="0" indent="0">
              <a:buNone/>
            </a:pPr>
            <a:r>
              <a:rPr lang="pt-BR" sz="2800" dirty="0" smtClean="0">
                <a:solidFill>
                  <a:schemeClr val="bg1"/>
                </a:solidFill>
              </a:rPr>
              <a:t>	a primeira matriz é a dos coeficientes numéricos, </a:t>
            </a:r>
          </a:p>
          <a:p>
            <a:pPr marL="0" indent="0">
              <a:buNone/>
            </a:pPr>
            <a:r>
              <a:rPr lang="pt-BR" sz="2800" dirty="0" smtClean="0">
                <a:solidFill>
                  <a:schemeClr val="bg1"/>
                </a:solidFill>
              </a:rPr>
              <a:t>	a segunda dos coeficientes algébricos e </a:t>
            </a:r>
          </a:p>
          <a:p>
            <a:pPr marL="0" indent="0">
              <a:buNone/>
            </a:pPr>
            <a:r>
              <a:rPr lang="pt-BR" sz="2800" dirty="0" smtClean="0">
                <a:solidFill>
                  <a:schemeClr val="bg1"/>
                </a:solidFill>
              </a:rPr>
              <a:t>	a terceira dos termos independentes</a:t>
            </a:r>
            <a:r>
              <a:rPr lang="pt-BR" dirty="0" smtClean="0">
                <a:solidFill>
                  <a:schemeClr val="bg1"/>
                </a:solidFill>
              </a:rPr>
              <a:t>. 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Linear em forma matricial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76700"/>
            <a:ext cx="3647905" cy="2088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4062309"/>
            <a:ext cx="3659227" cy="2086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044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Em </a:t>
            </a:r>
            <a:r>
              <a:rPr lang="pt-BR" dirty="0">
                <a:solidFill>
                  <a:schemeClr val="bg1"/>
                </a:solidFill>
              </a:rPr>
              <a:t>um sistema, cada incógnita deverá ter, pelo menos, uma equação associada a ela.</a:t>
            </a: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Assim, só se resolve um sistema se o número de equações for maior ou igual ao número de incógnitas, isto é, se existir 100 incógnitas, deverá existir, pelo menos 100 equações.</a:t>
            </a: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Solução de um sistema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7471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ipse 1"/>
          <p:cNvSpPr/>
          <p:nvPr/>
        </p:nvSpPr>
        <p:spPr>
          <a:xfrm>
            <a:off x="1403648" y="1340768"/>
            <a:ext cx="6552728" cy="7920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172819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SPD – Sistema Possível e Determinado</a:t>
            </a: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chemeClr val="bg1"/>
                </a:solidFill>
              </a:rPr>
              <a:t>Quando cada uma das incógnitas assume um único valor, isto é, o sistema tem uma ÚNICA SOLUÇÃO.</a:t>
            </a:r>
          </a:p>
          <a:p>
            <a:pPr marL="0" indent="0" algn="ctr"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Discussão de um sistema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have esquerda 4"/>
          <p:cNvSpPr/>
          <p:nvPr/>
        </p:nvSpPr>
        <p:spPr>
          <a:xfrm>
            <a:off x="467544" y="3429000"/>
            <a:ext cx="288032" cy="1224136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691952" y="3429000"/>
            <a:ext cx="1863824" cy="118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+ y = 10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2x + y = 13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2816188" y="3465004"/>
            <a:ext cx="3844044" cy="118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= 10 - y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0 - 2y + y = 13 =&gt; y = 7 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427984" y="3501008"/>
            <a:ext cx="3417549" cy="594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=&gt; x = 10 – 7 =&gt; x = 3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121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5" grpId="0" animBg="1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/>
          <p:cNvSpPr/>
          <p:nvPr/>
        </p:nvSpPr>
        <p:spPr>
          <a:xfrm>
            <a:off x="1259632" y="1196752"/>
            <a:ext cx="6552728" cy="7920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2088232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 – Sistema Possível e Indeterminado</a:t>
            </a:r>
          </a:p>
          <a:p>
            <a:pPr marL="0" indent="0" algn="ctr"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Quando cada uma das incógnitas </a:t>
            </a:r>
            <a:r>
              <a:rPr lang="pt-BR" dirty="0" smtClean="0">
                <a:solidFill>
                  <a:schemeClr val="bg1"/>
                </a:solidFill>
              </a:rPr>
              <a:t>pode assumir mais de um valor</a:t>
            </a:r>
            <a:r>
              <a:rPr lang="pt-BR" dirty="0">
                <a:solidFill>
                  <a:schemeClr val="bg1"/>
                </a:solidFill>
              </a:rPr>
              <a:t>, isto é, o sistema </a:t>
            </a:r>
            <a:r>
              <a:rPr lang="pt-BR" dirty="0" smtClean="0">
                <a:solidFill>
                  <a:schemeClr val="bg1"/>
                </a:solidFill>
              </a:rPr>
              <a:t>é possível, mas não se pode determinar, pois tem INFINITAS SOLUÇÕES.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Discussão de um sistema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have esquerda 5"/>
          <p:cNvSpPr/>
          <p:nvPr/>
        </p:nvSpPr>
        <p:spPr>
          <a:xfrm>
            <a:off x="467544" y="3429000"/>
            <a:ext cx="288032" cy="1224136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91952" y="3429000"/>
            <a:ext cx="1863824" cy="11881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+ y = 2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2x + 2y = 4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467544" y="4869160"/>
            <a:ext cx="8496944" cy="118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Quando as outras equações são combinações lineares de outra, tem-se um SPI !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2843808" y="3677635"/>
            <a:ext cx="6048672" cy="594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= {(1, 1); ( ½ , 3/2); (3/2, ½); ...}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68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  <p:bldP spid="6" grpId="0" animBg="1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/>
          <p:cNvSpPr/>
          <p:nvPr/>
        </p:nvSpPr>
        <p:spPr>
          <a:xfrm>
            <a:off x="1259632" y="1196752"/>
            <a:ext cx="6552728" cy="7920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208823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– Sistema Impossível</a:t>
            </a:r>
          </a:p>
          <a:p>
            <a:pPr marL="0" indent="0" algn="ctr"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pt-BR" dirty="0">
                <a:solidFill>
                  <a:schemeClr val="bg1"/>
                </a:solidFill>
              </a:rPr>
              <a:t>Quando </a:t>
            </a:r>
            <a:r>
              <a:rPr lang="pt-BR" dirty="0" smtClean="0">
                <a:solidFill>
                  <a:schemeClr val="bg1"/>
                </a:solidFill>
              </a:rPr>
              <a:t>as </a:t>
            </a:r>
            <a:r>
              <a:rPr lang="pt-BR" dirty="0">
                <a:solidFill>
                  <a:schemeClr val="bg1"/>
                </a:solidFill>
              </a:rPr>
              <a:t>incógnitas </a:t>
            </a:r>
            <a:r>
              <a:rPr lang="pt-BR" dirty="0" smtClean="0">
                <a:solidFill>
                  <a:schemeClr val="bg1"/>
                </a:solidFill>
              </a:rPr>
              <a:t>assumem valores absurdos, </a:t>
            </a:r>
            <a:r>
              <a:rPr lang="pt-BR" dirty="0">
                <a:solidFill>
                  <a:schemeClr val="bg1"/>
                </a:solidFill>
              </a:rPr>
              <a:t>isto é, o sistema </a:t>
            </a:r>
            <a:r>
              <a:rPr lang="pt-BR" dirty="0" smtClean="0">
                <a:solidFill>
                  <a:schemeClr val="bg1"/>
                </a:solidFill>
              </a:rPr>
              <a:t>NÃO TEM SOLUÇÃO.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Discussão de um sistema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have esquerda 5"/>
          <p:cNvSpPr/>
          <p:nvPr/>
        </p:nvSpPr>
        <p:spPr>
          <a:xfrm>
            <a:off x="427348" y="3717032"/>
            <a:ext cx="256220" cy="972108"/>
          </a:xfrm>
          <a:prstGeom prst="leftBrac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691952" y="3573016"/>
            <a:ext cx="1863824" cy="118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+ y = 2</a:t>
            </a:r>
          </a:p>
          <a:p>
            <a:pPr marL="0" indent="0" algn="just">
              <a:buFont typeface="Arial" pitchFamily="34" charset="0"/>
              <a:buNone/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 + y = 5</a:t>
            </a:r>
          </a:p>
          <a:p>
            <a:pPr marL="0" indent="0" algn="ctr">
              <a:buFont typeface="Arial" pitchFamily="34" charset="0"/>
              <a:buNone/>
            </a:pPr>
            <a:endParaRPr lang="pt-BR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 algn="just">
              <a:buFont typeface="Arial" pitchFamily="34" charset="0"/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 marL="0" indent="0">
              <a:buFont typeface="Arial" pitchFamily="34" charset="0"/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07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build="p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8" cy="504056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Passo 1:</a:t>
            </a:r>
            <a:r>
              <a:rPr lang="pt-BR" dirty="0" smtClean="0">
                <a:solidFill>
                  <a:schemeClr val="bg1"/>
                </a:solidFill>
              </a:rPr>
              <a:t> Encontra o determinante dos coeficientes numéricos, </a:t>
            </a:r>
            <a:r>
              <a:rPr lang="pt-BR" sz="3800" b="1" i="1" dirty="0" smtClean="0">
                <a:solidFill>
                  <a:schemeClr val="bg1"/>
                </a:solidFill>
              </a:rPr>
              <a:t>D</a:t>
            </a:r>
            <a:r>
              <a:rPr lang="pt-BR" dirty="0" smtClean="0">
                <a:solidFill>
                  <a:schemeClr val="bg1"/>
                </a:solidFill>
              </a:rPr>
              <a:t>;</a:t>
            </a: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Passo 2:</a:t>
            </a:r>
            <a:r>
              <a:rPr lang="pt-BR" dirty="0" smtClean="0">
                <a:solidFill>
                  <a:schemeClr val="bg1"/>
                </a:solidFill>
              </a:rPr>
              <a:t> Substitui a coluna da primeira incógnita pela coluna dos termos independentes e encontra o determinante desta incógnita, </a:t>
            </a:r>
            <a:r>
              <a:rPr lang="pt-BR" sz="3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800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pt-BR" dirty="0" smtClean="0">
                <a:solidFill>
                  <a:schemeClr val="bg1"/>
                </a:solidFill>
              </a:rPr>
              <a:t> .</a:t>
            </a: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Passo 3:</a:t>
            </a:r>
            <a:r>
              <a:rPr lang="pt-BR" dirty="0" smtClean="0">
                <a:solidFill>
                  <a:schemeClr val="bg1"/>
                </a:solidFill>
              </a:rPr>
              <a:t> Repete o processo com as demais incógnitas, encontrando </a:t>
            </a:r>
            <a:r>
              <a:rPr lang="pt-BR" sz="3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800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pt-BR" dirty="0" smtClean="0">
                <a:solidFill>
                  <a:schemeClr val="bg1"/>
                </a:solidFill>
              </a:rPr>
              <a:t>, </a:t>
            </a:r>
            <a:r>
              <a:rPr lang="pt-BR" sz="3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800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pt-BR" dirty="0" smtClean="0">
                <a:solidFill>
                  <a:schemeClr val="bg1"/>
                </a:solidFill>
              </a:rPr>
              <a:t>, ..., </a:t>
            </a:r>
            <a:r>
              <a:rPr lang="pt-BR" sz="3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800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pt-BR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pt-BR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pt-BR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Passo 4:</a:t>
            </a:r>
            <a:r>
              <a:rPr lang="pt-BR" dirty="0" smtClean="0">
                <a:solidFill>
                  <a:schemeClr val="bg1"/>
                </a:solidFill>
              </a:rPr>
              <a:t> o valor de cada incógnita será a divisão do </a:t>
            </a:r>
            <a:r>
              <a:rPr lang="pt-BR" sz="3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800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pt-BR" dirty="0" smtClean="0">
                <a:solidFill>
                  <a:schemeClr val="bg1"/>
                </a:solidFill>
              </a:rPr>
              <a:t> por </a:t>
            </a:r>
            <a:r>
              <a:rPr lang="pt-BR" sz="3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Método de </a:t>
            </a:r>
            <a:r>
              <a:rPr lang="pt-BR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Cramer</a:t>
            </a:r>
            <a:r>
              <a:rPr lang="pt-B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para resolver Sistemas</a:t>
            </a:r>
            <a:endParaRPr lang="pt-B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799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1078</Words>
  <Application>Microsoft Office PowerPoint</Application>
  <PresentationFormat>Apresentação na tela (4:3)</PresentationFormat>
  <Paragraphs>299</Paragraphs>
  <Slides>18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1_Tema do Office</vt:lpstr>
      <vt:lpstr>Determinantes  e  Sistemas  Lineares  </vt:lpstr>
      <vt:lpstr>Equação Linear</vt:lpstr>
      <vt:lpstr>Sistema Linear</vt:lpstr>
      <vt:lpstr>Sistema Linear em forma matricial</vt:lpstr>
      <vt:lpstr>Solução de um sistema</vt:lpstr>
      <vt:lpstr>Discussão de um sistema</vt:lpstr>
      <vt:lpstr>Discussão de um sistema</vt:lpstr>
      <vt:lpstr>Discussão de um sistema</vt:lpstr>
      <vt:lpstr>Método de Cramer para resolver Sistemas</vt:lpstr>
      <vt:lpstr>Método de Cramer</vt:lpstr>
      <vt:lpstr>Discussão de um Sistema por Cramer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Referências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Determinantes  e  Sistemas  Lineares  parte II</dc:title>
  <dc:creator>schivane</dc:creator>
  <cp:lastModifiedBy>Kaline</cp:lastModifiedBy>
  <cp:revision>51</cp:revision>
  <dcterms:created xsi:type="dcterms:W3CDTF">2013-01-26T17:39:43Z</dcterms:created>
  <dcterms:modified xsi:type="dcterms:W3CDTF">2015-08-15T18:02:36Z</dcterms:modified>
</cp:coreProperties>
</file>