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74" r:id="rId4"/>
    <p:sldId id="273" r:id="rId5"/>
    <p:sldId id="258" r:id="rId6"/>
    <p:sldId id="259" r:id="rId7"/>
    <p:sldId id="260" r:id="rId8"/>
    <p:sldId id="261" r:id="rId9"/>
    <p:sldId id="275" r:id="rId10"/>
    <p:sldId id="262" r:id="rId11"/>
    <p:sldId id="267" r:id="rId12"/>
    <p:sldId id="276" r:id="rId13"/>
    <p:sldId id="277" r:id="rId14"/>
    <p:sldId id="278" r:id="rId15"/>
    <p:sldId id="279" r:id="rId16"/>
    <p:sldId id="280" r:id="rId17"/>
    <p:sldId id="281" r:id="rId18"/>
    <p:sldId id="272" r:id="rId1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24" autoAdjust="0"/>
    <p:restoredTop sz="94660"/>
  </p:normalViewPr>
  <p:slideViewPr>
    <p:cSldViewPr>
      <p:cViewPr varScale="1">
        <p:scale>
          <a:sx n="68" d="100"/>
          <a:sy n="68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62E64C2-0DC5-4C18-9173-FE85E4E15324}" type="datetimeFigureOut">
              <a:rPr lang="pt-BR" smtClean="0"/>
              <a:pPr/>
              <a:t>09/06/2013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624DBBC-1D52-4DAF-A76C-E32E5E5DDFE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E64C2-0DC5-4C18-9173-FE85E4E15324}" type="datetimeFigureOut">
              <a:rPr lang="pt-BR" smtClean="0"/>
              <a:pPr/>
              <a:t>09/06/2013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4DBBC-1D52-4DAF-A76C-E32E5E5DDFE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E64C2-0DC5-4C18-9173-FE85E4E15324}" type="datetimeFigureOut">
              <a:rPr lang="pt-BR" smtClean="0"/>
              <a:pPr/>
              <a:t>09/06/2013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4DBBC-1D52-4DAF-A76C-E32E5E5DDFE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E64C2-0DC5-4C18-9173-FE85E4E15324}" type="datetimeFigureOut">
              <a:rPr lang="pt-BR" smtClean="0"/>
              <a:pPr/>
              <a:t>09/06/2013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4DBBC-1D52-4DAF-A76C-E32E5E5DDFE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E64C2-0DC5-4C18-9173-FE85E4E15324}" type="datetimeFigureOut">
              <a:rPr lang="pt-BR" smtClean="0"/>
              <a:pPr/>
              <a:t>09/06/2013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4DBBC-1D52-4DAF-A76C-E32E5E5DDFE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E64C2-0DC5-4C18-9173-FE85E4E15324}" type="datetimeFigureOut">
              <a:rPr lang="pt-BR" smtClean="0"/>
              <a:pPr/>
              <a:t>09/06/2013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4DBBC-1D52-4DAF-A76C-E32E5E5DDFE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62E64C2-0DC5-4C18-9173-FE85E4E15324}" type="datetimeFigureOut">
              <a:rPr lang="pt-BR" smtClean="0"/>
              <a:pPr/>
              <a:t>09/06/2013</a:t>
            </a:fld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624DBBC-1D52-4DAF-A76C-E32E5E5DDFE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62E64C2-0DC5-4C18-9173-FE85E4E15324}" type="datetimeFigureOut">
              <a:rPr lang="pt-BR" smtClean="0"/>
              <a:pPr/>
              <a:t>09/06/2013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624DBBC-1D52-4DAF-A76C-E32E5E5DDFE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E64C2-0DC5-4C18-9173-FE85E4E15324}" type="datetimeFigureOut">
              <a:rPr lang="pt-BR" smtClean="0"/>
              <a:pPr/>
              <a:t>09/06/2013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4DBBC-1D52-4DAF-A76C-E32E5E5DDFE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E64C2-0DC5-4C18-9173-FE85E4E15324}" type="datetimeFigureOut">
              <a:rPr lang="pt-BR" smtClean="0"/>
              <a:pPr/>
              <a:t>09/06/2013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4DBBC-1D52-4DAF-A76C-E32E5E5DDFE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E64C2-0DC5-4C18-9173-FE85E4E15324}" type="datetimeFigureOut">
              <a:rPr lang="pt-BR" smtClean="0"/>
              <a:pPr/>
              <a:t>09/06/2013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4DBBC-1D52-4DAF-A76C-E32E5E5DDFE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62E64C2-0DC5-4C18-9173-FE85E4E15324}" type="datetimeFigureOut">
              <a:rPr lang="pt-BR" smtClean="0"/>
              <a:pPr/>
              <a:t>09/06/2013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624DBBC-1D52-4DAF-A76C-E32E5E5DDFE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ctrTitle"/>
          </p:nvPr>
        </p:nvSpPr>
        <p:spPr>
          <a:xfrm>
            <a:off x="899592" y="1052736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pt-BR" dirty="0" smtClean="0"/>
              <a:t> Progressão Aritmética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1151112" y="3933056"/>
            <a:ext cx="7992888" cy="2924944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pt-BR" sz="3600" b="1" dirty="0" smtClean="0">
                <a:solidFill>
                  <a:schemeClr val="bg1"/>
                </a:solidFill>
                <a:latin typeface="Comic Sans MS" pitchFamily="66" charset="0"/>
              </a:rPr>
              <a:t>          </a:t>
            </a:r>
            <a:endParaRPr lang="pt-BR" sz="36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r"/>
            <a:endParaRPr lang="pt-BR" sz="2400" b="1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r"/>
            <a:endParaRPr lang="pt-BR" sz="2400" b="1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r"/>
            <a:endParaRPr lang="pt-BR" b="1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r"/>
            <a:endParaRPr lang="pt-BR" sz="2400" b="1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r"/>
            <a:endParaRPr lang="pt-BR" b="1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r"/>
            <a:endParaRPr lang="pt-BR" sz="2400" b="1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r"/>
            <a:r>
              <a:rPr lang="pt-BR" sz="2400" b="1" dirty="0" err="1" smtClean="0">
                <a:solidFill>
                  <a:schemeClr val="tx1"/>
                </a:solidFill>
                <a:latin typeface="Comic Sans MS" pitchFamily="66" charset="0"/>
              </a:rPr>
              <a:t>Profª</a:t>
            </a:r>
            <a:r>
              <a:rPr lang="pt-BR" sz="2400" b="1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pt-BR" sz="2400" b="1" dirty="0" smtClean="0">
                <a:solidFill>
                  <a:schemeClr val="tx1"/>
                </a:solidFill>
                <a:latin typeface="Comic Sans MS" pitchFamily="66" charset="0"/>
              </a:rPr>
              <a:t>Kaline Souza</a:t>
            </a:r>
            <a:endParaRPr lang="pt-BR" sz="2400" b="1" dirty="0">
              <a:solidFill>
                <a:schemeClr val="tx1"/>
              </a:solidFill>
              <a:latin typeface="Comic Sans MS" pitchFamily="66" charset="0"/>
            </a:endParaRPr>
          </a:p>
          <a:p>
            <a:endParaRPr lang="pt-BR" dirty="0"/>
          </a:p>
        </p:txBody>
      </p:sp>
      <p:cxnSp>
        <p:nvCxnSpPr>
          <p:cNvPr id="9" name="Conector reto 8"/>
          <p:cNvCxnSpPr/>
          <p:nvPr/>
        </p:nvCxnSpPr>
        <p:spPr>
          <a:xfrm>
            <a:off x="1115616" y="1844824"/>
            <a:ext cx="6768752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8" name="Imagem 7" descr="downloa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797152"/>
            <a:ext cx="4139952" cy="20608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  <a:t>Progressão Aritmética</a:t>
            </a:r>
            <a:b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pt-BR" b="1" dirty="0" smtClean="0"/>
              <a:t> </a:t>
            </a:r>
            <a:r>
              <a:rPr lang="pt-BR" sz="3100" b="1" dirty="0" smtClean="0">
                <a:solidFill>
                  <a:schemeClr val="tx1"/>
                </a:solidFill>
                <a:latin typeface="Arial Narrow" pitchFamily="34" charset="0"/>
              </a:rPr>
              <a:t>FÓRMULA  DO TERMO GERAL DE UMA PA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ln>
            <a:solidFill>
              <a:srgbClr val="FFC000"/>
            </a:solidFill>
          </a:ln>
        </p:spPr>
        <p:txBody>
          <a:bodyPr/>
          <a:lstStyle/>
          <a:p>
            <a:pPr algn="just">
              <a:buNone/>
            </a:pPr>
            <a:r>
              <a:rPr lang="pt-BR" sz="3200" dirty="0" smtClean="0">
                <a:latin typeface="Arial Narrow" pitchFamily="34" charset="0"/>
              </a:rPr>
              <a:t>  </a:t>
            </a:r>
          </a:p>
          <a:p>
            <a:pPr algn="just">
              <a:buNone/>
            </a:pPr>
            <a:r>
              <a:rPr lang="pt-BR" sz="3200" dirty="0" smtClean="0">
                <a:latin typeface="Arial Narrow" pitchFamily="34" charset="0"/>
              </a:rPr>
              <a:t>Numa </a:t>
            </a:r>
            <a:r>
              <a:rPr lang="pt-BR" sz="3200" dirty="0" err="1" smtClean="0">
                <a:latin typeface="Arial Narrow" pitchFamily="34" charset="0"/>
              </a:rPr>
              <a:t>P.A.</a:t>
            </a:r>
            <a:r>
              <a:rPr lang="pt-BR" sz="3200" dirty="0" smtClean="0">
                <a:latin typeface="Arial Narrow" pitchFamily="34" charset="0"/>
              </a:rPr>
              <a:t> de razão </a:t>
            </a:r>
            <a:r>
              <a:rPr lang="pt-BR" sz="3200" b="1" dirty="0" smtClean="0">
                <a:latin typeface="Arial Narrow" pitchFamily="34" charset="0"/>
              </a:rPr>
              <a:t>r</a:t>
            </a:r>
            <a:r>
              <a:rPr lang="pt-BR" sz="3200" dirty="0" smtClean="0">
                <a:latin typeface="Arial Narrow" pitchFamily="34" charset="0"/>
              </a:rPr>
              <a:t> e primeiro termo </a:t>
            </a:r>
            <a:r>
              <a:rPr lang="pt-BR" sz="3200" dirty="0" smtClean="0"/>
              <a:t>a</a:t>
            </a:r>
            <a:r>
              <a:rPr lang="pt-BR" sz="3200" baseline="-25000" dirty="0" smtClean="0"/>
              <a:t>1</a:t>
            </a:r>
            <a:r>
              <a:rPr lang="pt-BR" sz="3200" dirty="0" smtClean="0"/>
              <a:t> </a:t>
            </a:r>
            <a:r>
              <a:rPr lang="pt-BR" sz="3200" dirty="0" smtClean="0">
                <a:latin typeface="Arial Narrow" pitchFamily="34" charset="0"/>
              </a:rPr>
              <a:t>, podemos obter um termo qualquer </a:t>
            </a:r>
            <a:r>
              <a:rPr lang="pt-BR" sz="3200" dirty="0" err="1" smtClean="0"/>
              <a:t>a</a:t>
            </a:r>
            <a:r>
              <a:rPr lang="pt-BR" sz="3200" baseline="-25000" dirty="0" err="1" smtClean="0"/>
              <a:t>n</a:t>
            </a:r>
            <a:r>
              <a:rPr lang="pt-BR" sz="3200" dirty="0" smtClean="0">
                <a:latin typeface="Arial Narrow" pitchFamily="34" charset="0"/>
              </a:rPr>
              <a:t> ,através da seguinte relação:</a:t>
            </a:r>
          </a:p>
          <a:p>
            <a:pPr algn="just">
              <a:buNone/>
            </a:pPr>
            <a:endParaRPr lang="pt-BR" sz="3200" dirty="0">
              <a:latin typeface="Arial Narrow" pitchFamily="34" charset="0"/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941168"/>
            <a:ext cx="7869778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  <a:t>Progressão Aritmética</a:t>
            </a:r>
            <a:b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pt-BR" sz="3100" b="1" dirty="0" smtClean="0">
                <a:latin typeface="Arial Narrow" pitchFamily="34" charset="0"/>
              </a:rPr>
              <a:t> FÓRMULA DA SOMA DOS TERMOS DE UMA PA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ln>
            <a:solidFill>
              <a:srgbClr val="FFC000"/>
            </a:solidFill>
          </a:ln>
        </p:spPr>
        <p:txBody>
          <a:bodyPr/>
          <a:lstStyle/>
          <a:p>
            <a:pPr algn="just">
              <a:buNone/>
            </a:pPr>
            <a:r>
              <a:rPr lang="pt-BR" dirty="0" smtClean="0">
                <a:latin typeface="Arial Narrow" pitchFamily="34" charset="0"/>
              </a:rPr>
              <a:t>   Consideremos a PA (a</a:t>
            </a:r>
            <a:r>
              <a:rPr lang="pt-BR" baseline="-25000" dirty="0" smtClean="0">
                <a:latin typeface="Arial Narrow" pitchFamily="34" charset="0"/>
              </a:rPr>
              <a:t>1</a:t>
            </a:r>
            <a:r>
              <a:rPr lang="pt-BR" dirty="0" smtClean="0">
                <a:latin typeface="Arial Narrow" pitchFamily="34" charset="0"/>
              </a:rPr>
              <a:t>, a</a:t>
            </a:r>
            <a:r>
              <a:rPr lang="pt-BR" baseline="-25000" dirty="0" smtClean="0">
                <a:latin typeface="Arial Narrow" pitchFamily="34" charset="0"/>
              </a:rPr>
              <a:t>2</a:t>
            </a:r>
            <a:r>
              <a:rPr lang="pt-BR" dirty="0" smtClean="0">
                <a:latin typeface="Arial Narrow" pitchFamily="34" charset="0"/>
              </a:rPr>
              <a:t>, a</a:t>
            </a:r>
            <a:r>
              <a:rPr lang="pt-BR" baseline="-25000" dirty="0" smtClean="0">
                <a:latin typeface="Arial Narrow" pitchFamily="34" charset="0"/>
              </a:rPr>
              <a:t>3</a:t>
            </a:r>
            <a:r>
              <a:rPr lang="pt-BR" dirty="0" smtClean="0">
                <a:latin typeface="Arial Narrow" pitchFamily="34" charset="0"/>
              </a:rPr>
              <a:t>,..., </a:t>
            </a:r>
            <a:r>
              <a:rPr lang="pt-BR" dirty="0" err="1" smtClean="0">
                <a:latin typeface="Arial Narrow" pitchFamily="34" charset="0"/>
              </a:rPr>
              <a:t>a</a:t>
            </a:r>
            <a:r>
              <a:rPr lang="pt-BR" baseline="-25000" dirty="0" err="1" smtClean="0">
                <a:latin typeface="Arial Narrow" pitchFamily="34" charset="0"/>
              </a:rPr>
              <a:t>n</a:t>
            </a:r>
            <a:r>
              <a:rPr lang="pt-BR" baseline="-25000" dirty="0" smtClean="0">
                <a:latin typeface="Arial Narrow" pitchFamily="34" charset="0"/>
              </a:rPr>
              <a:t> – 3</a:t>
            </a:r>
            <a:r>
              <a:rPr lang="pt-BR" dirty="0" smtClean="0">
                <a:latin typeface="Arial Narrow" pitchFamily="34" charset="0"/>
              </a:rPr>
              <a:t>, </a:t>
            </a:r>
            <a:r>
              <a:rPr lang="pt-BR" dirty="0" err="1" smtClean="0">
                <a:latin typeface="Arial Narrow" pitchFamily="34" charset="0"/>
              </a:rPr>
              <a:t>a</a:t>
            </a:r>
            <a:r>
              <a:rPr lang="pt-BR" baseline="-25000" dirty="0" err="1" smtClean="0">
                <a:latin typeface="Arial Narrow" pitchFamily="34" charset="0"/>
              </a:rPr>
              <a:t>n</a:t>
            </a:r>
            <a:r>
              <a:rPr lang="pt-BR" baseline="-25000" dirty="0" smtClean="0">
                <a:latin typeface="Arial Narrow" pitchFamily="34" charset="0"/>
              </a:rPr>
              <a:t> – 2, </a:t>
            </a:r>
            <a:r>
              <a:rPr lang="pt-BR" dirty="0" err="1" smtClean="0">
                <a:latin typeface="Arial Narrow" pitchFamily="34" charset="0"/>
              </a:rPr>
              <a:t>a</a:t>
            </a:r>
            <a:r>
              <a:rPr lang="pt-BR" baseline="-25000" dirty="0" err="1" smtClean="0">
                <a:latin typeface="Arial Narrow" pitchFamily="34" charset="0"/>
              </a:rPr>
              <a:t>n</a:t>
            </a:r>
            <a:r>
              <a:rPr lang="pt-BR" baseline="-25000" dirty="0" smtClean="0">
                <a:latin typeface="Arial Narrow" pitchFamily="34" charset="0"/>
              </a:rPr>
              <a:t> – 1, </a:t>
            </a:r>
            <a:r>
              <a:rPr lang="pt-BR" dirty="0" err="1" smtClean="0">
                <a:latin typeface="Arial Narrow" pitchFamily="34" charset="0"/>
              </a:rPr>
              <a:t>a</a:t>
            </a:r>
            <a:r>
              <a:rPr lang="pt-BR" baseline="-25000" dirty="0" err="1" smtClean="0">
                <a:latin typeface="Arial Narrow" pitchFamily="34" charset="0"/>
              </a:rPr>
              <a:t>n</a:t>
            </a:r>
            <a:r>
              <a:rPr lang="pt-BR" dirty="0" smtClean="0">
                <a:latin typeface="Arial Narrow" pitchFamily="34" charset="0"/>
              </a:rPr>
              <a:t>) e vamos indicar por S</a:t>
            </a:r>
            <a:r>
              <a:rPr lang="pt-BR" baseline="-25000" dirty="0" smtClean="0">
                <a:latin typeface="Arial Narrow" pitchFamily="34" charset="0"/>
              </a:rPr>
              <a:t>n</a:t>
            </a:r>
            <a:r>
              <a:rPr lang="pt-BR" dirty="0" smtClean="0">
                <a:latin typeface="Arial Narrow" pitchFamily="34" charset="0"/>
              </a:rPr>
              <a:t> a soma de seus termos.</a:t>
            </a:r>
          </a:p>
          <a:p>
            <a:pPr algn="just">
              <a:buNone/>
            </a:pPr>
            <a:endParaRPr lang="pt-BR" dirty="0" smtClean="0">
              <a:latin typeface="Arial Narrow" pitchFamily="34" charset="0"/>
            </a:endParaRPr>
          </a:p>
          <a:p>
            <a:pPr algn="just">
              <a:buNone/>
            </a:pPr>
            <a:endParaRPr lang="pt-BR" dirty="0" smtClean="0"/>
          </a:p>
          <a:p>
            <a:endParaRPr lang="pt-BR" dirty="0"/>
          </a:p>
        </p:txBody>
      </p:sp>
      <p:pic>
        <p:nvPicPr>
          <p:cNvPr id="4" name="Imagem 3" descr="pasoma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07704" y="3429000"/>
            <a:ext cx="4752528" cy="2880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  <a:t>Progressão Aritmética</a:t>
            </a:r>
            <a:b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pt-BR" sz="3100" b="1" dirty="0" smtClean="0">
                <a:latin typeface="Arial Narrow" pitchFamily="34" charset="0"/>
              </a:rPr>
              <a:t> 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628800"/>
            <a:ext cx="8964488" cy="5040560"/>
          </a:xfrm>
          <a:ln>
            <a:solidFill>
              <a:srgbClr val="FFC000"/>
            </a:solidFill>
          </a:ln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número mensal de passagens de uma determinada empresa aérea aumentou no ano passado nas seguintes condições: em janeiro foram vendidas 33 000 passagens; em fevereiro, 34 500; em março, 36 000. Esse padrão de crescimento se mantém para os meses subsequentes. Quantas passagens foram vendidas por essa empresa em julho do ano passado? </a:t>
            </a:r>
          </a:p>
          <a:p>
            <a:pPr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) 38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000. </a:t>
            </a:r>
          </a:p>
          <a:p>
            <a:pPr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) 40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500. </a:t>
            </a:r>
          </a:p>
          <a:p>
            <a:pPr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) 43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400. </a:t>
            </a:r>
          </a:p>
          <a:p>
            <a:pPr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) 42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000. </a:t>
            </a:r>
          </a:p>
          <a:p>
            <a:pPr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) 48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000. </a:t>
            </a:r>
          </a:p>
          <a:p>
            <a:pPr algn="just">
              <a:buNone/>
            </a:pP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4293096"/>
            <a:ext cx="2140074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  <a:t>Progressão Aritmética</a:t>
            </a:r>
            <a:b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pt-BR" sz="3100" b="1" dirty="0" smtClean="0">
                <a:latin typeface="Arial Narrow" pitchFamily="34" charset="0"/>
              </a:rPr>
              <a:t> 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628800"/>
            <a:ext cx="8964488" cy="5040560"/>
          </a:xfrm>
          <a:ln>
            <a:solidFill>
              <a:srgbClr val="FFC000"/>
            </a:solidFill>
          </a:ln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Usando-se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um conta-gotas, um produto químico é misturado a uma quantidade de água da seguinte forma: a mistura é feita em intervalos regulares, sendo que no primeiro intervalo são colocadas 4 gotas e nos intervalos seguintes são colocadas 4 gotas mais a quantidade misturada no intervalo anterior. Sabendo-se que no último intervalo o número de gotas é 100, o total de gotas do produto misturadas à água é: </a:t>
            </a:r>
          </a:p>
          <a:p>
            <a:pPr algn="just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a) 1300 </a:t>
            </a:r>
          </a:p>
          <a:p>
            <a:pPr algn="just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b) 1100 </a:t>
            </a:r>
          </a:p>
          <a:p>
            <a:pPr algn="just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c) 1600 </a:t>
            </a:r>
          </a:p>
          <a:p>
            <a:pPr algn="just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d) 900 </a:t>
            </a:r>
          </a:p>
          <a:p>
            <a:pPr algn="just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e) 1200 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8706" y="4653136"/>
            <a:ext cx="3149205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00808"/>
            <a:ext cx="8352928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  <a:t>Progressão Aritmética</a:t>
            </a:r>
            <a:b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pt-BR" sz="3100" b="1" dirty="0" smtClean="0">
                <a:latin typeface="Arial Narrow" pitchFamily="34" charset="0"/>
              </a:rPr>
              <a:t> 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040560"/>
          </a:xfrm>
          <a:ln>
            <a:solidFill>
              <a:srgbClr val="FFC000"/>
            </a:solidFill>
          </a:ln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Leia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com atenção a história em quadrinhos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endParaRPr lang="pt-BR" sz="2400" dirty="0" smtClean="0"/>
          </a:p>
          <a:p>
            <a:endParaRPr lang="pt-BR" sz="2400" dirty="0" smtClean="0"/>
          </a:p>
          <a:p>
            <a:pPr>
              <a:buNone/>
            </a:pPr>
            <a:endParaRPr lang="pt-BR" sz="2400" dirty="0" smtClean="0"/>
          </a:p>
          <a:p>
            <a:pPr algn="just">
              <a:buNone/>
            </a:pPr>
            <a:endParaRPr lang="pt-BR" sz="2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600" dirty="0" smtClean="0">
                <a:latin typeface="Arial" pitchFamily="34" charset="0"/>
                <a:cs typeface="Arial" pitchFamily="34" charset="0"/>
              </a:rPr>
              <a:t>Considere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que o leão da história acima tenha repetido o convite por várias semanas. Na primeira, convidou a Lana para sair 19 vezes; na segunda semana, convidou 23 vezes; na terceira, 27 vezes e assim sucessivamente, sempre aumentando em 4 unidades o número de convites feitos na semana anterior.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Imediatamente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após ter sido feito o último dos 492 convites, o número de semanas já decorridas desde o primeiro convite era igual a: </a:t>
            </a:r>
            <a:endParaRPr lang="pt-BR" sz="2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pt-BR" sz="2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600" dirty="0" smtClean="0">
                <a:latin typeface="Arial" pitchFamily="34" charset="0"/>
                <a:cs typeface="Arial" pitchFamily="34" charset="0"/>
              </a:rPr>
              <a:t>a) 10 </a:t>
            </a:r>
          </a:p>
          <a:p>
            <a:pPr algn="just">
              <a:buNone/>
            </a:pPr>
            <a:r>
              <a:rPr lang="pt-BR" sz="2600" dirty="0" smtClean="0">
                <a:latin typeface="Arial" pitchFamily="34" charset="0"/>
                <a:cs typeface="Arial" pitchFamily="34" charset="0"/>
              </a:rPr>
              <a:t>b) 12 </a:t>
            </a:r>
          </a:p>
          <a:p>
            <a:pPr algn="just">
              <a:buNone/>
            </a:pPr>
            <a:r>
              <a:rPr lang="pt-BR" sz="2600" dirty="0" smtClean="0">
                <a:latin typeface="Arial" pitchFamily="34" charset="0"/>
                <a:cs typeface="Arial" pitchFamily="34" charset="0"/>
              </a:rPr>
              <a:t>c) 14 </a:t>
            </a:r>
          </a:p>
          <a:p>
            <a:pPr algn="just">
              <a:buNone/>
            </a:pPr>
            <a:r>
              <a:rPr lang="pt-BR" sz="2600" dirty="0" smtClean="0">
                <a:latin typeface="Arial" pitchFamily="34" charset="0"/>
                <a:cs typeface="Arial" pitchFamily="34" charset="0"/>
              </a:rPr>
              <a:t>d) 16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 </a:t>
            </a:r>
            <a:endParaRPr lang="pt-BR" sz="2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  <a:t>Progressão Aritmética</a:t>
            </a:r>
            <a:b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pt-BR" sz="3100" b="1" dirty="0" smtClean="0">
                <a:latin typeface="Arial Narrow" pitchFamily="34" charset="0"/>
              </a:rPr>
              <a:t> 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040560"/>
          </a:xfrm>
          <a:ln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Uma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empresa deve instalar telefones de emergência a cada 42 quilômetros, ao longo da rodovia de 2.184 km, que liga Maceió ao Rio de Janeiro. Considere que o primeiro desses telefones é instalado no quilômetro 42 e o último, no quilômetro 2.142. Assim, a quantidade de telefones instalados é igual a: 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a)50 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) 51 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) 52 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) 53 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) 54 </a:t>
            </a:r>
          </a:p>
          <a:p>
            <a:endParaRPr lang="pt-BR" sz="2400" dirty="0" smtClean="0"/>
          </a:p>
          <a:p>
            <a:pPr>
              <a:buNone/>
            </a:pPr>
            <a:endParaRPr lang="pt-BR" sz="2400" dirty="0" smtClean="0"/>
          </a:p>
          <a:p>
            <a:pPr algn="just">
              <a:buNone/>
            </a:pPr>
            <a:endParaRPr lang="pt-BR" sz="2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pt-BR" sz="2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3717032"/>
            <a:ext cx="3007221" cy="3007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  <a:t>Progressão Aritmética</a:t>
            </a:r>
            <a:b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pt-BR" sz="3100" b="1" dirty="0" smtClean="0">
                <a:latin typeface="Arial Narrow" pitchFamily="34" charset="0"/>
              </a:rPr>
              <a:t> 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040560"/>
          </a:xfrm>
          <a:ln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diretório acadêmico de uma Universidade organizou palestras de esclarecimento sobre o plano de governo dos candidatos a governador. O anfiteatro, onde foram realizados os encontros, possuía 12 filas de poltronas distribuídas da seguinte forma: na primeira fila 21 poltronas, na segunda 25, na terceira 29, e assim sucessivamente. Sabendo que, num determinado dia, todas as poltronas foram ocupadas e que 42 pessoas ficaram em pé, o total de participantes, excluído o palestrante, foi de: </a:t>
            </a: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(A) 474 </a:t>
            </a: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(B) 516 </a:t>
            </a: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(C) 557 </a:t>
            </a: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(D) 558 </a:t>
            </a: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(E) 559 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pt-BR" sz="2400" dirty="0" smtClean="0"/>
          </a:p>
          <a:p>
            <a:pPr algn="just">
              <a:buNone/>
            </a:pPr>
            <a:endParaRPr lang="pt-BR" sz="2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pt-BR" sz="2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  <a:t>Progressão Aritmética</a:t>
            </a:r>
            <a:b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pt-BR" sz="3100" b="1" dirty="0" smtClean="0">
                <a:latin typeface="Arial Narrow" pitchFamily="34" charset="0"/>
              </a:rPr>
              <a:t> 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040560"/>
          </a:xfrm>
          <a:ln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Um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pai resolve depositar todos os meses uma certa quantia na caderneta de poupança de seu filho. Pretende começar com R$5,00 e aumentar R$5,00 por mês, ou seja, depositar R$10,00 no segundo mês, R$15,00 no terceiro mês e assim por diante. Após efetuar o décimo quinto depósito, a quantia total depositada por ele será de 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a) R$150,00 </a:t>
            </a: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b) R$250,00 </a:t>
            </a: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c) R$400,00 </a:t>
            </a: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d) R$520,00 </a:t>
            </a:r>
          </a:p>
          <a:p>
            <a:pPr algn="just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e) R$600,00 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pt-BR" sz="2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pt-BR" sz="2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4149080"/>
            <a:ext cx="3531096" cy="2244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download.jpg"/>
          <p:cNvPicPr>
            <a:picLocks noChangeAspect="1"/>
          </p:cNvPicPr>
          <p:nvPr/>
        </p:nvPicPr>
        <p:blipFill>
          <a:blip r:embed="rId2" cstate="print">
            <a:lum bright="40000"/>
          </a:blip>
          <a:stretch>
            <a:fillRect/>
          </a:stretch>
        </p:blipFill>
        <p:spPr>
          <a:xfrm>
            <a:off x="1259632" y="2276872"/>
            <a:ext cx="6416060" cy="275778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1600" y="692696"/>
            <a:ext cx="7772400" cy="1362075"/>
          </a:xfrm>
          <a:ln>
            <a:solidFill>
              <a:schemeClr val="bg1"/>
            </a:solidFill>
          </a:ln>
        </p:spPr>
        <p:txBody>
          <a:bodyPr/>
          <a:lstStyle/>
          <a:p>
            <a:pPr algn="ctr"/>
            <a:r>
              <a:rPr lang="pt-BR" sz="6600" dirty="0" smtClean="0">
                <a:solidFill>
                  <a:srgbClr val="92D050"/>
                </a:solidFill>
              </a:rPr>
              <a:t>F I M</a:t>
            </a:r>
            <a:endParaRPr lang="pt-BR" sz="6600" dirty="0">
              <a:solidFill>
                <a:srgbClr val="92D050"/>
              </a:solidFill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 rot="20145685">
            <a:off x="2642083" y="3940034"/>
            <a:ext cx="6128651" cy="1736488"/>
          </a:xfrm>
        </p:spPr>
        <p:txBody>
          <a:bodyPr>
            <a:normAutofit fontScale="92500" lnSpcReduction="20000"/>
          </a:bodyPr>
          <a:lstStyle/>
          <a:p>
            <a:endParaRPr lang="pt-BR" sz="3200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endParaRPr lang="pt-BR" sz="3200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pt-BR" sz="3200" dirty="0" smtClean="0">
                <a:solidFill>
                  <a:srgbClr val="92D050"/>
                </a:solidFill>
                <a:latin typeface="Comic Sans MS" pitchFamily="66" charset="0"/>
              </a:rPr>
              <a:t>                       kalinekhorus@hotmail.com</a:t>
            </a:r>
            <a:endParaRPr lang="pt-BR" sz="3200" dirty="0">
              <a:solidFill>
                <a:srgbClr val="92D05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>
                <a:solidFill>
                  <a:srgbClr val="C00000"/>
                </a:solidFill>
              </a:rPr>
              <a:t>SEQUÊNCIA </a:t>
            </a:r>
            <a:r>
              <a:rPr lang="pt-BR" b="1" dirty="0" smtClean="0">
                <a:solidFill>
                  <a:srgbClr val="C00000"/>
                </a:solidFill>
              </a:rPr>
              <a:t>NUMÉRICA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988840"/>
            <a:ext cx="9144000" cy="4869160"/>
          </a:xfrm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pPr algn="just">
              <a:buNone/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Denominamos sequência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numérica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conjunto de números reais dispostos em certa ordem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None/>
            </a:pPr>
            <a:endParaRPr lang="pt-BR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EXEMPLOS:</a:t>
            </a:r>
          </a:p>
          <a:p>
            <a:pPr algn="just">
              <a:buNone/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conjunto ordenado (0, 2, 4, 6, 8, 10,...) é a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sequência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de números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pares;</a:t>
            </a:r>
          </a:p>
          <a:p>
            <a:pPr algn="just">
              <a:buNone/>
            </a:pPr>
            <a:endParaRPr lang="pt-BR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conjunto ordenado (7, 9, 11, 13,15) é a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sequência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de números impares maiores do que 7 e menores do que 15. </a:t>
            </a:r>
            <a:endParaRPr lang="pt-BR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15" descr="VARIOSESTU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83474" y="908720"/>
            <a:ext cx="150495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>
                <a:solidFill>
                  <a:srgbClr val="C00000"/>
                </a:solidFill>
              </a:rPr>
              <a:t>SEQUÊNCIA </a:t>
            </a:r>
            <a:r>
              <a:rPr lang="pt-BR" b="1" dirty="0" smtClean="0">
                <a:solidFill>
                  <a:srgbClr val="C00000"/>
                </a:solidFill>
              </a:rPr>
              <a:t>NUMÉRICA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2105472"/>
            <a:ext cx="9144000" cy="4752528"/>
          </a:xfrm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pPr algn="just">
              <a:buNone/>
            </a:pPr>
            <a:r>
              <a:rPr lang="pt-BR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Matematicamente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 quando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temos uma sequência numérica qualquer, representamos o seu </a:t>
            </a:r>
            <a:r>
              <a:rPr lang="pt-BR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1º termo por a1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, o </a:t>
            </a:r>
            <a:r>
              <a:rPr lang="pt-BR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2º termo por </a:t>
            </a:r>
            <a:r>
              <a:rPr lang="pt-BR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a2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e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assim sucessivamente, sendo o </a:t>
            </a:r>
            <a:r>
              <a:rPr lang="pt-BR" b="1" dirty="0" err="1" smtClean="0">
                <a:latin typeface="Arial" pitchFamily="34" charset="0"/>
                <a:cs typeface="Arial" pitchFamily="34" charset="0"/>
              </a:rPr>
              <a:t>n-ésimo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 termo </a:t>
            </a:r>
            <a:r>
              <a:rPr lang="pt-BR" b="1" dirty="0" err="1" smtClean="0">
                <a:latin typeface="Arial" pitchFamily="34" charset="0"/>
                <a:cs typeface="Arial" pitchFamily="34" charset="0"/>
              </a:rPr>
              <a:t>an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buNone/>
            </a:pPr>
            <a:endParaRPr lang="pt-BR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EXEMPLOS:</a:t>
            </a:r>
          </a:p>
          <a:p>
            <a:pPr algn="just">
              <a:buNone/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2, 4, 6, 8, 10)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temos:</a:t>
            </a:r>
          </a:p>
          <a:p>
            <a:pPr algn="just">
              <a:buNone/>
            </a:pPr>
            <a:endParaRPr lang="pt-BR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a1 = 2;      a2 = 4;    a3 = 6,  e assim por diante...</a:t>
            </a:r>
            <a:endParaRPr lang="pt-BR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6" descr="http://www.heathersanimations.com/school/3d10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548680"/>
            <a:ext cx="1512168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  <a:t>Progressão Aritmética</a:t>
            </a:r>
            <a:b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988840"/>
            <a:ext cx="8424936" cy="4464496"/>
          </a:xfrm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pPr algn="just"/>
            <a:r>
              <a:rPr lang="pt-BR" sz="3200" dirty="0">
                <a:latin typeface="Arial Narrow" pitchFamily="34" charset="0"/>
              </a:rPr>
              <a:t>Uma </a:t>
            </a:r>
            <a:r>
              <a:rPr lang="pt-BR" sz="3200" b="1" dirty="0" smtClean="0">
                <a:latin typeface="Arial Narrow" pitchFamily="34" charset="0"/>
              </a:rPr>
              <a:t>progressão aritmética </a:t>
            </a:r>
            <a:r>
              <a:rPr lang="pt-BR" sz="3200" dirty="0" smtClean="0">
                <a:latin typeface="Arial Narrow" pitchFamily="34" charset="0"/>
              </a:rPr>
              <a:t>é </a:t>
            </a:r>
            <a:r>
              <a:rPr lang="pt-BR" sz="3200" dirty="0">
                <a:latin typeface="Arial Narrow" pitchFamily="34" charset="0"/>
              </a:rPr>
              <a:t>uma sequência numérica onde qualquer termo, a partir do segundo, pode ser obtido pela soma do termo imediatamente anterior com um valor constante denominado razão da </a:t>
            </a:r>
            <a:r>
              <a:rPr lang="pt-BR" sz="3200" dirty="0" err="1">
                <a:latin typeface="Arial Narrow" pitchFamily="34" charset="0"/>
              </a:rPr>
              <a:t>P.A</a:t>
            </a:r>
            <a:r>
              <a:rPr lang="pt-BR" sz="3200" dirty="0" err="1" smtClean="0">
                <a:latin typeface="Arial Narrow" pitchFamily="34" charset="0"/>
              </a:rPr>
              <a:t>.</a:t>
            </a:r>
            <a:endParaRPr lang="pt-BR" sz="3200" dirty="0">
              <a:latin typeface="Arial Narrow" pitchFamily="34" charset="0"/>
            </a:endParaRPr>
          </a:p>
          <a:p>
            <a:pPr algn="just"/>
            <a:r>
              <a:rPr lang="pt-BR" sz="3200" dirty="0">
                <a:latin typeface="Arial Narrow" pitchFamily="34" charset="0"/>
              </a:rPr>
              <a:t>A diferença entre dois termos consecutivos é constante e igual à razão da </a:t>
            </a:r>
            <a:r>
              <a:rPr lang="pt-BR" sz="3200" dirty="0" err="1">
                <a:latin typeface="Arial Narrow" pitchFamily="34" charset="0"/>
              </a:rPr>
              <a:t>P.A.</a:t>
            </a:r>
            <a:r>
              <a:rPr lang="pt-BR" sz="3200" dirty="0">
                <a:latin typeface="Arial Narrow" pitchFamily="34" charset="0"/>
              </a:rPr>
              <a:t>, ou seja</a:t>
            </a:r>
            <a:r>
              <a:rPr lang="pt-BR" sz="3200" dirty="0" smtClean="0">
                <a:latin typeface="Arial Narrow" pitchFamily="34" charset="0"/>
              </a:rPr>
              <a:t>:</a:t>
            </a:r>
          </a:p>
          <a:p>
            <a:pPr algn="just"/>
            <a:endParaRPr lang="pt-BR" sz="3200" dirty="0" smtClean="0">
              <a:latin typeface="Arial Narrow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5661248"/>
            <a:ext cx="612068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  <a:t>Progressão Aritmética</a:t>
            </a:r>
            <a:b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pt-BR" sz="3600" b="1" dirty="0" smtClean="0">
                <a:latin typeface="Arial Narrow" pitchFamily="34" charset="0"/>
              </a:rPr>
              <a:t>Exemplos: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772816"/>
            <a:ext cx="8964488" cy="4801720"/>
          </a:xfrm>
          <a:ln>
            <a:solidFill>
              <a:srgbClr val="FFC000"/>
            </a:solidFill>
          </a:ln>
        </p:spPr>
        <p:txBody>
          <a:bodyPr>
            <a:normAutofit fontScale="62500" lnSpcReduction="20000"/>
          </a:bodyPr>
          <a:lstStyle/>
          <a:p>
            <a:pPr marL="624078" lvl="0" indent="-514350" algn="just">
              <a:buNone/>
            </a:pPr>
            <a:endParaRPr lang="pt-BR" sz="2400" dirty="0" smtClean="0">
              <a:latin typeface="Arial Narrow" pitchFamily="34" charset="0"/>
            </a:endParaRPr>
          </a:p>
          <a:p>
            <a:pPr marL="624078" lvl="0" indent="-514350" algn="just">
              <a:buNone/>
            </a:pPr>
            <a:endParaRPr lang="pt-BR" sz="2400" b="1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marL="624078" lvl="0" indent="-514350" algn="just">
              <a:buNone/>
            </a:pPr>
            <a:endParaRPr lang="pt-BR" sz="2400" b="1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marL="624078" lvl="0" indent="-514350" algn="just">
              <a:buNone/>
            </a:pPr>
            <a:endParaRPr lang="pt-BR" sz="2600" b="1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marL="624078" lvl="0" indent="-514350" algn="just">
              <a:buNone/>
            </a:pPr>
            <a:r>
              <a:rPr lang="pt-BR" sz="4500" b="1" dirty="0" smtClean="0">
                <a:solidFill>
                  <a:srgbClr val="C00000"/>
                </a:solidFill>
                <a:latin typeface="Arial Narrow" pitchFamily="34" charset="0"/>
              </a:rPr>
              <a:t>a) </a:t>
            </a:r>
            <a:r>
              <a:rPr lang="pt-BR" sz="4500" dirty="0" smtClean="0">
                <a:latin typeface="Arial Narrow" pitchFamily="34" charset="0"/>
              </a:rPr>
              <a:t>(1, 3, 5, 7)  </a:t>
            </a:r>
            <a:r>
              <a:rPr lang="pt-BR" sz="4500" dirty="0" err="1" smtClean="0">
                <a:latin typeface="Arial Narrow" pitchFamily="34" charset="0"/>
              </a:rPr>
              <a:t>P.A.</a:t>
            </a:r>
            <a:r>
              <a:rPr lang="pt-BR" sz="4500" dirty="0" smtClean="0">
                <a:latin typeface="Arial Narrow" pitchFamily="34" charset="0"/>
              </a:rPr>
              <a:t> finita, onde a</a:t>
            </a:r>
            <a:r>
              <a:rPr lang="pt-BR" sz="4500" baseline="-25000" dirty="0" smtClean="0">
                <a:latin typeface="Arial Narrow" pitchFamily="34" charset="0"/>
              </a:rPr>
              <a:t>1</a:t>
            </a:r>
            <a:r>
              <a:rPr lang="pt-BR" sz="4500" dirty="0" smtClean="0">
                <a:latin typeface="Arial Narrow" pitchFamily="34" charset="0"/>
              </a:rPr>
              <a:t>= 1, </a:t>
            </a:r>
            <a:r>
              <a:rPr lang="pt-BR" sz="4500" dirty="0" smtClean="0">
                <a:latin typeface="Arial Narrow" pitchFamily="34" charset="0"/>
              </a:rPr>
              <a:t>n </a:t>
            </a:r>
            <a:r>
              <a:rPr lang="pt-BR" sz="4500" dirty="0" smtClean="0">
                <a:latin typeface="Arial Narrow" pitchFamily="34" charset="0"/>
              </a:rPr>
              <a:t>= </a:t>
            </a:r>
            <a:r>
              <a:rPr lang="pt-BR" sz="4500" dirty="0" smtClean="0">
                <a:latin typeface="Arial Narrow" pitchFamily="34" charset="0"/>
              </a:rPr>
              <a:t>4 e r = ?</a:t>
            </a:r>
            <a:endParaRPr lang="pt-BR" sz="4500" dirty="0" smtClean="0">
              <a:latin typeface="Arial Narrow" pitchFamily="34" charset="0"/>
            </a:endParaRPr>
          </a:p>
          <a:p>
            <a:pPr marL="624078" lvl="0" indent="-514350" algn="just">
              <a:buNone/>
            </a:pPr>
            <a:endParaRPr lang="pt-BR" sz="4500" dirty="0" smtClean="0">
              <a:latin typeface="Arial Narrow" pitchFamily="34" charset="0"/>
            </a:endParaRPr>
          </a:p>
          <a:p>
            <a:pPr marL="624078" lvl="0" indent="-514350" algn="just">
              <a:buNone/>
            </a:pPr>
            <a:endParaRPr lang="pt-BR" sz="4500" dirty="0" smtClean="0">
              <a:latin typeface="Arial Narrow" pitchFamily="34" charset="0"/>
            </a:endParaRPr>
          </a:p>
          <a:p>
            <a:pPr marL="624078" lvl="0" indent="-514350" algn="just">
              <a:buNone/>
            </a:pPr>
            <a:r>
              <a:rPr lang="pt-BR" sz="4500" dirty="0" smtClean="0">
                <a:latin typeface="Arial Narrow" pitchFamily="34" charset="0"/>
              </a:rPr>
              <a:t> </a:t>
            </a:r>
          </a:p>
          <a:p>
            <a:pPr marL="624078" lvl="0" indent="-514350" algn="just">
              <a:buNone/>
            </a:pPr>
            <a:endParaRPr lang="pt-BR" sz="4500" dirty="0" smtClean="0">
              <a:latin typeface="Arial Narrow" pitchFamily="34" charset="0"/>
            </a:endParaRPr>
          </a:p>
          <a:p>
            <a:pPr marL="624078" lvl="0" indent="-514350" algn="just">
              <a:buNone/>
            </a:pPr>
            <a:r>
              <a:rPr lang="pt-BR" sz="4500" b="1" dirty="0" smtClean="0">
                <a:solidFill>
                  <a:srgbClr val="C00000"/>
                </a:solidFill>
                <a:latin typeface="Arial Narrow" pitchFamily="34" charset="0"/>
              </a:rPr>
              <a:t>b)</a:t>
            </a:r>
            <a:r>
              <a:rPr lang="pt-BR" sz="4500" dirty="0" smtClean="0">
                <a:latin typeface="Arial Narrow" pitchFamily="34" charset="0"/>
              </a:rPr>
              <a:t> (- 3, - 7, - 11,...) </a:t>
            </a:r>
            <a:r>
              <a:rPr lang="pt-BR" sz="4500" dirty="0" err="1" smtClean="0">
                <a:latin typeface="Arial Narrow" pitchFamily="34" charset="0"/>
              </a:rPr>
              <a:t>P.A.</a:t>
            </a:r>
            <a:r>
              <a:rPr lang="pt-BR" sz="4500" dirty="0" smtClean="0">
                <a:latin typeface="Arial Narrow" pitchFamily="34" charset="0"/>
              </a:rPr>
              <a:t> infinita, onde a</a:t>
            </a:r>
            <a:r>
              <a:rPr lang="pt-BR" sz="4500" baseline="-25000" dirty="0" smtClean="0">
                <a:latin typeface="Arial Narrow" pitchFamily="34" charset="0"/>
              </a:rPr>
              <a:t>1</a:t>
            </a:r>
            <a:r>
              <a:rPr lang="pt-BR" sz="4500" dirty="0" smtClean="0">
                <a:latin typeface="Arial Narrow" pitchFamily="34" charset="0"/>
              </a:rPr>
              <a:t>= - 3 e r = </a:t>
            </a:r>
            <a:r>
              <a:rPr lang="pt-BR" sz="4500" dirty="0" smtClean="0">
                <a:latin typeface="Arial Narrow" pitchFamily="34" charset="0"/>
              </a:rPr>
              <a:t>?</a:t>
            </a:r>
            <a:endParaRPr lang="pt-BR" sz="4500" dirty="0" smtClean="0">
              <a:latin typeface="Arial Narrow" pitchFamily="34" charset="0"/>
            </a:endParaRPr>
          </a:p>
          <a:p>
            <a:pPr marL="624078" lvl="0" indent="-514350" algn="just">
              <a:buNone/>
            </a:pPr>
            <a:endParaRPr lang="pt-BR" sz="4000" dirty="0" smtClean="0">
              <a:latin typeface="Arial Narrow" pitchFamily="34" charset="0"/>
            </a:endParaRPr>
          </a:p>
          <a:p>
            <a:pPr algn="just">
              <a:buNone/>
            </a:pPr>
            <a:r>
              <a:rPr lang="pt-BR" sz="4000" dirty="0" smtClean="0">
                <a:latin typeface="Arial Narrow" pitchFamily="34" charset="0"/>
              </a:rPr>
              <a:t> </a:t>
            </a:r>
          </a:p>
          <a:p>
            <a:pPr algn="just">
              <a:buNone/>
            </a:pPr>
            <a:endParaRPr lang="pt-BR" dirty="0" smtClean="0">
              <a:latin typeface="Arial Narrow" pitchFamily="34" charset="0"/>
            </a:endParaRPr>
          </a:p>
          <a:p>
            <a:pPr algn="just">
              <a:buNone/>
            </a:pPr>
            <a:endParaRPr lang="pt-BR" dirty="0" smtClean="0">
              <a:latin typeface="Arial Narrow" pitchFamily="34" charset="0"/>
            </a:endParaRPr>
          </a:p>
          <a:p>
            <a:pPr algn="just">
              <a:buNone/>
            </a:pPr>
            <a:r>
              <a:rPr lang="pt-BR" dirty="0" smtClean="0">
                <a:latin typeface="Arial Narrow" pitchFamily="34" charset="0"/>
              </a:rPr>
              <a:t> </a:t>
            </a:r>
          </a:p>
          <a:p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1115616" y="3429000"/>
            <a:ext cx="3888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>
                <a:solidFill>
                  <a:srgbClr val="0070C0"/>
                </a:solidFill>
                <a:latin typeface="Arial Narrow" pitchFamily="34" charset="0"/>
              </a:rPr>
              <a:t>r = 3 -1 = 5 – 3 = 7 – 5 = 2</a:t>
            </a:r>
            <a:endParaRPr lang="pt-BR" sz="2800" dirty="0">
              <a:solidFill>
                <a:srgbClr val="0070C0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115616" y="5373216"/>
            <a:ext cx="4392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>
                <a:solidFill>
                  <a:srgbClr val="0070C0"/>
                </a:solidFill>
                <a:latin typeface="Arial Narrow" pitchFamily="34" charset="0"/>
              </a:rPr>
              <a:t>r = - 7 – (- 3) = - 11 – (- 7) = - 4</a:t>
            </a:r>
            <a:endParaRPr lang="pt-BR" sz="2800" dirty="0">
              <a:solidFill>
                <a:srgbClr val="0070C0"/>
              </a:solidFill>
            </a:endParaRPr>
          </a:p>
        </p:txBody>
      </p:sp>
      <p:pic>
        <p:nvPicPr>
          <p:cNvPr id="8" name="Imagem 7" descr="menino estudando gif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80312" y="908720"/>
            <a:ext cx="1296144" cy="180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7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30108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  <a:t>        Progressão </a:t>
            </a:r>
            <a: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  <a:t>Aritmética </a:t>
            </a:r>
            <a:b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pt-BR" b="1" dirty="0" smtClean="0">
                <a:latin typeface="Arial Narrow" pitchFamily="34" charset="0"/>
              </a:rPr>
              <a:t/>
            </a:r>
            <a:br>
              <a:rPr lang="pt-BR" b="1" dirty="0" smtClean="0">
                <a:latin typeface="Arial Narrow" pitchFamily="34" charset="0"/>
              </a:rPr>
            </a:br>
            <a:r>
              <a:rPr lang="pt-BR" b="1" dirty="0" smtClean="0">
                <a:latin typeface="Arial Narrow" pitchFamily="34" charset="0"/>
              </a:rPr>
              <a:t>  </a:t>
            </a:r>
            <a:r>
              <a:rPr lang="pt-BR" b="1" dirty="0" smtClean="0">
                <a:latin typeface="Arial Narrow" pitchFamily="34" charset="0"/>
              </a:rPr>
              <a:t>                </a:t>
            </a:r>
            <a:r>
              <a:rPr lang="pt-BR" b="1" u="sng" dirty="0" smtClean="0">
                <a:solidFill>
                  <a:srgbClr val="0070C0"/>
                </a:solidFill>
                <a:latin typeface="Arial Narrow" pitchFamily="34" charset="0"/>
              </a:rPr>
              <a:t>Classificação </a:t>
            </a:r>
            <a:r>
              <a:rPr lang="pt-BR" b="1" u="sng" dirty="0" smtClean="0">
                <a:solidFill>
                  <a:srgbClr val="0070C0"/>
                </a:solidFill>
                <a:latin typeface="Arial Narrow" pitchFamily="34" charset="0"/>
              </a:rPr>
              <a:t>da razão</a:t>
            </a:r>
            <a:r>
              <a:rPr lang="pt-BR" dirty="0" smtClean="0">
                <a:latin typeface="Arial Narrow" pitchFamily="34" charset="0"/>
              </a:rPr>
              <a:t/>
            </a:r>
            <a:br>
              <a:rPr lang="pt-BR" dirty="0" smtClean="0">
                <a:latin typeface="Arial Narrow" pitchFamily="34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566928" indent="-457200">
              <a:buFont typeface="+mj-lt"/>
              <a:buAutoNum type="arabicParenR"/>
            </a:pPr>
            <a:r>
              <a:rPr lang="pt-BR" sz="3200" dirty="0" smtClean="0">
                <a:latin typeface="Arial Narrow" pitchFamily="34" charset="0"/>
              </a:rPr>
              <a:t>Se </a:t>
            </a:r>
            <a:r>
              <a:rPr lang="pt-BR" sz="3200" b="1" dirty="0" smtClean="0">
                <a:latin typeface="Arial Narrow" pitchFamily="34" charset="0"/>
              </a:rPr>
              <a:t>r &gt; 0</a:t>
            </a:r>
            <a:r>
              <a:rPr lang="pt-BR" sz="3200" dirty="0" smtClean="0">
                <a:latin typeface="Arial Narrow" pitchFamily="34" charset="0"/>
              </a:rPr>
              <a:t>, então a </a:t>
            </a:r>
            <a:r>
              <a:rPr lang="pt-BR" sz="3200" dirty="0" err="1" smtClean="0">
                <a:latin typeface="Arial Narrow" pitchFamily="34" charset="0"/>
              </a:rPr>
              <a:t>P.A.</a:t>
            </a:r>
            <a:r>
              <a:rPr lang="pt-BR" sz="3200" dirty="0" smtClean="0">
                <a:latin typeface="Arial Narrow" pitchFamily="34" charset="0"/>
              </a:rPr>
              <a:t> é crescente;</a:t>
            </a:r>
          </a:p>
          <a:p>
            <a:pPr marL="566928" indent="-457200">
              <a:buFont typeface="+mj-lt"/>
              <a:buAutoNum type="arabicParenR"/>
            </a:pPr>
            <a:endParaRPr lang="pt-BR" sz="3200" dirty="0" smtClean="0">
              <a:latin typeface="Arial Narrow" pitchFamily="34" charset="0"/>
            </a:endParaRPr>
          </a:p>
          <a:p>
            <a:pPr marL="566928" indent="-457200">
              <a:buFont typeface="+mj-lt"/>
              <a:buAutoNum type="arabicParenR"/>
            </a:pPr>
            <a:endParaRPr lang="pt-BR" sz="3200" dirty="0" smtClean="0">
              <a:latin typeface="Arial Narrow" pitchFamily="34" charset="0"/>
            </a:endParaRPr>
          </a:p>
          <a:p>
            <a:pPr marL="566928" indent="-457200">
              <a:buFont typeface="+mj-lt"/>
              <a:buAutoNum type="arabicParenR"/>
            </a:pPr>
            <a:r>
              <a:rPr lang="pt-BR" sz="3200" dirty="0" smtClean="0">
                <a:latin typeface="Arial Narrow" pitchFamily="34" charset="0"/>
              </a:rPr>
              <a:t>Se </a:t>
            </a:r>
            <a:r>
              <a:rPr lang="pt-BR" sz="3200" b="1" dirty="0" smtClean="0">
                <a:latin typeface="Arial Narrow" pitchFamily="34" charset="0"/>
              </a:rPr>
              <a:t>r = 0</a:t>
            </a:r>
            <a:r>
              <a:rPr lang="pt-BR" sz="3200" dirty="0" smtClean="0">
                <a:latin typeface="Arial Narrow" pitchFamily="34" charset="0"/>
              </a:rPr>
              <a:t> , então a </a:t>
            </a:r>
            <a:r>
              <a:rPr lang="pt-BR" sz="3200" dirty="0" err="1" smtClean="0">
                <a:latin typeface="Arial Narrow" pitchFamily="34" charset="0"/>
              </a:rPr>
              <a:t>P.A.</a:t>
            </a:r>
            <a:r>
              <a:rPr lang="pt-BR" sz="3200" dirty="0" smtClean="0">
                <a:latin typeface="Arial Narrow" pitchFamily="34" charset="0"/>
              </a:rPr>
              <a:t> é constante;</a:t>
            </a:r>
          </a:p>
          <a:p>
            <a:pPr marL="566928" indent="-457200">
              <a:buFont typeface="+mj-lt"/>
              <a:buAutoNum type="arabicParenR"/>
            </a:pPr>
            <a:endParaRPr lang="pt-BR" sz="3200" dirty="0" smtClean="0">
              <a:latin typeface="Arial Narrow" pitchFamily="34" charset="0"/>
            </a:endParaRPr>
          </a:p>
          <a:p>
            <a:pPr marL="566928" indent="-457200">
              <a:buFont typeface="+mj-lt"/>
              <a:buAutoNum type="arabicParenR"/>
            </a:pPr>
            <a:endParaRPr lang="pt-BR" sz="3200" dirty="0" smtClean="0">
              <a:latin typeface="Arial Narrow" pitchFamily="34" charset="0"/>
            </a:endParaRPr>
          </a:p>
          <a:p>
            <a:pPr marL="566928" indent="-457200">
              <a:buFont typeface="+mj-lt"/>
              <a:buAutoNum type="arabicParenR"/>
            </a:pPr>
            <a:r>
              <a:rPr lang="pt-BR" sz="3200" dirty="0" smtClean="0">
                <a:latin typeface="Arial Narrow" pitchFamily="34" charset="0"/>
              </a:rPr>
              <a:t>Se </a:t>
            </a:r>
            <a:r>
              <a:rPr lang="pt-BR" sz="3200" b="1" dirty="0" smtClean="0">
                <a:latin typeface="Arial Narrow" pitchFamily="34" charset="0"/>
              </a:rPr>
              <a:t>r &lt; 0</a:t>
            </a:r>
            <a:r>
              <a:rPr lang="pt-BR" sz="3200" dirty="0" smtClean="0">
                <a:latin typeface="Arial Narrow" pitchFamily="34" charset="0"/>
              </a:rPr>
              <a:t>, então a </a:t>
            </a:r>
            <a:r>
              <a:rPr lang="pt-BR" sz="3200" dirty="0" err="1" smtClean="0">
                <a:latin typeface="Arial Narrow" pitchFamily="34" charset="0"/>
              </a:rPr>
              <a:t>P.A.</a:t>
            </a:r>
            <a:r>
              <a:rPr lang="pt-BR" sz="3200" dirty="0" smtClean="0">
                <a:latin typeface="Arial Narrow" pitchFamily="34" charset="0"/>
              </a:rPr>
              <a:t> é decrescente. </a:t>
            </a:r>
          </a:p>
          <a:p>
            <a:pPr>
              <a:buNone/>
            </a:pPr>
            <a:endParaRPr lang="pt-BR" dirty="0"/>
          </a:p>
        </p:txBody>
      </p:sp>
      <p:pic>
        <p:nvPicPr>
          <p:cNvPr id="4" name="Imagem 3" descr="duvida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5536" y="548680"/>
            <a:ext cx="1296144" cy="15121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229600" cy="1224136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  <a:t>Progressão Aritmética</a:t>
            </a:r>
            <a:br>
              <a:rPr lang="pt-BR" b="1" dirty="0" smtClean="0">
                <a:solidFill>
                  <a:srgbClr val="C00000"/>
                </a:solidFill>
                <a:latin typeface="Comic Sans MS" pitchFamily="66" charset="0"/>
              </a:rPr>
            </a:br>
            <a:endParaRPr lang="pt-BR" sz="34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0" y="1916832"/>
            <a:ext cx="9144000" cy="459797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pt-BR" sz="3200" b="1" u="sng" dirty="0" smtClean="0">
                <a:solidFill>
                  <a:srgbClr val="0070C0"/>
                </a:solidFill>
                <a:latin typeface="Arial Narrow" pitchFamily="34" charset="0"/>
              </a:rPr>
              <a:t>Média aritmética</a:t>
            </a:r>
          </a:p>
          <a:p>
            <a:pPr>
              <a:buNone/>
            </a:pPr>
            <a:endParaRPr lang="pt-BR" sz="2800" b="1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>
              <a:buNone/>
            </a:pPr>
            <a:r>
              <a:rPr lang="pt-BR" sz="2800" b="1" dirty="0" smtClean="0">
                <a:solidFill>
                  <a:srgbClr val="C00000"/>
                </a:solidFill>
                <a:latin typeface="Arial Narrow" pitchFamily="34" charset="0"/>
              </a:rPr>
              <a:t>1</a:t>
            </a:r>
            <a:r>
              <a:rPr lang="pt-BR" sz="2800" b="1" dirty="0" smtClean="0">
                <a:solidFill>
                  <a:srgbClr val="C00000"/>
                </a:solidFill>
                <a:latin typeface="Arial Narrow" pitchFamily="34" charset="0"/>
              </a:rPr>
              <a:t>)</a:t>
            </a:r>
            <a:r>
              <a:rPr lang="pt-BR" sz="2800" dirty="0" smtClean="0">
                <a:latin typeface="Arial Narrow" pitchFamily="34" charset="0"/>
              </a:rPr>
              <a:t> </a:t>
            </a:r>
            <a:r>
              <a:rPr lang="pt-BR" sz="2900" dirty="0" smtClean="0">
                <a:latin typeface="Arial Narrow" pitchFamily="34" charset="0"/>
              </a:rPr>
              <a:t>Em qualquer </a:t>
            </a:r>
            <a:r>
              <a:rPr lang="pt-BR" sz="2900" dirty="0" err="1" smtClean="0">
                <a:latin typeface="Arial Narrow" pitchFamily="34" charset="0"/>
              </a:rPr>
              <a:t>P.A.</a:t>
            </a:r>
            <a:r>
              <a:rPr lang="pt-BR" sz="2900" dirty="0" smtClean="0">
                <a:latin typeface="Arial Narrow" pitchFamily="34" charset="0"/>
              </a:rPr>
              <a:t>, cada termo, exceto os extremos, é a média aritmética entre o precedente e o consequente.</a:t>
            </a:r>
            <a:endParaRPr lang="pt-BR" sz="2900" dirty="0">
              <a:latin typeface="Arial Narrow" pitchFamily="34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4653136"/>
            <a:ext cx="4536504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m 8" descr="menino estudando gif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092280" y="908720"/>
            <a:ext cx="1296144" cy="180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229600" cy="1066800"/>
          </a:xfrm>
        </p:spPr>
        <p:txBody>
          <a:bodyPr>
            <a:normAutofit/>
          </a:bodyPr>
          <a:lstStyle/>
          <a:p>
            <a:r>
              <a:rPr lang="pt-BR" sz="3800" b="1" u="sng" dirty="0" smtClean="0">
                <a:solidFill>
                  <a:srgbClr val="0070C0"/>
                </a:solidFill>
                <a:latin typeface="Arial Narrow" pitchFamily="34" charset="0"/>
              </a:rPr>
              <a:t>               Testando os Conhecimentos</a:t>
            </a:r>
            <a:endParaRPr lang="pt-BR" sz="3800" u="sng" dirty="0">
              <a:solidFill>
                <a:srgbClr val="0070C0"/>
              </a:solidFill>
              <a:latin typeface="Arial Narrow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8363272" cy="452596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66928" indent="-457200">
              <a:buFont typeface="+mj-lt"/>
              <a:buAutoNum type="arabicPeriod"/>
            </a:pPr>
            <a:r>
              <a:rPr lang="pt-BR" sz="3000" dirty="0" smtClean="0">
                <a:latin typeface="Arial Narrow" pitchFamily="34" charset="0"/>
              </a:rPr>
              <a:t>Verifique se a sequência (6, 13, 20, 27, 34) é uma </a:t>
            </a:r>
            <a:r>
              <a:rPr lang="pt-BR" sz="3000" dirty="0" err="1" smtClean="0">
                <a:latin typeface="Arial Narrow" pitchFamily="34" charset="0"/>
              </a:rPr>
              <a:t>P.A.</a:t>
            </a:r>
            <a:endParaRPr lang="pt-BR" sz="3000" dirty="0" smtClean="0">
              <a:latin typeface="Arial Narrow" pitchFamily="34" charset="0"/>
            </a:endParaRPr>
          </a:p>
          <a:p>
            <a:pPr marL="566928" indent="-457200">
              <a:buFont typeface="+mj-lt"/>
              <a:buAutoNum type="arabicPeriod"/>
            </a:pPr>
            <a:endParaRPr lang="pt-BR" sz="3000" dirty="0" smtClean="0">
              <a:latin typeface="Arial Narrow" pitchFamily="34" charset="0"/>
            </a:endParaRPr>
          </a:p>
          <a:p>
            <a:pPr marL="566928" indent="-457200">
              <a:buFont typeface="+mj-lt"/>
              <a:buAutoNum type="arabicPeriod"/>
            </a:pPr>
            <a:r>
              <a:rPr lang="pt-BR" sz="3000" dirty="0" smtClean="0">
                <a:latin typeface="Arial Narrow" pitchFamily="34" charset="0"/>
              </a:rPr>
              <a:t>Diga se a sequência (x – 4y, x – 2y, x, x + 2y), em que x e y são números reais, é ou não uma PA. Se for, determine a razão.</a:t>
            </a:r>
          </a:p>
          <a:p>
            <a:pPr marL="566928" indent="-457200">
              <a:buFont typeface="+mj-lt"/>
              <a:buAutoNum type="arabicPeriod"/>
            </a:pPr>
            <a:endParaRPr lang="pt-BR" sz="3000" dirty="0" smtClean="0">
              <a:latin typeface="Arial Narrow" pitchFamily="34" charset="0"/>
            </a:endParaRPr>
          </a:p>
          <a:p>
            <a:pPr marL="566928" indent="-457200">
              <a:buFont typeface="+mj-lt"/>
              <a:buAutoNum type="arabicPeriod"/>
            </a:pPr>
            <a:r>
              <a:rPr lang="pt-BR" sz="3000" dirty="0" smtClean="0">
                <a:latin typeface="Arial Narrow" pitchFamily="34" charset="0"/>
              </a:rPr>
              <a:t>A sequência (2, 7/3, ...) é uma PA infinita. Determine o 3º termo dessa PA.</a:t>
            </a:r>
          </a:p>
          <a:p>
            <a:pPr>
              <a:buNone/>
            </a:pPr>
            <a:endParaRPr lang="pt-BR" sz="3000" dirty="0" smtClean="0">
              <a:latin typeface="Arial Narrow" pitchFamily="34" charset="0"/>
            </a:endParaRPr>
          </a:p>
          <a:p>
            <a:pPr marL="566928" indent="-457200">
              <a:buFont typeface="+mj-lt"/>
              <a:buAutoNum type="arabicPeriod"/>
            </a:pPr>
            <a:endParaRPr lang="pt-BR" sz="3000" dirty="0">
              <a:latin typeface="Arial Narrow" pitchFamily="34" charset="0"/>
            </a:endParaRPr>
          </a:p>
        </p:txBody>
      </p:sp>
      <p:pic>
        <p:nvPicPr>
          <p:cNvPr id="4" name="Imagem 3" descr="professor.gif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1520" y="620688"/>
            <a:ext cx="1440160" cy="14401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229600" cy="1066800"/>
          </a:xfrm>
        </p:spPr>
        <p:txBody>
          <a:bodyPr>
            <a:normAutofit/>
          </a:bodyPr>
          <a:lstStyle/>
          <a:p>
            <a:r>
              <a:rPr lang="pt-BR" sz="3800" b="1" u="sng" dirty="0" smtClean="0">
                <a:solidFill>
                  <a:srgbClr val="0070C0"/>
                </a:solidFill>
                <a:latin typeface="Arial Narrow" pitchFamily="34" charset="0"/>
              </a:rPr>
              <a:t>Testando os Conhecimentos</a:t>
            </a:r>
            <a:endParaRPr lang="pt-BR" sz="3800" u="sng" dirty="0">
              <a:solidFill>
                <a:srgbClr val="0070C0"/>
              </a:solidFill>
              <a:latin typeface="Arial Narrow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8363272" cy="452596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pt-BR" sz="3000" dirty="0" smtClean="0">
                <a:solidFill>
                  <a:srgbClr val="C00000"/>
                </a:solidFill>
                <a:latin typeface="Arial Narrow" pitchFamily="34" charset="0"/>
              </a:rPr>
              <a:t>4.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Determine os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quatro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primeiros elementos de uma sequência tal que </a:t>
            </a:r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an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10n +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pt-BR" sz="28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pt-BR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5. </a:t>
            </a:r>
            <a:r>
              <a:rPr lang="pt-B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Calcular a média aritmética dos termos, a partir do segundo termo (1,3,5,7).</a:t>
            </a:r>
            <a:endParaRPr lang="pt-BR" sz="28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566928" indent="-457200">
              <a:buFont typeface="+mj-lt"/>
              <a:buAutoNum type="arabicPeriod"/>
            </a:pPr>
            <a:endParaRPr lang="pt-BR" sz="3000" dirty="0">
              <a:latin typeface="Arial Narrow" pitchFamily="34" charset="0"/>
            </a:endParaRPr>
          </a:p>
        </p:txBody>
      </p:sp>
      <p:pic>
        <p:nvPicPr>
          <p:cNvPr id="5" name="Picture 15" descr="VARIOSESTU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3" y="4797152"/>
            <a:ext cx="2446723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Solstí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477</TotalTime>
  <Words>1083</Words>
  <Application>Microsoft Office PowerPoint</Application>
  <PresentationFormat>Apresentação na tela (4:3)</PresentationFormat>
  <Paragraphs>132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19" baseType="lpstr">
      <vt:lpstr>Urbano</vt:lpstr>
      <vt:lpstr> Progressão Aritmética </vt:lpstr>
      <vt:lpstr> SEQUÊNCIA NUMÉRICA  </vt:lpstr>
      <vt:lpstr> SEQUÊNCIA NUMÉRICA  </vt:lpstr>
      <vt:lpstr>Progressão Aritmética </vt:lpstr>
      <vt:lpstr>Progressão Aritmética  Exemplos:</vt:lpstr>
      <vt:lpstr>        Progressão Aritmética                     Classificação da razão </vt:lpstr>
      <vt:lpstr>Progressão Aritmética </vt:lpstr>
      <vt:lpstr>               Testando os Conhecimentos</vt:lpstr>
      <vt:lpstr>Testando os Conhecimentos</vt:lpstr>
      <vt:lpstr>Progressão Aritmética   FÓRMULA  DO TERMO GERAL DE UMA PA </vt:lpstr>
      <vt:lpstr>Progressão Aritmética   FÓRMULA DA SOMA DOS TERMOS DE UMA PA </vt:lpstr>
      <vt:lpstr>Progressão Aritmética    </vt:lpstr>
      <vt:lpstr>Progressão Aritmética    </vt:lpstr>
      <vt:lpstr>Progressão Aritmética    </vt:lpstr>
      <vt:lpstr>Progressão Aritmética    </vt:lpstr>
      <vt:lpstr>Progressão Aritmética    </vt:lpstr>
      <vt:lpstr>Progressão Aritmética    </vt:lpstr>
      <vt:lpstr>F I M</vt:lpstr>
    </vt:vector>
  </TitlesOfParts>
  <Company>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MATEMÁTICA</dc:title>
  <dc:creator>Kaline</dc:creator>
  <cp:lastModifiedBy>Jonas</cp:lastModifiedBy>
  <cp:revision>66</cp:revision>
  <dcterms:created xsi:type="dcterms:W3CDTF">2012-04-22T01:36:25Z</dcterms:created>
  <dcterms:modified xsi:type="dcterms:W3CDTF">2013-06-10T00:17:51Z</dcterms:modified>
</cp:coreProperties>
</file>