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3" r:id="rId6"/>
    <p:sldId id="274" r:id="rId7"/>
    <p:sldId id="261" r:id="rId8"/>
    <p:sldId id="262" r:id="rId9"/>
    <p:sldId id="267" r:id="rId10"/>
    <p:sldId id="275" r:id="rId11"/>
    <p:sldId id="282" r:id="rId12"/>
    <p:sldId id="276" r:id="rId13"/>
    <p:sldId id="277" r:id="rId14"/>
    <p:sldId id="278" r:id="rId15"/>
    <p:sldId id="279" r:id="rId16"/>
    <p:sldId id="280" r:id="rId17"/>
    <p:sldId id="281"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3" name="Retângu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tângu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tângu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tângu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tângu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tângulo de cantos arredondado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tângulo de cantos arredondado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tângu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6705600" y="4206240"/>
            <a:ext cx="960120" cy="457200"/>
          </a:xfrm>
        </p:spPr>
        <p:txBody>
          <a:bodyPr/>
          <a:lstStyle/>
          <a:p>
            <a:fld id="{762E64C2-0DC5-4C18-9173-FE85E4E15324}" type="datetimeFigureOut">
              <a:rPr lang="pt-BR" smtClean="0"/>
              <a:pPr/>
              <a:t>18/06/2013</a:t>
            </a:fld>
            <a:endParaRPr lang="pt-BR"/>
          </a:p>
        </p:txBody>
      </p:sp>
      <p:sp>
        <p:nvSpPr>
          <p:cNvPr id="17" name="Espaço Reservado para Rodapé 16"/>
          <p:cNvSpPr>
            <a:spLocks noGrp="1"/>
          </p:cNvSpPr>
          <p:nvPr>
            <p:ph type="ftr" sz="quarter" idx="11"/>
          </p:nvPr>
        </p:nvSpPr>
        <p:spPr>
          <a:xfrm>
            <a:off x="5410200" y="4205288"/>
            <a:ext cx="1295400" cy="457200"/>
          </a:xfrm>
        </p:spPr>
        <p:txBody>
          <a:bodyPr/>
          <a:lstStyle/>
          <a:p>
            <a:endParaRPr lang="pt-BR"/>
          </a:p>
        </p:txBody>
      </p:sp>
      <p:sp>
        <p:nvSpPr>
          <p:cNvPr id="29" name="Espaço Reservado para Número de Slid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624DBBC-1D52-4DAF-A76C-E32E5E5DDFE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1143000"/>
            <a:ext cx="1905000" cy="5486400"/>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1143000"/>
            <a:ext cx="6248400" cy="5486400"/>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81000" y="1143000"/>
            <a:ext cx="8382000" cy="1069848"/>
          </a:xfrm>
        </p:spPr>
        <p:txBody>
          <a:bodyPr anchor="ctr"/>
          <a:lstStyle>
            <a:lvl1pPr>
              <a:defRPr sz="4000" b="0" i="0" cap="none"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Data 25"/>
          <p:cNvSpPr>
            <a:spLocks noGrp="1"/>
          </p:cNvSpPr>
          <p:nvPr>
            <p:ph type="dt" sz="half" idx="10"/>
          </p:nvPr>
        </p:nvSpPr>
        <p:spPr/>
        <p:txBody>
          <a:bodyPr rtlCol="0"/>
          <a:lstStyle/>
          <a:p>
            <a:fld id="{762E64C2-0DC5-4C18-9173-FE85E4E15324}" type="datetimeFigureOut">
              <a:rPr lang="pt-BR" smtClean="0"/>
              <a:pPr/>
              <a:t>18/06/2013</a:t>
            </a:fld>
            <a:endParaRPr lang="pt-BR"/>
          </a:p>
        </p:txBody>
      </p:sp>
      <p:sp>
        <p:nvSpPr>
          <p:cNvPr id="27" name="Espaço Reservado para Número de Slide 26"/>
          <p:cNvSpPr>
            <a:spLocks noGrp="1"/>
          </p:cNvSpPr>
          <p:nvPr>
            <p:ph type="sldNum" sz="quarter" idx="11"/>
          </p:nvPr>
        </p:nvSpPr>
        <p:spPr/>
        <p:txBody>
          <a:bodyPr rtlCol="0"/>
          <a:lstStyle/>
          <a:p>
            <a:fld id="{A624DBBC-1D52-4DAF-A76C-E32E5E5DDFE9}" type="slidenum">
              <a:rPr lang="pt-BR" smtClean="0"/>
              <a:pPr/>
              <a:t>‹nº›</a:t>
            </a:fld>
            <a:endParaRPr lang="pt-BR"/>
          </a:p>
        </p:txBody>
      </p:sp>
      <p:sp>
        <p:nvSpPr>
          <p:cNvPr id="28" name="Espaço Reservado para Rodapé 27"/>
          <p:cNvSpPr>
            <a:spLocks noGrp="1"/>
          </p:cNvSpPr>
          <p:nvPr>
            <p:ph type="ftr" sz="quarter" idx="12"/>
          </p:nvPr>
        </p:nvSpPr>
        <p:spPr/>
        <p:txBody>
          <a:bodyPr rtlCol="0"/>
          <a:lstStyle/>
          <a:p>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a:xfrm>
            <a:off x="6583680" y="612648"/>
            <a:ext cx="957264" cy="457200"/>
          </a:xfrm>
        </p:spPr>
        <p:txBody>
          <a:bodyPr/>
          <a:lstStyle/>
          <a:p>
            <a:fld id="{762E64C2-0DC5-4C18-9173-FE85E4E15324}" type="datetimeFigureOut">
              <a:rPr lang="pt-BR" smtClean="0"/>
              <a:pPr/>
              <a:t>18/06/2013</a:t>
            </a:fld>
            <a:endParaRPr lang="pt-BR"/>
          </a:p>
        </p:txBody>
      </p:sp>
      <p:sp>
        <p:nvSpPr>
          <p:cNvPr id="4" name="Espaço Reservado para Rodapé 3"/>
          <p:cNvSpPr>
            <a:spLocks noGrp="1"/>
          </p:cNvSpPr>
          <p:nvPr>
            <p:ph type="ftr" sz="quarter" idx="11"/>
          </p:nvPr>
        </p:nvSpPr>
        <p:spPr>
          <a:xfrm>
            <a:off x="5257800" y="612648"/>
            <a:ext cx="1325880" cy="457200"/>
          </a:xfrm>
        </p:spPr>
        <p:txBody>
          <a:bodyPr/>
          <a:lstStyle/>
          <a:p>
            <a:endParaRPr lang="pt-BR"/>
          </a:p>
        </p:txBody>
      </p:sp>
      <p:sp>
        <p:nvSpPr>
          <p:cNvPr id="5" name="Espaço Reservado para Número de Slide 4"/>
          <p:cNvSpPr>
            <a:spLocks noGrp="1"/>
          </p:cNvSpPr>
          <p:nvPr>
            <p:ph type="sldNum" sz="quarter" idx="12"/>
          </p:nvPr>
        </p:nvSpPr>
        <p:spPr>
          <a:xfrm>
            <a:off x="8174736" y="2272"/>
            <a:ext cx="762000" cy="365760"/>
          </a:xfrm>
        </p:spPr>
        <p:txBody>
          <a:bodyPr/>
          <a:lstStyle/>
          <a:p>
            <a:fld id="{A624DBBC-1D52-4DAF-A76C-E32E5E5DDFE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53496" y="1101970"/>
            <a:ext cx="3383280" cy="877824"/>
          </a:xfrm>
        </p:spPr>
        <p:txBody>
          <a:bodyPr anchor="b"/>
          <a:lstStyle>
            <a:lvl1pPr algn="l">
              <a:buNone/>
              <a:defRPr sz="1800" b="1"/>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762E64C2-0DC5-4C18-9173-FE85E4E15324}" type="datetimeFigureOut">
              <a:rPr lang="pt-BR" smtClean="0"/>
              <a:pPr/>
              <a:t>18/06/2013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624DBBC-1D52-4DAF-A76C-E32E5E5DDFE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tângu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tângu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tângu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tângu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ângu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tângulo de cantos arredondado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tângulo de cantos arredondado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tângu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tângu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tângu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tângu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tângu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tângu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ço Reservado para Título 21"/>
          <p:cNvSpPr>
            <a:spLocks noGrp="1"/>
          </p:cNvSpPr>
          <p:nvPr>
            <p:ph type="title"/>
          </p:nvPr>
        </p:nvSpPr>
        <p:spPr>
          <a:xfrm>
            <a:off x="457200" y="1143000"/>
            <a:ext cx="8229600" cy="1066800"/>
          </a:xfrm>
          <a:prstGeom prst="rect">
            <a:avLst/>
          </a:prstGeom>
        </p:spPr>
        <p:txBody>
          <a:bodyPr vert="horz" anchor="ctr">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62E64C2-0DC5-4C18-9173-FE85E4E15324}" type="datetimeFigureOut">
              <a:rPr lang="pt-BR" smtClean="0"/>
              <a:pPr/>
              <a:t>18/06/2013</a:t>
            </a:fld>
            <a:endParaRPr lang="pt-BR"/>
          </a:p>
        </p:txBody>
      </p:sp>
      <p:sp>
        <p:nvSpPr>
          <p:cNvPr id="3" name="Espaço Reservado para Rodapé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t-BR"/>
          </a:p>
        </p:txBody>
      </p:sp>
      <p:sp>
        <p:nvSpPr>
          <p:cNvPr id="23" name="Espaço Reservado para Número de Slid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624DBBC-1D52-4DAF-A76C-E32E5E5DDFE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a:xfrm>
            <a:off x="611560" y="476672"/>
            <a:ext cx="7772400" cy="1470025"/>
          </a:xfrm>
        </p:spPr>
        <p:txBody>
          <a:bodyPr>
            <a:normAutofit/>
          </a:bodyPr>
          <a:lstStyle/>
          <a:p>
            <a:pPr algn="l"/>
            <a:r>
              <a:rPr lang="pt-BR" dirty="0"/>
              <a:t>MATEMÁTICA </a:t>
            </a:r>
            <a:r>
              <a:rPr lang="pt-BR" dirty="0" smtClean="0"/>
              <a:t/>
            </a:r>
            <a:br>
              <a:rPr lang="pt-BR" dirty="0" smtClean="0"/>
            </a:br>
            <a:endParaRPr lang="pt-BR" dirty="0"/>
          </a:p>
        </p:txBody>
      </p:sp>
      <p:sp>
        <p:nvSpPr>
          <p:cNvPr id="6" name="Subtítulo 5"/>
          <p:cNvSpPr>
            <a:spLocks noGrp="1"/>
          </p:cNvSpPr>
          <p:nvPr>
            <p:ph type="subTitle" idx="1"/>
          </p:nvPr>
        </p:nvSpPr>
        <p:spPr>
          <a:xfrm>
            <a:off x="827584" y="3212976"/>
            <a:ext cx="7992888" cy="2184648"/>
          </a:xfrm>
        </p:spPr>
        <p:txBody>
          <a:bodyPr/>
          <a:lstStyle/>
          <a:p>
            <a:pPr algn="l"/>
            <a:r>
              <a:rPr lang="pt-BR" sz="3200" b="1" dirty="0">
                <a:solidFill>
                  <a:schemeClr val="bg1"/>
                </a:solidFill>
                <a:latin typeface="Comic Sans MS" pitchFamily="66" charset="0"/>
              </a:rPr>
              <a:t>Progressão </a:t>
            </a:r>
            <a:r>
              <a:rPr lang="pt-BR" sz="3200" b="1" dirty="0" smtClean="0">
                <a:solidFill>
                  <a:schemeClr val="bg1"/>
                </a:solidFill>
                <a:latin typeface="Comic Sans MS" pitchFamily="66" charset="0"/>
              </a:rPr>
              <a:t>Geométrica</a:t>
            </a:r>
          </a:p>
          <a:p>
            <a:pPr algn="r"/>
            <a:endParaRPr lang="pt-BR" sz="2400" b="1" dirty="0" smtClean="0">
              <a:solidFill>
                <a:schemeClr val="tx1"/>
              </a:solidFill>
              <a:latin typeface="Comic Sans MS" pitchFamily="66" charset="0"/>
            </a:endParaRPr>
          </a:p>
          <a:p>
            <a:pPr algn="r"/>
            <a:r>
              <a:rPr lang="pt-BR" sz="2400" b="1" dirty="0" err="1" smtClean="0">
                <a:solidFill>
                  <a:schemeClr val="tx1"/>
                </a:solidFill>
                <a:latin typeface="Comic Sans MS" pitchFamily="66" charset="0"/>
              </a:rPr>
              <a:t>Profª</a:t>
            </a:r>
            <a:r>
              <a:rPr lang="pt-BR" sz="2400" b="1" dirty="0" smtClean="0">
                <a:solidFill>
                  <a:schemeClr val="tx1"/>
                </a:solidFill>
                <a:latin typeface="Comic Sans MS" pitchFamily="66" charset="0"/>
              </a:rPr>
              <a:t> </a:t>
            </a:r>
            <a:r>
              <a:rPr lang="pt-BR" sz="2400" b="1" dirty="0" err="1" smtClean="0">
                <a:solidFill>
                  <a:schemeClr val="tx1"/>
                </a:solidFill>
                <a:latin typeface="Comic Sans MS" pitchFamily="66" charset="0"/>
              </a:rPr>
              <a:t>Kaline</a:t>
            </a:r>
            <a:r>
              <a:rPr lang="pt-BR" sz="2400" b="1" dirty="0" smtClean="0">
                <a:solidFill>
                  <a:schemeClr val="tx1"/>
                </a:solidFill>
                <a:latin typeface="Comic Sans MS" pitchFamily="66" charset="0"/>
              </a:rPr>
              <a:t> Souza</a:t>
            </a:r>
            <a:endParaRPr lang="pt-BR" sz="2400" b="1" dirty="0">
              <a:solidFill>
                <a:schemeClr val="tx1"/>
              </a:solidFill>
              <a:latin typeface="Comic Sans MS" pitchFamily="66" charset="0"/>
            </a:endParaRPr>
          </a:p>
          <a:p>
            <a:endParaRPr lang="pt-BR" dirty="0"/>
          </a:p>
        </p:txBody>
      </p:sp>
      <p:cxnSp>
        <p:nvCxnSpPr>
          <p:cNvPr id="9" name="Conector reto 8"/>
          <p:cNvCxnSpPr/>
          <p:nvPr/>
        </p:nvCxnSpPr>
        <p:spPr>
          <a:xfrm>
            <a:off x="827584" y="1196752"/>
            <a:ext cx="6768752" cy="0"/>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pic>
        <p:nvPicPr>
          <p:cNvPr id="8" name="Imagem 7" descr="download.jpg"/>
          <p:cNvPicPr>
            <a:picLocks noChangeAspect="1"/>
          </p:cNvPicPr>
          <p:nvPr/>
        </p:nvPicPr>
        <p:blipFill>
          <a:blip r:embed="rId2" cstate="print"/>
          <a:stretch>
            <a:fillRect/>
          </a:stretch>
        </p:blipFill>
        <p:spPr>
          <a:xfrm>
            <a:off x="0" y="4653136"/>
            <a:ext cx="5364088" cy="220486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sz="3100" b="1" dirty="0" smtClean="0">
                <a:latin typeface="Arial Narrow" pitchFamily="34" charset="0"/>
              </a:rPr>
              <a:t> FÓRMULA DA SOMA DOS TERMOS DE UMA PG INFINITA</a:t>
            </a:r>
            <a:r>
              <a:rPr lang="pt-BR" dirty="0" smtClean="0"/>
              <a:t/>
            </a:r>
            <a:br>
              <a:rPr lang="pt-BR" dirty="0" smtClean="0"/>
            </a:br>
            <a:endParaRPr lang="pt-BR" dirty="0"/>
          </a:p>
        </p:txBody>
      </p:sp>
      <p:sp>
        <p:nvSpPr>
          <p:cNvPr id="3" name="Espaço Reservado para Conteúdo 2"/>
          <p:cNvSpPr>
            <a:spLocks noGrp="1"/>
          </p:cNvSpPr>
          <p:nvPr>
            <p:ph idx="1"/>
          </p:nvPr>
        </p:nvSpPr>
        <p:spPr>
          <a:ln>
            <a:solidFill>
              <a:srgbClr val="C00000"/>
            </a:solidFill>
          </a:ln>
        </p:spPr>
        <p:txBody>
          <a:bodyPr/>
          <a:lstStyle/>
          <a:p>
            <a:pPr algn="just">
              <a:buNone/>
            </a:pPr>
            <a:r>
              <a:rPr lang="pt-BR" dirty="0" smtClean="0">
                <a:latin typeface="Arial Narrow" pitchFamily="34" charset="0"/>
              </a:rPr>
              <a:t>Numa PG infinita, com 0 &lt; q &lt; 1, denominamos soma de seus termos o número:</a:t>
            </a:r>
          </a:p>
          <a:p>
            <a:pPr algn="just">
              <a:buNone/>
            </a:pPr>
            <a:endParaRPr lang="pt-BR" dirty="0" smtClean="0">
              <a:latin typeface="Arial Narrow" pitchFamily="34" charset="0"/>
            </a:endParaRPr>
          </a:p>
          <a:p>
            <a:endParaRPr lang="pt-BR" dirty="0"/>
          </a:p>
        </p:txBody>
      </p:sp>
      <p:pic>
        <p:nvPicPr>
          <p:cNvPr id="4" name="Imagem 3" descr="8132.jpg"/>
          <p:cNvPicPr/>
          <p:nvPr/>
        </p:nvPicPr>
        <p:blipFill>
          <a:blip r:embed="rId2" cstate="print"/>
          <a:stretch>
            <a:fillRect/>
          </a:stretch>
        </p:blipFill>
        <p:spPr>
          <a:xfrm>
            <a:off x="2195736" y="3429000"/>
            <a:ext cx="4176464" cy="252028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sz="3100" b="1" dirty="0" smtClean="0">
                <a:latin typeface="Arial Narrow" pitchFamily="34" charset="0"/>
              </a:rPr>
              <a:t> FÓRMULA </a:t>
            </a:r>
            <a:r>
              <a:rPr lang="pt-BR" sz="3100" b="1" dirty="0" smtClean="0">
                <a:latin typeface="Arial Narrow" pitchFamily="34" charset="0"/>
              </a:rPr>
              <a:t>DO PRODUTO </a:t>
            </a:r>
            <a:r>
              <a:rPr lang="pt-BR" sz="3100" b="1" dirty="0" smtClean="0">
                <a:latin typeface="Arial Narrow" pitchFamily="34" charset="0"/>
              </a:rPr>
              <a:t>DOS TERMOS DE UMA PG </a:t>
            </a:r>
            <a:r>
              <a:rPr lang="pt-BR" dirty="0" smtClean="0"/>
              <a:t/>
            </a:r>
            <a:br>
              <a:rPr lang="pt-BR" dirty="0" smtClean="0"/>
            </a:br>
            <a:endParaRPr lang="pt-BR" dirty="0"/>
          </a:p>
        </p:txBody>
      </p:sp>
      <p:sp>
        <p:nvSpPr>
          <p:cNvPr id="3" name="Espaço Reservado para Conteúdo 2"/>
          <p:cNvSpPr>
            <a:spLocks noGrp="1"/>
          </p:cNvSpPr>
          <p:nvPr>
            <p:ph idx="1"/>
          </p:nvPr>
        </p:nvSpPr>
        <p:spPr>
          <a:ln>
            <a:solidFill>
              <a:srgbClr val="C00000"/>
            </a:solidFill>
          </a:ln>
        </p:spPr>
        <p:txBody>
          <a:bodyPr/>
          <a:lstStyle/>
          <a:p>
            <a:pPr algn="just">
              <a:buNone/>
            </a:pPr>
            <a:endParaRPr lang="pt-BR" dirty="0" smtClean="0">
              <a:latin typeface="Arial Narrow" pitchFamily="34" charset="0"/>
            </a:endParaRPr>
          </a:p>
          <a:p>
            <a:endParaRPr lang="pt-BR" dirty="0"/>
          </a:p>
        </p:txBody>
      </p:sp>
      <p:pic>
        <p:nvPicPr>
          <p:cNvPr id="1026" name="Picture 2"/>
          <p:cNvPicPr>
            <a:picLocks noChangeAspect="1" noChangeArrowheads="1"/>
          </p:cNvPicPr>
          <p:nvPr/>
        </p:nvPicPr>
        <p:blipFill>
          <a:blip r:embed="rId2" cstate="print"/>
          <a:srcRect/>
          <a:stretch>
            <a:fillRect/>
          </a:stretch>
        </p:blipFill>
        <p:spPr bwMode="auto">
          <a:xfrm>
            <a:off x="1547664" y="2492896"/>
            <a:ext cx="5472608" cy="38884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1628800"/>
            <a:ext cx="9144000" cy="5229200"/>
          </a:xfrm>
        </p:spPr>
        <p:txBody>
          <a:bodyPr>
            <a:normAutofit fontScale="77500" lnSpcReduction="20000"/>
          </a:bodyPr>
          <a:lstStyle/>
          <a:p>
            <a:pPr algn="just">
              <a:buNone/>
            </a:pPr>
            <a:r>
              <a:rPr lang="pt-BR" dirty="0" smtClean="0">
                <a:solidFill>
                  <a:srgbClr val="C00000"/>
                </a:solidFill>
                <a:latin typeface="Arial" pitchFamily="34" charset="0"/>
                <a:cs typeface="Arial" pitchFamily="34" charset="0"/>
              </a:rPr>
              <a:t>1) </a:t>
            </a:r>
            <a:r>
              <a:rPr lang="pt-BR" dirty="0" smtClean="0">
                <a:latin typeface="Arial" pitchFamily="34" charset="0"/>
                <a:cs typeface="Arial" pitchFamily="34" charset="0"/>
              </a:rPr>
              <a:t>Um aluno está querendo divulgar uma informação na sua escola, então ele pensou na estratégia de passar esta informação de aluno para aluno. Nesta estratégia ele só necessitaria passar a informação uma única vez para dois alunos, gastando um minuto para divulgá-la a estes dois alunos. Os outros dois alunos também teriam que divulgá-la para mais dois alunos cada um, então, no primeiro minuto dois alunos estariam sendo informados, no segundo minuto quatro alunos estariam sendo informados, no terceiro minuto oito alunos estariam sendo informados e assim por diante. </a:t>
            </a:r>
          </a:p>
          <a:p>
            <a:pPr algn="just">
              <a:buNone/>
            </a:pPr>
            <a:r>
              <a:rPr lang="pt-BR" dirty="0" smtClean="0">
                <a:latin typeface="Arial" pitchFamily="34" charset="0"/>
                <a:cs typeface="Arial" pitchFamily="34" charset="0"/>
              </a:rPr>
              <a:t> </a:t>
            </a:r>
          </a:p>
          <a:p>
            <a:pPr algn="just">
              <a:buNone/>
            </a:pPr>
            <a:r>
              <a:rPr lang="pt-BR" dirty="0" smtClean="0">
                <a:latin typeface="Arial" pitchFamily="34" charset="0"/>
                <a:cs typeface="Arial" pitchFamily="34" charset="0"/>
              </a:rPr>
              <a:t>Seguindo esta estratégia, no décimo minuto, quantos alunos estariam </a:t>
            </a:r>
            <a:r>
              <a:rPr lang="pt-BR" dirty="0" smtClean="0">
                <a:latin typeface="Arial" pitchFamily="34" charset="0"/>
                <a:cs typeface="Arial" pitchFamily="34" charset="0"/>
              </a:rPr>
              <a:t>sendo informados</a:t>
            </a:r>
            <a:r>
              <a:rPr lang="pt-BR" dirty="0" smtClean="0">
                <a:latin typeface="Arial" pitchFamily="34" charset="0"/>
                <a:cs typeface="Arial" pitchFamily="34" charset="0"/>
              </a:rPr>
              <a:t>? </a:t>
            </a:r>
            <a:endParaRPr lang="pt-BR" dirty="0" smtClean="0">
              <a:latin typeface="Arial" pitchFamily="34" charset="0"/>
              <a:cs typeface="Arial" pitchFamily="34" charset="0"/>
            </a:endParaRPr>
          </a:p>
          <a:p>
            <a:pPr algn="just">
              <a:buNone/>
            </a:pP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a</a:t>
            </a:r>
            <a:r>
              <a:rPr lang="pt-BR" dirty="0" smtClean="0">
                <a:latin typeface="Arial" pitchFamily="34" charset="0"/>
                <a:cs typeface="Arial" pitchFamily="34" charset="0"/>
              </a:rPr>
              <a:t>)	2.048 alunos </a:t>
            </a:r>
          </a:p>
          <a:p>
            <a:pPr algn="just">
              <a:buNone/>
            </a:pPr>
            <a:r>
              <a:rPr lang="pt-BR" dirty="0" smtClean="0">
                <a:latin typeface="Arial" pitchFamily="34" charset="0"/>
                <a:cs typeface="Arial" pitchFamily="34" charset="0"/>
              </a:rPr>
              <a:t>b)1.024 </a:t>
            </a:r>
            <a:r>
              <a:rPr lang="pt-BR" dirty="0" smtClean="0">
                <a:latin typeface="Arial" pitchFamily="34" charset="0"/>
                <a:cs typeface="Arial" pitchFamily="34" charset="0"/>
              </a:rPr>
              <a:t>alunos </a:t>
            </a:r>
          </a:p>
          <a:p>
            <a:pPr algn="just">
              <a:buNone/>
            </a:pPr>
            <a:r>
              <a:rPr lang="pt-BR" dirty="0" smtClean="0">
                <a:latin typeface="Arial" pitchFamily="34" charset="0"/>
                <a:cs typeface="Arial" pitchFamily="34" charset="0"/>
              </a:rPr>
              <a:t>c)	512 alunos </a:t>
            </a:r>
          </a:p>
          <a:p>
            <a:pPr algn="just">
              <a:buNone/>
            </a:pPr>
            <a:r>
              <a:rPr lang="pt-BR" dirty="0" smtClean="0">
                <a:latin typeface="Arial" pitchFamily="34" charset="0"/>
                <a:cs typeface="Arial" pitchFamily="34" charset="0"/>
              </a:rPr>
              <a:t>d)256 </a:t>
            </a:r>
            <a:r>
              <a:rPr lang="pt-BR" dirty="0" smtClean="0">
                <a:latin typeface="Arial" pitchFamily="34" charset="0"/>
                <a:cs typeface="Arial" pitchFamily="34" charset="0"/>
              </a:rPr>
              <a:t>alunos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1628800"/>
            <a:ext cx="9144000" cy="5229200"/>
          </a:xfrm>
        </p:spPr>
        <p:txBody>
          <a:bodyPr>
            <a:normAutofit fontScale="92500" lnSpcReduction="20000"/>
          </a:bodyPr>
          <a:lstStyle/>
          <a:p>
            <a:pPr algn="just">
              <a:buNone/>
            </a:pPr>
            <a:r>
              <a:rPr lang="pt-BR" dirty="0" smtClean="0">
                <a:solidFill>
                  <a:srgbClr val="C00000"/>
                </a:solidFill>
                <a:latin typeface="Arial" pitchFamily="34" charset="0"/>
                <a:cs typeface="Arial" pitchFamily="34" charset="0"/>
              </a:rPr>
              <a:t>2</a:t>
            </a:r>
            <a:r>
              <a:rPr lang="pt-BR" dirty="0" smtClean="0">
                <a:solidFill>
                  <a:srgbClr val="C00000"/>
                </a:solidFill>
                <a:latin typeface="Arial" pitchFamily="34" charset="0"/>
                <a:cs typeface="Arial" pitchFamily="34" charset="0"/>
              </a:rPr>
              <a:t>) </a:t>
            </a:r>
            <a:r>
              <a:rPr lang="pt-BR" dirty="0" smtClean="0">
                <a:latin typeface="Arial" pitchFamily="34" charset="0"/>
                <a:cs typeface="Arial" pitchFamily="34" charset="0"/>
              </a:rPr>
              <a:t>Em uma escola com 512 alunos, um aluno apareceu com o vírus do sarampo. Se esse aluno permanecesse na escola, o vírus se propagaria da seguinte forma: no primeiro dia, um aluno estaria contaminado; no segundo, dois estariam contaminados; no terceiro, quatro, e assim sucessivamente. A diretora dispensou o aluno contaminado imediatamente, pois concluiu que todos os 512 alunos teriam sarampo no: </a:t>
            </a:r>
          </a:p>
          <a:p>
            <a:pPr algn="just"/>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a)9º </a:t>
            </a:r>
            <a:r>
              <a:rPr lang="pt-BR" dirty="0" smtClean="0">
                <a:latin typeface="Arial" pitchFamily="34" charset="0"/>
                <a:cs typeface="Arial" pitchFamily="34" charset="0"/>
              </a:rPr>
              <a:t>dia. </a:t>
            </a:r>
          </a:p>
          <a:p>
            <a:pPr algn="just">
              <a:buNone/>
            </a:pPr>
            <a:r>
              <a:rPr lang="pt-BR" dirty="0" smtClean="0">
                <a:latin typeface="Arial" pitchFamily="34" charset="0"/>
                <a:cs typeface="Arial" pitchFamily="34" charset="0"/>
              </a:rPr>
              <a:t>b)10º </a:t>
            </a:r>
            <a:r>
              <a:rPr lang="pt-BR" dirty="0" smtClean="0">
                <a:latin typeface="Arial" pitchFamily="34" charset="0"/>
                <a:cs typeface="Arial" pitchFamily="34" charset="0"/>
              </a:rPr>
              <a:t>dia. </a:t>
            </a:r>
          </a:p>
          <a:p>
            <a:pPr algn="just">
              <a:buNone/>
            </a:pPr>
            <a:r>
              <a:rPr lang="pt-BR" dirty="0" smtClean="0">
                <a:latin typeface="Arial" pitchFamily="34" charset="0"/>
                <a:cs typeface="Arial" pitchFamily="34" charset="0"/>
              </a:rPr>
              <a:t>c)8º </a:t>
            </a:r>
            <a:r>
              <a:rPr lang="pt-BR" dirty="0" smtClean="0">
                <a:latin typeface="Arial" pitchFamily="34" charset="0"/>
                <a:cs typeface="Arial" pitchFamily="34" charset="0"/>
              </a:rPr>
              <a:t>dia. </a:t>
            </a:r>
          </a:p>
          <a:p>
            <a:pPr algn="just">
              <a:buNone/>
            </a:pPr>
            <a:r>
              <a:rPr lang="pt-BR" dirty="0" smtClean="0">
                <a:latin typeface="Arial" pitchFamily="34" charset="0"/>
                <a:cs typeface="Arial" pitchFamily="34" charset="0"/>
              </a:rPr>
              <a:t>d)5º </a:t>
            </a:r>
            <a:r>
              <a:rPr lang="pt-BR" dirty="0" smtClean="0">
                <a:latin typeface="Arial" pitchFamily="34" charset="0"/>
                <a:cs typeface="Arial" pitchFamily="34" charset="0"/>
              </a:rPr>
              <a:t>dia. </a:t>
            </a:r>
          </a:p>
          <a:p>
            <a:pPr algn="just">
              <a:buNone/>
            </a:pPr>
            <a:r>
              <a:rPr lang="pt-BR" dirty="0" smtClean="0">
                <a:latin typeface="Arial" pitchFamily="34" charset="0"/>
                <a:cs typeface="Arial" pitchFamily="34" charset="0"/>
              </a:rPr>
              <a:t>e)6º </a:t>
            </a:r>
            <a:r>
              <a:rPr lang="pt-BR" dirty="0" smtClean="0">
                <a:latin typeface="Arial" pitchFamily="34" charset="0"/>
                <a:cs typeface="Arial" pitchFamily="34" charset="0"/>
              </a:rPr>
              <a:t>dia. </a:t>
            </a:r>
          </a:p>
          <a:p>
            <a:pPr>
              <a:buNone/>
            </a:pPr>
            <a:r>
              <a:rPr lang="pt-BR" dirty="0" smtClean="0"/>
              <a:t>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2204864"/>
            <a:ext cx="9144000" cy="4653136"/>
          </a:xfrm>
        </p:spPr>
        <p:txBody>
          <a:bodyPr>
            <a:normAutofit/>
          </a:bodyPr>
          <a:lstStyle/>
          <a:p>
            <a:pPr algn="just">
              <a:buNone/>
            </a:pPr>
            <a:r>
              <a:rPr lang="pt-BR" dirty="0" smtClean="0">
                <a:solidFill>
                  <a:srgbClr val="C00000"/>
                </a:solidFill>
                <a:latin typeface="Arial" pitchFamily="34" charset="0"/>
                <a:cs typeface="Arial" pitchFamily="34" charset="0"/>
              </a:rPr>
              <a:t>3) </a:t>
            </a:r>
            <a:r>
              <a:rPr lang="pt-BR" dirty="0" smtClean="0">
                <a:latin typeface="Arial" pitchFamily="34" charset="0"/>
                <a:cs typeface="Arial" pitchFamily="34" charset="0"/>
              </a:rPr>
              <a:t>O quarto termo de uma progressão geométrica descrita pela sequência </a:t>
            </a:r>
            <a:r>
              <a:rPr lang="pt-BR" dirty="0" err="1" smtClean="0">
                <a:latin typeface="Arial" pitchFamily="34" charset="0"/>
                <a:cs typeface="Arial" pitchFamily="34" charset="0"/>
              </a:rPr>
              <a:t>a</a:t>
            </a:r>
            <a:r>
              <a:rPr lang="pt-BR" baseline="-25000" dirty="0" err="1" smtClean="0">
                <a:latin typeface="Arial" pitchFamily="34" charset="0"/>
                <a:cs typeface="Arial" pitchFamily="34" charset="0"/>
              </a:rPr>
              <a:t>n</a:t>
            </a:r>
            <a:r>
              <a:rPr lang="pt-BR" dirty="0" smtClean="0">
                <a:latin typeface="Arial" pitchFamily="34" charset="0"/>
                <a:cs typeface="Arial" pitchFamily="34" charset="0"/>
              </a:rPr>
              <a:t> = (–3)</a:t>
            </a:r>
            <a:r>
              <a:rPr lang="pt-BR" baseline="30000" dirty="0" smtClean="0">
                <a:latin typeface="Arial" pitchFamily="34" charset="0"/>
                <a:cs typeface="Arial" pitchFamily="34" charset="0"/>
              </a:rPr>
              <a:t>–n</a:t>
            </a:r>
            <a:r>
              <a:rPr lang="pt-BR" dirty="0" smtClean="0">
                <a:latin typeface="Arial" pitchFamily="34" charset="0"/>
                <a:cs typeface="Arial" pitchFamily="34" charset="0"/>
              </a:rPr>
              <a:t>, com n </a:t>
            </a:r>
            <a:r>
              <a:rPr lang="pt-BR" dirty="0" smtClean="0">
                <a:latin typeface="Arial" pitchFamily="34" charset="0"/>
                <a:cs typeface="Arial" pitchFamily="34" charset="0"/>
                <a:sym typeface="Symbol"/>
              </a:rPr>
              <a:t></a:t>
            </a:r>
            <a:r>
              <a:rPr lang="pt-BR" dirty="0" smtClean="0">
                <a:latin typeface="Arial" pitchFamily="34" charset="0"/>
                <a:cs typeface="Arial" pitchFamily="34" charset="0"/>
              </a:rPr>
              <a:t> N*, é</a:t>
            </a:r>
          </a:p>
          <a:p>
            <a:pPr algn="just">
              <a:buNone/>
            </a:pPr>
            <a:r>
              <a:rPr lang="pt-BR" dirty="0" smtClean="0">
                <a:latin typeface="Arial" pitchFamily="34" charset="0"/>
                <a:cs typeface="Arial" pitchFamily="34" charset="0"/>
              </a:rPr>
              <a:t> </a:t>
            </a:r>
          </a:p>
          <a:p>
            <a:pPr algn="just">
              <a:buNone/>
            </a:pPr>
            <a:r>
              <a:rPr lang="pt-BR" dirty="0" smtClean="0">
                <a:latin typeface="Arial" pitchFamily="34" charset="0"/>
                <a:cs typeface="Arial" pitchFamily="34" charset="0"/>
              </a:rPr>
              <a:t>a</a:t>
            </a:r>
            <a:r>
              <a:rPr lang="pt-BR" dirty="0" smtClean="0">
                <a:latin typeface="Arial" pitchFamily="34" charset="0"/>
                <a:cs typeface="Arial" pitchFamily="34" charset="0"/>
              </a:rPr>
              <a:t>) 1/27</a:t>
            </a: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b) 1/81</a:t>
            </a: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c</a:t>
            </a:r>
            <a:r>
              <a:rPr lang="pt-BR" dirty="0" smtClean="0">
                <a:latin typeface="Arial" pitchFamily="34" charset="0"/>
                <a:cs typeface="Arial" pitchFamily="34" charset="0"/>
              </a:rPr>
              <a:t>) - 1/243</a:t>
            </a: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d</a:t>
            </a:r>
            <a:r>
              <a:rPr lang="pt-BR" dirty="0" smtClean="0">
                <a:latin typeface="Arial" pitchFamily="34" charset="0"/>
                <a:cs typeface="Arial" pitchFamily="34" charset="0"/>
              </a:rPr>
              <a:t>) - 1/27</a:t>
            </a: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e</a:t>
            </a:r>
            <a:r>
              <a:rPr lang="pt-BR" dirty="0" smtClean="0">
                <a:latin typeface="Arial" pitchFamily="34" charset="0"/>
                <a:cs typeface="Arial" pitchFamily="34" charset="0"/>
              </a:rPr>
              <a:t>) - 1/81</a:t>
            </a:r>
            <a:endParaRPr lang="pt-BR" dirty="0" smtClean="0">
              <a:latin typeface="Arial" pitchFamily="34" charset="0"/>
              <a:cs typeface="Arial" pitchFamily="34" charset="0"/>
            </a:endParaRPr>
          </a:p>
          <a:p>
            <a:pPr>
              <a:buNone/>
            </a:pPr>
            <a:r>
              <a:rPr lang="pt-BR" dirty="0" smtClean="0"/>
              <a:t>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1844824"/>
            <a:ext cx="9144000" cy="5013176"/>
          </a:xfrm>
        </p:spPr>
        <p:txBody>
          <a:bodyPr>
            <a:normAutofit fontScale="85000" lnSpcReduction="20000"/>
          </a:bodyPr>
          <a:lstStyle/>
          <a:p>
            <a:pPr algn="just">
              <a:buNone/>
            </a:pPr>
            <a:r>
              <a:rPr lang="pt-BR" dirty="0" smtClean="0">
                <a:solidFill>
                  <a:srgbClr val="C00000"/>
                </a:solidFill>
                <a:latin typeface="Arial" pitchFamily="34" charset="0"/>
                <a:cs typeface="Arial" pitchFamily="34" charset="0"/>
              </a:rPr>
              <a:t>4</a:t>
            </a:r>
            <a:r>
              <a:rPr lang="pt-BR" dirty="0" smtClean="0">
                <a:solidFill>
                  <a:srgbClr val="C00000"/>
                </a:solidFill>
                <a:latin typeface="Arial" pitchFamily="34" charset="0"/>
                <a:cs typeface="Arial" pitchFamily="34" charset="0"/>
              </a:rPr>
              <a:t>) </a:t>
            </a:r>
            <a:r>
              <a:rPr lang="pt-BR" dirty="0" smtClean="0">
                <a:latin typeface="Arial" pitchFamily="34" charset="0"/>
                <a:cs typeface="Arial" pitchFamily="34" charset="0"/>
              </a:rPr>
              <a:t>Um dos perigos da alimentação humana são os microrganismos, que podem causar diversas doenças e até levar a óbito. Entre eles, podemos destacar a Salmonella. Atitudes simples como lavar as mãos, armazenar os alimentos em locais apropriados, ajudam a prevenir a contaminação pelos mesmos. Sabendo que certo microrganismo se prolifera rapidamente, dobrando sua população a cada 20 minutos, pode-se concluir que o tempo que a população de 100 microrganismos passará a ser composta de 3.200 indivíduos é:</a:t>
            </a:r>
          </a:p>
          <a:p>
            <a:pPr algn="just"/>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a)1h </a:t>
            </a:r>
            <a:r>
              <a:rPr lang="pt-BR" dirty="0" smtClean="0">
                <a:latin typeface="Arial" pitchFamily="34" charset="0"/>
                <a:cs typeface="Arial" pitchFamily="34" charset="0"/>
              </a:rPr>
              <a:t>e 35 min.</a:t>
            </a:r>
          </a:p>
          <a:p>
            <a:pPr algn="just">
              <a:buNone/>
            </a:pPr>
            <a:r>
              <a:rPr lang="pt-BR" dirty="0" smtClean="0">
                <a:latin typeface="Arial" pitchFamily="34" charset="0"/>
                <a:cs typeface="Arial" pitchFamily="34" charset="0"/>
              </a:rPr>
              <a:t>b)1h </a:t>
            </a:r>
            <a:r>
              <a:rPr lang="pt-BR" dirty="0" smtClean="0">
                <a:latin typeface="Arial" pitchFamily="34" charset="0"/>
                <a:cs typeface="Arial" pitchFamily="34" charset="0"/>
              </a:rPr>
              <a:t>e 40 min.</a:t>
            </a:r>
          </a:p>
          <a:p>
            <a:pPr algn="just">
              <a:buNone/>
            </a:pPr>
            <a:r>
              <a:rPr lang="pt-BR" dirty="0" smtClean="0">
                <a:latin typeface="Arial" pitchFamily="34" charset="0"/>
                <a:cs typeface="Arial" pitchFamily="34" charset="0"/>
              </a:rPr>
              <a:t>c)	1h e 50 min.</a:t>
            </a:r>
          </a:p>
          <a:p>
            <a:pPr algn="just">
              <a:buNone/>
            </a:pPr>
            <a:r>
              <a:rPr lang="pt-BR" dirty="0" smtClean="0">
                <a:latin typeface="Arial" pitchFamily="34" charset="0"/>
                <a:cs typeface="Arial" pitchFamily="34" charset="0"/>
              </a:rPr>
              <a:t>d)1h </a:t>
            </a:r>
            <a:r>
              <a:rPr lang="pt-BR" dirty="0" smtClean="0">
                <a:latin typeface="Arial" pitchFamily="34" charset="0"/>
                <a:cs typeface="Arial" pitchFamily="34" charset="0"/>
              </a:rPr>
              <a:t>e 55 min.</a:t>
            </a:r>
          </a:p>
          <a:p>
            <a:pPr algn="just">
              <a:buNone/>
            </a:pPr>
            <a:r>
              <a:rPr lang="pt-BR" dirty="0" smtClean="0">
                <a:latin typeface="Arial" pitchFamily="34" charset="0"/>
                <a:cs typeface="Arial" pitchFamily="34" charset="0"/>
              </a:rPr>
              <a:t>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1844824"/>
            <a:ext cx="9144000" cy="5013176"/>
          </a:xfrm>
        </p:spPr>
        <p:txBody>
          <a:bodyPr>
            <a:normAutofit lnSpcReduction="10000"/>
          </a:bodyPr>
          <a:lstStyle/>
          <a:p>
            <a:pPr algn="just">
              <a:buNone/>
            </a:pPr>
            <a:r>
              <a:rPr lang="pt-BR" dirty="0" smtClean="0">
                <a:solidFill>
                  <a:srgbClr val="C00000"/>
                </a:solidFill>
                <a:latin typeface="Arial" pitchFamily="34" charset="0"/>
                <a:cs typeface="Arial" pitchFamily="34" charset="0"/>
              </a:rPr>
              <a:t>5) </a:t>
            </a:r>
            <a:r>
              <a:rPr lang="pt-BR" dirty="0" smtClean="0">
                <a:latin typeface="Arial" pitchFamily="34" charset="0"/>
                <a:cs typeface="Arial" pitchFamily="34" charset="0"/>
              </a:rPr>
              <a:t>Quatro números são tais que os três primeiros formam uma progressão aritmética de razão 6, os três últimos uma progressão geométrica e o primeiro número é igual ao quarto. Podemos afirmar que:</a:t>
            </a:r>
          </a:p>
          <a:p>
            <a:pPr algn="just">
              <a:buNone/>
            </a:pPr>
            <a:endParaRPr lang="pt-BR" dirty="0" smtClean="0">
              <a:latin typeface="Arial" pitchFamily="34" charset="0"/>
              <a:cs typeface="Arial" pitchFamily="34" charset="0"/>
            </a:endParaRPr>
          </a:p>
          <a:p>
            <a:pPr algn="just">
              <a:buNone/>
            </a:pPr>
            <a:r>
              <a:rPr lang="pt-BR" dirty="0" smtClean="0">
                <a:latin typeface="Arial" pitchFamily="34" charset="0"/>
                <a:cs typeface="Arial" pitchFamily="34" charset="0"/>
              </a:rPr>
              <a:t>a)Todos </a:t>
            </a:r>
            <a:r>
              <a:rPr lang="pt-BR" dirty="0" smtClean="0">
                <a:latin typeface="Arial" pitchFamily="34" charset="0"/>
                <a:cs typeface="Arial" pitchFamily="34" charset="0"/>
              </a:rPr>
              <a:t>os quatro números são positivos.</a:t>
            </a:r>
          </a:p>
          <a:p>
            <a:pPr algn="just">
              <a:buNone/>
            </a:pPr>
            <a:r>
              <a:rPr lang="pt-BR" dirty="0" smtClean="0">
                <a:latin typeface="Arial" pitchFamily="34" charset="0"/>
                <a:cs typeface="Arial" pitchFamily="34" charset="0"/>
              </a:rPr>
              <a:t>b)Três </a:t>
            </a:r>
            <a:r>
              <a:rPr lang="pt-BR" dirty="0" smtClean="0">
                <a:latin typeface="Arial" pitchFamily="34" charset="0"/>
                <a:cs typeface="Arial" pitchFamily="34" charset="0"/>
              </a:rPr>
              <a:t>dos quatro números são positivos.</a:t>
            </a:r>
          </a:p>
          <a:p>
            <a:pPr algn="just">
              <a:buNone/>
            </a:pPr>
            <a:r>
              <a:rPr lang="pt-BR" dirty="0" smtClean="0">
                <a:latin typeface="Arial" pitchFamily="34" charset="0"/>
                <a:cs typeface="Arial" pitchFamily="34" charset="0"/>
              </a:rPr>
              <a:t>c)Dois </a:t>
            </a:r>
            <a:r>
              <a:rPr lang="pt-BR" dirty="0" smtClean="0">
                <a:latin typeface="Arial" pitchFamily="34" charset="0"/>
                <a:cs typeface="Arial" pitchFamily="34" charset="0"/>
              </a:rPr>
              <a:t>dos quatro números são positivos.</a:t>
            </a:r>
          </a:p>
          <a:p>
            <a:pPr algn="just">
              <a:buNone/>
            </a:pPr>
            <a:r>
              <a:rPr lang="pt-BR" dirty="0" smtClean="0">
                <a:latin typeface="Arial" pitchFamily="34" charset="0"/>
                <a:cs typeface="Arial" pitchFamily="34" charset="0"/>
              </a:rPr>
              <a:t>d)Um </a:t>
            </a:r>
            <a:r>
              <a:rPr lang="pt-BR" dirty="0" smtClean="0">
                <a:latin typeface="Arial" pitchFamily="34" charset="0"/>
                <a:cs typeface="Arial" pitchFamily="34" charset="0"/>
              </a:rPr>
              <a:t>dos quatro números é positivo.</a:t>
            </a:r>
          </a:p>
          <a:p>
            <a:pPr algn="just">
              <a:buNone/>
            </a:pPr>
            <a:r>
              <a:rPr lang="pt-BR" dirty="0" smtClean="0">
                <a:latin typeface="Arial" pitchFamily="34" charset="0"/>
                <a:cs typeface="Arial" pitchFamily="34" charset="0"/>
              </a:rPr>
              <a:t>e)Nenhum </a:t>
            </a:r>
            <a:r>
              <a:rPr lang="pt-BR" dirty="0" smtClean="0">
                <a:latin typeface="Arial" pitchFamily="34" charset="0"/>
                <a:cs typeface="Arial" pitchFamily="34" charset="0"/>
              </a:rPr>
              <a:t>dos números é positivo.</a:t>
            </a:r>
          </a:p>
          <a:p>
            <a:pPr algn="just">
              <a:buNone/>
            </a:pPr>
            <a:r>
              <a:rPr lang="pt-BR" dirty="0" smtClean="0">
                <a:latin typeface="Arial" pitchFamily="34" charset="0"/>
                <a:cs typeface="Arial" pitchFamily="34" charset="0"/>
              </a:rPr>
              <a:t>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620688"/>
            <a:ext cx="8229600" cy="1066800"/>
          </a:xfrm>
        </p:spPr>
        <p:txBody>
          <a:bodyPr/>
          <a:lstStyle/>
          <a:p>
            <a:r>
              <a:rPr lang="pt-BR" dirty="0" smtClean="0">
                <a:solidFill>
                  <a:srgbClr val="C00000"/>
                </a:solidFill>
              </a:rPr>
              <a:t>TESTANDO OS CONHECIMENTOS</a:t>
            </a:r>
            <a:endParaRPr lang="pt-BR" dirty="0">
              <a:solidFill>
                <a:srgbClr val="C00000"/>
              </a:solidFill>
            </a:endParaRPr>
          </a:p>
        </p:txBody>
      </p:sp>
      <p:sp>
        <p:nvSpPr>
          <p:cNvPr id="3" name="Espaço Reservado para Conteúdo 2"/>
          <p:cNvSpPr>
            <a:spLocks noGrp="1"/>
          </p:cNvSpPr>
          <p:nvPr>
            <p:ph idx="1"/>
          </p:nvPr>
        </p:nvSpPr>
        <p:spPr>
          <a:xfrm>
            <a:off x="0" y="1844824"/>
            <a:ext cx="9144000" cy="5013176"/>
          </a:xfrm>
        </p:spPr>
        <p:txBody>
          <a:bodyPr>
            <a:normAutofit/>
          </a:bodyPr>
          <a:lstStyle/>
          <a:p>
            <a:pPr>
              <a:buNone/>
            </a:pPr>
            <a:r>
              <a:rPr lang="pt-BR" dirty="0" smtClean="0">
                <a:solidFill>
                  <a:srgbClr val="C00000"/>
                </a:solidFill>
                <a:latin typeface="Arial" pitchFamily="34" charset="0"/>
                <a:cs typeface="Arial" pitchFamily="34" charset="0"/>
              </a:rPr>
              <a:t>6</a:t>
            </a:r>
            <a:r>
              <a:rPr lang="pt-BR" dirty="0" smtClean="0">
                <a:solidFill>
                  <a:srgbClr val="C00000"/>
                </a:solidFill>
                <a:latin typeface="Arial" pitchFamily="34" charset="0"/>
                <a:cs typeface="Arial" pitchFamily="34" charset="0"/>
              </a:rPr>
              <a:t>) </a:t>
            </a:r>
            <a:r>
              <a:rPr lang="pt-BR" dirty="0" smtClean="0">
                <a:latin typeface="Arial" pitchFamily="34" charset="0"/>
                <a:cs typeface="Arial" pitchFamily="34" charset="0"/>
              </a:rPr>
              <a:t>Dada a PG (–2</a:t>
            </a:r>
            <a:r>
              <a:rPr lang="pt-BR" baseline="30000" dirty="0" smtClean="0">
                <a:latin typeface="Arial" pitchFamily="34" charset="0"/>
                <a:cs typeface="Arial" pitchFamily="34" charset="0"/>
              </a:rPr>
              <a:t>11</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10</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9</a:t>
            </a:r>
            <a:r>
              <a:rPr lang="pt-BR" dirty="0" smtClean="0">
                <a:latin typeface="Arial" pitchFamily="34" charset="0"/>
                <a:cs typeface="Arial" pitchFamily="34" charset="0"/>
              </a:rPr>
              <a:t>, …) o produto dos 19 primeiros termos é igual a:</a:t>
            </a:r>
          </a:p>
          <a:p>
            <a:pPr>
              <a:buNone/>
            </a:pPr>
            <a:endParaRPr lang="pt-BR" dirty="0" smtClean="0">
              <a:latin typeface="Arial" pitchFamily="34" charset="0"/>
              <a:cs typeface="Arial" pitchFamily="34" charset="0"/>
            </a:endParaRPr>
          </a:p>
          <a:p>
            <a:pPr>
              <a:buNone/>
            </a:pPr>
            <a:r>
              <a:rPr lang="pt-BR" dirty="0" smtClean="0">
                <a:latin typeface="Arial" pitchFamily="34" charset="0"/>
                <a:cs typeface="Arial" pitchFamily="34" charset="0"/>
              </a:rPr>
              <a:t>a)P</a:t>
            </a:r>
            <a:r>
              <a:rPr lang="pt-BR" baseline="-25000" dirty="0" smtClean="0">
                <a:latin typeface="Arial" pitchFamily="34" charset="0"/>
                <a:cs typeface="Arial" pitchFamily="34" charset="0"/>
              </a:rPr>
              <a:t>19</a:t>
            </a:r>
            <a:r>
              <a:rPr lang="pt-BR" dirty="0" smtClean="0">
                <a:latin typeface="Arial" pitchFamily="34" charset="0"/>
                <a:cs typeface="Arial" pitchFamily="34" charset="0"/>
              </a:rPr>
              <a:t> </a:t>
            </a:r>
            <a:r>
              <a:rPr lang="pt-BR" dirty="0" smtClean="0">
                <a:latin typeface="Arial" pitchFamily="34" charset="0"/>
                <a:cs typeface="Arial" pitchFamily="34" charset="0"/>
              </a:rPr>
              <a:t>= </a:t>
            </a:r>
            <a:r>
              <a:rPr lang="pt-BR" dirty="0" smtClean="0">
                <a:latin typeface="Arial" pitchFamily="34" charset="0"/>
                <a:cs typeface="Arial" pitchFamily="34" charset="0"/>
              </a:rPr>
              <a:t>2</a:t>
            </a:r>
            <a:r>
              <a:rPr lang="pt-BR" baseline="30000" dirty="0" smtClean="0">
                <a:latin typeface="Arial" pitchFamily="34" charset="0"/>
                <a:cs typeface="Arial" pitchFamily="34" charset="0"/>
              </a:rPr>
              <a:t>19</a:t>
            </a:r>
          </a:p>
          <a:p>
            <a:pPr>
              <a:buNone/>
            </a:pPr>
            <a:r>
              <a:rPr lang="pt-BR" dirty="0" smtClean="0">
                <a:latin typeface="Arial" pitchFamily="34" charset="0"/>
                <a:cs typeface="Arial" pitchFamily="34" charset="0"/>
              </a:rPr>
              <a:t>b)P</a:t>
            </a:r>
            <a:r>
              <a:rPr lang="pt-BR" baseline="-25000" dirty="0" smtClean="0">
                <a:latin typeface="Arial" pitchFamily="34" charset="0"/>
                <a:cs typeface="Arial" pitchFamily="34" charset="0"/>
              </a:rPr>
              <a:t>19</a:t>
            </a:r>
            <a:r>
              <a:rPr lang="pt-BR" dirty="0" smtClean="0">
                <a:latin typeface="Arial" pitchFamily="34" charset="0"/>
                <a:cs typeface="Arial" pitchFamily="34" charset="0"/>
              </a:rPr>
              <a:t> </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19</a:t>
            </a:r>
            <a:endParaRPr lang="pt-BR" dirty="0" smtClean="0">
              <a:latin typeface="Arial" pitchFamily="34" charset="0"/>
              <a:cs typeface="Arial" pitchFamily="34" charset="0"/>
            </a:endParaRPr>
          </a:p>
          <a:p>
            <a:pPr>
              <a:buNone/>
            </a:pPr>
            <a:r>
              <a:rPr lang="pt-BR" dirty="0" smtClean="0">
                <a:latin typeface="Arial" pitchFamily="34" charset="0"/>
                <a:cs typeface="Arial" pitchFamily="34" charset="0"/>
              </a:rPr>
              <a:t>c)P</a:t>
            </a:r>
            <a:r>
              <a:rPr lang="pt-BR" baseline="-25000" dirty="0" smtClean="0">
                <a:latin typeface="Arial" pitchFamily="34" charset="0"/>
                <a:cs typeface="Arial" pitchFamily="34" charset="0"/>
              </a:rPr>
              <a:t>19</a:t>
            </a:r>
            <a:r>
              <a:rPr lang="pt-BR" dirty="0" smtClean="0">
                <a:latin typeface="Arial" pitchFamily="34" charset="0"/>
                <a:cs typeface="Arial" pitchFamily="34" charset="0"/>
              </a:rPr>
              <a:t> </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–38</a:t>
            </a:r>
            <a:endParaRPr lang="pt-BR" dirty="0" smtClean="0">
              <a:latin typeface="Arial" pitchFamily="34" charset="0"/>
              <a:cs typeface="Arial" pitchFamily="34" charset="0"/>
            </a:endParaRPr>
          </a:p>
          <a:p>
            <a:pPr>
              <a:buNone/>
            </a:pPr>
            <a:r>
              <a:rPr lang="pt-BR" dirty="0" smtClean="0">
                <a:latin typeface="Arial" pitchFamily="34" charset="0"/>
                <a:cs typeface="Arial" pitchFamily="34" charset="0"/>
              </a:rPr>
              <a:t>d)P</a:t>
            </a:r>
            <a:r>
              <a:rPr lang="pt-BR" baseline="-25000" dirty="0" smtClean="0">
                <a:latin typeface="Arial" pitchFamily="34" charset="0"/>
                <a:cs typeface="Arial" pitchFamily="34" charset="0"/>
              </a:rPr>
              <a:t>19</a:t>
            </a:r>
            <a:r>
              <a:rPr lang="pt-BR" dirty="0" smtClean="0">
                <a:latin typeface="Arial" pitchFamily="34" charset="0"/>
                <a:cs typeface="Arial" pitchFamily="34" charset="0"/>
              </a:rPr>
              <a:t> </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38</a:t>
            </a:r>
            <a:endParaRPr lang="pt-BR" dirty="0" smtClean="0">
              <a:latin typeface="Arial" pitchFamily="34" charset="0"/>
              <a:cs typeface="Arial" pitchFamily="34" charset="0"/>
            </a:endParaRPr>
          </a:p>
          <a:p>
            <a:pPr>
              <a:buNone/>
            </a:pPr>
            <a:r>
              <a:rPr lang="pt-BR" dirty="0" smtClean="0">
                <a:latin typeface="Arial" pitchFamily="34" charset="0"/>
                <a:cs typeface="Arial" pitchFamily="34" charset="0"/>
              </a:rPr>
              <a:t>e)P</a:t>
            </a:r>
            <a:r>
              <a:rPr lang="pt-BR" baseline="-25000" dirty="0" smtClean="0">
                <a:latin typeface="Arial" pitchFamily="34" charset="0"/>
                <a:cs typeface="Arial" pitchFamily="34" charset="0"/>
              </a:rPr>
              <a:t>19</a:t>
            </a:r>
            <a:r>
              <a:rPr lang="pt-BR" dirty="0" smtClean="0">
                <a:latin typeface="Arial" pitchFamily="34" charset="0"/>
                <a:cs typeface="Arial" pitchFamily="34" charset="0"/>
              </a:rPr>
              <a:t> </a:t>
            </a:r>
            <a:r>
              <a:rPr lang="pt-BR" dirty="0" smtClean="0">
                <a:latin typeface="Arial" pitchFamily="34" charset="0"/>
                <a:cs typeface="Arial" pitchFamily="34" charset="0"/>
              </a:rPr>
              <a:t>= (–2)</a:t>
            </a:r>
            <a:r>
              <a:rPr lang="pt-BR" baseline="30000" dirty="0" smtClean="0">
                <a:latin typeface="Arial" pitchFamily="34" charset="0"/>
                <a:cs typeface="Arial" pitchFamily="34" charset="0"/>
              </a:rPr>
              <a:t>38</a:t>
            </a:r>
            <a:endParaRPr lang="pt-BR" dirty="0" smtClean="0">
              <a:latin typeface="Arial" pitchFamily="34" charset="0"/>
              <a:cs typeface="Arial" pitchFamily="34" charset="0"/>
            </a:endParaRPr>
          </a:p>
          <a:p>
            <a:pPr>
              <a:buNone/>
            </a:pPr>
            <a:endParaRPr lang="pt-BR" dirty="0" smtClean="0"/>
          </a:p>
          <a:p>
            <a:pPr algn="just">
              <a:buNone/>
            </a:pPr>
            <a:r>
              <a:rPr lang="pt-BR" dirty="0" smtClean="0">
                <a:latin typeface="Arial" pitchFamily="34" charset="0"/>
                <a:cs typeface="Arial" pitchFamily="34" charset="0"/>
              </a:rPr>
              <a:t> </a:t>
            </a:r>
          </a:p>
          <a:p>
            <a:pPr>
              <a:buNone/>
            </a:pP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836712"/>
            <a:ext cx="8229600" cy="1066800"/>
          </a:xfrm>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endParaRPr lang="pt-BR" dirty="0"/>
          </a:p>
        </p:txBody>
      </p:sp>
      <p:sp>
        <p:nvSpPr>
          <p:cNvPr id="3" name="Espaço Reservado para Conteúdo 2"/>
          <p:cNvSpPr>
            <a:spLocks noGrp="1"/>
          </p:cNvSpPr>
          <p:nvPr>
            <p:ph idx="1"/>
          </p:nvPr>
        </p:nvSpPr>
        <p:spPr>
          <a:xfrm>
            <a:off x="467544" y="1988840"/>
            <a:ext cx="8424936" cy="4464496"/>
          </a:xfrm>
          <a:ln>
            <a:solidFill>
              <a:srgbClr val="C00000"/>
            </a:solidFill>
          </a:ln>
        </p:spPr>
        <p:txBody>
          <a:bodyPr>
            <a:noAutofit/>
          </a:bodyPr>
          <a:lstStyle/>
          <a:p>
            <a:pPr algn="just"/>
            <a:r>
              <a:rPr lang="pt-BR" sz="3200" dirty="0" smtClean="0">
                <a:latin typeface="Arial Narrow" pitchFamily="34" charset="0"/>
              </a:rPr>
              <a:t>Uma sequência de números reais não nulos é chamado de </a:t>
            </a:r>
            <a:r>
              <a:rPr lang="pt-BR" sz="3200" b="1" dirty="0" smtClean="0">
                <a:latin typeface="Arial Narrow" pitchFamily="34" charset="0"/>
              </a:rPr>
              <a:t>progressão geométrica </a:t>
            </a:r>
            <a:r>
              <a:rPr lang="pt-BR" sz="3200" dirty="0" smtClean="0">
                <a:latin typeface="Arial Narrow" pitchFamily="34" charset="0"/>
              </a:rPr>
              <a:t>(PG) quando cada um de seus termos, a partir do segundo, é igual ao produto do anterior por uma constante </a:t>
            </a:r>
            <a:r>
              <a:rPr lang="pt-BR" sz="3200" b="1" dirty="0" smtClean="0">
                <a:latin typeface="Arial Narrow" pitchFamily="34" charset="0"/>
              </a:rPr>
              <a:t>q</a:t>
            </a:r>
            <a:r>
              <a:rPr lang="pt-BR" sz="3200" dirty="0" smtClean="0">
                <a:latin typeface="Arial Narrow" pitchFamily="34" charset="0"/>
              </a:rPr>
              <a:t>, chamada </a:t>
            </a:r>
            <a:r>
              <a:rPr lang="pt-BR" sz="3200" i="1" dirty="0" smtClean="0">
                <a:latin typeface="Arial Narrow" pitchFamily="34" charset="0"/>
              </a:rPr>
              <a:t>razão</a:t>
            </a:r>
            <a:r>
              <a:rPr lang="pt-BR" sz="3200" dirty="0" smtClean="0">
                <a:latin typeface="Arial Narrow" pitchFamily="34" charset="0"/>
              </a:rPr>
              <a:t> da PG.</a:t>
            </a:r>
          </a:p>
          <a:p>
            <a:pPr algn="just"/>
            <a:r>
              <a:rPr lang="pt-BR" sz="3200" dirty="0" smtClean="0">
                <a:latin typeface="Arial Narrow" pitchFamily="34" charset="0"/>
              </a:rPr>
              <a:t>Para obter a </a:t>
            </a:r>
            <a:r>
              <a:rPr lang="pt-BR" sz="3200" b="1" dirty="0" smtClean="0">
                <a:latin typeface="Arial Narrow" pitchFamily="34" charset="0"/>
              </a:rPr>
              <a:t>razão</a:t>
            </a:r>
            <a:r>
              <a:rPr lang="pt-BR" sz="3200" dirty="0" smtClean="0">
                <a:latin typeface="Arial Narrow" pitchFamily="34" charset="0"/>
              </a:rPr>
              <a:t>, basta dividir qualquer termo pelo termo anterior.</a:t>
            </a:r>
          </a:p>
          <a:p>
            <a:pPr algn="ctr">
              <a:buNone/>
            </a:pPr>
            <a:r>
              <a:rPr lang="pt-BR" sz="4000" b="1" dirty="0" smtClean="0">
                <a:solidFill>
                  <a:srgbClr val="FF0000"/>
                </a:solidFill>
                <a:latin typeface="Arial Narrow" pitchFamily="34" charset="0"/>
              </a:rPr>
              <a:t>q = a2/a1 = a3/a2 = a4/a3 </a:t>
            </a:r>
          </a:p>
          <a:p>
            <a:pPr>
              <a:buNone/>
            </a:pPr>
            <a:endParaRPr lang="pt-BR" sz="4000" b="1" dirty="0" smtClean="0"/>
          </a:p>
          <a:p>
            <a:pPr>
              <a:buNone/>
            </a:pPr>
            <a:endParaRPr lang="pt-BR" sz="4000" b="1" dirty="0" smtClean="0">
              <a:latin typeface="Arial Narrow" pitchFamily="34" charset="0"/>
            </a:endParaRPr>
          </a:p>
          <a:p>
            <a:pPr algn="just"/>
            <a:endParaRPr lang="pt-BR" sz="3200" dirty="0" smtClean="0">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sz="3600" b="1" dirty="0" smtClean="0">
                <a:latin typeface="Arial Narrow" pitchFamily="34" charset="0"/>
              </a:rPr>
              <a:t>Exemplos:</a:t>
            </a:r>
            <a:endParaRPr lang="pt-BR" dirty="0"/>
          </a:p>
        </p:txBody>
      </p:sp>
      <p:sp>
        <p:nvSpPr>
          <p:cNvPr id="3" name="Espaço Reservado para Conteúdo 2"/>
          <p:cNvSpPr>
            <a:spLocks noGrp="1"/>
          </p:cNvSpPr>
          <p:nvPr>
            <p:ph idx="1"/>
          </p:nvPr>
        </p:nvSpPr>
        <p:spPr>
          <a:xfrm>
            <a:off x="457200" y="1988840"/>
            <a:ext cx="8229600" cy="4585696"/>
          </a:xfrm>
          <a:ln>
            <a:solidFill>
              <a:srgbClr val="C00000"/>
            </a:solidFill>
          </a:ln>
        </p:spPr>
        <p:txBody>
          <a:bodyPr>
            <a:normAutofit fontScale="85000" lnSpcReduction="20000"/>
          </a:bodyPr>
          <a:lstStyle/>
          <a:p>
            <a:pPr marL="624078" lvl="0" indent="-514350" algn="just">
              <a:buFont typeface="+mj-lt"/>
              <a:buAutoNum type="alphaLcParenR"/>
            </a:pPr>
            <a:endParaRPr lang="pt-BR" sz="2400" dirty="0" smtClean="0">
              <a:latin typeface="Arial Narrow" pitchFamily="34" charset="0"/>
            </a:endParaRPr>
          </a:p>
          <a:p>
            <a:pPr marL="624078" lvl="0" indent="-514350" algn="just">
              <a:buNone/>
            </a:pPr>
            <a:endParaRPr lang="pt-BR" sz="2600" b="1" dirty="0" smtClean="0">
              <a:solidFill>
                <a:srgbClr val="C00000"/>
              </a:solidFill>
              <a:latin typeface="Arial Narrow" pitchFamily="34" charset="0"/>
            </a:endParaRPr>
          </a:p>
          <a:p>
            <a:pPr lvl="0">
              <a:buNone/>
            </a:pPr>
            <a:r>
              <a:rPr lang="pt-BR" sz="3500" b="1" dirty="0" smtClean="0">
                <a:solidFill>
                  <a:srgbClr val="C00000"/>
                </a:solidFill>
                <a:latin typeface="Arial Narrow" pitchFamily="34" charset="0"/>
              </a:rPr>
              <a:t>a</a:t>
            </a:r>
            <a:r>
              <a:rPr lang="pt-BR" sz="3800" b="1" dirty="0" smtClean="0">
                <a:solidFill>
                  <a:srgbClr val="C00000"/>
                </a:solidFill>
                <a:latin typeface="Arial Narrow" pitchFamily="34" charset="0"/>
              </a:rPr>
              <a:t>) </a:t>
            </a:r>
            <a:r>
              <a:rPr lang="pt-BR" sz="3600" dirty="0" smtClean="0">
                <a:latin typeface="Arial Narrow" pitchFamily="34" charset="0"/>
              </a:rPr>
              <a:t>(3,9,27,81) é uma PG finita, onde a</a:t>
            </a:r>
            <a:r>
              <a:rPr lang="pt-BR" sz="3600" baseline="-25000" dirty="0" smtClean="0">
                <a:latin typeface="Arial Narrow" pitchFamily="34" charset="0"/>
              </a:rPr>
              <a:t>1</a:t>
            </a:r>
            <a:r>
              <a:rPr lang="pt-BR" sz="3600" dirty="0" smtClean="0">
                <a:latin typeface="Arial Narrow" pitchFamily="34" charset="0"/>
              </a:rPr>
              <a:t>= 3, q = 3.</a:t>
            </a:r>
          </a:p>
          <a:p>
            <a:pPr>
              <a:buNone/>
            </a:pPr>
            <a:r>
              <a:rPr lang="pt-BR" sz="3600" dirty="0" smtClean="0">
                <a:latin typeface="Arial Narrow" pitchFamily="34" charset="0"/>
              </a:rPr>
              <a:t>             </a:t>
            </a:r>
          </a:p>
          <a:p>
            <a:pPr algn="ctr">
              <a:buNone/>
            </a:pPr>
            <a:r>
              <a:rPr lang="pt-BR" sz="3600" dirty="0" smtClean="0">
                <a:latin typeface="Arial Narrow" pitchFamily="34" charset="0"/>
              </a:rPr>
              <a:t>q = 9/3 = 27/9 = 81/27 = 3</a:t>
            </a:r>
          </a:p>
          <a:p>
            <a:pPr marL="624078" lvl="0" indent="-514350" algn="just">
              <a:buNone/>
            </a:pPr>
            <a:endParaRPr lang="pt-BR" sz="3600" dirty="0" smtClean="0">
              <a:latin typeface="Arial Narrow" pitchFamily="34" charset="0"/>
            </a:endParaRPr>
          </a:p>
          <a:p>
            <a:pPr lvl="0">
              <a:buNone/>
            </a:pPr>
            <a:r>
              <a:rPr lang="pt-BR" sz="3600" b="1" dirty="0" smtClean="0">
                <a:solidFill>
                  <a:srgbClr val="C00000"/>
                </a:solidFill>
                <a:latin typeface="Arial Narrow" pitchFamily="34" charset="0"/>
              </a:rPr>
              <a:t>b) </a:t>
            </a:r>
            <a:r>
              <a:rPr lang="pt-BR" sz="3600" dirty="0" smtClean="0">
                <a:latin typeface="Arial Narrow" pitchFamily="34" charset="0"/>
              </a:rPr>
              <a:t>(2,-4,8,-16...) é uma PG infinita, onde a</a:t>
            </a:r>
            <a:r>
              <a:rPr lang="pt-BR" sz="3600" baseline="-25000" dirty="0" smtClean="0">
                <a:latin typeface="Arial Narrow" pitchFamily="34" charset="0"/>
              </a:rPr>
              <a:t>1</a:t>
            </a:r>
            <a:r>
              <a:rPr lang="pt-BR" sz="3600" dirty="0" smtClean="0">
                <a:latin typeface="Arial Narrow" pitchFamily="34" charset="0"/>
              </a:rPr>
              <a:t>= 2 e q = - 2</a:t>
            </a:r>
          </a:p>
          <a:p>
            <a:pPr lvl="0">
              <a:buNone/>
            </a:pPr>
            <a:endParaRPr lang="pt-BR" sz="3600" dirty="0" smtClean="0">
              <a:latin typeface="Arial Narrow" pitchFamily="34" charset="0"/>
            </a:endParaRPr>
          </a:p>
          <a:p>
            <a:pPr algn="ctr">
              <a:buNone/>
            </a:pPr>
            <a:r>
              <a:rPr lang="pt-BR" sz="3600" dirty="0" smtClean="0">
                <a:latin typeface="Arial Narrow" pitchFamily="34" charset="0"/>
              </a:rPr>
              <a:t>q = -4/2 = 8/-4 = -16/8 = - 2 </a:t>
            </a:r>
          </a:p>
          <a:p>
            <a:pPr algn="just">
              <a:buNone/>
            </a:pPr>
            <a:endParaRPr lang="pt-BR" dirty="0" smtClean="0">
              <a:latin typeface="Arial Narrow" pitchFamily="34" charset="0"/>
            </a:endParaRPr>
          </a:p>
          <a:p>
            <a:pPr algn="just">
              <a:buNone/>
            </a:pPr>
            <a:endParaRPr lang="pt-BR" dirty="0" smtClean="0">
              <a:latin typeface="Arial Narrow" pitchFamily="34" charset="0"/>
            </a:endParaRPr>
          </a:p>
          <a:p>
            <a:pPr algn="just">
              <a:buNone/>
            </a:pPr>
            <a:r>
              <a:rPr lang="pt-BR" dirty="0" smtClean="0">
                <a:latin typeface="Arial Narrow" pitchFamily="34" charset="0"/>
              </a:rPr>
              <a:t> </a:t>
            </a:r>
          </a:p>
          <a:p>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80728"/>
            <a:ext cx="8229600" cy="1301080"/>
          </a:xfrm>
        </p:spPr>
        <p:txBody>
          <a:bodyPr>
            <a:normAutofit fontScale="90000"/>
          </a:bodyPr>
          <a:lstStyle/>
          <a:p>
            <a:r>
              <a:rPr lang="pt-BR" b="1" dirty="0" smtClean="0">
                <a:solidFill>
                  <a:srgbClr val="C00000"/>
                </a:solidFill>
                <a:latin typeface="Comic Sans MS" pitchFamily="66" charset="0"/>
              </a:rPr>
              <a:t> Progressão Geométrica </a:t>
            </a:r>
            <a:br>
              <a:rPr lang="pt-BR" b="1" dirty="0" smtClean="0">
                <a:solidFill>
                  <a:srgbClr val="C00000"/>
                </a:solidFill>
                <a:latin typeface="Comic Sans MS" pitchFamily="66" charset="0"/>
              </a:rPr>
            </a:br>
            <a:r>
              <a:rPr lang="pt-BR" b="1" dirty="0" smtClean="0">
                <a:latin typeface="Arial Narrow" pitchFamily="34" charset="0"/>
              </a:rPr>
              <a:t/>
            </a:r>
            <a:br>
              <a:rPr lang="pt-BR" b="1" dirty="0" smtClean="0">
                <a:latin typeface="Arial Narrow" pitchFamily="34" charset="0"/>
              </a:rPr>
            </a:br>
            <a:r>
              <a:rPr lang="pt-BR" b="1" dirty="0" smtClean="0">
                <a:latin typeface="Arial Narrow" pitchFamily="34" charset="0"/>
              </a:rPr>
              <a:t>    </a:t>
            </a:r>
            <a:r>
              <a:rPr lang="pt-BR" b="1" dirty="0" smtClean="0">
                <a:solidFill>
                  <a:schemeClr val="tx1"/>
                </a:solidFill>
                <a:latin typeface="Arial Narrow" pitchFamily="34" charset="0"/>
              </a:rPr>
              <a:t>Classificação da razão</a:t>
            </a:r>
            <a:r>
              <a:rPr lang="pt-BR" dirty="0" smtClean="0">
                <a:latin typeface="Arial Narrow" pitchFamily="34" charset="0"/>
              </a:rPr>
              <a:t/>
            </a:r>
            <a:br>
              <a:rPr lang="pt-BR" dirty="0" smtClean="0">
                <a:latin typeface="Arial Narrow" pitchFamily="34" charset="0"/>
              </a:rPr>
            </a:br>
            <a:endParaRPr lang="pt-BR" dirty="0"/>
          </a:p>
        </p:txBody>
      </p:sp>
      <p:sp>
        <p:nvSpPr>
          <p:cNvPr id="3" name="Espaço Reservado para Conteúdo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marL="624078" indent="-514350">
              <a:buClr>
                <a:srgbClr val="C00000"/>
              </a:buClr>
              <a:buFont typeface="+mj-lt"/>
              <a:buAutoNum type="arabicParenR"/>
            </a:pPr>
            <a:r>
              <a:rPr lang="pt-BR" sz="3200" b="1" dirty="0" smtClean="0">
                <a:solidFill>
                  <a:srgbClr val="C00000"/>
                </a:solidFill>
                <a:latin typeface="Arial Narrow" pitchFamily="34" charset="0"/>
              </a:rPr>
              <a:t>q &gt; 1 e 0 &lt; q &lt; 1 :   Crescente </a:t>
            </a:r>
          </a:p>
          <a:p>
            <a:pPr marL="624078" indent="-514350">
              <a:buClr>
                <a:srgbClr val="C00000"/>
              </a:buClr>
              <a:buNone/>
            </a:pPr>
            <a:endParaRPr lang="pt-BR" sz="3200" dirty="0" smtClean="0">
              <a:latin typeface="Arial Narrow" pitchFamily="34" charset="0"/>
            </a:endParaRPr>
          </a:p>
          <a:p>
            <a:pPr algn="just">
              <a:buClr>
                <a:srgbClr val="C00000"/>
              </a:buClr>
              <a:buFont typeface="Arial" pitchFamily="34" charset="0"/>
              <a:buChar char="•"/>
            </a:pPr>
            <a:r>
              <a:rPr lang="pt-BR" sz="3200" dirty="0" smtClean="0">
                <a:latin typeface="Arial Narrow" pitchFamily="34" charset="0"/>
              </a:rPr>
              <a:t> </a:t>
            </a:r>
            <a:r>
              <a:rPr lang="pt-BR" sz="3200" b="1" dirty="0" smtClean="0">
                <a:latin typeface="Arial Narrow" pitchFamily="34" charset="0"/>
              </a:rPr>
              <a:t>q &gt; 1 </a:t>
            </a:r>
            <a:r>
              <a:rPr lang="pt-BR" sz="3200" dirty="0" smtClean="0">
                <a:latin typeface="Arial Narrow" pitchFamily="34" charset="0"/>
              </a:rPr>
              <a:t>e seus termos são positivos; </a:t>
            </a:r>
          </a:p>
          <a:p>
            <a:pPr algn="ctr">
              <a:buNone/>
            </a:pPr>
            <a:r>
              <a:rPr lang="pt-BR" sz="3200" b="1" dirty="0" smtClean="0">
                <a:latin typeface="Arial Narrow" pitchFamily="34" charset="0"/>
              </a:rPr>
              <a:t>exemplo:</a:t>
            </a:r>
            <a:r>
              <a:rPr lang="pt-BR" sz="3200" dirty="0" smtClean="0">
                <a:latin typeface="Arial Narrow" pitchFamily="34" charset="0"/>
              </a:rPr>
              <a:t> (1, 3, 9,...). </a:t>
            </a:r>
          </a:p>
          <a:p>
            <a:pPr algn="ctr">
              <a:buNone/>
            </a:pPr>
            <a:endParaRPr lang="pt-BR" sz="3200" dirty="0" smtClean="0">
              <a:latin typeface="Arial Narrow" pitchFamily="34" charset="0"/>
            </a:endParaRPr>
          </a:p>
          <a:p>
            <a:pPr algn="just">
              <a:buClr>
                <a:srgbClr val="C00000"/>
              </a:buClr>
              <a:buFont typeface="Arial" pitchFamily="34" charset="0"/>
              <a:buChar char="•"/>
            </a:pPr>
            <a:r>
              <a:rPr lang="pt-BR" sz="3200" b="1" dirty="0" smtClean="0">
                <a:latin typeface="Arial Narrow" pitchFamily="34" charset="0"/>
              </a:rPr>
              <a:t>0 &lt; q &lt; 1 </a:t>
            </a:r>
            <a:r>
              <a:rPr lang="pt-BR" sz="3200" dirty="0" smtClean="0">
                <a:latin typeface="Arial Narrow" pitchFamily="34" charset="0"/>
              </a:rPr>
              <a:t>e seus termos são negativos; </a:t>
            </a:r>
          </a:p>
          <a:p>
            <a:pPr algn="ctr">
              <a:buNone/>
            </a:pPr>
            <a:r>
              <a:rPr lang="pt-BR" sz="3200" b="1" dirty="0" smtClean="0">
                <a:latin typeface="Arial Narrow" pitchFamily="34" charset="0"/>
              </a:rPr>
              <a:t>     exemplo:</a:t>
            </a:r>
            <a:r>
              <a:rPr lang="pt-BR" sz="3200" dirty="0" smtClean="0">
                <a:latin typeface="Arial Narrow" pitchFamily="34" charset="0"/>
              </a:rPr>
              <a:t> (-81,-27,-9,...) </a:t>
            </a:r>
          </a:p>
          <a:p>
            <a:pPr>
              <a:buNone/>
            </a:pPr>
            <a:endParaRPr lang="pt-BR" sz="3200" dirty="0" smtClean="0"/>
          </a:p>
          <a:p>
            <a:pPr marL="566928" indent="-457200">
              <a:buNone/>
            </a:pPr>
            <a:endParaRPr lang="pt-BR" sz="3200" dirty="0" smtClean="0">
              <a:latin typeface="Arial Narrow" pitchFamily="34" charset="0"/>
            </a:endParaRPr>
          </a:p>
          <a:p>
            <a:pPr marL="566928" indent="-457200">
              <a:buFont typeface="+mj-lt"/>
              <a:buAutoNum type="arabicParenR"/>
            </a:pPr>
            <a:endParaRPr lang="pt-BR" sz="3200" dirty="0" smtClean="0">
              <a:latin typeface="Arial Narrow" pitchFamily="34" charset="0"/>
            </a:endParaRPr>
          </a:p>
          <a:p>
            <a:pPr>
              <a:buNone/>
            </a:pPr>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908720"/>
            <a:ext cx="8229600" cy="1066800"/>
          </a:xfrm>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b="1" dirty="0" smtClean="0">
                <a:solidFill>
                  <a:schemeClr val="tx1"/>
                </a:solidFill>
                <a:latin typeface="Arial Narrow" pitchFamily="34" charset="0"/>
              </a:rPr>
              <a:t> Classificação da razão</a:t>
            </a:r>
            <a:endParaRPr lang="pt-BR" dirty="0"/>
          </a:p>
        </p:txBody>
      </p:sp>
      <p:sp>
        <p:nvSpPr>
          <p:cNvPr id="3" name="Espaço Reservado para Conteúdo 2"/>
          <p:cNvSpPr>
            <a:spLocks noGrp="1"/>
          </p:cNvSpPr>
          <p:nvPr>
            <p:ph idx="1"/>
          </p:nvPr>
        </p:nvSpPr>
        <p:spPr>
          <a:ln>
            <a:solidFill>
              <a:srgbClr val="C00000"/>
            </a:solidFill>
          </a:ln>
        </p:spPr>
        <p:txBody>
          <a:bodyPr>
            <a:noAutofit/>
          </a:bodyPr>
          <a:lstStyle/>
          <a:p>
            <a:pPr algn="just">
              <a:buNone/>
            </a:pPr>
            <a:r>
              <a:rPr lang="pt-BR" sz="3200" b="1" dirty="0" smtClean="0">
                <a:solidFill>
                  <a:srgbClr val="C00000"/>
                </a:solidFill>
                <a:latin typeface="Arial Narrow" pitchFamily="34" charset="0"/>
              </a:rPr>
              <a:t>2)</a:t>
            </a:r>
            <a:r>
              <a:rPr lang="pt-BR" sz="3200" dirty="0" smtClean="0">
                <a:solidFill>
                  <a:srgbClr val="C00000"/>
                </a:solidFill>
                <a:latin typeface="Arial Narrow" pitchFamily="34" charset="0"/>
              </a:rPr>
              <a:t> </a:t>
            </a:r>
            <a:r>
              <a:rPr lang="pt-BR" sz="3200" b="1" dirty="0" smtClean="0">
                <a:solidFill>
                  <a:srgbClr val="C00000"/>
                </a:solidFill>
                <a:latin typeface="Arial Narrow" pitchFamily="34" charset="0"/>
              </a:rPr>
              <a:t>q &gt; 1 e 0 &lt; q &lt; 1 : Decrescente</a:t>
            </a:r>
          </a:p>
          <a:p>
            <a:pPr algn="just">
              <a:buNone/>
            </a:pPr>
            <a:endParaRPr lang="pt-BR" sz="3200" dirty="0" smtClean="0">
              <a:solidFill>
                <a:srgbClr val="C00000"/>
              </a:solidFill>
              <a:latin typeface="Arial Narrow" pitchFamily="34" charset="0"/>
            </a:endParaRPr>
          </a:p>
          <a:p>
            <a:pPr algn="just">
              <a:buClr>
                <a:srgbClr val="C00000"/>
              </a:buClr>
            </a:pPr>
            <a:r>
              <a:rPr lang="pt-BR" sz="3200" b="1" dirty="0" smtClean="0">
                <a:latin typeface="Arial Narrow" pitchFamily="34" charset="0"/>
              </a:rPr>
              <a:t>q &gt; 1</a:t>
            </a:r>
            <a:r>
              <a:rPr lang="pt-BR" sz="3200" dirty="0" smtClean="0">
                <a:latin typeface="Arial Narrow" pitchFamily="34" charset="0"/>
              </a:rPr>
              <a:t> e seus termos são negativos; </a:t>
            </a:r>
          </a:p>
          <a:p>
            <a:pPr algn="ctr">
              <a:buNone/>
            </a:pPr>
            <a:r>
              <a:rPr lang="pt-BR" sz="3200" b="1" dirty="0" smtClean="0">
                <a:latin typeface="Arial Narrow" pitchFamily="34" charset="0"/>
              </a:rPr>
              <a:t>exemplo:</a:t>
            </a:r>
            <a:r>
              <a:rPr lang="pt-BR" sz="3200" dirty="0" smtClean="0">
                <a:latin typeface="Arial Narrow" pitchFamily="34" charset="0"/>
              </a:rPr>
              <a:t> (-1,-3,-9,...).</a:t>
            </a:r>
          </a:p>
          <a:p>
            <a:pPr algn="ctr">
              <a:buNone/>
            </a:pPr>
            <a:endParaRPr lang="pt-BR" sz="3200" dirty="0" smtClean="0">
              <a:latin typeface="Arial Narrow" pitchFamily="34" charset="0"/>
            </a:endParaRPr>
          </a:p>
          <a:p>
            <a:pPr algn="just">
              <a:buClr>
                <a:srgbClr val="C00000"/>
              </a:buClr>
            </a:pPr>
            <a:r>
              <a:rPr lang="pt-BR" sz="3200" b="1" dirty="0" smtClean="0">
                <a:latin typeface="Arial Narrow" pitchFamily="34" charset="0"/>
              </a:rPr>
              <a:t>0 &lt; q &lt; 1 </a:t>
            </a:r>
            <a:r>
              <a:rPr lang="pt-BR" sz="3200" dirty="0" smtClean="0">
                <a:latin typeface="Arial Narrow" pitchFamily="34" charset="0"/>
              </a:rPr>
              <a:t>e seus termos são positivos; </a:t>
            </a:r>
          </a:p>
          <a:p>
            <a:pPr algn="ctr">
              <a:buNone/>
            </a:pPr>
            <a:r>
              <a:rPr lang="pt-BR" sz="3200" b="1" dirty="0" smtClean="0">
                <a:latin typeface="Arial Narrow" pitchFamily="34" charset="0"/>
              </a:rPr>
              <a:t>exemplo: </a:t>
            </a:r>
            <a:r>
              <a:rPr lang="pt-BR" sz="3200" dirty="0" smtClean="0">
                <a:latin typeface="Arial Narrow" pitchFamily="34" charset="0"/>
              </a:rPr>
              <a:t>(2,2/3,2/9,...)</a:t>
            </a:r>
            <a:endParaRPr lang="pt-BR" sz="3200" dirty="0">
              <a:solidFill>
                <a:srgbClr val="C00000"/>
              </a:solidFill>
              <a:latin typeface="Arial Narrow"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692696"/>
            <a:ext cx="8373616" cy="1066800"/>
          </a:xfrm>
        </p:spPr>
        <p:txBody>
          <a:bodyPr>
            <a:normAutofit fontScale="90000"/>
          </a:bodyPr>
          <a:lstStyle/>
          <a:p>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b="1" dirty="0" smtClean="0">
                <a:solidFill>
                  <a:schemeClr val="tx1"/>
                </a:solidFill>
                <a:latin typeface="Arial Narrow" pitchFamily="34" charset="0"/>
              </a:rPr>
              <a:t>Classificação da razão</a:t>
            </a:r>
            <a:endParaRPr lang="pt-BR" dirty="0"/>
          </a:p>
        </p:txBody>
      </p:sp>
      <p:sp>
        <p:nvSpPr>
          <p:cNvPr id="3" name="Espaço Reservado para Conteúdo 2"/>
          <p:cNvSpPr>
            <a:spLocks noGrp="1"/>
          </p:cNvSpPr>
          <p:nvPr>
            <p:ph idx="1"/>
          </p:nvPr>
        </p:nvSpPr>
        <p:spPr>
          <a:ln>
            <a:solidFill>
              <a:srgbClr val="C00000"/>
            </a:solidFill>
          </a:ln>
        </p:spPr>
        <p:txBody>
          <a:bodyPr/>
          <a:lstStyle/>
          <a:p>
            <a:pPr>
              <a:buNone/>
            </a:pPr>
            <a:r>
              <a:rPr lang="pt-BR" sz="3200" b="1" dirty="0" smtClean="0">
                <a:solidFill>
                  <a:srgbClr val="C00000"/>
                </a:solidFill>
                <a:latin typeface="Arial Narrow" pitchFamily="34" charset="0"/>
              </a:rPr>
              <a:t>3) q &lt; 0 : Alternante</a:t>
            </a:r>
          </a:p>
          <a:p>
            <a:pPr algn="just">
              <a:buNone/>
            </a:pPr>
            <a:r>
              <a:rPr lang="pt-BR" sz="3200" dirty="0" smtClean="0">
                <a:latin typeface="Arial Narrow" pitchFamily="34" charset="0"/>
              </a:rPr>
              <a:t>Uma PG é alternante quando a sua razão q for menor que zero; </a:t>
            </a:r>
          </a:p>
          <a:p>
            <a:pPr algn="ctr">
              <a:buNone/>
            </a:pPr>
            <a:r>
              <a:rPr lang="pt-BR" sz="3200" b="1" dirty="0" smtClean="0">
                <a:latin typeface="Arial Narrow" pitchFamily="34" charset="0"/>
              </a:rPr>
              <a:t>exemplo: </a:t>
            </a:r>
            <a:r>
              <a:rPr lang="pt-BR" sz="3200" dirty="0" smtClean="0">
                <a:latin typeface="Arial Narrow" pitchFamily="34" charset="0"/>
              </a:rPr>
              <a:t>(5,-50,500,...).</a:t>
            </a:r>
          </a:p>
          <a:p>
            <a:pPr algn="just">
              <a:buNone/>
            </a:pPr>
            <a:endParaRPr lang="pt-BR" sz="3200" dirty="0" smtClean="0">
              <a:latin typeface="Arial Narrow" pitchFamily="34" charset="0"/>
            </a:endParaRPr>
          </a:p>
          <a:p>
            <a:pPr algn="just">
              <a:buNone/>
            </a:pPr>
            <a:r>
              <a:rPr lang="pt-BR" sz="3200" b="1" dirty="0" smtClean="0">
                <a:solidFill>
                  <a:srgbClr val="C00000"/>
                </a:solidFill>
                <a:latin typeface="Arial Narrow" pitchFamily="34" charset="0"/>
              </a:rPr>
              <a:t>4</a:t>
            </a:r>
            <a:r>
              <a:rPr lang="pt-BR" sz="3200" b="1" smtClean="0">
                <a:solidFill>
                  <a:srgbClr val="C00000"/>
                </a:solidFill>
                <a:latin typeface="Arial Narrow" pitchFamily="34" charset="0"/>
              </a:rPr>
              <a:t>) q </a:t>
            </a:r>
            <a:r>
              <a:rPr lang="pt-BR" sz="3200" b="1" dirty="0" smtClean="0">
                <a:solidFill>
                  <a:srgbClr val="C00000"/>
                </a:solidFill>
                <a:latin typeface="Arial Narrow" pitchFamily="34" charset="0"/>
              </a:rPr>
              <a:t>= </a:t>
            </a:r>
            <a:r>
              <a:rPr lang="pt-BR" sz="3200" b="1" smtClean="0">
                <a:solidFill>
                  <a:srgbClr val="C00000"/>
                </a:solidFill>
                <a:latin typeface="Arial Narrow" pitchFamily="34" charset="0"/>
              </a:rPr>
              <a:t>1 : Constante</a:t>
            </a:r>
            <a:endParaRPr lang="pt-BR" sz="3200" dirty="0" smtClean="0">
              <a:solidFill>
                <a:srgbClr val="C00000"/>
              </a:solidFill>
              <a:latin typeface="Arial Narrow" pitchFamily="34" charset="0"/>
            </a:endParaRPr>
          </a:p>
          <a:p>
            <a:pPr algn="ctr">
              <a:buNone/>
            </a:pPr>
            <a:r>
              <a:rPr lang="pt-BR" sz="3200" dirty="0" smtClean="0">
                <a:latin typeface="Arial Narrow" pitchFamily="34" charset="0"/>
              </a:rPr>
              <a:t>Uma PG é constante quando a razão </a:t>
            </a:r>
            <a:r>
              <a:rPr lang="pt-BR" sz="3200" b="1" i="1" dirty="0" smtClean="0">
                <a:latin typeface="Arial Narrow" pitchFamily="34" charset="0"/>
              </a:rPr>
              <a:t>q</a:t>
            </a:r>
            <a:r>
              <a:rPr lang="pt-BR" sz="3200" dirty="0" smtClean="0">
                <a:latin typeface="Arial Narrow" pitchFamily="34" charset="0"/>
              </a:rPr>
              <a:t> for igual a um; </a:t>
            </a:r>
            <a:r>
              <a:rPr lang="pt-BR" sz="3200" b="1" dirty="0" smtClean="0">
                <a:latin typeface="Arial Narrow" pitchFamily="34" charset="0"/>
              </a:rPr>
              <a:t>exemplo</a:t>
            </a:r>
            <a:r>
              <a:rPr lang="pt-BR" sz="3200" dirty="0" smtClean="0">
                <a:latin typeface="Arial Narrow" pitchFamily="34" charset="0"/>
              </a:rPr>
              <a:t>: (9,9,9,..).</a:t>
            </a:r>
          </a:p>
          <a:p>
            <a:pPr algn="just">
              <a:buNone/>
            </a:pPr>
            <a:endParaRPr lang="pt-BR" dirty="0" smtClean="0">
              <a:latin typeface="Arial Narrow" pitchFamily="34" charset="0"/>
            </a:endParaRPr>
          </a:p>
          <a:p>
            <a:pPr>
              <a:buNone/>
            </a:pPr>
            <a:endParaRPr lang="pt-BR" dirty="0" smtClean="0">
              <a:latin typeface="Arial Narrow" pitchFamily="34" charset="0"/>
            </a:endParaRPr>
          </a:p>
          <a:p>
            <a:pPr>
              <a:buNone/>
            </a:pPr>
            <a:endParaRPr lang="pt-BR" dirty="0" smtClean="0">
              <a:solidFill>
                <a:srgbClr val="C00000"/>
              </a:solidFill>
              <a:latin typeface="Arial Narrow" pitchFamily="34" charset="0"/>
            </a:endParaRPr>
          </a:p>
          <a:p>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764704"/>
            <a:ext cx="8229600" cy="1066800"/>
          </a:xfrm>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sz="3800" b="1" dirty="0" smtClean="0">
                <a:solidFill>
                  <a:schemeClr val="tx1"/>
                </a:solidFill>
                <a:latin typeface="Arial Narrow" pitchFamily="34" charset="0"/>
              </a:rPr>
              <a:t>Exercícios </a:t>
            </a:r>
            <a:endParaRPr lang="pt-BR" sz="3800" dirty="0">
              <a:solidFill>
                <a:schemeClr val="tx1"/>
              </a:solidFill>
              <a:latin typeface="Arial Narrow" pitchFamily="34" charset="0"/>
            </a:endParaRPr>
          </a:p>
        </p:txBody>
      </p:sp>
      <p:sp>
        <p:nvSpPr>
          <p:cNvPr id="3" name="Espaço Reservado para Conteúdo 2"/>
          <p:cNvSpPr>
            <a:spLocks noGrp="1"/>
          </p:cNvSpPr>
          <p:nvPr>
            <p:ph sz="half" idx="1"/>
          </p:nvPr>
        </p:nvSpPr>
        <p:spPr>
          <a:xfrm>
            <a:off x="323528" y="2204864"/>
            <a:ext cx="8435280" cy="4320480"/>
          </a:xfrm>
        </p:spPr>
        <p:style>
          <a:lnRef idx="2">
            <a:schemeClr val="accent2"/>
          </a:lnRef>
          <a:fillRef idx="1">
            <a:schemeClr val="lt1"/>
          </a:fillRef>
          <a:effectRef idx="0">
            <a:schemeClr val="accent2"/>
          </a:effectRef>
          <a:fontRef idx="minor">
            <a:schemeClr val="dk1"/>
          </a:fontRef>
        </p:style>
        <p:txBody>
          <a:bodyPr>
            <a:normAutofit/>
          </a:bodyPr>
          <a:lstStyle/>
          <a:p>
            <a:pPr marL="624078" indent="-514350">
              <a:buAutoNum type="arabicParenR"/>
            </a:pPr>
            <a:r>
              <a:rPr lang="pt-BR" sz="2800" dirty="0" smtClean="0">
                <a:latin typeface="Arial Narrow" pitchFamily="34" charset="0"/>
              </a:rPr>
              <a:t>Verifique se a sequência (4,12,36,45,108) é uma PG.</a:t>
            </a:r>
          </a:p>
          <a:p>
            <a:pPr marL="624078" indent="-514350">
              <a:buNone/>
            </a:pPr>
            <a:endParaRPr lang="pt-BR" sz="2800" dirty="0" smtClean="0">
              <a:latin typeface="Arial Narrow" pitchFamily="34" charset="0"/>
            </a:endParaRPr>
          </a:p>
          <a:p>
            <a:pPr marL="624078" indent="-514350">
              <a:buNone/>
            </a:pPr>
            <a:endParaRPr lang="pt-BR" sz="2800" dirty="0" smtClean="0">
              <a:latin typeface="Arial Narrow" pitchFamily="34" charset="0"/>
            </a:endParaRPr>
          </a:p>
          <a:p>
            <a:pPr marL="566928" indent="-457200">
              <a:buNone/>
            </a:pPr>
            <a:endParaRPr lang="pt-BR" sz="3000" dirty="0" smtClean="0">
              <a:latin typeface="Arial Narrow" pitchFamily="34" charset="0"/>
            </a:endParaRPr>
          </a:p>
          <a:p>
            <a:pPr>
              <a:buNone/>
            </a:pPr>
            <a:r>
              <a:rPr lang="pt-BR" sz="2800" b="1" dirty="0" smtClean="0">
                <a:solidFill>
                  <a:srgbClr val="002060"/>
                </a:solidFill>
                <a:latin typeface="Arial Narrow" pitchFamily="34" charset="0"/>
              </a:rPr>
              <a:t>2)</a:t>
            </a:r>
            <a:r>
              <a:rPr lang="pt-BR" sz="2800" dirty="0" smtClean="0">
                <a:solidFill>
                  <a:srgbClr val="002060"/>
                </a:solidFill>
                <a:latin typeface="Arial Narrow" pitchFamily="34" charset="0"/>
              </a:rPr>
              <a:t> </a:t>
            </a:r>
            <a:r>
              <a:rPr lang="pt-BR" sz="2800" dirty="0" smtClean="0">
                <a:latin typeface="Arial Narrow" pitchFamily="34" charset="0"/>
              </a:rPr>
              <a:t>Calcule o valor de x na PG (8,-6,x). </a:t>
            </a:r>
          </a:p>
          <a:p>
            <a:pPr marL="566928" indent="-457200">
              <a:buNone/>
            </a:pPr>
            <a:endParaRPr lang="pt-BR" sz="3000" dirty="0" smtClean="0">
              <a:latin typeface="Arial Narrow" pitchFamily="34" charset="0"/>
            </a:endParaRPr>
          </a:p>
          <a:p>
            <a:pPr>
              <a:buNone/>
            </a:pPr>
            <a:endParaRPr lang="pt-BR" sz="3000" dirty="0" smtClean="0">
              <a:latin typeface="Arial Narrow" pitchFamily="34" charset="0"/>
            </a:endParaRPr>
          </a:p>
          <a:p>
            <a:pPr marL="566928" indent="-457200">
              <a:buFont typeface="+mj-lt"/>
              <a:buAutoNum type="arabicPeriod"/>
            </a:pPr>
            <a:endParaRPr lang="pt-BR" sz="3000" dirty="0">
              <a:latin typeface="Arial Narrow"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b="1" dirty="0" smtClean="0"/>
              <a:t> </a:t>
            </a:r>
            <a:r>
              <a:rPr lang="pt-BR" sz="3100" b="1" dirty="0" smtClean="0">
                <a:solidFill>
                  <a:schemeClr val="tx1"/>
                </a:solidFill>
                <a:latin typeface="Arial Narrow" pitchFamily="34" charset="0"/>
              </a:rPr>
              <a:t>FÓRMULA  DO TERMO GERAL DE UMA PG</a:t>
            </a:r>
            <a:r>
              <a:rPr lang="pt-BR" dirty="0" smtClean="0"/>
              <a:t/>
            </a:r>
            <a:br>
              <a:rPr lang="pt-BR" dirty="0" smtClean="0"/>
            </a:br>
            <a:endParaRPr lang="pt-BR" dirty="0"/>
          </a:p>
        </p:txBody>
      </p:sp>
      <p:sp>
        <p:nvSpPr>
          <p:cNvPr id="3" name="Espaço Reservado para Conteúdo 2"/>
          <p:cNvSpPr>
            <a:spLocks noGrp="1"/>
          </p:cNvSpPr>
          <p:nvPr>
            <p:ph idx="1"/>
          </p:nvPr>
        </p:nvSpPr>
        <p:spPr>
          <a:ln>
            <a:solidFill>
              <a:srgbClr val="C00000"/>
            </a:solidFill>
          </a:ln>
        </p:spPr>
        <p:txBody>
          <a:bodyPr>
            <a:normAutofit/>
          </a:bodyPr>
          <a:lstStyle/>
          <a:p>
            <a:pPr algn="just">
              <a:buNone/>
            </a:pPr>
            <a:r>
              <a:rPr lang="pt-BR" dirty="0" smtClean="0">
                <a:latin typeface="Arial Narrow" pitchFamily="34" charset="0"/>
              </a:rPr>
              <a:t>Em uma </a:t>
            </a:r>
            <a:r>
              <a:rPr lang="pt-BR" b="1" dirty="0" smtClean="0">
                <a:latin typeface="Arial Narrow" pitchFamily="34" charset="0"/>
              </a:rPr>
              <a:t>PG</a:t>
            </a:r>
            <a:r>
              <a:rPr lang="pt-BR" dirty="0" smtClean="0">
                <a:latin typeface="Arial Narrow" pitchFamily="34" charset="0"/>
              </a:rPr>
              <a:t> (a</a:t>
            </a:r>
            <a:r>
              <a:rPr lang="pt-BR" baseline="-25000" dirty="0" smtClean="0">
                <a:latin typeface="Arial Narrow" pitchFamily="34" charset="0"/>
              </a:rPr>
              <a:t>1</a:t>
            </a:r>
            <a:r>
              <a:rPr lang="pt-BR" dirty="0" smtClean="0">
                <a:latin typeface="Arial Narrow" pitchFamily="34" charset="0"/>
              </a:rPr>
              <a:t>, a</a:t>
            </a:r>
            <a:r>
              <a:rPr lang="pt-BR" baseline="-25000" dirty="0" smtClean="0">
                <a:latin typeface="Arial Narrow" pitchFamily="34" charset="0"/>
              </a:rPr>
              <a:t>2</a:t>
            </a:r>
            <a:r>
              <a:rPr lang="pt-BR" dirty="0" smtClean="0">
                <a:latin typeface="Arial Narrow" pitchFamily="34" charset="0"/>
              </a:rPr>
              <a:t>, a</a:t>
            </a:r>
            <a:r>
              <a:rPr lang="pt-BR" baseline="-25000" dirty="0" smtClean="0">
                <a:latin typeface="Arial Narrow" pitchFamily="34" charset="0"/>
              </a:rPr>
              <a:t>3</a:t>
            </a:r>
            <a:r>
              <a:rPr lang="pt-BR" dirty="0" smtClean="0">
                <a:latin typeface="Arial Narrow" pitchFamily="34" charset="0"/>
              </a:rPr>
              <a:t>,..., </a:t>
            </a:r>
            <a:r>
              <a:rPr lang="pt-BR" dirty="0" err="1" smtClean="0">
                <a:latin typeface="Arial Narrow" pitchFamily="34" charset="0"/>
              </a:rPr>
              <a:t>a</a:t>
            </a:r>
            <a:r>
              <a:rPr lang="pt-BR" baseline="-25000" dirty="0" err="1" smtClean="0">
                <a:latin typeface="Arial Narrow" pitchFamily="34" charset="0"/>
              </a:rPr>
              <a:t>n</a:t>
            </a:r>
            <a:r>
              <a:rPr lang="pt-BR" dirty="0" smtClean="0">
                <a:latin typeface="Arial Narrow" pitchFamily="34" charset="0"/>
              </a:rPr>
              <a:t>,...) de razão </a:t>
            </a:r>
            <a:r>
              <a:rPr lang="pt-BR" b="1" dirty="0" smtClean="0">
                <a:latin typeface="Arial Narrow" pitchFamily="34" charset="0"/>
              </a:rPr>
              <a:t>q, </a:t>
            </a:r>
            <a:r>
              <a:rPr lang="pt-BR" dirty="0" smtClean="0">
                <a:latin typeface="Arial Narrow" pitchFamily="34" charset="0"/>
              </a:rPr>
              <a:t>partindo do 1º</a:t>
            </a:r>
          </a:p>
          <a:p>
            <a:pPr algn="just">
              <a:buNone/>
            </a:pPr>
            <a:r>
              <a:rPr lang="pt-BR" dirty="0" smtClean="0">
                <a:latin typeface="Arial Narrow" pitchFamily="34" charset="0"/>
              </a:rPr>
              <a:t>termo, para avançar um termo basta multiplicar </a:t>
            </a:r>
            <a:r>
              <a:rPr lang="pt-BR" b="1" dirty="0" smtClean="0">
                <a:latin typeface="Arial Narrow" pitchFamily="34" charset="0"/>
              </a:rPr>
              <a:t>q </a:t>
            </a:r>
            <a:r>
              <a:rPr lang="pt-BR" dirty="0" smtClean="0">
                <a:latin typeface="Arial Narrow" pitchFamily="34" charset="0"/>
              </a:rPr>
              <a:t>ao 1º</a:t>
            </a:r>
          </a:p>
          <a:p>
            <a:pPr algn="just">
              <a:buNone/>
            </a:pPr>
            <a:r>
              <a:rPr lang="pt-BR" dirty="0" smtClean="0">
                <a:latin typeface="Arial Narrow" pitchFamily="34" charset="0"/>
              </a:rPr>
              <a:t>termo (a</a:t>
            </a:r>
            <a:r>
              <a:rPr lang="pt-BR" baseline="-25000" dirty="0" smtClean="0">
                <a:latin typeface="Arial Narrow" pitchFamily="34" charset="0"/>
              </a:rPr>
              <a:t>2</a:t>
            </a:r>
            <a:r>
              <a:rPr lang="pt-BR" dirty="0" smtClean="0">
                <a:latin typeface="Arial Narrow" pitchFamily="34" charset="0"/>
              </a:rPr>
              <a:t> = a</a:t>
            </a:r>
            <a:r>
              <a:rPr lang="pt-BR" baseline="-25000" dirty="0" smtClean="0">
                <a:latin typeface="Arial Narrow" pitchFamily="34" charset="0"/>
              </a:rPr>
              <a:t>1</a:t>
            </a:r>
            <a:r>
              <a:rPr lang="pt-BR" dirty="0" smtClean="0">
                <a:latin typeface="Arial Narrow" pitchFamily="34" charset="0"/>
              </a:rPr>
              <a:t> </a:t>
            </a:r>
            <a:r>
              <a:rPr lang="pt-BR" b="1" dirty="0" smtClean="0">
                <a:latin typeface="Arial Narrow" pitchFamily="34" charset="0"/>
              </a:rPr>
              <a:t>.</a:t>
            </a:r>
            <a:r>
              <a:rPr lang="pt-BR" dirty="0" smtClean="0">
                <a:latin typeface="Arial Narrow" pitchFamily="34" charset="0"/>
              </a:rPr>
              <a:t> q); para avançar dois termos basta multiplicar</a:t>
            </a:r>
          </a:p>
          <a:p>
            <a:pPr algn="just">
              <a:buNone/>
            </a:pPr>
            <a:r>
              <a:rPr lang="pt-BR" dirty="0" smtClean="0">
                <a:latin typeface="Arial Narrow" pitchFamily="34" charset="0"/>
              </a:rPr>
              <a:t>q² ao 1º termo (a</a:t>
            </a:r>
            <a:r>
              <a:rPr lang="pt-BR" baseline="-25000" dirty="0" smtClean="0">
                <a:latin typeface="Arial Narrow" pitchFamily="34" charset="0"/>
              </a:rPr>
              <a:t>3</a:t>
            </a:r>
            <a:r>
              <a:rPr lang="pt-BR" dirty="0" smtClean="0">
                <a:latin typeface="Arial Narrow" pitchFamily="34" charset="0"/>
              </a:rPr>
              <a:t> = a</a:t>
            </a:r>
            <a:r>
              <a:rPr lang="pt-BR" baseline="-25000" dirty="0" smtClean="0">
                <a:latin typeface="Arial Narrow" pitchFamily="34" charset="0"/>
              </a:rPr>
              <a:t>1</a:t>
            </a:r>
            <a:r>
              <a:rPr lang="pt-BR" dirty="0" smtClean="0">
                <a:latin typeface="Arial Narrow" pitchFamily="34" charset="0"/>
              </a:rPr>
              <a:t> </a:t>
            </a:r>
            <a:r>
              <a:rPr lang="pt-BR" b="1" dirty="0" smtClean="0">
                <a:latin typeface="Arial Narrow" pitchFamily="34" charset="0"/>
              </a:rPr>
              <a:t>.</a:t>
            </a:r>
            <a:r>
              <a:rPr lang="pt-BR" dirty="0" smtClean="0">
                <a:latin typeface="Arial Narrow" pitchFamily="34" charset="0"/>
              </a:rPr>
              <a:t> q²) e assim por diante. Desse modo</a:t>
            </a:r>
          </a:p>
          <a:p>
            <a:pPr algn="just">
              <a:buNone/>
            </a:pPr>
            <a:r>
              <a:rPr lang="pt-BR" dirty="0" smtClean="0">
                <a:latin typeface="Arial Narrow" pitchFamily="34" charset="0"/>
              </a:rPr>
              <a:t>encontramos o termo de ordem </a:t>
            </a:r>
            <a:r>
              <a:rPr lang="pt-BR" b="1" dirty="0" smtClean="0">
                <a:latin typeface="Arial Narrow" pitchFamily="34" charset="0"/>
              </a:rPr>
              <a:t>n, </a:t>
            </a:r>
            <a:r>
              <a:rPr lang="pt-BR" dirty="0" smtClean="0">
                <a:latin typeface="Arial Narrow" pitchFamily="34" charset="0"/>
              </a:rPr>
              <a:t>denominado termo geral</a:t>
            </a:r>
          </a:p>
          <a:p>
            <a:pPr algn="just">
              <a:buNone/>
            </a:pPr>
            <a:r>
              <a:rPr lang="pt-BR" dirty="0" smtClean="0">
                <a:latin typeface="Arial Narrow" pitchFamily="34" charset="0"/>
              </a:rPr>
              <a:t>da PG, que é dada por:</a:t>
            </a:r>
          </a:p>
          <a:p>
            <a:pPr algn="just">
              <a:buNone/>
            </a:pPr>
            <a:endParaRPr lang="pt-BR" dirty="0" smtClean="0">
              <a:latin typeface="Arial Narrow" pitchFamily="34" charset="0"/>
            </a:endParaRPr>
          </a:p>
          <a:p>
            <a:pPr algn="just">
              <a:buNone/>
            </a:pPr>
            <a:endParaRPr lang="pt-BR" sz="3200" dirty="0">
              <a:latin typeface="Arial Narrow" pitchFamily="34" charset="0"/>
            </a:endParaRPr>
          </a:p>
        </p:txBody>
      </p:sp>
      <p:pic>
        <p:nvPicPr>
          <p:cNvPr id="5" name="Imagem 4" descr="pg.gif"/>
          <p:cNvPicPr/>
          <p:nvPr/>
        </p:nvPicPr>
        <p:blipFill>
          <a:blip r:embed="rId2" cstate="print">
            <a:duotone>
              <a:schemeClr val="accent2">
                <a:shade val="45000"/>
                <a:satMod val="135000"/>
              </a:schemeClr>
              <a:prstClr val="white"/>
            </a:duotone>
            <a:lum bright="-30000"/>
          </a:blip>
          <a:stretch>
            <a:fillRect/>
          </a:stretch>
        </p:blipFill>
        <p:spPr>
          <a:xfrm>
            <a:off x="2267744" y="5085184"/>
            <a:ext cx="4104456" cy="1216521"/>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solidFill>
                  <a:srgbClr val="C00000"/>
                </a:solidFill>
                <a:latin typeface="Comic Sans MS" pitchFamily="66" charset="0"/>
              </a:rPr>
              <a:t>Progressão Geométrica</a:t>
            </a:r>
            <a:br>
              <a:rPr lang="pt-BR" b="1" dirty="0" smtClean="0">
                <a:solidFill>
                  <a:srgbClr val="C00000"/>
                </a:solidFill>
                <a:latin typeface="Comic Sans MS" pitchFamily="66" charset="0"/>
              </a:rPr>
            </a:br>
            <a:r>
              <a:rPr lang="pt-BR" b="1" dirty="0" smtClean="0">
                <a:solidFill>
                  <a:srgbClr val="C00000"/>
                </a:solidFill>
                <a:latin typeface="Comic Sans MS" pitchFamily="66" charset="0"/>
              </a:rPr>
              <a:t/>
            </a:r>
            <a:br>
              <a:rPr lang="pt-BR" b="1" dirty="0" smtClean="0">
                <a:solidFill>
                  <a:srgbClr val="C00000"/>
                </a:solidFill>
                <a:latin typeface="Comic Sans MS" pitchFamily="66" charset="0"/>
              </a:rPr>
            </a:br>
            <a:r>
              <a:rPr lang="pt-BR" sz="3100" b="1" dirty="0" smtClean="0">
                <a:latin typeface="Arial Narrow" pitchFamily="34" charset="0"/>
              </a:rPr>
              <a:t> FÓRMULA DA SOMA DOS TERMOS DE UMA PG</a:t>
            </a:r>
            <a:r>
              <a:rPr lang="pt-BR" dirty="0" smtClean="0"/>
              <a:t/>
            </a:r>
            <a:br>
              <a:rPr lang="pt-BR" dirty="0" smtClean="0"/>
            </a:br>
            <a:endParaRPr lang="pt-BR" dirty="0"/>
          </a:p>
        </p:txBody>
      </p:sp>
      <p:sp>
        <p:nvSpPr>
          <p:cNvPr id="3" name="Espaço Reservado para Conteúdo 2"/>
          <p:cNvSpPr>
            <a:spLocks noGrp="1"/>
          </p:cNvSpPr>
          <p:nvPr>
            <p:ph idx="1"/>
          </p:nvPr>
        </p:nvSpPr>
        <p:spPr>
          <a:ln>
            <a:solidFill>
              <a:srgbClr val="C00000"/>
            </a:solidFill>
          </a:ln>
        </p:spPr>
        <p:txBody>
          <a:bodyPr/>
          <a:lstStyle/>
          <a:p>
            <a:pPr algn="just">
              <a:buNone/>
            </a:pPr>
            <a:r>
              <a:rPr lang="pt-BR" dirty="0" smtClean="0">
                <a:latin typeface="Arial Narrow" pitchFamily="34" charset="0"/>
              </a:rPr>
              <a:t>   Consideremos a PG (a</a:t>
            </a:r>
            <a:r>
              <a:rPr lang="pt-BR" baseline="-25000" dirty="0" smtClean="0">
                <a:latin typeface="Arial Narrow" pitchFamily="34" charset="0"/>
              </a:rPr>
              <a:t>1</a:t>
            </a:r>
            <a:r>
              <a:rPr lang="pt-BR" dirty="0" smtClean="0">
                <a:latin typeface="Arial Narrow" pitchFamily="34" charset="0"/>
              </a:rPr>
              <a:t>, a</a:t>
            </a:r>
            <a:r>
              <a:rPr lang="pt-BR" baseline="-25000" dirty="0" smtClean="0">
                <a:latin typeface="Arial Narrow" pitchFamily="34" charset="0"/>
              </a:rPr>
              <a:t>2</a:t>
            </a:r>
            <a:r>
              <a:rPr lang="pt-BR" dirty="0" smtClean="0">
                <a:latin typeface="Arial Narrow" pitchFamily="34" charset="0"/>
              </a:rPr>
              <a:t>, a</a:t>
            </a:r>
            <a:r>
              <a:rPr lang="pt-BR" baseline="-25000" dirty="0" smtClean="0">
                <a:latin typeface="Arial Narrow" pitchFamily="34" charset="0"/>
              </a:rPr>
              <a:t>3</a:t>
            </a:r>
            <a:r>
              <a:rPr lang="pt-BR" dirty="0" smtClean="0">
                <a:latin typeface="Arial Narrow" pitchFamily="34" charset="0"/>
              </a:rPr>
              <a:t>,..., </a:t>
            </a:r>
            <a:r>
              <a:rPr lang="pt-BR" dirty="0" err="1" smtClean="0">
                <a:latin typeface="Arial Narrow" pitchFamily="34" charset="0"/>
              </a:rPr>
              <a:t>a</a:t>
            </a:r>
            <a:r>
              <a:rPr lang="pt-BR" baseline="-25000" dirty="0" err="1" smtClean="0">
                <a:latin typeface="Arial Narrow" pitchFamily="34" charset="0"/>
              </a:rPr>
              <a:t>n</a:t>
            </a:r>
            <a:r>
              <a:rPr lang="pt-BR" baseline="-25000" dirty="0" smtClean="0">
                <a:latin typeface="Arial Narrow" pitchFamily="34" charset="0"/>
              </a:rPr>
              <a:t> – 3</a:t>
            </a:r>
            <a:r>
              <a:rPr lang="pt-BR" dirty="0" smtClean="0">
                <a:latin typeface="Arial Narrow" pitchFamily="34" charset="0"/>
              </a:rPr>
              <a:t>, </a:t>
            </a:r>
            <a:r>
              <a:rPr lang="pt-BR" dirty="0" err="1" smtClean="0">
                <a:latin typeface="Arial Narrow" pitchFamily="34" charset="0"/>
              </a:rPr>
              <a:t>a</a:t>
            </a:r>
            <a:r>
              <a:rPr lang="pt-BR" baseline="-25000" dirty="0" err="1" smtClean="0">
                <a:latin typeface="Arial Narrow" pitchFamily="34" charset="0"/>
              </a:rPr>
              <a:t>n</a:t>
            </a:r>
            <a:r>
              <a:rPr lang="pt-BR" baseline="-25000" dirty="0" smtClean="0">
                <a:latin typeface="Arial Narrow" pitchFamily="34" charset="0"/>
              </a:rPr>
              <a:t> – 2, </a:t>
            </a:r>
            <a:r>
              <a:rPr lang="pt-BR" dirty="0" err="1" smtClean="0">
                <a:latin typeface="Arial Narrow" pitchFamily="34" charset="0"/>
              </a:rPr>
              <a:t>a</a:t>
            </a:r>
            <a:r>
              <a:rPr lang="pt-BR" baseline="-25000" dirty="0" err="1" smtClean="0">
                <a:latin typeface="Arial Narrow" pitchFamily="34" charset="0"/>
              </a:rPr>
              <a:t>n</a:t>
            </a:r>
            <a:r>
              <a:rPr lang="pt-BR" baseline="-25000" dirty="0" smtClean="0">
                <a:latin typeface="Arial Narrow" pitchFamily="34" charset="0"/>
              </a:rPr>
              <a:t> – 1, </a:t>
            </a:r>
            <a:r>
              <a:rPr lang="pt-BR" dirty="0" err="1" smtClean="0">
                <a:latin typeface="Arial Narrow" pitchFamily="34" charset="0"/>
              </a:rPr>
              <a:t>a</a:t>
            </a:r>
            <a:r>
              <a:rPr lang="pt-BR" baseline="-25000" dirty="0" err="1" smtClean="0">
                <a:latin typeface="Arial Narrow" pitchFamily="34" charset="0"/>
              </a:rPr>
              <a:t>n</a:t>
            </a:r>
            <a:r>
              <a:rPr lang="pt-BR" dirty="0" smtClean="0">
                <a:latin typeface="Arial Narrow" pitchFamily="34" charset="0"/>
              </a:rPr>
              <a:t>) e vamos indicar por S</a:t>
            </a:r>
            <a:r>
              <a:rPr lang="pt-BR" baseline="-25000" dirty="0" smtClean="0">
                <a:latin typeface="Arial Narrow" pitchFamily="34" charset="0"/>
              </a:rPr>
              <a:t>n</a:t>
            </a:r>
            <a:r>
              <a:rPr lang="pt-BR" dirty="0" smtClean="0">
                <a:latin typeface="Arial Narrow" pitchFamily="34" charset="0"/>
              </a:rPr>
              <a:t> a soma de seus termos.</a:t>
            </a:r>
          </a:p>
          <a:p>
            <a:pPr algn="just">
              <a:buNone/>
            </a:pPr>
            <a:endParaRPr lang="pt-BR" dirty="0" smtClean="0">
              <a:latin typeface="Arial Narrow" pitchFamily="34" charset="0"/>
            </a:endParaRPr>
          </a:p>
          <a:p>
            <a:pPr algn="just">
              <a:buNone/>
            </a:pPr>
            <a:endParaRPr lang="pt-BR" dirty="0" smtClean="0"/>
          </a:p>
          <a:p>
            <a:pPr>
              <a:buNone/>
            </a:pPr>
            <a:r>
              <a:rPr lang="pt-BR" dirty="0" smtClean="0"/>
              <a:t>                                     </a:t>
            </a:r>
            <a:r>
              <a:rPr lang="pt-BR" dirty="0" smtClean="0">
                <a:solidFill>
                  <a:srgbClr val="C00000"/>
                </a:solidFill>
              </a:rPr>
              <a:t>                                   </a:t>
            </a:r>
          </a:p>
          <a:p>
            <a:endParaRPr lang="pt-BR" dirty="0" smtClean="0">
              <a:solidFill>
                <a:srgbClr val="C00000"/>
              </a:solidFill>
            </a:endParaRPr>
          </a:p>
          <a:p>
            <a:endParaRPr lang="pt-BR" dirty="0" smtClean="0">
              <a:solidFill>
                <a:srgbClr val="C00000"/>
              </a:solidFill>
            </a:endParaRPr>
          </a:p>
          <a:p>
            <a:pPr>
              <a:buNone/>
            </a:pPr>
            <a:r>
              <a:rPr lang="pt-BR" dirty="0" smtClean="0">
                <a:latin typeface="Arial Narrow" pitchFamily="34" charset="0"/>
              </a:rPr>
              <a:t>para q ≠ 1.</a:t>
            </a:r>
            <a:endParaRPr lang="pt-BR" dirty="0">
              <a:solidFill>
                <a:srgbClr val="C00000"/>
              </a:solidFill>
              <a:latin typeface="Arial Narrow" pitchFamily="34" charset="0"/>
            </a:endParaRPr>
          </a:p>
        </p:txBody>
      </p:sp>
      <p:pic>
        <p:nvPicPr>
          <p:cNvPr id="5" name="Imagem 4" descr="pgsoma.jpg"/>
          <p:cNvPicPr/>
          <p:nvPr/>
        </p:nvPicPr>
        <p:blipFill>
          <a:blip r:embed="rId2" cstate="print"/>
          <a:stretch>
            <a:fillRect/>
          </a:stretch>
        </p:blipFill>
        <p:spPr>
          <a:xfrm>
            <a:off x="2339752" y="3645024"/>
            <a:ext cx="3456384" cy="1872208"/>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482</TotalTime>
  <Words>921</Words>
  <Application>Microsoft Office PowerPoint</Application>
  <PresentationFormat>Apresentação na tela (4:3)</PresentationFormat>
  <Paragraphs>128</Paragraphs>
  <Slides>17</Slides>
  <Notes>0</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Urbano</vt:lpstr>
      <vt:lpstr>MATEMÁTICA  </vt:lpstr>
      <vt:lpstr>Progressão Geométrica </vt:lpstr>
      <vt:lpstr>Progressão Geométrica  Exemplos:</vt:lpstr>
      <vt:lpstr> Progressão Geométrica       Classificação da razão </vt:lpstr>
      <vt:lpstr>Progressão Geométrica   Classificação da razão</vt:lpstr>
      <vt:lpstr> Progressão Geométrica  Classificação da razão</vt:lpstr>
      <vt:lpstr>Progressão Geométrica  Exercícios </vt:lpstr>
      <vt:lpstr>Progressão Geométrica   FÓRMULA  DO TERMO GERAL DE UMA PG </vt:lpstr>
      <vt:lpstr>Progressão Geométrica   FÓRMULA DA SOMA DOS TERMOS DE UMA PG </vt:lpstr>
      <vt:lpstr>Progressão Geométrica   FÓRMULA DA SOMA DOS TERMOS DE UMA PG INFINITA </vt:lpstr>
      <vt:lpstr>Progressão Geométrica   FÓRMULA DO PRODUTO DOS TERMOS DE UMA PG  </vt:lpstr>
      <vt:lpstr>TESTANDO OS CONHECIMENTOS</vt:lpstr>
      <vt:lpstr>TESTANDO OS CONHECIMENTOS</vt:lpstr>
      <vt:lpstr>TESTANDO OS CONHECIMENTOS</vt:lpstr>
      <vt:lpstr>TESTANDO OS CONHECIMENTOS</vt:lpstr>
      <vt:lpstr>TESTANDO OS CONHECIMENTOS</vt:lpstr>
      <vt:lpstr>TESTANDO OS CONHECIMENTOS</vt:lpstr>
    </vt:vector>
  </TitlesOfParts>
  <Company>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MATEMÁTICA  </dc:title>
  <dc:creator>Kaline</dc:creator>
  <cp:lastModifiedBy>Jonas</cp:lastModifiedBy>
  <cp:revision>78</cp:revision>
  <dcterms:created xsi:type="dcterms:W3CDTF">2012-04-22T01:36:25Z</dcterms:created>
  <dcterms:modified xsi:type="dcterms:W3CDTF">2013-06-18T15:13:31Z</dcterms:modified>
</cp:coreProperties>
</file>