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59" r:id="rId4"/>
    <p:sldId id="260" r:id="rId5"/>
    <p:sldId id="261" r:id="rId6"/>
    <p:sldId id="294" r:id="rId7"/>
    <p:sldId id="262" r:id="rId8"/>
    <p:sldId id="263" r:id="rId9"/>
    <p:sldId id="267" r:id="rId10"/>
    <p:sldId id="268" r:id="rId11"/>
    <p:sldId id="270" r:id="rId12"/>
    <p:sldId id="271" r:id="rId13"/>
    <p:sldId id="272" r:id="rId14"/>
    <p:sldId id="288" r:id="rId15"/>
    <p:sldId id="274" r:id="rId16"/>
    <p:sldId id="275" r:id="rId17"/>
    <p:sldId id="277" r:id="rId18"/>
    <p:sldId id="289" r:id="rId19"/>
    <p:sldId id="290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E82AA-76C4-427E-8A9F-40FEF2217394}" type="datetimeFigureOut">
              <a:rPr lang="pt-BR" smtClean="0"/>
              <a:pPr/>
              <a:t>21/8/2013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57112-1A53-4C0C-988B-991305AFB20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699482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7373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26DD4B9-869E-4CB7-960C-40DB4AA5094C}" type="slidenum">
              <a:rPr lang="pt-BR" smtClean="0"/>
              <a:pPr eaLnBrk="1" hangingPunct="1"/>
              <a:t>1</a:t>
            </a:fld>
            <a:endParaRPr 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smtClean="0"/>
          </a:p>
        </p:txBody>
      </p:sp>
      <p:sp>
        <p:nvSpPr>
          <p:cNvPr id="8499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3C8033-F3FD-4811-8955-B4F65E2C0EB1}" type="slidenum">
              <a:rPr lang="pt-BR" smtClean="0"/>
              <a:pPr eaLnBrk="1" hangingPunct="1"/>
              <a:t>10</a:t>
            </a:fld>
            <a:endParaRPr lang="pt-B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870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8382EF5-B5C5-4625-862C-5752C3223861}" type="slidenum">
              <a:rPr lang="pt-BR" smtClean="0"/>
              <a:pPr eaLnBrk="1" hangingPunct="1"/>
              <a:t>11</a:t>
            </a:fld>
            <a:endParaRPr lang="pt-B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dirty="0" smtClean="0"/>
          </a:p>
        </p:txBody>
      </p:sp>
      <p:sp>
        <p:nvSpPr>
          <p:cNvPr id="880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A0B8A90-6C40-41CB-BA0A-C9AF49823E70}" type="slidenum">
              <a:rPr lang="pt-BR" smtClean="0"/>
              <a:pPr eaLnBrk="1" hangingPunct="1"/>
              <a:t>12</a:t>
            </a:fld>
            <a:endParaRPr lang="pt-B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8909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B2BB887-68F1-4D4C-94EB-FD3D46EC86D8}" type="slidenum">
              <a:rPr lang="pt-BR" smtClean="0"/>
              <a:pPr eaLnBrk="1" hangingPunct="1"/>
              <a:t>13</a:t>
            </a:fld>
            <a:endParaRPr lang="pt-B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57112-1A53-4C0C-988B-991305AFB200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901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3DF80D0-3FCC-4A56-8063-9FA6DA31610F}" type="slidenum">
              <a:rPr lang="pt-BR" smtClean="0"/>
              <a:pPr eaLnBrk="1" hangingPunct="1"/>
              <a:t>15</a:t>
            </a:fld>
            <a:endParaRPr lang="pt-B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smtClean="0"/>
          </a:p>
        </p:txBody>
      </p:sp>
      <p:sp>
        <p:nvSpPr>
          <p:cNvPr id="9114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196D55A-3E88-439C-8B98-150CA0A630DC}" type="slidenum">
              <a:rPr lang="pt-BR" smtClean="0"/>
              <a:pPr eaLnBrk="1" hangingPunct="1"/>
              <a:t>16</a:t>
            </a:fld>
            <a:endParaRPr lang="pt-B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9318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BFB0B65-CE25-4789-A390-D72EC54D8FF7}" type="slidenum">
              <a:rPr lang="pt-BR" smtClean="0"/>
              <a:pPr eaLnBrk="1" hangingPunct="1"/>
              <a:t>17</a:t>
            </a:fld>
            <a:endParaRPr lang="pt-B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57112-1A53-4C0C-988B-991305AFB200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57112-1A53-4C0C-988B-991305AFB200}" type="slidenum">
              <a:rPr lang="pt-BR" smtClean="0"/>
              <a:pPr/>
              <a:t>19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7475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011B49F-B2CF-4440-B5C9-9B6C51760810}" type="slidenum">
              <a:rPr lang="pt-BR" smtClean="0"/>
              <a:pPr eaLnBrk="1" hangingPunct="1"/>
              <a:t>2</a:t>
            </a:fld>
            <a:endParaRPr lang="pt-B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9626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319EAB3-33E8-4A81-86A2-3577F9112798}" type="slidenum">
              <a:rPr lang="pt-BR" smtClean="0"/>
              <a:pPr eaLnBrk="1" hangingPunct="1"/>
              <a:t>20</a:t>
            </a:fld>
            <a:endParaRPr lang="pt-B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9728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B95FA0D-DC34-4370-A525-DCC6C54E23F8}" type="slidenum">
              <a:rPr lang="pt-BR" smtClean="0"/>
              <a:pPr eaLnBrk="1" hangingPunct="1"/>
              <a:t>21</a:t>
            </a:fld>
            <a:endParaRPr lang="pt-B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9830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EE53C51-F85E-4E82-BF85-43D060DDEF61}" type="slidenum">
              <a:rPr lang="pt-BR" smtClean="0"/>
              <a:pPr eaLnBrk="1" hangingPunct="1"/>
              <a:t>22</a:t>
            </a:fld>
            <a:endParaRPr lang="pt-B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9933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70ADAF6-F30D-45F6-9324-22A02E6048FA}" type="slidenum">
              <a:rPr lang="pt-BR" smtClean="0"/>
              <a:pPr eaLnBrk="1" hangingPunct="1"/>
              <a:t>23</a:t>
            </a:fld>
            <a:endParaRPr lang="pt-B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10035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F332116-8FAB-4FEB-B4D9-53C68ED6F3B3}" type="slidenum">
              <a:rPr lang="pt-BR" smtClean="0"/>
              <a:pPr eaLnBrk="1" hangingPunct="1"/>
              <a:t>24</a:t>
            </a:fld>
            <a:endParaRPr lang="pt-B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137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10138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77BD70F-F796-418D-BC7A-6F6CD004C629}" type="slidenum">
              <a:rPr lang="pt-BR" smtClean="0"/>
              <a:pPr eaLnBrk="1" hangingPunct="1"/>
              <a:t>25</a:t>
            </a:fld>
            <a:endParaRPr lang="pt-BR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10240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95FD59-3CCB-4A43-84C6-94AA6CD7BC81}" type="slidenum">
              <a:rPr lang="pt-BR" smtClean="0"/>
              <a:pPr eaLnBrk="1" hangingPunct="1"/>
              <a:t>26</a:t>
            </a:fld>
            <a:endParaRPr lang="pt-BR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10342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912062B-7AE7-46C4-B10B-A82E38031A31}" type="slidenum">
              <a:rPr lang="pt-BR" smtClean="0"/>
              <a:pPr eaLnBrk="1" hangingPunct="1"/>
              <a:t>27</a:t>
            </a:fld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smtClean="0"/>
          </a:p>
        </p:txBody>
      </p:sp>
      <p:sp>
        <p:nvSpPr>
          <p:cNvPr id="7578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868BD57-9A29-4D33-ABE2-BF370141A4B7}" type="slidenum">
              <a:rPr lang="pt-BR" smtClean="0"/>
              <a:pPr eaLnBrk="1" hangingPunct="1"/>
              <a:t>3</a:t>
            </a:fld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smtClean="0"/>
          </a:p>
        </p:txBody>
      </p:sp>
      <p:sp>
        <p:nvSpPr>
          <p:cNvPr id="7680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6AAEC0D-B7C2-4210-BF89-38330AC32ED2}" type="slidenum">
              <a:rPr lang="pt-BR" smtClean="0"/>
              <a:pPr eaLnBrk="1" hangingPunct="1"/>
              <a:t>4</a:t>
            </a:fld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smtClean="0"/>
          </a:p>
        </p:txBody>
      </p:sp>
      <p:sp>
        <p:nvSpPr>
          <p:cNvPr id="7782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96DCF73-3A54-4802-B87A-806AD621D51E}" type="slidenum">
              <a:rPr lang="pt-BR" smtClean="0"/>
              <a:pPr eaLnBrk="1" hangingPunct="1"/>
              <a:t>5</a:t>
            </a:fld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57112-1A53-4C0C-988B-991305AFB200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smtClean="0"/>
          </a:p>
        </p:txBody>
      </p:sp>
      <p:sp>
        <p:nvSpPr>
          <p:cNvPr id="7885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331532D-C11C-4061-B0D2-501DA9884A4C}" type="slidenum">
              <a:rPr lang="pt-BR" smtClean="0"/>
              <a:pPr eaLnBrk="1" hangingPunct="1"/>
              <a:t>7</a:t>
            </a:fld>
            <a:endParaRPr 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smtClean="0"/>
          </a:p>
        </p:txBody>
      </p:sp>
      <p:sp>
        <p:nvSpPr>
          <p:cNvPr id="7987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E350501-786B-40C1-A904-DA4EBBA7E16D}" type="slidenum">
              <a:rPr lang="pt-BR" smtClean="0"/>
              <a:pPr eaLnBrk="1" hangingPunct="1"/>
              <a:t>8</a:t>
            </a:fld>
            <a:endParaRPr lang="pt-B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pt-BR" smtClean="0"/>
          </a:p>
        </p:txBody>
      </p:sp>
      <p:sp>
        <p:nvSpPr>
          <p:cNvPr id="8397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BEB55B2-9A9C-4086-AF92-AE032D74DB12}" type="slidenum">
              <a:rPr lang="pt-BR" smtClean="0"/>
              <a:pPr eaLnBrk="1" hangingPunct="1"/>
              <a:t>9</a:t>
            </a:fld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5E34-7833-4DF7-8DA0-AACA20215337}" type="datetimeFigureOut">
              <a:rPr lang="pt-BR" smtClean="0"/>
              <a:pPr/>
              <a:t>21/8/2013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25C14-896C-4EB5-849C-095E06C6AF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581289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5E34-7833-4DF7-8DA0-AACA20215337}" type="datetimeFigureOut">
              <a:rPr lang="pt-BR" smtClean="0"/>
              <a:pPr/>
              <a:t>21/8/2013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25C14-896C-4EB5-849C-095E06C6AF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618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5E34-7833-4DF7-8DA0-AACA20215337}" type="datetimeFigureOut">
              <a:rPr lang="pt-BR" smtClean="0"/>
              <a:pPr/>
              <a:t>21/8/2013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25C14-896C-4EB5-849C-095E06C6AF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01326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ítulo, clip-art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lip-art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 rtlCol="0">
            <a:normAutofit/>
          </a:bodyPr>
          <a:lstStyle/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F4543-2E5D-4197-A793-4583CB8146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501683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5E34-7833-4DF7-8DA0-AACA20215337}" type="datetimeFigureOut">
              <a:rPr lang="pt-BR" smtClean="0"/>
              <a:pPr/>
              <a:t>21/8/2013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25C14-896C-4EB5-849C-095E06C6AF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56513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5E34-7833-4DF7-8DA0-AACA20215337}" type="datetimeFigureOut">
              <a:rPr lang="pt-BR" smtClean="0"/>
              <a:pPr/>
              <a:t>21/8/2013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25C14-896C-4EB5-849C-095E06C6AF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992878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5E34-7833-4DF7-8DA0-AACA20215337}" type="datetimeFigureOut">
              <a:rPr lang="pt-BR" smtClean="0"/>
              <a:pPr/>
              <a:t>21/8/2013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25C14-896C-4EB5-849C-095E06C6AF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587948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5E34-7833-4DF7-8DA0-AACA20215337}" type="datetimeFigureOut">
              <a:rPr lang="pt-BR" smtClean="0"/>
              <a:pPr/>
              <a:t>21/8/2013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25C14-896C-4EB5-849C-095E06C6AF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38874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5E34-7833-4DF7-8DA0-AACA20215337}" type="datetimeFigureOut">
              <a:rPr lang="pt-BR" smtClean="0"/>
              <a:pPr/>
              <a:t>21/8/2013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25C14-896C-4EB5-849C-095E06C6AF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610590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5E34-7833-4DF7-8DA0-AACA20215337}" type="datetimeFigureOut">
              <a:rPr lang="pt-BR" smtClean="0"/>
              <a:pPr/>
              <a:t>21/8/2013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25C14-896C-4EB5-849C-095E06C6AF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36788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5E34-7833-4DF7-8DA0-AACA20215337}" type="datetimeFigureOut">
              <a:rPr lang="pt-BR" smtClean="0"/>
              <a:pPr/>
              <a:t>21/8/2013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25C14-896C-4EB5-849C-095E06C6AF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837137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25E34-7833-4DF7-8DA0-AACA20215337}" type="datetimeFigureOut">
              <a:rPr lang="pt-BR" smtClean="0"/>
              <a:pPr/>
              <a:t>21/8/2013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25C14-896C-4EB5-849C-095E06C6AF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15499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25E34-7833-4DF7-8DA0-AACA20215337}" type="datetimeFigureOut">
              <a:rPr lang="pt-BR" smtClean="0"/>
              <a:pPr/>
              <a:t>21/8/2013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25C14-896C-4EB5-849C-095E06C6AF7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731011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title"/>
          </p:nvPr>
        </p:nvSpPr>
        <p:spPr>
          <a:xfrm>
            <a:off x="1547813" y="620713"/>
            <a:ext cx="6264275" cy="13795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6000" b="1" dirty="0" smtClean="0">
                <a:latin typeface="Monotype Corsiva" pitchFamily="66" charset="0"/>
              </a:rPr>
              <a:t>Cinética Química</a:t>
            </a:r>
          </a:p>
        </p:txBody>
      </p:sp>
      <p:pic>
        <p:nvPicPr>
          <p:cNvPr id="8195" name="Picture 8" descr="quimic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420938"/>
            <a:ext cx="3744913" cy="334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CaixaDeTexto 2"/>
          <p:cNvSpPr txBox="1">
            <a:spLocks noChangeArrowheads="1"/>
          </p:cNvSpPr>
          <p:nvPr/>
        </p:nvSpPr>
        <p:spPr bwMode="auto">
          <a:xfrm>
            <a:off x="6696075" y="4929188"/>
            <a:ext cx="2447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2000"/>
              <a:t>Profa. Karen</a:t>
            </a:r>
          </a:p>
        </p:txBody>
      </p:sp>
    </p:spTree>
    <p:extLst>
      <p:ext uri="{BB962C8B-B14F-4D97-AF65-F5344CB8AC3E}">
        <p14:creationId xmlns="" xmlns:p14="http://schemas.microsoft.com/office/powerpoint/2010/main" val="174279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61938" y="620688"/>
            <a:ext cx="8270875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sz="2800" b="1" dirty="0"/>
              <a:t>	Para que ocorra uma reação, são necessárias três condições</a:t>
            </a:r>
            <a:r>
              <a:rPr lang="pt-BR" sz="2800" b="1" dirty="0" smtClean="0"/>
              <a:t>:</a:t>
            </a:r>
          </a:p>
          <a:p>
            <a:pPr algn="just">
              <a:defRPr/>
            </a:pPr>
            <a:endParaRPr lang="pt-BR" sz="2800" dirty="0"/>
          </a:p>
          <a:p>
            <a:pPr marL="342900" indent="-342900" algn="just">
              <a:defRPr/>
            </a:pPr>
            <a:r>
              <a:rPr lang="pt-BR" sz="2400" dirty="0"/>
              <a:t>1. Haver colisão entre as moléculas</a:t>
            </a:r>
          </a:p>
          <a:p>
            <a:pPr marL="342900" indent="-342900" algn="just">
              <a:defRPr/>
            </a:pPr>
            <a:endParaRPr lang="pt-BR" sz="2400" dirty="0"/>
          </a:p>
          <a:p>
            <a:pPr marL="342900" indent="-342900" algn="just">
              <a:defRPr/>
            </a:pPr>
            <a:r>
              <a:rPr lang="pt-BR" sz="2400" dirty="0"/>
              <a:t>2. A colisão deve ocorrer em posição favorável</a:t>
            </a:r>
          </a:p>
          <a:p>
            <a:pPr marL="342900" indent="-342900" algn="just">
              <a:defRPr/>
            </a:pPr>
            <a:endParaRPr lang="pt-BR" sz="2400" dirty="0" smtClean="0"/>
          </a:p>
          <a:p>
            <a:pPr marL="342900" indent="-342900" algn="just">
              <a:defRPr/>
            </a:pPr>
            <a:endParaRPr lang="pt-BR" sz="2400" dirty="0" smtClean="0"/>
          </a:p>
          <a:p>
            <a:pPr marL="342900" indent="-342900" algn="just">
              <a:defRPr/>
            </a:pPr>
            <a:endParaRPr lang="pt-BR" sz="2400" dirty="0" smtClean="0"/>
          </a:p>
          <a:p>
            <a:pPr marL="342900" indent="-342900" algn="just">
              <a:defRPr/>
            </a:pPr>
            <a:endParaRPr lang="pt-BR" sz="2400" dirty="0" smtClean="0"/>
          </a:p>
          <a:p>
            <a:pPr marL="342900" indent="-342900" algn="just">
              <a:defRPr/>
            </a:pPr>
            <a:endParaRPr lang="pt-BR" sz="2400" dirty="0" smtClean="0"/>
          </a:p>
          <a:p>
            <a:pPr marL="342900" indent="-342900" algn="just">
              <a:defRPr/>
            </a:pPr>
            <a:endParaRPr lang="pt-BR" sz="2400" dirty="0" smtClean="0"/>
          </a:p>
          <a:p>
            <a:pPr marL="342900" indent="-342900" algn="just">
              <a:defRPr/>
            </a:pPr>
            <a:endParaRPr lang="pt-BR" sz="2400" dirty="0" smtClean="0"/>
          </a:p>
          <a:p>
            <a:pPr marL="342900" indent="-342900" algn="just">
              <a:defRPr/>
            </a:pPr>
            <a:endParaRPr lang="pt-BR" sz="2400" dirty="0"/>
          </a:p>
          <a:p>
            <a:pPr marL="342900" indent="-342900" algn="just">
              <a:defRPr/>
            </a:pPr>
            <a:r>
              <a:rPr lang="pt-BR" sz="2400" dirty="0"/>
              <a:t>3. A colisão deverá ocorrer com  energia igual ou superior a energia de ativação.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284984"/>
            <a:ext cx="2808089" cy="2375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419872" y="3140968"/>
            <a:ext cx="6553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2000" dirty="0">
                <a:latin typeface="Verdana" pitchFamily="34" charset="0"/>
              </a:rPr>
              <a:t>Colisão eficaz</a:t>
            </a:r>
          </a:p>
        </p:txBody>
      </p:sp>
    </p:spTree>
    <p:extLst>
      <p:ext uri="{BB962C8B-B14F-4D97-AF65-F5344CB8AC3E}">
        <p14:creationId xmlns="" xmlns:p14="http://schemas.microsoft.com/office/powerpoint/2010/main" val="243554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571625"/>
            <a:ext cx="4679950" cy="395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2339975" y="368300"/>
            <a:ext cx="6553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4400" dirty="0">
                <a:latin typeface="Verdana" pitchFamily="34" charset="0"/>
              </a:rPr>
              <a:t>Colisão eficaz</a:t>
            </a:r>
          </a:p>
        </p:txBody>
      </p:sp>
    </p:spTree>
    <p:extLst>
      <p:ext uri="{BB962C8B-B14F-4D97-AF65-F5344CB8AC3E}">
        <p14:creationId xmlns="" xmlns:p14="http://schemas.microsoft.com/office/powerpoint/2010/main" val="85635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aixaDeTexto 1"/>
          <p:cNvSpPr txBox="1">
            <a:spLocks noChangeArrowheads="1"/>
          </p:cNvSpPr>
          <p:nvPr/>
        </p:nvSpPr>
        <p:spPr bwMode="auto">
          <a:xfrm>
            <a:off x="900113" y="1196975"/>
            <a:ext cx="7200900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sz="2800" b="1" dirty="0"/>
              <a:t>Energia de ativação</a:t>
            </a:r>
          </a:p>
          <a:p>
            <a:pPr algn="ctr" eaLnBrk="1" hangingPunct="1"/>
            <a:endParaRPr lang="pt-BR" sz="2800" b="1" dirty="0"/>
          </a:p>
          <a:p>
            <a:pPr eaLnBrk="1" hangingPunct="1"/>
            <a:endParaRPr lang="pt-BR" dirty="0"/>
          </a:p>
          <a:p>
            <a:pPr algn="just" eaLnBrk="1" hangingPunct="1"/>
            <a:r>
              <a:rPr lang="pt-BR" sz="2400" dirty="0"/>
              <a:t>	 É a energia mínima necessária para que uma reação aconteça</a:t>
            </a:r>
            <a:r>
              <a:rPr lang="pt-BR" sz="2400" dirty="0" smtClean="0"/>
              <a:t>.</a:t>
            </a:r>
          </a:p>
          <a:p>
            <a:pPr algn="just" eaLnBrk="1" hangingPunct="1"/>
            <a:endParaRPr lang="pt-BR" sz="2400" dirty="0"/>
          </a:p>
          <a:p>
            <a:pPr algn="just" eaLnBrk="1" hangingPunct="1"/>
            <a:endParaRPr lang="pt-BR" sz="2400" dirty="0"/>
          </a:p>
          <a:p>
            <a:pPr algn="just" eaLnBrk="1" hangingPunct="1"/>
            <a:r>
              <a:rPr lang="pt-BR" sz="2400" dirty="0"/>
              <a:t>	É a energia necessária para levar os reagentes ao complexo ativado. </a:t>
            </a:r>
          </a:p>
          <a:p>
            <a:pPr algn="just" eaLnBrk="1" hangingPunct="1"/>
            <a:endParaRPr lang="pt-BR" sz="2400" dirty="0"/>
          </a:p>
          <a:p>
            <a:pPr algn="just" eaLnBrk="1" hangingPunct="1"/>
            <a:endParaRPr lang="pt-BR" sz="2400" dirty="0"/>
          </a:p>
          <a:p>
            <a:pPr algn="just" eaLnBrk="1" hangingPunct="1"/>
            <a:endParaRPr lang="pt-BR" sz="2400" dirty="0"/>
          </a:p>
          <a:p>
            <a:pPr algn="just" eaLnBrk="1" hangingPunct="1"/>
            <a:r>
              <a:rPr lang="pt-BR" sz="2400" dirty="0"/>
              <a:t>	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60680" y="3501008"/>
            <a:ext cx="9204680" cy="11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56789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Marcador de Posição de Conteúdo 2"/>
          <p:cNvSpPr>
            <a:spLocks/>
          </p:cNvSpPr>
          <p:nvPr/>
        </p:nvSpPr>
        <p:spPr bwMode="auto">
          <a:xfrm>
            <a:off x="0" y="1125538"/>
            <a:ext cx="8424863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73050" indent="-273050" algn="just">
              <a:spcBef>
                <a:spcPct val="20000"/>
              </a:spcBef>
            </a:pPr>
            <a:r>
              <a:rPr lang="pt-PT" sz="2800" b="1">
                <a:cs typeface="Arial" charset="0"/>
              </a:rPr>
              <a:t>             Complexo ativado: </a:t>
            </a:r>
            <a:r>
              <a:rPr lang="pt-PT" sz="2400">
                <a:cs typeface="Arial" charset="0"/>
              </a:rPr>
              <a:t>é a espécie formada transitoriamente pelas moléculas de reagentes, como resultado da colisão, antes da formação do(s) produto (s).</a:t>
            </a:r>
          </a:p>
          <a:p>
            <a:pPr marL="273050" indent="-273050">
              <a:spcBef>
                <a:spcPct val="20000"/>
              </a:spcBef>
              <a:buFontTx/>
              <a:buChar char="•"/>
            </a:pPr>
            <a:endParaRPr lang="pt-PT" sz="3200">
              <a:solidFill>
                <a:srgbClr val="FFFF00"/>
              </a:solidFill>
            </a:endParaRPr>
          </a:p>
        </p:txBody>
      </p:sp>
      <p:pic>
        <p:nvPicPr>
          <p:cNvPr id="23555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8" y="3141663"/>
            <a:ext cx="8551862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982441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556792"/>
            <a:ext cx="8395035" cy="2029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246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293096"/>
            <a:ext cx="8582184" cy="720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7338"/>
            <a:ext cx="9144000" cy="3754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CaixaDeTexto 5"/>
          <p:cNvSpPr txBox="1">
            <a:spLocks noChangeArrowheads="1"/>
          </p:cNvSpPr>
          <p:nvPr/>
        </p:nvSpPr>
        <p:spPr bwMode="auto">
          <a:xfrm>
            <a:off x="2771775" y="5805488"/>
            <a:ext cx="45354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2400"/>
              <a:t>Reação exotérmica</a:t>
            </a:r>
          </a:p>
        </p:txBody>
      </p:sp>
      <p:sp>
        <p:nvSpPr>
          <p:cNvPr id="25604" name="CaixaDeTexto 3"/>
          <p:cNvSpPr txBox="1">
            <a:spLocks noChangeArrowheads="1"/>
          </p:cNvSpPr>
          <p:nvPr/>
        </p:nvSpPr>
        <p:spPr bwMode="auto">
          <a:xfrm>
            <a:off x="2374900" y="908050"/>
            <a:ext cx="6769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2800"/>
              <a:t>Análise dos diagramas</a:t>
            </a:r>
          </a:p>
        </p:txBody>
      </p:sp>
    </p:spTree>
    <p:extLst>
      <p:ext uri="{BB962C8B-B14F-4D97-AF65-F5344CB8AC3E}">
        <p14:creationId xmlns="" xmlns:p14="http://schemas.microsoft.com/office/powerpoint/2010/main" val="320146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aixaDeTexto 3"/>
          <p:cNvSpPr txBox="1">
            <a:spLocks noChangeArrowheads="1"/>
          </p:cNvSpPr>
          <p:nvPr/>
        </p:nvSpPr>
        <p:spPr bwMode="auto">
          <a:xfrm>
            <a:off x="2987675" y="4149725"/>
            <a:ext cx="50403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2400"/>
              <a:t>Reação endotérmica</a:t>
            </a:r>
          </a:p>
        </p:txBody>
      </p:sp>
      <p:pic>
        <p:nvPicPr>
          <p:cNvPr id="2662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713"/>
            <a:ext cx="9144000" cy="325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5084763"/>
            <a:ext cx="644842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83696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aixaDeTexto 1"/>
          <p:cNvSpPr txBox="1">
            <a:spLocks noChangeArrowheads="1"/>
          </p:cNvSpPr>
          <p:nvPr/>
        </p:nvSpPr>
        <p:spPr bwMode="auto">
          <a:xfrm>
            <a:off x="323850" y="549275"/>
            <a:ext cx="8424863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sz="2000"/>
              <a:t>O composto pentóxido de dinitrogênio (N</a:t>
            </a:r>
            <a:r>
              <a:rPr lang="pt-BR" sz="2000" baseline="-25000"/>
              <a:t>2</a:t>
            </a:r>
            <a:r>
              <a:rPr lang="pt-BR" sz="2000"/>
              <a:t>O</a:t>
            </a:r>
            <a:r>
              <a:rPr lang="pt-BR" sz="2000" baseline="-25000"/>
              <a:t>5</a:t>
            </a:r>
            <a:r>
              <a:rPr lang="pt-BR" sz="2000"/>
              <a:t>) decompõe-se segundo a equação:</a:t>
            </a:r>
          </a:p>
          <a:p>
            <a:pPr algn="ctr" eaLnBrk="1" hangingPunct="1"/>
            <a:r>
              <a:rPr lang="pt-BR" sz="2000"/>
              <a:t>2 N</a:t>
            </a:r>
            <a:r>
              <a:rPr lang="pt-BR" sz="2000" baseline="-25000"/>
              <a:t>2</a:t>
            </a:r>
            <a:r>
              <a:rPr lang="pt-BR" sz="2000"/>
              <a:t>O</a:t>
            </a:r>
            <a:r>
              <a:rPr lang="pt-BR" sz="2000" baseline="-25000"/>
              <a:t>5</a:t>
            </a:r>
            <a:r>
              <a:rPr lang="pt-BR" sz="2000"/>
              <a:t> (g) </a:t>
            </a:r>
            <a:r>
              <a:rPr lang="pt-BR" sz="2000">
                <a:sym typeface="Wingdings" pitchFamily="2" charset="2"/>
              </a:rPr>
              <a:t>  4NO</a:t>
            </a:r>
            <a:r>
              <a:rPr lang="pt-BR" sz="2000" baseline="-25000">
                <a:sym typeface="Wingdings" pitchFamily="2" charset="2"/>
              </a:rPr>
              <a:t>2</a:t>
            </a:r>
            <a:r>
              <a:rPr lang="pt-BR" sz="2000">
                <a:sym typeface="Wingdings" pitchFamily="2" charset="2"/>
              </a:rPr>
              <a:t>(g)  + O</a:t>
            </a:r>
            <a:r>
              <a:rPr lang="pt-BR" sz="2000" baseline="-25000">
                <a:sym typeface="Wingdings" pitchFamily="2" charset="2"/>
              </a:rPr>
              <a:t>2</a:t>
            </a:r>
            <a:r>
              <a:rPr lang="pt-BR" sz="2000">
                <a:sym typeface="Wingdings" pitchFamily="2" charset="2"/>
              </a:rPr>
              <a:t> (g)</a:t>
            </a:r>
          </a:p>
          <a:p>
            <a:pPr algn="ctr" eaLnBrk="1" hangingPunct="1"/>
            <a:endParaRPr lang="pt-BR" sz="2000">
              <a:sym typeface="Wingdings" pitchFamily="2" charset="2"/>
            </a:endParaRPr>
          </a:p>
          <a:p>
            <a:pPr algn="just" eaLnBrk="1" hangingPunct="1"/>
            <a:r>
              <a:rPr lang="pt-BR" sz="2000">
                <a:sym typeface="Wingdings" pitchFamily="2" charset="2"/>
              </a:rPr>
              <a:t>O gráfico ao lado mostra a variação de concentração em mol/L do N2O5 em determinado intervalo de tempo. Com base nessas informações, responda:</a:t>
            </a: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8913" y="3122613"/>
            <a:ext cx="3875087" cy="330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6" name="Retângulo 2"/>
          <p:cNvSpPr>
            <a:spLocks noChangeArrowheads="1"/>
          </p:cNvSpPr>
          <p:nvPr/>
        </p:nvSpPr>
        <p:spPr bwMode="auto">
          <a:xfrm>
            <a:off x="273050" y="3149600"/>
            <a:ext cx="4572000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just">
              <a:buFontTx/>
              <a:buAutoNum type="alphaLcParenR"/>
            </a:pPr>
            <a:r>
              <a:rPr lang="pt-BR" sz="2000">
                <a:sym typeface="Wingdings" pitchFamily="2" charset="2"/>
              </a:rPr>
              <a:t>Qual é o valor da velocidade média do N2O5 no intervalo de tempo indicado?</a:t>
            </a:r>
          </a:p>
          <a:p>
            <a:pPr marL="342900" indent="-342900" algn="just">
              <a:buFontTx/>
              <a:buAutoNum type="alphaLcParenR"/>
            </a:pPr>
            <a:endParaRPr lang="pt-BR" sz="2000">
              <a:sym typeface="Wingdings" pitchFamily="2" charset="2"/>
            </a:endParaRPr>
          </a:p>
          <a:p>
            <a:pPr marL="342900" indent="-342900" algn="just">
              <a:buFontTx/>
              <a:buAutoNum type="alphaLcParenR"/>
            </a:pPr>
            <a:r>
              <a:rPr lang="pt-BR" sz="2000">
                <a:sym typeface="Wingdings" pitchFamily="2" charset="2"/>
              </a:rPr>
              <a:t> Qual o valor das concentrações em mol/L do NO2 e do O2 após 20 minutos?</a:t>
            </a:r>
          </a:p>
          <a:p>
            <a:pPr marL="342900" indent="-342900" algn="just">
              <a:buFontTx/>
              <a:buAutoNum type="alphaLcParenR"/>
            </a:pPr>
            <a:endParaRPr lang="pt-BR" sz="2000">
              <a:sym typeface="Wingdings" pitchFamily="2" charset="2"/>
            </a:endParaRPr>
          </a:p>
          <a:p>
            <a:pPr marL="342900" indent="-342900" algn="just">
              <a:buFontTx/>
              <a:buAutoNum type="alphaLcParenR"/>
            </a:pPr>
            <a:r>
              <a:rPr lang="pt-BR" sz="2000">
                <a:sym typeface="Wingdings" pitchFamily="2" charset="2"/>
              </a:rPr>
              <a:t>Qual é o valor da velocidade média de formação de NO2 no intervalo de tempo indicado?</a:t>
            </a:r>
            <a:endParaRPr lang="pt-BR" sz="2000"/>
          </a:p>
        </p:txBody>
      </p:sp>
    </p:spTree>
    <p:extLst>
      <p:ext uri="{BB962C8B-B14F-4D97-AF65-F5344CB8AC3E}">
        <p14:creationId xmlns="" xmlns:p14="http://schemas.microsoft.com/office/powerpoint/2010/main" val="296373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8680"/>
            <a:ext cx="8198654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229200"/>
            <a:ext cx="8488710" cy="1144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00808"/>
            <a:ext cx="9163667" cy="3419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467544" y="1772816"/>
            <a:ext cx="8208963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pt-BR" sz="2400" dirty="0">
                <a:latin typeface="Verdana" pitchFamily="34" charset="0"/>
              </a:rPr>
              <a:t>		Cinética química é a área da química que estuda a velocidade das reações químicas. Assim como os fatores que influenciam a velocidade destas reações.</a:t>
            </a:r>
          </a:p>
          <a:p>
            <a:pPr algn="just" eaLnBrk="1" hangingPunct="1">
              <a:spcBef>
                <a:spcPct val="50000"/>
              </a:spcBef>
              <a:buFontTx/>
              <a:buChar char="•"/>
            </a:pPr>
            <a:endParaRPr lang="pt-BR" sz="2400" dirty="0">
              <a:latin typeface="Verdana" pitchFamily="34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pt-BR" sz="2400" dirty="0">
                <a:latin typeface="Verdana" pitchFamily="34" charset="0"/>
              </a:rPr>
              <a:t>		A velocidade de uma reação é a rapidez com que os reagentes são consumidos ou rapidez com que os produtos são formados. </a:t>
            </a:r>
          </a:p>
          <a:p>
            <a:pPr algn="just" eaLnBrk="1" hangingPunct="1">
              <a:spcBef>
                <a:spcPct val="50000"/>
              </a:spcBef>
            </a:pPr>
            <a:endParaRPr lang="pt-BR" sz="240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8602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tângulo 1"/>
          <p:cNvSpPr>
            <a:spLocks noChangeArrowheads="1"/>
          </p:cNvSpPr>
          <p:nvPr/>
        </p:nvSpPr>
        <p:spPr bwMode="auto">
          <a:xfrm>
            <a:off x="323850" y="765175"/>
            <a:ext cx="8208963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pt-BR" sz="2800"/>
              <a:t>A reação A + 2 B </a:t>
            </a:r>
            <a:r>
              <a:rPr lang="pt-BR" sz="2800">
                <a:sym typeface="Wingdings" pitchFamily="2" charset="2"/>
              </a:rPr>
              <a:t> </a:t>
            </a:r>
            <a:r>
              <a:rPr lang="pt-BR" sz="2800"/>
              <a:t>C se processa em uma única etapa. Qual a velocidade desta reação quando K =0,3 L/mol . min,  [A] = 2,0 M  e [B] = 3,0 M ? </a:t>
            </a:r>
          </a:p>
        </p:txBody>
      </p:sp>
    </p:spTree>
    <p:extLst>
      <p:ext uri="{BB962C8B-B14F-4D97-AF65-F5344CB8AC3E}">
        <p14:creationId xmlns="" xmlns:p14="http://schemas.microsoft.com/office/powerpoint/2010/main" val="403311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4"/>
          <p:cNvSpPr txBox="1">
            <a:spLocks noChangeArrowheads="1"/>
          </p:cNvSpPr>
          <p:nvPr/>
        </p:nvSpPr>
        <p:spPr bwMode="auto">
          <a:xfrm>
            <a:off x="468313" y="438150"/>
            <a:ext cx="81375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sz="4000">
                <a:latin typeface="Verdana" pitchFamily="34" charset="0"/>
              </a:rPr>
              <a:t>Ordem da reação</a:t>
            </a:r>
          </a:p>
        </p:txBody>
      </p:sp>
      <p:sp>
        <p:nvSpPr>
          <p:cNvPr id="32771" name="Rectangle 5"/>
          <p:cNvSpPr>
            <a:spLocks noChangeArrowheads="1"/>
          </p:cNvSpPr>
          <p:nvPr/>
        </p:nvSpPr>
        <p:spPr bwMode="auto">
          <a:xfrm>
            <a:off x="468313" y="1341438"/>
            <a:ext cx="8207375" cy="618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sz="2000">
                <a:latin typeface="Verdana" pitchFamily="34" charset="0"/>
              </a:rPr>
              <a:t>	</a:t>
            </a:r>
          </a:p>
          <a:p>
            <a:pPr algn="just"/>
            <a:r>
              <a:rPr lang="pt-BR" sz="2000">
                <a:latin typeface="Verdana" pitchFamily="34" charset="0"/>
              </a:rPr>
              <a:t>	</a:t>
            </a:r>
            <a:r>
              <a:rPr lang="pt-BR" sz="2400">
                <a:latin typeface="Verdana" pitchFamily="34" charset="0"/>
                <a:cs typeface="Arabic Transparent" pitchFamily="2" charset="0"/>
              </a:rPr>
              <a:t>Os expoentes  que constam na lei de velocidade determinarão a ordem da reação.</a:t>
            </a:r>
          </a:p>
          <a:p>
            <a:pPr algn="just"/>
            <a:endParaRPr lang="pt-BR" sz="2400">
              <a:latin typeface="Verdana" pitchFamily="34" charset="0"/>
              <a:cs typeface="Arabic Transparent" pitchFamily="2" charset="0"/>
            </a:endParaRPr>
          </a:p>
          <a:p>
            <a:pPr algn="just"/>
            <a:r>
              <a:rPr lang="pt-BR" sz="2400">
                <a:latin typeface="Verdana" pitchFamily="34" charset="0"/>
                <a:cs typeface="Arabic Transparent" pitchFamily="2" charset="0"/>
              </a:rPr>
              <a:t>No caso da reação genérica:</a:t>
            </a:r>
          </a:p>
          <a:p>
            <a:r>
              <a:rPr lang="pt-BR" sz="2400">
                <a:latin typeface="Verdana" pitchFamily="34" charset="0"/>
                <a:cs typeface="Arabic Transparent" pitchFamily="2" charset="0"/>
              </a:rPr>
              <a:t>			</a:t>
            </a:r>
          </a:p>
          <a:p>
            <a:r>
              <a:rPr lang="pt-BR" sz="2400">
                <a:latin typeface="Verdana" pitchFamily="34" charset="0"/>
                <a:cs typeface="Arabic Transparent" pitchFamily="2" charset="0"/>
              </a:rPr>
              <a:t>			aA + bB </a:t>
            </a:r>
            <a:r>
              <a:rPr lang="pt-BR" sz="2400">
                <a:latin typeface="Verdana" pitchFamily="34" charset="0"/>
                <a:cs typeface="Arabic Transparent" pitchFamily="2" charset="0"/>
                <a:sym typeface="Wingdings" pitchFamily="2" charset="2"/>
              </a:rPr>
              <a:t> cC + dD</a:t>
            </a:r>
          </a:p>
          <a:p>
            <a:r>
              <a:rPr lang="pt-BR" sz="2400">
                <a:latin typeface="Verdana" pitchFamily="34" charset="0"/>
                <a:cs typeface="Arabic Transparent" pitchFamily="2" charset="0"/>
                <a:sym typeface="Wingdings" pitchFamily="2" charset="2"/>
              </a:rPr>
              <a:t>	</a:t>
            </a:r>
          </a:p>
          <a:p>
            <a:pPr algn="ctr"/>
            <a:r>
              <a:rPr lang="pt-BR" sz="2400">
                <a:latin typeface="Verdana" pitchFamily="34" charset="0"/>
                <a:cs typeface="Arabic Transparent" pitchFamily="2" charset="0"/>
                <a:sym typeface="Wingdings" pitchFamily="2" charset="2"/>
              </a:rPr>
              <a:t>V= K.[A]</a:t>
            </a:r>
            <a:r>
              <a:rPr lang="pt-BR" sz="2400" baseline="30000">
                <a:latin typeface="Verdana" pitchFamily="34" charset="0"/>
                <a:cs typeface="Arabic Transparent" pitchFamily="2" charset="0"/>
                <a:sym typeface="Wingdings" pitchFamily="2" charset="2"/>
              </a:rPr>
              <a:t>a</a:t>
            </a:r>
            <a:r>
              <a:rPr lang="pt-BR" sz="2400">
                <a:latin typeface="Verdana" pitchFamily="34" charset="0"/>
                <a:cs typeface="Arabic Transparent" pitchFamily="2" charset="0"/>
                <a:sym typeface="Wingdings" pitchFamily="2" charset="2"/>
              </a:rPr>
              <a:t> . [B]</a:t>
            </a:r>
            <a:r>
              <a:rPr lang="pt-BR" sz="2400" baseline="30000">
                <a:latin typeface="Verdana" pitchFamily="34" charset="0"/>
                <a:cs typeface="Arabic Transparent" pitchFamily="2" charset="0"/>
                <a:sym typeface="Wingdings" pitchFamily="2" charset="2"/>
              </a:rPr>
              <a:t>b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algn="ctr"/>
            <a:endParaRPr lang="pt-BR" sz="2400" baseline="30000">
              <a:latin typeface="Verdana" pitchFamily="34" charset="0"/>
              <a:cs typeface="Arabic Transparent" pitchFamily="2" charset="0"/>
              <a:sym typeface="Wingdings" pitchFamily="2" charset="2"/>
            </a:endParaRPr>
          </a:p>
          <a:p>
            <a:pPr algn="ctr"/>
            <a:endParaRPr lang="pt-BR" sz="2400" baseline="30000">
              <a:latin typeface="Verdana" pitchFamily="34" charset="0"/>
              <a:sym typeface="Wingdings" pitchFamily="2" charset="2"/>
            </a:endParaRPr>
          </a:p>
          <a:p>
            <a:pPr algn="just"/>
            <a:r>
              <a:rPr lang="pt-BR" sz="2400" baseline="30000">
                <a:latin typeface="Verdana" pitchFamily="34" charset="0"/>
                <a:sym typeface="Wingdings" pitchFamily="2" charset="2"/>
              </a:rPr>
              <a:t> </a:t>
            </a:r>
            <a:r>
              <a:rPr lang="pt-BR" sz="2400">
                <a:latin typeface="Verdana" pitchFamily="34" charset="0"/>
                <a:sym typeface="Wingdings" pitchFamily="2" charset="2"/>
              </a:rPr>
              <a:t>  Onde:</a:t>
            </a:r>
          </a:p>
          <a:p>
            <a:pPr algn="just"/>
            <a:r>
              <a:rPr lang="pt-BR" sz="2400">
                <a:latin typeface="Verdana" pitchFamily="34" charset="0"/>
                <a:sym typeface="Wingdings" pitchFamily="2" charset="2"/>
              </a:rPr>
              <a:t>a + b  é a ordem global da reação</a:t>
            </a:r>
          </a:p>
          <a:p>
            <a:pPr algn="just"/>
            <a:r>
              <a:rPr lang="pt-BR" sz="2400">
                <a:latin typeface="Verdana" pitchFamily="34" charset="0"/>
                <a:sym typeface="Wingdings" pitchFamily="2" charset="2"/>
              </a:rPr>
              <a:t>a é  a ordem da reação em relação ao reagente A</a:t>
            </a:r>
          </a:p>
          <a:p>
            <a:pPr algn="just"/>
            <a:r>
              <a:rPr lang="pt-BR" sz="2400">
                <a:latin typeface="Verdana" pitchFamily="34" charset="0"/>
                <a:sym typeface="Wingdings" pitchFamily="2" charset="2"/>
              </a:rPr>
              <a:t>b é a ordem em relação ao reagente B</a:t>
            </a:r>
          </a:p>
          <a:p>
            <a:pPr algn="just"/>
            <a:r>
              <a:rPr lang="pt-BR" sz="2400" baseline="30000">
                <a:latin typeface="Verdana" pitchFamily="34" charset="0"/>
                <a:sym typeface="Wingdings" pitchFamily="2" charset="2"/>
              </a:rPr>
              <a:t>                                                        </a:t>
            </a:r>
            <a:endParaRPr lang="pt-BR" sz="2400" baseline="30000">
              <a:latin typeface="Verdana" pitchFamily="34" charset="0"/>
            </a:endParaRPr>
          </a:p>
          <a:p>
            <a:endParaRPr lang="pt-BR" sz="2000">
              <a:latin typeface="Verdana" pitchFamily="34" charset="0"/>
            </a:endParaRPr>
          </a:p>
          <a:p>
            <a:r>
              <a:rPr lang="pt-BR" sz="2000">
                <a:latin typeface="Verdana" pitchFamily="34" charset="0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87436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aixaDeTexto 1"/>
          <p:cNvSpPr txBox="1">
            <a:spLocks noChangeArrowheads="1"/>
          </p:cNvSpPr>
          <p:nvPr/>
        </p:nvSpPr>
        <p:spPr bwMode="auto">
          <a:xfrm>
            <a:off x="323850" y="1052513"/>
            <a:ext cx="8064500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2800" b="1"/>
              <a:t>Reações de primeira ordem</a:t>
            </a:r>
          </a:p>
          <a:p>
            <a:pPr eaLnBrk="1" hangingPunct="1"/>
            <a:endParaRPr lang="pt-BR" sz="2800"/>
          </a:p>
          <a:p>
            <a:pPr algn="just" eaLnBrk="1" hangingPunct="1"/>
            <a:r>
              <a:rPr lang="pt-BR" sz="2800"/>
              <a:t>	</a:t>
            </a:r>
            <a:r>
              <a:rPr lang="pt-BR" sz="2400"/>
              <a:t>São aquelas em que a velocidade da reação é diretamente proporcional à concentração </a:t>
            </a:r>
            <a:r>
              <a:rPr lang="pt-BR" sz="2400" b="1"/>
              <a:t>de uma única espécie</a:t>
            </a:r>
            <a:r>
              <a:rPr lang="pt-BR" sz="2400"/>
              <a:t>, elevada à primeira potência.</a:t>
            </a:r>
          </a:p>
          <a:p>
            <a:pPr algn="just" eaLnBrk="1" hangingPunct="1"/>
            <a:endParaRPr lang="pt-BR" sz="2800"/>
          </a:p>
          <a:p>
            <a:pPr algn="just" eaLnBrk="1" hangingPunct="1"/>
            <a:r>
              <a:rPr lang="pt-BR" sz="2800"/>
              <a:t>				A </a:t>
            </a:r>
            <a:r>
              <a:rPr lang="pt-BR" sz="2800">
                <a:sym typeface="Wingdings" pitchFamily="2" charset="2"/>
              </a:rPr>
              <a:t> B</a:t>
            </a:r>
          </a:p>
          <a:p>
            <a:pPr algn="just" eaLnBrk="1" hangingPunct="1"/>
            <a:r>
              <a:rPr lang="pt-BR" sz="2400">
                <a:sym typeface="Wingdings" pitchFamily="2" charset="2"/>
              </a:rPr>
              <a:t>			</a:t>
            </a:r>
          </a:p>
          <a:p>
            <a:pPr algn="just" eaLnBrk="1" hangingPunct="1"/>
            <a:r>
              <a:rPr lang="pt-BR" sz="2400">
                <a:sym typeface="Wingdings" pitchFamily="2" charset="2"/>
              </a:rPr>
              <a:t>			          V = K.[A]</a:t>
            </a:r>
            <a:endParaRPr lang="pt-BR" sz="2400"/>
          </a:p>
        </p:txBody>
      </p:sp>
    </p:spTree>
    <p:extLst>
      <p:ext uri="{BB962C8B-B14F-4D97-AF65-F5344CB8AC3E}">
        <p14:creationId xmlns="" xmlns:p14="http://schemas.microsoft.com/office/powerpoint/2010/main" val="241671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aixaDeTexto 1"/>
          <p:cNvSpPr txBox="1">
            <a:spLocks noChangeArrowheads="1"/>
          </p:cNvSpPr>
          <p:nvPr/>
        </p:nvSpPr>
        <p:spPr bwMode="auto">
          <a:xfrm>
            <a:off x="539750" y="692150"/>
            <a:ext cx="76327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3600"/>
              <a:t>Reações de segunda ordem</a:t>
            </a:r>
          </a:p>
          <a:p>
            <a:pPr eaLnBrk="1" hangingPunct="1"/>
            <a:endParaRPr lang="pt-BR"/>
          </a:p>
          <a:p>
            <a:pPr algn="just" eaLnBrk="1" hangingPunct="1"/>
            <a:r>
              <a:rPr lang="pt-BR" sz="2400"/>
              <a:t>	São aquelas em que a velocidade da reação é diretamente proporcional à concentração de uma única espécie (não necessariamente), elevada á segunda potência, ou de duas especies elevadas à primeira potência cada uma.</a:t>
            </a:r>
          </a:p>
          <a:p>
            <a:pPr eaLnBrk="1" hangingPunct="1"/>
            <a:endParaRPr lang="pt-BR"/>
          </a:p>
          <a:p>
            <a:pPr eaLnBrk="1" hangingPunct="1"/>
            <a:endParaRPr lang="pt-BR"/>
          </a:p>
          <a:p>
            <a:pPr eaLnBrk="1" hangingPunct="1"/>
            <a:r>
              <a:rPr lang="pt-BR" sz="2400"/>
              <a:t>		2A </a:t>
            </a:r>
            <a:r>
              <a:rPr lang="pt-BR" sz="2400">
                <a:sym typeface="Wingdings" pitchFamily="2" charset="2"/>
              </a:rPr>
              <a:t> B            V = K.[A]2</a:t>
            </a:r>
          </a:p>
          <a:p>
            <a:pPr eaLnBrk="1" hangingPunct="1"/>
            <a:endParaRPr lang="pt-BR" sz="2400">
              <a:sym typeface="Wingdings" pitchFamily="2" charset="2"/>
            </a:endParaRPr>
          </a:p>
          <a:p>
            <a:pPr eaLnBrk="1" hangingPunct="1"/>
            <a:endParaRPr lang="pt-BR" sz="2400">
              <a:sym typeface="Wingdings" pitchFamily="2" charset="2"/>
            </a:endParaRPr>
          </a:p>
          <a:p>
            <a:pPr eaLnBrk="1" hangingPunct="1"/>
            <a:r>
              <a:rPr lang="pt-BR" sz="2400">
                <a:sym typeface="Wingdings" pitchFamily="2" charset="2"/>
              </a:rPr>
              <a:t>	      A  +  B    C        V = K.[A]1.[B]1</a:t>
            </a:r>
            <a:endParaRPr lang="pt-BR" sz="2400"/>
          </a:p>
        </p:txBody>
      </p:sp>
    </p:spTree>
    <p:extLst>
      <p:ext uri="{BB962C8B-B14F-4D97-AF65-F5344CB8AC3E}">
        <p14:creationId xmlns="" xmlns:p14="http://schemas.microsoft.com/office/powerpoint/2010/main" val="123630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aixaDeTexto 1"/>
          <p:cNvSpPr txBox="1">
            <a:spLocks noChangeArrowheads="1"/>
          </p:cNvSpPr>
          <p:nvPr/>
        </p:nvSpPr>
        <p:spPr bwMode="auto">
          <a:xfrm>
            <a:off x="323850" y="908050"/>
            <a:ext cx="8351838" cy="495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2800" b="1"/>
              <a:t>Existem reações de outras ordens:</a:t>
            </a:r>
          </a:p>
          <a:p>
            <a:pPr eaLnBrk="1" hangingPunct="1"/>
            <a:endParaRPr lang="pt-BR" sz="2400"/>
          </a:p>
          <a:p>
            <a:pPr eaLnBrk="1" hangingPunct="1"/>
            <a:r>
              <a:rPr lang="pt-BR" sz="2400" b="1"/>
              <a:t>Ordem zero</a:t>
            </a:r>
          </a:p>
          <a:p>
            <a:pPr eaLnBrk="1" hangingPunct="1"/>
            <a:endParaRPr lang="pt-BR" sz="2400"/>
          </a:p>
          <a:p>
            <a:pPr eaLnBrk="1" hangingPunct="1"/>
            <a:r>
              <a:rPr lang="pt-BR" sz="2400"/>
              <a:t>Onde a velocidade da reação independe da concentração de qualquer espécie</a:t>
            </a:r>
          </a:p>
          <a:p>
            <a:pPr eaLnBrk="1" hangingPunct="1"/>
            <a:endParaRPr lang="pt-BR" sz="2400"/>
          </a:p>
          <a:p>
            <a:pPr eaLnBrk="1" hangingPunct="1"/>
            <a:endParaRPr lang="pt-BR" sz="2400"/>
          </a:p>
          <a:p>
            <a:pPr eaLnBrk="1" hangingPunct="1"/>
            <a:r>
              <a:rPr lang="pt-BR" sz="2400" b="1"/>
              <a:t>Ordem Fracionária</a:t>
            </a:r>
          </a:p>
          <a:p>
            <a:pPr eaLnBrk="1" hangingPunct="1"/>
            <a:endParaRPr lang="pt-BR" sz="2400" b="1"/>
          </a:p>
          <a:p>
            <a:pPr eaLnBrk="1" hangingPunct="1"/>
            <a:endParaRPr lang="pt-BR" sz="2400"/>
          </a:p>
          <a:p>
            <a:pPr eaLnBrk="1" hangingPunct="1"/>
            <a:endParaRPr lang="pt-BR" sz="2400" b="1"/>
          </a:p>
          <a:p>
            <a:pPr eaLnBrk="1" hangingPunct="1"/>
            <a:r>
              <a:rPr lang="pt-BR" sz="2400" b="1"/>
              <a:t>Terceira ordem</a:t>
            </a: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35844" name="Line 3"/>
          <p:cNvSpPr>
            <a:spLocks noChangeShapeType="1"/>
          </p:cNvSpPr>
          <p:nvPr/>
        </p:nvSpPr>
        <p:spPr bwMode="auto">
          <a:xfrm>
            <a:off x="2990850" y="549275"/>
            <a:ext cx="228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35845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4576763"/>
            <a:ext cx="5121275" cy="81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16023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aixaDeTexto 1"/>
          <p:cNvSpPr txBox="1">
            <a:spLocks noChangeArrowheads="1"/>
          </p:cNvSpPr>
          <p:nvPr/>
        </p:nvSpPr>
        <p:spPr bwMode="auto">
          <a:xfrm>
            <a:off x="395288" y="836613"/>
            <a:ext cx="8101012" cy="538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2800" b="1"/>
              <a:t>Etapa lenta da reação determina a velocidade</a:t>
            </a:r>
          </a:p>
          <a:p>
            <a:pPr eaLnBrk="1" hangingPunct="1"/>
            <a:endParaRPr lang="pt-BR" sz="2800" b="1"/>
          </a:p>
          <a:p>
            <a:pPr algn="just" eaLnBrk="1" hangingPunct="1"/>
            <a:r>
              <a:rPr lang="pt-BR" sz="2400"/>
              <a:t>	Normalmente, as reações ocorrem em mais de uma etapa, e cada uma possui a sua própria lei de velocidade. </a:t>
            </a:r>
          </a:p>
          <a:p>
            <a:pPr algn="just" eaLnBrk="1" hangingPunct="1"/>
            <a:endParaRPr lang="pt-BR" sz="2400"/>
          </a:p>
          <a:p>
            <a:pPr algn="just" eaLnBrk="1" hangingPunct="1"/>
            <a:r>
              <a:rPr lang="pt-BR" sz="2400"/>
              <a:t>	No entanto, essas etapas ocorrem com velocidades que podem  ser  bem diferentes. </a:t>
            </a:r>
          </a:p>
          <a:p>
            <a:pPr algn="just" eaLnBrk="1" hangingPunct="1"/>
            <a:endParaRPr lang="pt-BR" sz="2400" b="1"/>
          </a:p>
          <a:p>
            <a:pPr algn="just" eaLnBrk="1" hangingPunct="1"/>
            <a:r>
              <a:rPr lang="pt-BR" sz="2400" b="1"/>
              <a:t>	A etapa mais lenta limita a velocidade total da reação</a:t>
            </a:r>
            <a:r>
              <a:rPr lang="pt-BR" sz="2400"/>
              <a:t> e ela acaba sendo a etapa determinante (limitante) da velocidade.</a:t>
            </a:r>
          </a:p>
          <a:p>
            <a:pPr algn="just" eaLnBrk="1" hangingPunct="1"/>
            <a:endParaRPr lang="pt-BR" sz="2400"/>
          </a:p>
          <a:p>
            <a:pPr algn="just" eaLnBrk="1" hangingPunct="1"/>
            <a:endParaRPr lang="pt-BR" sz="2400"/>
          </a:p>
        </p:txBody>
      </p:sp>
    </p:spTree>
    <p:extLst>
      <p:ext uri="{BB962C8B-B14F-4D97-AF65-F5344CB8AC3E}">
        <p14:creationId xmlns="" xmlns:p14="http://schemas.microsoft.com/office/powerpoint/2010/main" val="253456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tângulo 1"/>
          <p:cNvSpPr>
            <a:spLocks noChangeArrowheads="1"/>
          </p:cNvSpPr>
          <p:nvPr/>
        </p:nvSpPr>
        <p:spPr bwMode="auto">
          <a:xfrm>
            <a:off x="250825" y="836613"/>
            <a:ext cx="8353425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sz="2400"/>
              <a:t>Se  uma reação ocorrer em várias etapas sua velocidade é dada pela </a:t>
            </a:r>
            <a:r>
              <a:rPr lang="pt-BR" sz="2400" b="1"/>
              <a:t>etapa mais lenta</a:t>
            </a:r>
            <a:r>
              <a:rPr lang="pt-BR" sz="2400"/>
              <a:t>.</a:t>
            </a:r>
          </a:p>
          <a:p>
            <a:r>
              <a:rPr lang="pt-BR" sz="2400"/>
              <a:t> </a:t>
            </a:r>
          </a:p>
          <a:p>
            <a:r>
              <a:rPr lang="pt-BR" sz="2400"/>
              <a:t>             A + A  </a:t>
            </a:r>
            <a:r>
              <a:rPr lang="pt-BR" sz="2400">
                <a:sym typeface="Wingdings" pitchFamily="2" charset="2"/>
              </a:rPr>
              <a:t>  </a:t>
            </a:r>
            <a:r>
              <a:rPr lang="pt-BR" sz="2400"/>
              <a:t>A</a:t>
            </a:r>
            <a:r>
              <a:rPr lang="pt-BR" sz="2400" baseline="-25000"/>
              <a:t>2</a:t>
            </a:r>
            <a:r>
              <a:rPr lang="pt-BR" sz="2400"/>
              <a:t>                  (etapa lenta) </a:t>
            </a:r>
          </a:p>
          <a:p>
            <a:r>
              <a:rPr lang="pt-BR" sz="2400"/>
              <a:t>            A</a:t>
            </a:r>
            <a:r>
              <a:rPr lang="pt-BR" sz="2400" baseline="-25000"/>
              <a:t>2</a:t>
            </a:r>
            <a:r>
              <a:rPr lang="pt-BR" sz="2400"/>
              <a:t> + B  </a:t>
            </a:r>
            <a:r>
              <a:rPr lang="pt-BR" sz="2400">
                <a:sym typeface="Wingdings" pitchFamily="2" charset="2"/>
              </a:rPr>
              <a:t>  </a:t>
            </a:r>
            <a:r>
              <a:rPr lang="pt-BR" sz="2400"/>
              <a:t>A</a:t>
            </a:r>
            <a:r>
              <a:rPr lang="pt-BR" sz="2400" baseline="-25000"/>
              <a:t>2</a:t>
            </a:r>
            <a:r>
              <a:rPr lang="pt-BR" sz="2400"/>
              <a:t>B             (etapa rápida) </a:t>
            </a:r>
          </a:p>
          <a:p>
            <a:endParaRPr lang="pt-BR" sz="2400"/>
          </a:p>
          <a:p>
            <a:r>
              <a:rPr lang="pt-BR" sz="2400"/>
              <a:t>	 2 A + B </a:t>
            </a:r>
            <a:r>
              <a:rPr lang="pt-BR" sz="2400">
                <a:sym typeface="Wingdings" pitchFamily="2" charset="2"/>
              </a:rPr>
              <a:t>  </a:t>
            </a:r>
            <a:r>
              <a:rPr lang="pt-BR" sz="2400"/>
              <a:t>A</a:t>
            </a:r>
            <a:r>
              <a:rPr lang="pt-BR" sz="2400" baseline="-25000"/>
              <a:t>2</a:t>
            </a:r>
            <a:r>
              <a:rPr lang="pt-BR" sz="2400"/>
              <a:t>B            (reação global) </a:t>
            </a:r>
          </a:p>
          <a:p>
            <a:endParaRPr lang="pt-BR" sz="2400"/>
          </a:p>
          <a:p>
            <a:r>
              <a:rPr lang="pt-BR" sz="2400"/>
              <a:t>     A velocidade desta reação será dada por: </a:t>
            </a:r>
          </a:p>
          <a:p>
            <a:endParaRPr lang="pt-BR" sz="2400"/>
          </a:p>
        </p:txBody>
      </p:sp>
      <p:cxnSp>
        <p:nvCxnSpPr>
          <p:cNvPr id="4" name="Conector reto 3"/>
          <p:cNvCxnSpPr/>
          <p:nvPr/>
        </p:nvCxnSpPr>
        <p:spPr>
          <a:xfrm>
            <a:off x="1042988" y="2781300"/>
            <a:ext cx="5473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tângulo 1"/>
          <p:cNvSpPr>
            <a:spLocks noChangeArrowheads="1"/>
          </p:cNvSpPr>
          <p:nvPr/>
        </p:nvSpPr>
        <p:spPr bwMode="auto">
          <a:xfrm>
            <a:off x="3262313" y="4792663"/>
            <a:ext cx="23304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pt-BR" sz="3200" b="1"/>
              <a:t> V = k . [A]</a:t>
            </a:r>
            <a:r>
              <a:rPr lang="pt-BR" sz="3200" b="1" baseline="30000"/>
              <a:t>2</a:t>
            </a:r>
            <a:endParaRPr lang="pt-BR" sz="3200"/>
          </a:p>
        </p:txBody>
      </p:sp>
    </p:spTree>
    <p:extLst>
      <p:ext uri="{BB962C8B-B14F-4D97-AF65-F5344CB8AC3E}">
        <p14:creationId xmlns="" xmlns:p14="http://schemas.microsoft.com/office/powerpoint/2010/main" val="3238063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aixaDeTexto 1"/>
          <p:cNvSpPr txBox="1">
            <a:spLocks noChangeArrowheads="1"/>
          </p:cNvSpPr>
          <p:nvPr/>
        </p:nvSpPr>
        <p:spPr bwMode="auto">
          <a:xfrm>
            <a:off x="323850" y="476250"/>
            <a:ext cx="82804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sz="2400"/>
              <a:t>Qual a lei da velocidade da reação que ocorre segundo estas etapas e qual a ordem de reação?</a:t>
            </a:r>
          </a:p>
          <a:p>
            <a:pPr algn="just" eaLnBrk="1" hangingPunct="1"/>
            <a:endParaRPr lang="pt-BR" sz="2400"/>
          </a:p>
          <a:p>
            <a:pPr algn="just" eaLnBrk="1" hangingPunct="1"/>
            <a:endParaRPr lang="pt-BR" sz="2400"/>
          </a:p>
          <a:p>
            <a:pPr algn="just" eaLnBrk="1" hangingPunct="1"/>
            <a:r>
              <a:rPr lang="pt-BR" sz="2400"/>
              <a:t>Etapa 1:    NO</a:t>
            </a:r>
            <a:r>
              <a:rPr lang="pt-BR" sz="2400" baseline="-25000"/>
              <a:t>2</a:t>
            </a:r>
            <a:r>
              <a:rPr lang="pt-BR" sz="2400"/>
              <a:t> + NO</a:t>
            </a:r>
            <a:r>
              <a:rPr lang="pt-BR" sz="2400" baseline="-25000"/>
              <a:t>2</a:t>
            </a:r>
            <a:r>
              <a:rPr lang="pt-BR" sz="2400"/>
              <a:t> </a:t>
            </a:r>
            <a:r>
              <a:rPr lang="pt-BR" sz="2400">
                <a:sym typeface="Wingdings" pitchFamily="2" charset="2"/>
              </a:rPr>
              <a:t> NO</a:t>
            </a:r>
            <a:r>
              <a:rPr lang="pt-BR" sz="2400" baseline="-25000">
                <a:sym typeface="Wingdings" pitchFamily="2" charset="2"/>
              </a:rPr>
              <a:t>3</a:t>
            </a:r>
            <a:r>
              <a:rPr lang="pt-BR" sz="2400">
                <a:sym typeface="Wingdings" pitchFamily="2" charset="2"/>
              </a:rPr>
              <a:t> + NO    (lenta)</a:t>
            </a:r>
          </a:p>
          <a:p>
            <a:pPr algn="just" eaLnBrk="1" hangingPunct="1"/>
            <a:endParaRPr lang="pt-BR" sz="2400">
              <a:sym typeface="Wingdings" pitchFamily="2" charset="2"/>
            </a:endParaRPr>
          </a:p>
          <a:p>
            <a:pPr algn="just" eaLnBrk="1" hangingPunct="1"/>
            <a:r>
              <a:rPr lang="pt-BR" sz="2400">
                <a:sym typeface="Wingdings" pitchFamily="2" charset="2"/>
              </a:rPr>
              <a:t>Etapa 2:    NO</a:t>
            </a:r>
            <a:r>
              <a:rPr lang="pt-BR" sz="2400" baseline="-25000">
                <a:sym typeface="Wingdings" pitchFamily="2" charset="2"/>
              </a:rPr>
              <a:t>3</a:t>
            </a:r>
            <a:r>
              <a:rPr lang="pt-BR" sz="2400">
                <a:sym typeface="Wingdings" pitchFamily="2" charset="2"/>
              </a:rPr>
              <a:t> + CO  NO</a:t>
            </a:r>
            <a:r>
              <a:rPr lang="pt-BR" sz="2400" baseline="-25000">
                <a:sym typeface="Wingdings" pitchFamily="2" charset="2"/>
              </a:rPr>
              <a:t>2</a:t>
            </a:r>
            <a:r>
              <a:rPr lang="pt-BR" sz="2400">
                <a:sym typeface="Wingdings" pitchFamily="2" charset="2"/>
              </a:rPr>
              <a:t> + CO</a:t>
            </a:r>
            <a:r>
              <a:rPr lang="pt-BR" sz="2400" baseline="-25000">
                <a:sym typeface="Wingdings" pitchFamily="2" charset="2"/>
              </a:rPr>
              <a:t>2</a:t>
            </a:r>
            <a:r>
              <a:rPr lang="pt-BR" sz="2400">
                <a:sym typeface="Wingdings" pitchFamily="2" charset="2"/>
              </a:rPr>
              <a:t>   (rápida)</a:t>
            </a:r>
          </a:p>
        </p:txBody>
      </p:sp>
    </p:spTree>
    <p:extLst>
      <p:ext uri="{BB962C8B-B14F-4D97-AF65-F5344CB8AC3E}">
        <p14:creationId xmlns="" xmlns:p14="http://schemas.microsoft.com/office/powerpoint/2010/main" val="572783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tângulo 1"/>
          <p:cNvSpPr>
            <a:spLocks noChangeArrowheads="1"/>
          </p:cNvSpPr>
          <p:nvPr/>
        </p:nvSpPr>
        <p:spPr bwMode="auto">
          <a:xfrm>
            <a:off x="323850" y="2133600"/>
            <a:ext cx="8351838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pt-BR" sz="2400" dirty="0"/>
              <a:t>	</a:t>
            </a:r>
            <a:r>
              <a:rPr lang="pt-BR" sz="2800" dirty="0"/>
              <a:t>A  velocidade com que as reações químicas ocorrem pode, muitas vezes, ser alteradas por fatores como luz, pressão, catalisador, calor, etc.</a:t>
            </a:r>
            <a:r>
              <a:rPr lang="pt-BR" sz="2800" dirty="0">
                <a:latin typeface="Verdana" pitchFamily="34" charset="0"/>
              </a:rPr>
              <a:t> </a:t>
            </a:r>
          </a:p>
          <a:p>
            <a:pPr algn="just"/>
            <a:endParaRPr lang="pt-BR" sz="2400" dirty="0">
              <a:latin typeface="Verdana" pitchFamily="34" charset="0"/>
            </a:endParaRPr>
          </a:p>
          <a:p>
            <a:pPr algn="just"/>
            <a:endParaRPr lang="pt-BR" sz="2400" dirty="0">
              <a:latin typeface="Verdana" pitchFamily="34" charset="0"/>
            </a:endParaRPr>
          </a:p>
          <a:p>
            <a:pPr algn="just"/>
            <a:endParaRPr lang="pt-BR" sz="2400" dirty="0">
              <a:latin typeface="Verdana" pitchFamily="34" charset="0"/>
            </a:endParaRPr>
          </a:p>
          <a:p>
            <a:pPr algn="just"/>
            <a:r>
              <a:rPr lang="pt-BR" sz="2400" dirty="0">
                <a:latin typeface="Verdana" pitchFamily="34" charset="0"/>
              </a:rPr>
              <a:t>	</a:t>
            </a:r>
            <a:endParaRPr lang="pt-BR" sz="2400" dirty="0"/>
          </a:p>
        </p:txBody>
      </p:sp>
    </p:spTree>
    <p:extLst>
      <p:ext uri="{BB962C8B-B14F-4D97-AF65-F5344CB8AC3E}">
        <p14:creationId xmlns="" xmlns:p14="http://schemas.microsoft.com/office/powerpoint/2010/main" val="157362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aixaDeTexto 1"/>
          <p:cNvSpPr txBox="1">
            <a:spLocks noChangeArrowheads="1"/>
          </p:cNvSpPr>
          <p:nvPr/>
        </p:nvSpPr>
        <p:spPr bwMode="auto">
          <a:xfrm>
            <a:off x="323850" y="1196975"/>
            <a:ext cx="8280400" cy="544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sz="2800" b="1" dirty="0"/>
              <a:t>Velocidade de uma reação</a:t>
            </a:r>
          </a:p>
          <a:p>
            <a:pPr algn="ctr" eaLnBrk="1" hangingPunct="1"/>
            <a:endParaRPr lang="pt-BR" sz="2800" b="1" dirty="0"/>
          </a:p>
          <a:p>
            <a:pPr algn="ctr" eaLnBrk="1" hangingPunct="1"/>
            <a:endParaRPr lang="pt-BR" sz="2800" b="1" dirty="0"/>
          </a:p>
          <a:p>
            <a:pPr algn="just" eaLnBrk="1" hangingPunct="1"/>
            <a:endParaRPr lang="pt-BR" sz="2400" dirty="0"/>
          </a:p>
          <a:p>
            <a:pPr algn="just" eaLnBrk="1" hangingPunct="1"/>
            <a:r>
              <a:rPr lang="pt-BR" sz="2400" dirty="0"/>
              <a:t>	A velocidade de uma reação poderá ser obtida, medindo-se a quantidade de um reagente que desaparece ou a quantidade de um produto que se forma, em determinado intervalo de tempo.</a:t>
            </a:r>
          </a:p>
          <a:p>
            <a:pPr algn="just" eaLnBrk="1" hangingPunct="1"/>
            <a:endParaRPr lang="pt-BR" sz="2400" dirty="0"/>
          </a:p>
          <a:p>
            <a:pPr algn="just" eaLnBrk="1" hangingPunct="1"/>
            <a:r>
              <a:rPr lang="pt-BR" sz="2400" dirty="0"/>
              <a:t>	V = quantidade de reagente consumido/ tempo</a:t>
            </a:r>
          </a:p>
          <a:p>
            <a:pPr algn="just" eaLnBrk="1" hangingPunct="1"/>
            <a:endParaRPr lang="pt-BR" sz="2400" dirty="0"/>
          </a:p>
          <a:p>
            <a:pPr algn="just" eaLnBrk="1" hangingPunct="1"/>
            <a:r>
              <a:rPr lang="pt-BR" sz="2400" dirty="0"/>
              <a:t>	V= quantidade de produto formado/ tempo</a:t>
            </a:r>
          </a:p>
          <a:p>
            <a:pPr algn="just" eaLnBrk="1" hangingPunct="1"/>
            <a:endParaRPr lang="pt-BR" sz="2400" dirty="0"/>
          </a:p>
          <a:p>
            <a:pPr algn="just" eaLnBrk="1" hangingPunct="1"/>
            <a:endParaRPr lang="pt-BR" sz="2400" dirty="0"/>
          </a:p>
        </p:txBody>
      </p:sp>
    </p:spTree>
    <p:extLst>
      <p:ext uri="{BB962C8B-B14F-4D97-AF65-F5344CB8AC3E}">
        <p14:creationId xmlns="" xmlns:p14="http://schemas.microsoft.com/office/powerpoint/2010/main" val="88781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tângulo 1"/>
          <p:cNvSpPr>
            <a:spLocks noChangeArrowheads="1"/>
          </p:cNvSpPr>
          <p:nvPr/>
        </p:nvSpPr>
        <p:spPr bwMode="auto">
          <a:xfrm>
            <a:off x="539552" y="548580"/>
            <a:ext cx="7993062" cy="6186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sz="2800" b="1" dirty="0"/>
              <a:t>Velocidade média</a:t>
            </a:r>
          </a:p>
          <a:p>
            <a:pPr algn="just"/>
            <a:endParaRPr lang="pt-BR" sz="2400" dirty="0"/>
          </a:p>
          <a:p>
            <a:pPr algn="just"/>
            <a:r>
              <a:rPr lang="pt-BR" sz="2400" dirty="0"/>
              <a:t>A velocidade média</a:t>
            </a:r>
            <a:r>
              <a:rPr lang="pt-BR" sz="2400" dirty="0">
                <a:sym typeface="Wingdings" pitchFamily="2" charset="2"/>
              </a:rPr>
              <a:t> de consumo de um reagente ou formação de um produto, durante uma reação química, é definida:</a:t>
            </a:r>
          </a:p>
          <a:p>
            <a:pPr algn="just"/>
            <a:endParaRPr lang="pt-BR" sz="2400" dirty="0">
              <a:sym typeface="Wingdings" pitchFamily="2" charset="2"/>
            </a:endParaRPr>
          </a:p>
          <a:p>
            <a:pPr algn="just"/>
            <a:r>
              <a:rPr lang="pt-BR" sz="2400" dirty="0">
                <a:sym typeface="Wingdings" pitchFamily="2" charset="2"/>
              </a:rPr>
              <a:t>			</a:t>
            </a:r>
            <a:r>
              <a:rPr lang="pt-BR" sz="3200" dirty="0" err="1">
                <a:sym typeface="Wingdings" pitchFamily="2" charset="2"/>
              </a:rPr>
              <a:t>Vm</a:t>
            </a:r>
            <a:r>
              <a:rPr lang="pt-BR" sz="3200" dirty="0">
                <a:sym typeface="Wingdings" pitchFamily="2" charset="2"/>
              </a:rPr>
              <a:t> = l</a:t>
            </a:r>
            <a:r>
              <a:rPr lang="el-GR" sz="3200" dirty="0">
                <a:sym typeface="Wingdings" pitchFamily="2" charset="2"/>
              </a:rPr>
              <a:t>Δ</a:t>
            </a:r>
            <a:r>
              <a:rPr lang="pt-BR" sz="3200" dirty="0" err="1">
                <a:sym typeface="Wingdings" pitchFamily="2" charset="2"/>
              </a:rPr>
              <a:t>Ql</a:t>
            </a:r>
            <a:r>
              <a:rPr lang="pt-BR" sz="3200" baseline="-25000" dirty="0">
                <a:sym typeface="Wingdings" pitchFamily="2" charset="2"/>
              </a:rPr>
              <a:t> </a:t>
            </a:r>
            <a:r>
              <a:rPr lang="pt-BR" sz="3200" dirty="0">
                <a:sym typeface="Wingdings" pitchFamily="2" charset="2"/>
              </a:rPr>
              <a:t>/</a:t>
            </a:r>
            <a:r>
              <a:rPr lang="el-GR" sz="3200" dirty="0">
                <a:sym typeface="Wingdings" pitchFamily="2" charset="2"/>
              </a:rPr>
              <a:t> Δ</a:t>
            </a:r>
            <a:r>
              <a:rPr lang="pt-BR" sz="3200" dirty="0">
                <a:sym typeface="Wingdings" pitchFamily="2" charset="2"/>
              </a:rPr>
              <a:t>t</a:t>
            </a:r>
          </a:p>
          <a:p>
            <a:pPr algn="just"/>
            <a:endParaRPr lang="pt-BR" sz="2400" dirty="0">
              <a:sym typeface="Wingdings" pitchFamily="2" charset="2"/>
            </a:endParaRPr>
          </a:p>
          <a:p>
            <a:pPr algn="just"/>
            <a:r>
              <a:rPr lang="pt-BR" sz="2400" dirty="0">
                <a:sym typeface="Wingdings" pitchFamily="2" charset="2"/>
              </a:rPr>
              <a:t>Onde: </a:t>
            </a:r>
          </a:p>
          <a:p>
            <a:pPr algn="just"/>
            <a:r>
              <a:rPr lang="pt-BR" sz="2400" b="1" dirty="0" err="1">
                <a:sym typeface="Wingdings" pitchFamily="2" charset="2"/>
              </a:rPr>
              <a:t>Vm</a:t>
            </a:r>
            <a:r>
              <a:rPr lang="pt-BR" sz="2400" b="1" dirty="0">
                <a:sym typeface="Wingdings" pitchFamily="2" charset="2"/>
              </a:rPr>
              <a:t> </a:t>
            </a:r>
            <a:r>
              <a:rPr lang="pt-BR" sz="2400" dirty="0">
                <a:sym typeface="Wingdings" pitchFamily="2" charset="2"/>
              </a:rPr>
              <a:t>= velocidade da reação em relação ao reagente A ou B ou ao produto C ou D.</a:t>
            </a:r>
            <a:r>
              <a:rPr lang="el-GR" sz="2400" dirty="0">
                <a:sym typeface="Wingdings" pitchFamily="2" charset="2"/>
              </a:rPr>
              <a:t> </a:t>
            </a:r>
            <a:endParaRPr lang="pt-BR" sz="2400" dirty="0">
              <a:sym typeface="Wingdings" pitchFamily="2" charset="2"/>
            </a:endParaRPr>
          </a:p>
          <a:p>
            <a:pPr algn="just"/>
            <a:r>
              <a:rPr lang="pt-BR" sz="2400" b="1" dirty="0">
                <a:sym typeface="Wingdings" pitchFamily="2" charset="2"/>
              </a:rPr>
              <a:t>l</a:t>
            </a:r>
            <a:r>
              <a:rPr lang="el-GR" sz="2400" b="1" dirty="0">
                <a:sym typeface="Wingdings" pitchFamily="2" charset="2"/>
              </a:rPr>
              <a:t>Δ</a:t>
            </a:r>
            <a:r>
              <a:rPr lang="pt-BR" sz="2400" b="1" dirty="0" err="1">
                <a:sym typeface="Wingdings" pitchFamily="2" charset="2"/>
              </a:rPr>
              <a:t>Ql</a:t>
            </a:r>
            <a:r>
              <a:rPr lang="pt-BR" sz="2400" b="1" dirty="0">
                <a:sym typeface="Wingdings" pitchFamily="2" charset="2"/>
              </a:rPr>
              <a:t> </a:t>
            </a:r>
            <a:r>
              <a:rPr lang="pt-BR" sz="2400" dirty="0">
                <a:sym typeface="Wingdings" pitchFamily="2" charset="2"/>
              </a:rPr>
              <a:t>= módulo da variação da quantidade de um reagente ou de um produto </a:t>
            </a:r>
          </a:p>
          <a:p>
            <a:pPr algn="just"/>
            <a:r>
              <a:rPr lang="el-GR" sz="2400" b="1" dirty="0">
                <a:sym typeface="Wingdings" pitchFamily="2" charset="2"/>
              </a:rPr>
              <a:t>Δ </a:t>
            </a:r>
            <a:r>
              <a:rPr lang="pt-BR" sz="2400" b="1" dirty="0">
                <a:sym typeface="Wingdings" pitchFamily="2" charset="2"/>
              </a:rPr>
              <a:t>t</a:t>
            </a:r>
            <a:r>
              <a:rPr lang="pt-BR" sz="2400" dirty="0">
                <a:sym typeface="Wingdings" pitchFamily="2" charset="2"/>
              </a:rPr>
              <a:t> = intervalo de tempo</a:t>
            </a:r>
          </a:p>
          <a:p>
            <a:pPr algn="just"/>
            <a:r>
              <a:rPr lang="pt-BR" sz="2400" dirty="0">
                <a:sym typeface="Wingdings" pitchFamily="2" charset="2"/>
              </a:rPr>
              <a:t>	Obs.: Q pode ser dado em </a:t>
            </a:r>
            <a:r>
              <a:rPr lang="pt-BR" sz="2400" dirty="0" err="1">
                <a:sym typeface="Wingdings" pitchFamily="2" charset="2"/>
              </a:rPr>
              <a:t>nr</a:t>
            </a:r>
            <a:r>
              <a:rPr lang="pt-BR" sz="2400" dirty="0">
                <a:sym typeface="Wingdings" pitchFamily="2" charset="2"/>
              </a:rPr>
              <a:t> de mols, massa, </a:t>
            </a:r>
            <a:r>
              <a:rPr lang="pt-BR" sz="2400" dirty="0" smtClean="0">
                <a:sym typeface="Wingdings" pitchFamily="2" charset="2"/>
              </a:rPr>
              <a:t>volume, concentração e </a:t>
            </a:r>
            <a:r>
              <a:rPr lang="pt-BR" sz="2400" dirty="0">
                <a:sym typeface="Wingdings" pitchFamily="2" charset="2"/>
              </a:rPr>
              <a:t>etc.</a:t>
            </a:r>
          </a:p>
          <a:p>
            <a:pPr algn="just"/>
            <a:endParaRPr lang="pt-BR" sz="2400" dirty="0"/>
          </a:p>
        </p:txBody>
      </p:sp>
    </p:spTree>
    <p:extLst>
      <p:ext uri="{BB962C8B-B14F-4D97-AF65-F5344CB8AC3E}">
        <p14:creationId xmlns="" xmlns:p14="http://schemas.microsoft.com/office/powerpoint/2010/main" val="81141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132856"/>
            <a:ext cx="7132836" cy="2377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aixaDeTexto 1"/>
          <p:cNvSpPr txBox="1">
            <a:spLocks noChangeArrowheads="1"/>
          </p:cNvSpPr>
          <p:nvPr/>
        </p:nvSpPr>
        <p:spPr bwMode="auto">
          <a:xfrm>
            <a:off x="468313" y="549275"/>
            <a:ext cx="8351837" cy="6002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pt-BR" sz="2400"/>
              <a:t>Exemplo:    </a:t>
            </a:r>
          </a:p>
          <a:p>
            <a:pPr algn="just" eaLnBrk="1" hangingPunct="1"/>
            <a:r>
              <a:rPr lang="pt-BR" sz="2400"/>
              <a:t>A revelação de uma imagem fotográfica em um filme é um processo controlado pela cinética química do halogeneto de prata por um revelador. A tabela abaixo mostra o tempo de revelação de um determinado filme, usando um revelador D-76. </a:t>
            </a:r>
          </a:p>
          <a:p>
            <a:pPr algn="just" eaLnBrk="1" hangingPunct="1"/>
            <a:endParaRPr lang="pt-BR" sz="2400"/>
          </a:p>
          <a:p>
            <a:pPr algn="just" eaLnBrk="1" hangingPunct="1"/>
            <a:endParaRPr lang="pt-BR" sz="2400"/>
          </a:p>
          <a:p>
            <a:pPr algn="just" eaLnBrk="1" hangingPunct="1"/>
            <a:endParaRPr lang="pt-BR" sz="2400"/>
          </a:p>
          <a:p>
            <a:pPr algn="just" eaLnBrk="1" hangingPunct="1"/>
            <a:endParaRPr lang="pt-BR" sz="2400"/>
          </a:p>
          <a:p>
            <a:pPr algn="just" eaLnBrk="1" hangingPunct="1"/>
            <a:endParaRPr lang="pt-BR" sz="2400"/>
          </a:p>
          <a:p>
            <a:pPr algn="just" eaLnBrk="1" hangingPunct="1"/>
            <a:endParaRPr lang="pt-BR" sz="2400"/>
          </a:p>
          <a:p>
            <a:pPr algn="just" eaLnBrk="1" hangingPunct="1"/>
            <a:r>
              <a:rPr lang="pt-BR" sz="2400"/>
              <a:t>A velocidade média (vm) de revelação, no intervalo de tempo de 7 min a 10 min, é: </a:t>
            </a:r>
          </a:p>
          <a:p>
            <a:pPr algn="just" eaLnBrk="1" hangingPunct="1"/>
            <a:endParaRPr lang="pt-BR" sz="2400"/>
          </a:p>
          <a:p>
            <a:pPr algn="just" eaLnBrk="1" hangingPunct="1"/>
            <a:endParaRPr lang="pt-BR" sz="240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2852738"/>
            <a:ext cx="6624638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Conector reto 4"/>
          <p:cNvCxnSpPr/>
          <p:nvPr/>
        </p:nvCxnSpPr>
        <p:spPr>
          <a:xfrm>
            <a:off x="2916238" y="4724400"/>
            <a:ext cx="0" cy="1444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89167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aixaDeTexto 1"/>
          <p:cNvSpPr txBox="1">
            <a:spLocks noChangeArrowheads="1"/>
          </p:cNvSpPr>
          <p:nvPr/>
        </p:nvSpPr>
        <p:spPr bwMode="auto">
          <a:xfrm>
            <a:off x="827088" y="981075"/>
            <a:ext cx="7993062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sz="2800" b="1"/>
              <a:t>Classificação das reações quanto à velocidade</a:t>
            </a:r>
          </a:p>
          <a:p>
            <a:pPr eaLnBrk="1" hangingPunct="1"/>
            <a:endParaRPr lang="pt-BR" sz="2400"/>
          </a:p>
          <a:p>
            <a:pPr eaLnBrk="1" hangingPunct="1"/>
            <a:r>
              <a:rPr lang="pt-BR" sz="2400"/>
              <a:t>Reações instantâneas</a:t>
            </a:r>
          </a:p>
          <a:p>
            <a:pPr eaLnBrk="1" hangingPunct="1"/>
            <a:endParaRPr lang="pt-BR" sz="2400"/>
          </a:p>
          <a:p>
            <a:pPr eaLnBrk="1" hangingPunct="1"/>
            <a:r>
              <a:rPr lang="pt-BR" sz="2400"/>
              <a:t>Reações lentas</a:t>
            </a:r>
          </a:p>
          <a:p>
            <a:pPr eaLnBrk="1" hangingPunct="1"/>
            <a:endParaRPr lang="pt-BR" sz="2400"/>
          </a:p>
          <a:p>
            <a:pPr eaLnBrk="1" hangingPunct="1"/>
            <a:r>
              <a:rPr lang="pt-BR" sz="2400"/>
              <a:t>Reações moderadas</a:t>
            </a:r>
          </a:p>
        </p:txBody>
      </p:sp>
    </p:spTree>
    <p:extLst>
      <p:ext uri="{BB962C8B-B14F-4D97-AF65-F5344CB8AC3E}">
        <p14:creationId xmlns="" xmlns:p14="http://schemas.microsoft.com/office/powerpoint/2010/main" val="19820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aixaDeTexto 1"/>
          <p:cNvSpPr txBox="1">
            <a:spLocks noChangeArrowheads="1"/>
          </p:cNvSpPr>
          <p:nvPr/>
        </p:nvSpPr>
        <p:spPr bwMode="auto">
          <a:xfrm>
            <a:off x="900113" y="981075"/>
            <a:ext cx="7343775" cy="384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pt-BR" sz="2800" b="1"/>
              <a:t>Teoria das colisões</a:t>
            </a:r>
          </a:p>
          <a:p>
            <a:pPr algn="just" eaLnBrk="1" hangingPunct="1"/>
            <a:endParaRPr lang="pt-BR" sz="2400"/>
          </a:p>
          <a:p>
            <a:pPr algn="just" eaLnBrk="1" hangingPunct="1"/>
            <a:r>
              <a:rPr lang="pt-BR" sz="2400"/>
              <a:t>	As partículas das substâncias possuem uma determinada quantidade de energia, chamada energia cinética, que faz com que elas se movimentem e, portanto, colidam entre si.</a:t>
            </a:r>
          </a:p>
          <a:p>
            <a:pPr algn="just" eaLnBrk="1" hangingPunct="1"/>
            <a:endParaRPr lang="pt-BR" sz="2400"/>
          </a:p>
          <a:p>
            <a:pPr algn="just" eaLnBrk="1" hangingPunct="1"/>
            <a:r>
              <a:rPr lang="pt-BR" sz="2400"/>
              <a:t>	Em condições normais, esses choque não possuem  energia suficiente  para romper as ligações químicas existentes e formar outras novas.</a:t>
            </a:r>
          </a:p>
        </p:txBody>
      </p:sp>
    </p:spTree>
    <p:extLst>
      <p:ext uri="{BB962C8B-B14F-4D97-AF65-F5344CB8AC3E}">
        <p14:creationId xmlns="" xmlns:p14="http://schemas.microsoft.com/office/powerpoint/2010/main" val="167377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456</Words>
  <Application>Microsoft Office PowerPoint</Application>
  <PresentationFormat>Apresentação na tela (4:3)</PresentationFormat>
  <Paragraphs>187</Paragraphs>
  <Slides>27</Slides>
  <Notes>27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28" baseType="lpstr">
      <vt:lpstr>Tema do Office</vt:lpstr>
      <vt:lpstr>Cinética Química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Cinética Química</dc:title>
  <dc:creator>Francisca Karen Souza da Silva Farias</dc:creator>
  <cp:lastModifiedBy>Valued Acer Customer</cp:lastModifiedBy>
  <cp:revision>9</cp:revision>
  <dcterms:created xsi:type="dcterms:W3CDTF">2011-12-18T13:04:50Z</dcterms:created>
  <dcterms:modified xsi:type="dcterms:W3CDTF">2013-08-22T01:09:42Z</dcterms:modified>
</cp:coreProperties>
</file>