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sldIdLst>
    <p:sldId id="256" r:id="rId2"/>
    <p:sldId id="257" r:id="rId3"/>
    <p:sldId id="258" r:id="rId4"/>
    <p:sldId id="260" r:id="rId5"/>
    <p:sldId id="261" r:id="rId6"/>
    <p:sldId id="262" r:id="rId7"/>
    <p:sldId id="273" r:id="rId8"/>
    <p:sldId id="263" r:id="rId9"/>
    <p:sldId id="330" r:id="rId10"/>
    <p:sldId id="264" r:id="rId11"/>
    <p:sldId id="265" r:id="rId12"/>
    <p:sldId id="268" r:id="rId13"/>
    <p:sldId id="298" r:id="rId14"/>
    <p:sldId id="344" r:id="rId15"/>
    <p:sldId id="299" r:id="rId16"/>
    <p:sldId id="270" r:id="rId17"/>
    <p:sldId id="297" r:id="rId18"/>
    <p:sldId id="300" r:id="rId19"/>
    <p:sldId id="301" r:id="rId20"/>
    <p:sldId id="345" r:id="rId21"/>
    <p:sldId id="357" r:id="rId22"/>
    <p:sldId id="335" r:id="rId23"/>
    <p:sldId id="336" r:id="rId24"/>
    <p:sldId id="358" r:id="rId25"/>
    <p:sldId id="302" r:id="rId26"/>
    <p:sldId id="303" r:id="rId27"/>
    <p:sldId id="340" r:id="rId28"/>
    <p:sldId id="339" r:id="rId29"/>
    <p:sldId id="318" r:id="rId30"/>
    <p:sldId id="346" r:id="rId31"/>
    <p:sldId id="347" r:id="rId32"/>
    <p:sldId id="337" r:id="rId33"/>
    <p:sldId id="349" r:id="rId34"/>
    <p:sldId id="359" r:id="rId35"/>
    <p:sldId id="360" r:id="rId36"/>
    <p:sldId id="361" r:id="rId37"/>
    <p:sldId id="279" r:id="rId38"/>
    <p:sldId id="281" r:id="rId39"/>
    <p:sldId id="365" r:id="rId40"/>
    <p:sldId id="366" r:id="rId41"/>
    <p:sldId id="341" r:id="rId42"/>
    <p:sldId id="367" r:id="rId43"/>
    <p:sldId id="342" r:id="rId44"/>
    <p:sldId id="343" r:id="rId45"/>
    <p:sldId id="368" r:id="rId46"/>
    <p:sldId id="352" r:id="rId47"/>
    <p:sldId id="354" r:id="rId4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1" autoAdjust="0"/>
    <p:restoredTop sz="94660"/>
  </p:normalViewPr>
  <p:slideViewPr>
    <p:cSldViewPr>
      <p:cViewPr>
        <p:scale>
          <a:sx n="53" d="100"/>
          <a:sy n="53" d="100"/>
        </p:scale>
        <p:origin x="-348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F56D90-34BA-4804-95A5-9DBA029347B0}" type="datetimeFigureOut">
              <a:rPr lang="pt-BR" smtClean="0"/>
              <a:pPr/>
              <a:t>4/7/2013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572B62-7AF5-4134-948C-3E22E4F78E5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72B62-7AF5-4134-948C-3E22E4F78E5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72B62-7AF5-4134-948C-3E22E4F78E5C}" type="slidenum">
              <a:rPr lang="pt-BR" smtClean="0"/>
              <a:pPr/>
              <a:t>10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72B62-7AF5-4134-948C-3E22E4F78E5C}" type="slidenum">
              <a:rPr lang="pt-BR" smtClean="0"/>
              <a:pPr/>
              <a:t>11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72B62-7AF5-4134-948C-3E22E4F78E5C}" type="slidenum">
              <a:rPr lang="pt-BR" smtClean="0"/>
              <a:pPr/>
              <a:t>12</a:t>
            </a:fld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72B62-7AF5-4134-948C-3E22E4F78E5C}" type="slidenum">
              <a:rPr lang="pt-BR" smtClean="0"/>
              <a:pPr/>
              <a:t>13</a:t>
            </a:fld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72B62-7AF5-4134-948C-3E22E4F78E5C}" type="slidenum">
              <a:rPr lang="pt-BR" smtClean="0"/>
              <a:pPr/>
              <a:t>14</a:t>
            </a:fld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72B62-7AF5-4134-948C-3E22E4F78E5C}" type="slidenum">
              <a:rPr lang="pt-BR" smtClean="0"/>
              <a:pPr/>
              <a:t>15</a:t>
            </a:fld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72B62-7AF5-4134-948C-3E22E4F78E5C}" type="slidenum">
              <a:rPr lang="pt-BR" smtClean="0"/>
              <a:pPr/>
              <a:t>16</a:t>
            </a:fld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72B62-7AF5-4134-948C-3E22E4F78E5C}" type="slidenum">
              <a:rPr lang="pt-BR" smtClean="0"/>
              <a:pPr/>
              <a:t>17</a:t>
            </a:fld>
            <a:endParaRPr 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72B62-7AF5-4134-948C-3E22E4F78E5C}" type="slidenum">
              <a:rPr lang="pt-BR" smtClean="0"/>
              <a:pPr/>
              <a:t>18</a:t>
            </a:fld>
            <a:endParaRPr 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72B62-7AF5-4134-948C-3E22E4F78E5C}" type="slidenum">
              <a:rPr lang="pt-BR" smtClean="0"/>
              <a:pPr/>
              <a:t>19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72B62-7AF5-4134-948C-3E22E4F78E5C}" type="slidenum">
              <a:rPr lang="pt-BR" smtClean="0"/>
              <a:pPr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72B62-7AF5-4134-948C-3E22E4F78E5C}" type="slidenum">
              <a:rPr lang="pt-BR" smtClean="0"/>
              <a:pPr/>
              <a:t>20</a:t>
            </a:fld>
            <a:endParaRPr 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72B62-7AF5-4134-948C-3E22E4F78E5C}" type="slidenum">
              <a:rPr lang="pt-BR" smtClean="0"/>
              <a:pPr/>
              <a:t>21</a:t>
            </a:fld>
            <a:endParaRPr 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72B62-7AF5-4134-948C-3E22E4F78E5C}" type="slidenum">
              <a:rPr lang="pt-BR" smtClean="0"/>
              <a:pPr/>
              <a:t>22</a:t>
            </a:fld>
            <a:endParaRPr lang="pt-B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72B62-7AF5-4134-948C-3E22E4F78E5C}" type="slidenum">
              <a:rPr lang="pt-BR" smtClean="0"/>
              <a:pPr/>
              <a:t>23</a:t>
            </a:fld>
            <a:endParaRPr lang="pt-B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72B62-7AF5-4134-948C-3E22E4F78E5C}" type="slidenum">
              <a:rPr lang="pt-BR" smtClean="0"/>
              <a:pPr/>
              <a:t>24</a:t>
            </a:fld>
            <a:endParaRPr lang="pt-B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72B62-7AF5-4134-948C-3E22E4F78E5C}" type="slidenum">
              <a:rPr lang="pt-BR" smtClean="0"/>
              <a:pPr/>
              <a:t>25</a:t>
            </a:fld>
            <a:endParaRPr lang="pt-B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72B62-7AF5-4134-948C-3E22E4F78E5C}" type="slidenum">
              <a:rPr lang="pt-BR" smtClean="0"/>
              <a:pPr/>
              <a:t>26</a:t>
            </a:fld>
            <a:endParaRPr lang="pt-B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72B62-7AF5-4134-948C-3E22E4F78E5C}" type="slidenum">
              <a:rPr lang="pt-BR" smtClean="0"/>
              <a:pPr/>
              <a:t>27</a:t>
            </a:fld>
            <a:endParaRPr lang="pt-B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72B62-7AF5-4134-948C-3E22E4F78E5C}" type="slidenum">
              <a:rPr lang="pt-BR" smtClean="0"/>
              <a:pPr/>
              <a:t>28</a:t>
            </a:fld>
            <a:endParaRPr lang="pt-B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72B62-7AF5-4134-948C-3E22E4F78E5C}" type="slidenum">
              <a:rPr lang="pt-BR" smtClean="0"/>
              <a:pPr/>
              <a:t>29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72B62-7AF5-4134-948C-3E22E4F78E5C}" type="slidenum">
              <a:rPr lang="pt-BR" smtClean="0"/>
              <a:pPr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72B62-7AF5-4134-948C-3E22E4F78E5C}" type="slidenum">
              <a:rPr lang="pt-BR" smtClean="0"/>
              <a:pPr/>
              <a:t>30</a:t>
            </a:fld>
            <a:endParaRPr lang="pt-B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72B62-7AF5-4134-948C-3E22E4F78E5C}" type="slidenum">
              <a:rPr lang="pt-BR" smtClean="0"/>
              <a:pPr/>
              <a:t>31</a:t>
            </a:fld>
            <a:endParaRPr lang="pt-B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72B62-7AF5-4134-948C-3E22E4F78E5C}" type="slidenum">
              <a:rPr lang="pt-BR" smtClean="0"/>
              <a:pPr/>
              <a:t>32</a:t>
            </a:fld>
            <a:endParaRPr lang="pt-B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72B62-7AF5-4134-948C-3E22E4F78E5C}" type="slidenum">
              <a:rPr lang="pt-BR" smtClean="0"/>
              <a:pPr/>
              <a:t>33</a:t>
            </a:fld>
            <a:endParaRPr lang="pt-B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72B62-7AF5-4134-948C-3E22E4F78E5C}" type="slidenum">
              <a:rPr lang="pt-BR" smtClean="0"/>
              <a:pPr/>
              <a:t>34</a:t>
            </a:fld>
            <a:endParaRPr lang="pt-B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72B62-7AF5-4134-948C-3E22E4F78E5C}" type="slidenum">
              <a:rPr lang="pt-BR" smtClean="0"/>
              <a:pPr/>
              <a:t>35</a:t>
            </a:fld>
            <a:endParaRPr lang="pt-B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72B62-7AF5-4134-948C-3E22E4F78E5C}" type="slidenum">
              <a:rPr lang="pt-BR" smtClean="0"/>
              <a:pPr/>
              <a:t>36</a:t>
            </a:fld>
            <a:endParaRPr lang="pt-B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72B62-7AF5-4134-948C-3E22E4F78E5C}" type="slidenum">
              <a:rPr lang="pt-BR" smtClean="0"/>
              <a:pPr/>
              <a:t>37</a:t>
            </a:fld>
            <a:endParaRPr lang="pt-B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72B62-7AF5-4134-948C-3E22E4F78E5C}" type="slidenum">
              <a:rPr lang="pt-BR" smtClean="0"/>
              <a:pPr/>
              <a:t>38</a:t>
            </a:fld>
            <a:endParaRPr lang="pt-B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72B62-7AF5-4134-948C-3E22E4F78E5C}" type="slidenum">
              <a:rPr lang="pt-BR" smtClean="0"/>
              <a:pPr/>
              <a:t>39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72B62-7AF5-4134-948C-3E22E4F78E5C}" type="slidenum">
              <a:rPr lang="pt-BR" smtClean="0"/>
              <a:pPr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72B62-7AF5-4134-948C-3E22E4F78E5C}" type="slidenum">
              <a:rPr lang="pt-BR" smtClean="0"/>
              <a:pPr/>
              <a:t>40</a:t>
            </a:fld>
            <a:endParaRPr lang="pt-B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72B62-7AF5-4134-948C-3E22E4F78E5C}" type="slidenum">
              <a:rPr lang="pt-BR" smtClean="0"/>
              <a:pPr/>
              <a:t>41</a:t>
            </a:fld>
            <a:endParaRPr lang="pt-BR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72B62-7AF5-4134-948C-3E22E4F78E5C}" type="slidenum">
              <a:rPr lang="pt-BR" smtClean="0"/>
              <a:pPr/>
              <a:t>42</a:t>
            </a:fld>
            <a:endParaRPr lang="pt-BR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72B62-7AF5-4134-948C-3E22E4F78E5C}" type="slidenum">
              <a:rPr lang="pt-BR" smtClean="0"/>
              <a:pPr/>
              <a:t>43</a:t>
            </a:fld>
            <a:endParaRPr lang="pt-BR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72B62-7AF5-4134-948C-3E22E4F78E5C}" type="slidenum">
              <a:rPr lang="pt-BR" smtClean="0"/>
              <a:pPr/>
              <a:t>44</a:t>
            </a:fld>
            <a:endParaRPr lang="pt-BR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72B62-7AF5-4134-948C-3E22E4F78E5C}" type="slidenum">
              <a:rPr lang="pt-BR" smtClean="0"/>
              <a:pPr/>
              <a:t>45</a:t>
            </a:fld>
            <a:endParaRPr lang="pt-BR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72B62-7AF5-4134-948C-3E22E4F78E5C}" type="slidenum">
              <a:rPr lang="pt-BR" smtClean="0"/>
              <a:pPr/>
              <a:t>46</a:t>
            </a:fld>
            <a:endParaRPr lang="pt-BR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72B62-7AF5-4134-948C-3E22E4F78E5C}" type="slidenum">
              <a:rPr lang="pt-BR" smtClean="0"/>
              <a:pPr/>
              <a:t>47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72B62-7AF5-4134-948C-3E22E4F78E5C}" type="slidenum">
              <a:rPr lang="pt-BR" smtClean="0"/>
              <a:pPr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72B62-7AF5-4134-948C-3E22E4F78E5C}" type="slidenum">
              <a:rPr lang="pt-BR" smtClean="0"/>
              <a:pPr/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72B62-7AF5-4134-948C-3E22E4F78E5C}" type="slidenum">
              <a:rPr lang="pt-BR" smtClean="0"/>
              <a:pPr/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72B62-7AF5-4134-948C-3E22E4F78E5C}" type="slidenum">
              <a:rPr lang="pt-BR" smtClean="0"/>
              <a:pPr/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72B62-7AF5-4134-948C-3E22E4F78E5C}" type="slidenum">
              <a:rPr lang="pt-BR" smtClean="0"/>
              <a:pPr/>
              <a:t>9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8E8A-6988-4D73-83F0-3B4F82B32275}" type="datetimeFigureOut">
              <a:rPr lang="pt-BR" smtClean="0"/>
              <a:pPr/>
              <a:t>4/7/2013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361A4E1-2329-4A1E-A7C0-D7960AD38CD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8E8A-6988-4D73-83F0-3B4F82B32275}" type="datetimeFigureOut">
              <a:rPr lang="pt-BR" smtClean="0"/>
              <a:pPr/>
              <a:t>4/7/2013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1A4E1-2329-4A1E-A7C0-D7960AD38CD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ângulo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361A4E1-2329-4A1E-A7C0-D7960AD38CD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8E8A-6988-4D73-83F0-3B4F82B32275}" type="datetimeFigureOut">
              <a:rPr lang="pt-BR" smtClean="0"/>
              <a:pPr/>
              <a:t>4/7/2013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8E8A-6988-4D73-83F0-3B4F82B32275}" type="datetimeFigureOut">
              <a:rPr lang="pt-BR" smtClean="0"/>
              <a:pPr/>
              <a:t>4/7/2013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361A4E1-2329-4A1E-A7C0-D7960AD38CD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tângulo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8E8A-6988-4D73-83F0-3B4F82B32275}" type="datetimeFigureOut">
              <a:rPr lang="pt-BR" smtClean="0"/>
              <a:pPr/>
              <a:t>4/7/2013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361A4E1-2329-4A1E-A7C0-D7960AD38CD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1EE8E8A-6988-4D73-83F0-3B4F82B32275}" type="datetimeFigureOut">
              <a:rPr lang="pt-BR" smtClean="0"/>
              <a:pPr/>
              <a:t>4/7/2013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1A4E1-2329-4A1E-A7C0-D7960AD38CD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spaço Reservado para Conteúdo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Conteúdo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tângulo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tângulo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tângulo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8E8A-6988-4D73-83F0-3B4F82B32275}" type="datetimeFigureOut">
              <a:rPr lang="pt-BR" smtClean="0"/>
              <a:pPr/>
              <a:t>4/7/2013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pt-BR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Espaço Reservado para Conteúdo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6" name="Espaço Reservado para Conteúdo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5" name="Elips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361A4E1-2329-4A1E-A7C0-D7960AD38CD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3" name="Título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8E8A-6988-4D73-83F0-3B4F82B32275}" type="datetimeFigureOut">
              <a:rPr lang="pt-BR" smtClean="0"/>
              <a:pPr/>
              <a:t>4/7/2013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361A4E1-2329-4A1E-A7C0-D7960AD38CD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tângulo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8E8A-6988-4D73-83F0-3B4F82B32275}" type="datetimeFigureOut">
              <a:rPr lang="pt-BR" smtClean="0"/>
              <a:pPr/>
              <a:t>4/7/2013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361A4E1-2329-4A1E-A7C0-D7960AD38CD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tângulo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Espaço Reservado para Conteúdo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lips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361A4E1-2329-4A1E-A7C0-D7960AD38CD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1" name="Retângulo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8E8A-6988-4D73-83F0-3B4F82B32275}" type="datetimeFigureOut">
              <a:rPr lang="pt-BR" smtClean="0"/>
              <a:pPr/>
              <a:t>4/7/2013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ector reto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tângulo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361A4E1-2329-4A1E-A7C0-D7960AD38CD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22" name="Retângulo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1EE8E8A-6988-4D73-83F0-3B4F82B32275}" type="datetimeFigureOut">
              <a:rPr lang="pt-BR" smtClean="0"/>
              <a:pPr/>
              <a:t>4/7/2013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1EE8E8A-6988-4D73-83F0-3B4F82B32275}" type="datetimeFigureOut">
              <a:rPr lang="pt-BR" smtClean="0"/>
              <a:pPr/>
              <a:t>4/7/2013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361A4E1-2329-4A1E-A7C0-D7960AD38CD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icoessm.com.br/backend/public/recursos/tics/tp/qui/fq3_04/fq3_04_02/index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gif"/><Relationship Id="rId4" Type="http://schemas.openxmlformats.org/officeDocument/2006/relationships/image" Target="../media/image28.gi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043608" y="2636912"/>
            <a:ext cx="71287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/>
              <a:t>ESTUDO DAS DISPERSÕES:</a:t>
            </a:r>
          </a:p>
          <a:p>
            <a:pPr algn="ctr"/>
            <a:endParaRPr lang="pt-BR" sz="3200" b="1" dirty="0" smtClean="0"/>
          </a:p>
          <a:p>
            <a:pPr algn="ctr"/>
            <a:r>
              <a:rPr lang="pt-BR" sz="2400" b="1" dirty="0" smtClean="0"/>
              <a:t>Soluções, colóides e suspensão</a:t>
            </a:r>
            <a:endParaRPr lang="pt-BR" sz="2400" b="1" dirty="0"/>
          </a:p>
        </p:txBody>
      </p:sp>
      <p:pic>
        <p:nvPicPr>
          <p:cNvPr id="2" name="Picture 2" descr="C:\Documents and Settings\Edson Mesquita\Desktop\logo i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836712"/>
            <a:ext cx="1009220" cy="1352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12776"/>
            <a:ext cx="8282550" cy="2589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005064"/>
            <a:ext cx="8214181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1560" y="548680"/>
            <a:ext cx="7704856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	</a:t>
            </a:r>
            <a:r>
              <a:rPr lang="pt-BR" sz="2800" b="1" dirty="0" smtClean="0"/>
              <a:t>Solução</a:t>
            </a:r>
            <a:r>
              <a:rPr lang="pt-BR" sz="2000" dirty="0" smtClean="0"/>
              <a:t> é toda  dispersão que forma um sistema homogêneo, tanto a olho nu como a microscópico.</a:t>
            </a:r>
          </a:p>
          <a:p>
            <a:endParaRPr lang="pt-BR" sz="2000" dirty="0"/>
          </a:p>
          <a:p>
            <a:endParaRPr lang="pt-BR" sz="2000" dirty="0" smtClean="0"/>
          </a:p>
          <a:p>
            <a:pPr algn="ctr"/>
            <a:r>
              <a:rPr lang="pt-BR" sz="2400" b="1" dirty="0" smtClean="0"/>
              <a:t>	Componentes de uma solução: </a:t>
            </a:r>
          </a:p>
          <a:p>
            <a:pPr algn="ctr"/>
            <a:r>
              <a:rPr lang="pt-BR" sz="2400" b="1" dirty="0" smtClean="0"/>
              <a:t>Soluto e solvente </a:t>
            </a:r>
          </a:p>
          <a:p>
            <a:endParaRPr lang="pt-BR" sz="2000" dirty="0"/>
          </a:p>
          <a:p>
            <a:r>
              <a:rPr lang="pt-BR" sz="2000" dirty="0" smtClean="0"/>
              <a:t>Para representar essas quantidades, vamos adotar a seguinte conversão:</a:t>
            </a:r>
          </a:p>
          <a:p>
            <a:endParaRPr lang="pt-BR" sz="2000" dirty="0"/>
          </a:p>
          <a:p>
            <a:r>
              <a:rPr lang="pt-BR" sz="2000" dirty="0" smtClean="0"/>
              <a:t>	</a:t>
            </a:r>
            <a:r>
              <a:rPr lang="pt-BR" sz="2000" b="1" dirty="0" smtClean="0"/>
              <a:t>Índice 1</a:t>
            </a:r>
            <a:r>
              <a:rPr lang="pt-BR" sz="2000" dirty="0" smtClean="0"/>
              <a:t>: representa a quantidade relativa ao soluto</a:t>
            </a:r>
          </a:p>
          <a:p>
            <a:r>
              <a:rPr lang="pt-BR" sz="2000" dirty="0" smtClean="0"/>
              <a:t>	m</a:t>
            </a:r>
            <a:r>
              <a:rPr lang="pt-BR" sz="2000" baseline="-25000" dirty="0" smtClean="0"/>
              <a:t>1</a:t>
            </a:r>
            <a:r>
              <a:rPr lang="pt-BR" sz="2000" dirty="0" smtClean="0"/>
              <a:t> = massa do soluto</a:t>
            </a:r>
          </a:p>
          <a:p>
            <a:endParaRPr lang="pt-BR" sz="2000" dirty="0"/>
          </a:p>
          <a:p>
            <a:r>
              <a:rPr lang="pt-BR" sz="2000" dirty="0" smtClean="0"/>
              <a:t>	</a:t>
            </a:r>
            <a:r>
              <a:rPr lang="pt-BR" sz="2000" b="1" dirty="0" smtClean="0"/>
              <a:t>Índice 2</a:t>
            </a:r>
            <a:r>
              <a:rPr lang="pt-BR" sz="2000" dirty="0" smtClean="0"/>
              <a:t>: representa a quantidade relativa ao solvente </a:t>
            </a:r>
          </a:p>
          <a:p>
            <a:r>
              <a:rPr lang="pt-BR" sz="2000" dirty="0" smtClean="0"/>
              <a:t>	m</a:t>
            </a:r>
            <a:r>
              <a:rPr lang="pt-BR" sz="2000" baseline="-25000" dirty="0" smtClean="0"/>
              <a:t>2</a:t>
            </a:r>
            <a:r>
              <a:rPr lang="pt-BR" sz="2000" dirty="0" smtClean="0"/>
              <a:t> = massa do solvente</a:t>
            </a:r>
          </a:p>
          <a:p>
            <a:endParaRPr lang="pt-BR" sz="2000" dirty="0"/>
          </a:p>
          <a:p>
            <a:r>
              <a:rPr lang="pt-BR" sz="2000" dirty="0" smtClean="0"/>
              <a:t>	</a:t>
            </a:r>
            <a:r>
              <a:rPr lang="pt-BR" sz="2000" b="1" dirty="0" smtClean="0"/>
              <a:t>Sem índice: </a:t>
            </a:r>
            <a:r>
              <a:rPr lang="pt-BR" sz="2000" dirty="0" smtClean="0"/>
              <a:t>quantidade relativa à solução</a:t>
            </a:r>
          </a:p>
          <a:p>
            <a:r>
              <a:rPr lang="pt-BR" sz="2000" dirty="0"/>
              <a:t>	</a:t>
            </a:r>
            <a:r>
              <a:rPr lang="pt-BR" sz="2000" dirty="0" smtClean="0"/>
              <a:t>m=massa da solução</a:t>
            </a:r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75048" y="692696"/>
            <a:ext cx="856895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Recurso multimídia:</a:t>
            </a:r>
          </a:p>
          <a:p>
            <a:endParaRPr lang="pt-BR" sz="2000" dirty="0"/>
          </a:p>
          <a:p>
            <a:r>
              <a:rPr lang="pt-BR" sz="2000" dirty="0" smtClean="0"/>
              <a:t>Soluções: como produzir</a:t>
            </a:r>
          </a:p>
          <a:p>
            <a:endParaRPr lang="pt-BR" dirty="0">
              <a:hlinkClick r:id="rId3"/>
            </a:endParaRPr>
          </a:p>
          <a:p>
            <a:endParaRPr lang="pt-BR" dirty="0">
              <a:hlinkClick r:id="rId3"/>
            </a:endParaRPr>
          </a:p>
          <a:p>
            <a:r>
              <a:rPr lang="pt-BR" dirty="0" smtClean="0">
                <a:hlinkClick r:id="rId3"/>
              </a:rPr>
              <a:t>http://www.edicoessm.com.br/backend/public/recursos/tics/tp/qui/fq3_04/fq3_04_02/index.html</a:t>
            </a:r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1"/>
          <p:cNvSpPr>
            <a:spLocks noChangeArrowheads="1"/>
          </p:cNvSpPr>
          <p:nvPr/>
        </p:nvSpPr>
        <p:spPr bwMode="auto">
          <a:xfrm>
            <a:off x="683568" y="487026"/>
            <a:ext cx="7632848" cy="667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Concentração Comum (C)</a:t>
            </a:r>
            <a:endParaRPr kumimoji="0" lang="pt-BR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É a relação entre a massa do soluto em gramas e o volume da solução em litros. 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/>
            </a:r>
            <a:b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</a:b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 </a:t>
            </a:r>
            <a:b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</a:b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Onde:                                                                                                           </a:t>
            </a:r>
            <a:b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</a:b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C = concentração comum (</a:t>
            </a:r>
            <a:r>
              <a:rPr kumimoji="0" lang="pt-BR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g/L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m1= massa do soluto(g)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V = volume da solução (L)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0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Exemplo:</a:t>
            </a:r>
          </a:p>
          <a:p>
            <a:pPr algn="just"/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/>
            </a:r>
            <a:b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</a:br>
            <a:r>
              <a:rPr lang="pt-BR" sz="2000" dirty="0" smtClean="0"/>
              <a:t>Calcule a concentração em </a:t>
            </a:r>
            <a:r>
              <a:rPr lang="pt-BR" sz="2000" dirty="0" err="1" smtClean="0"/>
              <a:t>g/L</a:t>
            </a:r>
            <a:r>
              <a:rPr lang="pt-BR" sz="2000" dirty="0" smtClean="0"/>
              <a:t> de uma solução</a:t>
            </a:r>
            <a:r>
              <a:rPr lang="pt-BR" sz="2000" b="1" dirty="0" smtClean="0"/>
              <a:t> </a:t>
            </a:r>
            <a:r>
              <a:rPr lang="pt-BR" sz="2000" dirty="0" smtClean="0"/>
              <a:t>preparada com 3,0g de </a:t>
            </a:r>
            <a:r>
              <a:rPr lang="pt-BR" sz="2000" dirty="0" err="1" smtClean="0"/>
              <a:t>NaCl</a:t>
            </a:r>
            <a:r>
              <a:rPr lang="pt-BR" sz="2000" dirty="0" smtClean="0"/>
              <a:t> dissolvidos em água suficiente para produzir 200 mL de solução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/>
            </a:r>
            <a:b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</a:b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  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Times New Roman" pitchFamily="18" charset="0"/>
              </a:rPr>
              <a:t/>
            </a:r>
            <a:b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Times New Roman" pitchFamily="18" charset="0"/>
              </a:rPr>
            </a:b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Times New Roman" pitchFamily="18" charset="0"/>
              </a:rPr>
              <a:t>  </a:t>
            </a:r>
          </a:p>
        </p:txBody>
      </p:sp>
      <p:pic>
        <p:nvPicPr>
          <p:cNvPr id="88066" name="Picture 2" descr="http://www.soq.com.br/conteudos/em/solucoes/index_clip_image019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772816"/>
            <a:ext cx="1152128" cy="839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5536" y="1556792"/>
            <a:ext cx="84249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2000" dirty="0" smtClean="0"/>
          </a:p>
          <a:p>
            <a:pPr algn="just"/>
            <a:endParaRPr lang="pt-BR" sz="2000" dirty="0" smtClean="0"/>
          </a:p>
          <a:p>
            <a:pPr algn="just"/>
            <a:endParaRPr lang="pt-BR" sz="2000" dirty="0" smtClean="0"/>
          </a:p>
          <a:p>
            <a:pPr algn="just"/>
            <a:r>
              <a:rPr lang="pt-BR" sz="2000" dirty="0" smtClean="0"/>
              <a:t>Evapora-se totalmente o solvente de</a:t>
            </a:r>
            <a:r>
              <a:rPr lang="pt-BR" sz="2000" b="1" dirty="0" smtClean="0"/>
              <a:t> </a:t>
            </a:r>
            <a:r>
              <a:rPr lang="pt-BR" sz="2000" dirty="0" smtClean="0"/>
              <a:t>250 mL de uma solução aquosa de MgCl2 de concentração 9,0 </a:t>
            </a:r>
            <a:r>
              <a:rPr lang="pt-BR" sz="2000" dirty="0" err="1" smtClean="0"/>
              <a:t>g/L</a:t>
            </a:r>
            <a:r>
              <a:rPr lang="pt-BR" sz="2000" dirty="0" smtClean="0"/>
              <a:t>. Quantos gramas de soluto são obtidos?</a:t>
            </a:r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1"/>
          <p:cNvSpPr>
            <a:spLocks noChangeArrowheads="1"/>
          </p:cNvSpPr>
          <p:nvPr/>
        </p:nvSpPr>
        <p:spPr bwMode="auto">
          <a:xfrm>
            <a:off x="611560" y="908720"/>
            <a:ext cx="8137479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Times New Roman" pitchFamily="18" charset="0"/>
              </a:rPr>
              <a:t>Concentração comum é diferente de densidade, apesar da fórmula ser parecida. Veja a diferença: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000" dirty="0" smtClean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Times New Roman" pitchFamily="18" charset="0"/>
              </a:rPr>
              <a:t/>
            </a:r>
            <a:b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Times New Roman" pitchFamily="18" charset="0"/>
              </a:rPr>
            </a:b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Times New Roman" pitchFamily="18" charset="0"/>
              </a:rPr>
              <a:t>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Times New Roman" pitchFamily="18" charset="0"/>
              </a:rPr>
              <a:t>A densidade é sempre da solução, então: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000" dirty="0" smtClean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Times New Roman" pitchFamily="18" charset="0"/>
              </a:rPr>
              <a:t>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Times New Roman" pitchFamily="18" charset="0"/>
              </a:rPr>
              <a:t>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000" b="1" dirty="0" smtClean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Times New Roman" pitchFamily="18" charset="0"/>
              </a:rPr>
              <a:t>Na concentração comum, calcula-se apenas a </a:t>
            </a:r>
            <a:r>
              <a:rPr kumimoji="0" lang="pt-BR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Times New Roman" pitchFamily="18" charset="0"/>
              </a:rPr>
              <a:t>m</a:t>
            </a:r>
            <a:r>
              <a:rPr kumimoji="0" lang="pt-BR" sz="2000" b="0" i="0" u="none" strike="noStrike" cap="none" normalizeH="0" baseline="-2500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Times New Roman" pitchFamily="18" charset="0"/>
              </a:rPr>
              <a:t>soluto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Times New Roman" pitchFamily="18" charset="0"/>
              </a:rPr>
              <a:t>, ou seja, m1.</a:t>
            </a: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89090" name="Picture 2" descr="http://www.soq.com.br/conteudos/em/solucoes/index_clip_image02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060848"/>
            <a:ext cx="864096" cy="410445"/>
          </a:xfrm>
          <a:prstGeom prst="rect">
            <a:avLst/>
          </a:prstGeom>
          <a:noFill/>
        </p:spPr>
      </p:pic>
      <p:pic>
        <p:nvPicPr>
          <p:cNvPr id="89091" name="Picture 3" descr="http://www.soq.com.br/conteudos/em/solucoes/index_clip_image028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931" y="3322588"/>
            <a:ext cx="2436173" cy="970508"/>
          </a:xfrm>
          <a:prstGeom prst="rect">
            <a:avLst/>
          </a:prstGeom>
          <a:noFill/>
        </p:spPr>
      </p:pic>
      <p:pic>
        <p:nvPicPr>
          <p:cNvPr id="89092" name="Picture 4" descr="http://www.soq.com.br/conteudos/em/solucoes/index_clip_image030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4581128"/>
            <a:ext cx="5472608" cy="432960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 rot="10800000" flipH="1" flipV="1">
            <a:off x="6012160" y="3429000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rgbClr val="FF0000"/>
                </a:solidFill>
              </a:rPr>
              <a:t>g/mL</a:t>
            </a:r>
            <a:endParaRPr lang="pt-BR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700808"/>
            <a:ext cx="8019713" cy="2466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1"/>
          <p:cNvSpPr>
            <a:spLocks noChangeArrowheads="1"/>
          </p:cNvSpPr>
          <p:nvPr/>
        </p:nvSpPr>
        <p:spPr bwMode="auto">
          <a:xfrm>
            <a:off x="755576" y="606461"/>
            <a:ext cx="7956376" cy="306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Times New Roman" pitchFamily="18" charset="0"/>
              </a:rPr>
              <a:t>MOLARIDADE OU CONCENTRAÇÃO MOLAR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	A </a:t>
            </a:r>
            <a:r>
              <a:rPr kumimoji="0" lang="pt-BR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molaridade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de uma solução, é </a:t>
            </a:r>
            <a:r>
              <a:rPr kumimoji="0" lang="pt-BR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o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número de moles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do</a:t>
            </a:r>
            <a:r>
              <a:rPr kumimoji="0" lang="pt-BR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soluto 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contidos em 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1 L de solução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. Sua unidade é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, que tem dimensões de </a:t>
            </a:r>
            <a:r>
              <a:rPr kumimoji="0" lang="pt-B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mol L</a:t>
            </a:r>
            <a:r>
              <a:rPr kumimoji="0" lang="pt-BR" sz="2000" b="0" i="1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-1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7043" name="Rectangle 3"/>
          <p:cNvSpPr>
            <a:spLocks noChangeArrowheads="1"/>
          </p:cNvSpPr>
          <p:nvPr/>
        </p:nvSpPr>
        <p:spPr bwMode="auto">
          <a:xfrm>
            <a:off x="683568" y="4221088"/>
            <a:ext cx="7865921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Times New Roman" pitchFamily="18" charset="0"/>
              </a:rPr>
              <a:t/>
            </a:r>
            <a:b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Times New Roman" pitchFamily="18" charset="0"/>
              </a:rPr>
            </a:b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Times New Roman" pitchFamily="18" charset="0"/>
              </a:rPr>
              <a:t>Onde: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Times New Roman" pitchFamily="18" charset="0"/>
              </a:rPr>
              <a:t>                                                            </a:t>
            </a:r>
            <a:b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Times New Roman" pitchFamily="18" charset="0"/>
              </a:rPr>
            </a:b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Times New Roman" pitchFamily="18" charset="0"/>
              </a:rPr>
              <a:t>M = </a:t>
            </a:r>
            <a:r>
              <a:rPr kumimoji="0" lang="pt-BR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Times New Roman" pitchFamily="18" charset="0"/>
              </a:rPr>
              <a:t>molaridade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Times New Roman" pitchFamily="18" charset="0"/>
              </a:rPr>
              <a:t> (mol/L)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Times New Roman" pitchFamily="18" charset="0"/>
              </a:rPr>
              <a:t>n</a:t>
            </a:r>
            <a:r>
              <a:rPr kumimoji="0" lang="pt-BR" b="0" i="0" u="none" strike="noStrike" cap="none" normalizeH="0" baseline="-2500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Times New Roman" pitchFamily="18" charset="0"/>
              </a:rPr>
              <a:t>1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Times New Roman" pitchFamily="18" charset="0"/>
              </a:rPr>
              <a:t>= número de mols do soluto (mol)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Times New Roman" pitchFamily="18" charset="0"/>
              </a:rPr>
              <a:t>V = volume da solução (L)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Times New Roman" pitchFamily="18" charset="0"/>
              </a:rPr>
              <a:t> </a:t>
            </a:r>
          </a:p>
        </p:txBody>
      </p:sp>
      <p:pic>
        <p:nvPicPr>
          <p:cNvPr id="87044" name="Picture 4" descr="http://www.soq.com.br/conteudos/em/solucoes/index_clip_image03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140968"/>
            <a:ext cx="1096067" cy="8416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1"/>
          <p:cNvSpPr>
            <a:spLocks noChangeArrowheads="1"/>
          </p:cNvSpPr>
          <p:nvPr/>
        </p:nvSpPr>
        <p:spPr bwMode="auto">
          <a:xfrm>
            <a:off x="467544" y="1340768"/>
            <a:ext cx="813588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Times New Roman" pitchFamily="18" charset="0"/>
              </a:rPr>
              <a:t>	Para</a:t>
            </a:r>
            <a:r>
              <a:rPr kumimoji="0" lang="pt-BR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Times New Roman" pitchFamily="18" charset="0"/>
              </a:rPr>
              <a:t> o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Times New Roman" pitchFamily="18" charset="0"/>
              </a:rPr>
              <a:t> cálculo da </a:t>
            </a:r>
            <a:r>
              <a:rPr kumimoji="0" lang="pt-BR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Times New Roman" pitchFamily="18" charset="0"/>
              </a:rPr>
              <a:t>molaridade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Times New Roman" pitchFamily="18" charset="0"/>
              </a:rPr>
              <a:t> é </a:t>
            </a:r>
            <a:r>
              <a:rPr lang="pt-BR" sz="2000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necessário calcular o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Times New Roman" pitchFamily="18" charset="0"/>
              </a:rPr>
              <a:t> número de mols de um soluto: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000" dirty="0" smtClean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000" dirty="0" smtClean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Times New Roman" pitchFamily="18" charset="0"/>
              </a:rPr>
              <a:t>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Times New Roman" pitchFamily="18" charset="0"/>
              </a:rPr>
              <a:t>Onde:</a:t>
            </a:r>
            <a:b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Times New Roman" pitchFamily="18" charset="0"/>
              </a:rPr>
            </a:b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Times New Roman" pitchFamily="18" charset="0"/>
              </a:rPr>
              <a:t>n = número de mols (mol)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Times New Roman" pitchFamily="18" charset="0"/>
              </a:rPr>
              <a:t/>
            </a:r>
            <a:b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Times New Roman" pitchFamily="18" charset="0"/>
              </a:rPr>
            </a:b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Times New Roman" pitchFamily="18" charset="0"/>
              </a:rPr>
              <a:t>m1 = massa do soluto (g)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Times New Roman" pitchFamily="18" charset="0"/>
              </a:rPr>
              <a:t/>
            </a:r>
            <a:b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Times New Roman" pitchFamily="18" charset="0"/>
              </a:rPr>
            </a:b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Times New Roman" pitchFamily="18" charset="0"/>
              </a:rPr>
              <a:t>MM = massa molar (g/mol)</a:t>
            </a:r>
          </a:p>
        </p:txBody>
      </p:sp>
      <p:pic>
        <p:nvPicPr>
          <p:cNvPr id="90114" name="Picture 2" descr="http://www.soq.com.br/conteudos/em/solucoes/index_clip_image03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780928"/>
            <a:ext cx="1115640" cy="841623"/>
          </a:xfrm>
          <a:prstGeom prst="rect">
            <a:avLst/>
          </a:prstGeom>
          <a:noFill/>
        </p:spPr>
      </p:pic>
      <p:sp>
        <p:nvSpPr>
          <p:cNvPr id="4" name="CaixaDeTexto 3"/>
          <p:cNvSpPr txBox="1"/>
          <p:nvPr/>
        </p:nvSpPr>
        <p:spPr>
          <a:xfrm>
            <a:off x="5076056" y="335699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1"/>
          <p:cNvSpPr>
            <a:spLocks noChangeArrowheads="1"/>
          </p:cNvSpPr>
          <p:nvPr/>
        </p:nvSpPr>
        <p:spPr bwMode="auto">
          <a:xfrm>
            <a:off x="539552" y="1052736"/>
            <a:ext cx="815052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Times New Roman" pitchFamily="18" charset="0"/>
              </a:rPr>
              <a:t>Podemos utilizar uma única fórmula unindo a </a:t>
            </a:r>
            <a:r>
              <a:rPr kumimoji="0" lang="pt-BR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Times New Roman" pitchFamily="18" charset="0"/>
              </a:rPr>
              <a:t>molaridade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Times New Roman" pitchFamily="18" charset="0"/>
              </a:rPr>
              <a:t> e o número de mols: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Times New Roman" pitchFamily="18" charset="0"/>
              </a:rPr>
              <a:t>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000" b="1" dirty="0" smtClean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000" b="1" dirty="0" smtClean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000" b="1" dirty="0" smtClean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Times New Roman" pitchFamily="18" charset="0"/>
              </a:rPr>
              <a:t/>
            </a:r>
            <a:b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Times New Roman" pitchFamily="18" charset="0"/>
              </a:rPr>
            </a:b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Times New Roman" pitchFamily="18" charset="0"/>
              </a:rPr>
              <a:t>Onde:</a:t>
            </a:r>
            <a:b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Times New Roman" pitchFamily="18" charset="0"/>
              </a:rPr>
            </a:b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Times New Roman" pitchFamily="18" charset="0"/>
              </a:rPr>
              <a:t>M = </a:t>
            </a:r>
            <a:r>
              <a:rPr kumimoji="0" lang="pt-BR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Times New Roman" pitchFamily="18" charset="0"/>
              </a:rPr>
              <a:t>molaridade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Times New Roman" pitchFamily="18" charset="0"/>
              </a:rPr>
              <a:t> (mol/L ou molar)</a:t>
            </a:r>
            <a:b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Times New Roman" pitchFamily="18" charset="0"/>
              </a:rPr>
            </a:b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Times New Roman" pitchFamily="18" charset="0"/>
              </a:rPr>
              <a:t>m1 = massa do soluto (g)</a:t>
            </a:r>
            <a:b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Times New Roman" pitchFamily="18" charset="0"/>
              </a:rPr>
            </a:b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Times New Roman" pitchFamily="18" charset="0"/>
              </a:rPr>
              <a:t>MM1= massa molar do soluto (g/mol)</a:t>
            </a:r>
            <a:b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Times New Roman" pitchFamily="18" charset="0"/>
              </a:rPr>
            </a:b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Times New Roman" pitchFamily="18" charset="0"/>
              </a:rPr>
              <a:t>V = volume da solução (L)</a:t>
            </a: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91138" name="Picture 2" descr="http://www.soq.com.br/conteudos/em/solucoes/index_clip_image048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348880"/>
            <a:ext cx="1665859" cy="8797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1268760"/>
            <a:ext cx="741682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	</a:t>
            </a:r>
            <a:r>
              <a:rPr lang="pt-BR" sz="2400" dirty="0" smtClean="0"/>
              <a:t>Todo sistema formado por várias substâncias é chamado dispersão.</a:t>
            </a:r>
          </a:p>
          <a:p>
            <a:endParaRPr lang="pt-BR" sz="2400" dirty="0"/>
          </a:p>
          <a:p>
            <a:r>
              <a:rPr lang="pt-BR" sz="2400" dirty="0" smtClean="0"/>
              <a:t>	Uma dispersão é formada por pelo menos um disperso e um </a:t>
            </a:r>
            <a:r>
              <a:rPr lang="pt-BR" sz="2400" dirty="0" err="1" smtClean="0"/>
              <a:t>dispergente</a:t>
            </a:r>
            <a:r>
              <a:rPr lang="pt-BR" sz="2400" dirty="0" smtClean="0"/>
              <a:t>.</a:t>
            </a:r>
          </a:p>
          <a:p>
            <a:endParaRPr lang="pt-BR" sz="2400" dirty="0" smtClean="0"/>
          </a:p>
          <a:p>
            <a:r>
              <a:rPr lang="pt-BR" sz="2400" dirty="0" smtClean="0"/>
              <a:t>Ex: </a:t>
            </a:r>
            <a:r>
              <a:rPr lang="pt-BR" sz="2400" dirty="0" err="1" smtClean="0"/>
              <a:t>NaCl</a:t>
            </a:r>
            <a:r>
              <a:rPr lang="pt-BR" sz="2400" dirty="0" smtClean="0"/>
              <a:t> em água</a:t>
            </a:r>
          </a:p>
          <a:p>
            <a:endParaRPr lang="pt-BR" sz="2400" dirty="0"/>
          </a:p>
          <a:p>
            <a:r>
              <a:rPr lang="pt-BR" sz="2400" dirty="0" smtClean="0"/>
              <a:t>Onde:	 O sal é o disperso ou soluto</a:t>
            </a:r>
          </a:p>
          <a:p>
            <a:r>
              <a:rPr lang="pt-BR" sz="2400" dirty="0" smtClean="0"/>
              <a:t>	Água é o </a:t>
            </a:r>
            <a:r>
              <a:rPr lang="pt-BR" sz="2400" dirty="0" err="1" smtClean="0"/>
              <a:t>dispergente</a:t>
            </a:r>
            <a:r>
              <a:rPr lang="pt-BR" sz="2400" dirty="0" smtClean="0"/>
              <a:t> ou solvente</a:t>
            </a:r>
          </a:p>
          <a:p>
            <a:endParaRPr lang="pt-BR" sz="2400" dirty="0"/>
          </a:p>
        </p:txBody>
      </p:sp>
      <p:pic>
        <p:nvPicPr>
          <p:cNvPr id="3074" name="Picture 2" descr="http://educar.sc.usp.br/quimapoio/Image1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3140968"/>
            <a:ext cx="2471936" cy="18539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67544" y="980728"/>
            <a:ext cx="8280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A análise da amostra de um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determinado vinagre indicou uma concentração de 6,0 g de ácido acético em 100 mL de solução.  A concentração em mol/L e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g/L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desse vinagre é de: (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Dado: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 ácido acético (CH</a:t>
            </a:r>
            <a:r>
              <a:rPr lang="pt-BR" sz="2400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COOH), C=12, H=1, O=16)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060848"/>
            <a:ext cx="8600261" cy="3998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99592" y="836712"/>
            <a:ext cx="748883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 err="1" smtClean="0">
                <a:latin typeface="Times New Roman" pitchFamily="18" charset="0"/>
                <a:cs typeface="Times New Roman" pitchFamily="18" charset="0"/>
              </a:rPr>
              <a:t>Molalidade</a:t>
            </a:r>
            <a:r>
              <a:rPr lang="pt-BR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just"/>
            <a:endParaRPr lang="pt-B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É a relação entre número de mols do soluto e a massa do solvente, em Kg.</a:t>
            </a:r>
          </a:p>
          <a:p>
            <a:pPr algn="just"/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2000" b="1" dirty="0" err="1" smtClean="0">
                <a:latin typeface="Times New Roman" pitchFamily="18" charset="0"/>
                <a:cs typeface="Times New Roman" pitchFamily="18" charset="0"/>
              </a:rPr>
              <a:t>Molalidade</a:t>
            </a:r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 = quantidade de matéria soluto /  massa do solvente</a:t>
            </a:r>
          </a:p>
          <a:p>
            <a:pPr algn="just"/>
            <a:endParaRPr lang="pt-B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2800" b="1" dirty="0" smtClean="0">
                <a:latin typeface="Times New Roman" pitchFamily="18" charset="0"/>
                <a:cs typeface="Times New Roman" pitchFamily="18" charset="0"/>
              </a:rPr>
              <a:t>                          W = n</a:t>
            </a:r>
            <a:r>
              <a:rPr lang="pt-BR" sz="28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t-BR" sz="2800" b="1" dirty="0" smtClean="0">
                <a:latin typeface="Times New Roman" pitchFamily="18" charset="0"/>
                <a:cs typeface="Times New Roman" pitchFamily="18" charset="0"/>
              </a:rPr>
              <a:t>/m</a:t>
            </a:r>
            <a:r>
              <a:rPr lang="pt-BR" sz="2800" b="1" baseline="-25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pt-B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(Kg)</a:t>
            </a:r>
            <a:endParaRPr lang="pt-BR" b="1" baseline="-25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7544" y="980728"/>
            <a:ext cx="83529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Exemplo: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Calcule a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molalidade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da glicose num soro contendo 4 g de  glicose (C</a:t>
            </a:r>
            <a:r>
              <a:rPr lang="pt-BR" sz="2400" baseline="-25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pt-BR" sz="2400" baseline="-25000" dirty="0" smtClean="0">
                <a:latin typeface="Arial" pitchFamily="34" charset="0"/>
                <a:cs typeface="Arial" pitchFamily="34" charset="0"/>
              </a:rPr>
              <a:t>12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pt-BR" sz="2400" baseline="-25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) em 100 g de água. (Dado: C=12, H=1, O=16)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908720"/>
            <a:ext cx="6080886" cy="704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934937"/>
            <a:ext cx="9144000" cy="2466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1"/>
          <p:cNvSpPr>
            <a:spLocks noChangeArrowheads="1"/>
          </p:cNvSpPr>
          <p:nvPr/>
        </p:nvSpPr>
        <p:spPr bwMode="auto">
          <a:xfrm>
            <a:off x="443806" y="949951"/>
            <a:ext cx="8088634" cy="232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Times New Roman" pitchFamily="18" charset="0"/>
              </a:rPr>
              <a:t>Título (</a:t>
            </a:r>
            <a:r>
              <a:rPr kumimoji="0" lang="pt-B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Times New Roman" pitchFamily="18" charset="0"/>
              </a:rPr>
              <a:t> T </a:t>
            </a:r>
            <a:r>
              <a:rPr kumimoji="0" lang="pt-B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Times New Roman" pitchFamily="18" charset="0"/>
              </a:rPr>
              <a:t>) em massa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 smtClean="0"/>
              <a:t>É a relação entre a massa do soluto e a massa da solução.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Times New Roman" pitchFamily="18" charset="0"/>
              </a:rPr>
              <a:t>	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Times New Roman" pitchFamily="18" charset="0"/>
              </a:rPr>
              <a:t> </a:t>
            </a:r>
            <a:b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Times New Roman" pitchFamily="18" charset="0"/>
              </a:rPr>
            </a:br>
            <a:endParaRPr kumimoji="0" lang="pt-BR" sz="25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92162" name="Picture 2" descr="http://www.soq.com.br/conteudos/em/solucoes/index_clip_image05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613" y="-739775"/>
            <a:ext cx="123825" cy="142875"/>
          </a:xfrm>
          <a:prstGeom prst="rect">
            <a:avLst/>
          </a:prstGeom>
          <a:noFill/>
        </p:spPr>
      </p:pic>
      <p:pic>
        <p:nvPicPr>
          <p:cNvPr id="7" name="Picture 2" descr="http://www.soq.com.br/conteudos/em/solucoes/index_clip_image058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2636912"/>
            <a:ext cx="1361454" cy="1045401"/>
          </a:xfrm>
          <a:prstGeom prst="rect">
            <a:avLst/>
          </a:prstGeom>
          <a:noFill/>
        </p:spPr>
      </p:pic>
      <p:sp>
        <p:nvSpPr>
          <p:cNvPr id="9" name="Retângulo 8"/>
          <p:cNvSpPr/>
          <p:nvPr/>
        </p:nvSpPr>
        <p:spPr>
          <a:xfrm>
            <a:off x="827584" y="4005064"/>
            <a:ext cx="66247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Onde:</a:t>
            </a:r>
          </a:p>
          <a:p>
            <a:r>
              <a:rPr lang="pt-BR" dirty="0" smtClean="0"/>
              <a:t>m1 = massa do soluto</a:t>
            </a:r>
          </a:p>
          <a:p>
            <a:r>
              <a:rPr lang="pt-BR" dirty="0" smtClean="0"/>
              <a:t>m = Massa da solução = massa do soluto + massa do solvente 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1"/>
          <p:cNvSpPr>
            <a:spLocks noChangeArrowheads="1"/>
          </p:cNvSpPr>
          <p:nvPr/>
        </p:nvSpPr>
        <p:spPr bwMode="auto">
          <a:xfrm>
            <a:off x="624008" y="1124744"/>
            <a:ext cx="8519992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Times New Roman" pitchFamily="18" charset="0"/>
              </a:rPr>
              <a:t>	O título não possui unidade. É adimensional. Ele varia entre 0 e 1. </a:t>
            </a:r>
            <a:r>
              <a:rPr kumimoji="0" lang="pt-BR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Times New Roman" pitchFamily="18" charset="0"/>
              </a:rPr>
              <a:t> 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Times New Roman" pitchFamily="18" charset="0"/>
              </a:rPr>
              <a:t>O percentual varia de 0 a 100.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Times New Roman" pitchFamily="18" charset="0"/>
              </a:rPr>
              <a:t/>
            </a:r>
            <a:b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Times New Roman" pitchFamily="18" charset="0"/>
              </a:rPr>
            </a:b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Times New Roman" pitchFamily="18" charset="0"/>
              </a:rPr>
              <a:t>      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000" dirty="0" smtClean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000" dirty="0" smtClean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Times New Roman" pitchFamily="18" charset="0"/>
              </a:rPr>
              <a:t>Para encontrar o valor percentual através do título: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000" dirty="0" smtClean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Times New Roman" pitchFamily="18" charset="0"/>
              </a:rPr>
              <a:t>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Times New Roman" pitchFamily="18" charset="0"/>
              </a:rPr>
              <a:t>  </a:t>
            </a:r>
            <a:b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Times New Roman" pitchFamily="18" charset="0"/>
              </a:rPr>
            </a:b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Times New Roman" pitchFamily="18" charset="0"/>
              </a:rPr>
              <a:t>      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Times New Roman" pitchFamily="18" charset="0"/>
              </a:rPr>
              <a:t/>
            </a:r>
            <a:b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Times New Roman" pitchFamily="18" charset="0"/>
              </a:rPr>
            </a:b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Times New Roman" pitchFamily="18" charset="0"/>
              </a:rPr>
              <a:t>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Times New Roman" pitchFamily="18" charset="0"/>
              </a:rPr>
              <a:t/>
            </a:r>
            <a:br>
              <a:rPr kumimoji="0" lang="pt-BR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Times New Roman" pitchFamily="18" charset="0"/>
              </a:rPr>
            </a:br>
            <a:r>
              <a:rPr kumimoji="0" lang="pt-BR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Times New Roman" pitchFamily="18" charset="0"/>
              </a:rPr>
              <a:t>  </a:t>
            </a: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Times New Roman" pitchFamily="18" charset="0"/>
              </a:rPr>
              <a:t/>
            </a:r>
            <a:b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Times New Roman" pitchFamily="18" charset="0"/>
              </a:rPr>
            </a:br>
            <a:r>
              <a:rPr kumimoji="0" lang="pt-BR" sz="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Times New Roman" pitchFamily="18" charset="0"/>
              </a:rPr>
              <a:t> </a:t>
            </a:r>
            <a:r>
              <a:rPr kumimoji="0" lang="pt-BR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Times New Roman" pitchFamily="18" charset="0"/>
              </a:rPr>
              <a:t>  </a:t>
            </a:r>
            <a:endParaRPr kumimoji="0" lang="pt-BR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93186" name="Picture 2" descr="http://www.soq.com.br/conteudos/em/solucoes/index_clip_image058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2276872"/>
            <a:ext cx="1224136" cy="939961"/>
          </a:xfrm>
          <a:prstGeom prst="rect">
            <a:avLst/>
          </a:prstGeom>
          <a:noFill/>
        </p:spPr>
      </p:pic>
      <p:pic>
        <p:nvPicPr>
          <p:cNvPr id="93187" name="Picture 3" descr="http://www.soq.com.br/conteudos/em/solucoes/index_clip_image06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204864"/>
            <a:ext cx="1944216" cy="1026721"/>
          </a:xfrm>
          <a:prstGeom prst="rect">
            <a:avLst/>
          </a:prstGeom>
          <a:noFill/>
        </p:spPr>
      </p:pic>
      <p:pic>
        <p:nvPicPr>
          <p:cNvPr id="93188" name="Picture 4" descr="http://www.soq.com.br/conteudos/em/solucoes/index_clip_image06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1" y="5105236"/>
            <a:ext cx="1656185" cy="3983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263815" y="980728"/>
            <a:ext cx="4677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800" b="1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Título (</a:t>
            </a:r>
            <a:r>
              <a:rPr lang="pt-BR" sz="2800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T </a:t>
            </a:r>
            <a:r>
              <a:rPr lang="pt-BR" sz="2800" b="1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) em volume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491880" y="3356992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T = V1 / V</a:t>
            </a:r>
            <a:endParaRPr lang="pt-BR" sz="3200" b="1" dirty="0"/>
          </a:p>
        </p:txBody>
      </p:sp>
      <p:sp>
        <p:nvSpPr>
          <p:cNvPr id="4" name="Retângulo 3"/>
          <p:cNvSpPr/>
          <p:nvPr/>
        </p:nvSpPr>
        <p:spPr>
          <a:xfrm>
            <a:off x="827584" y="1916832"/>
            <a:ext cx="7056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 smtClean="0"/>
              <a:t>É a relação entre a </a:t>
            </a:r>
            <a:r>
              <a:rPr lang="pt-BR" sz="2400" dirty="0" smtClean="0"/>
              <a:t>volume</a:t>
            </a:r>
            <a:r>
              <a:rPr lang="pt-BR" sz="2400" dirty="0" smtClean="0"/>
              <a:t> </a:t>
            </a:r>
            <a:r>
              <a:rPr lang="pt-BR" sz="2400" dirty="0" smtClean="0"/>
              <a:t>do soluto e </a:t>
            </a:r>
            <a:r>
              <a:rPr lang="pt-BR" sz="2400" dirty="0" smtClean="0"/>
              <a:t>volume</a:t>
            </a:r>
            <a:r>
              <a:rPr lang="pt-BR" sz="2400" dirty="0" smtClean="0"/>
              <a:t> </a:t>
            </a:r>
            <a:r>
              <a:rPr lang="pt-BR" sz="2400" dirty="0" smtClean="0"/>
              <a:t>da solução.</a:t>
            </a:r>
            <a:endParaRPr lang="pt-BR" sz="2400" dirty="0" smtClean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55576" y="836712"/>
            <a:ext cx="7200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000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Relação entre concentração comum, densidade e título:</a:t>
            </a:r>
          </a:p>
        </p:txBody>
      </p:sp>
      <p:pic>
        <p:nvPicPr>
          <p:cNvPr id="3" name="Picture 5" descr="http://www.soq.com.br/conteudos/em/solucoes/index_clip_image06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556792"/>
            <a:ext cx="936104" cy="872279"/>
          </a:xfrm>
          <a:prstGeom prst="rect">
            <a:avLst/>
          </a:prstGeom>
          <a:noFill/>
        </p:spPr>
      </p:pic>
      <p:sp>
        <p:nvSpPr>
          <p:cNvPr id="4" name="Retângulo 3"/>
          <p:cNvSpPr/>
          <p:nvPr/>
        </p:nvSpPr>
        <p:spPr>
          <a:xfrm>
            <a:off x="899592" y="2708920"/>
            <a:ext cx="43628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Relação entre outras grandezas:</a:t>
            </a:r>
            <a:endParaRPr lang="pt-BR" sz="20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2411760" y="3645024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C </a:t>
            </a:r>
            <a:r>
              <a:rPr lang="pt-BR" sz="2400" b="1" baseline="-25000" dirty="0" smtClean="0"/>
              <a:t>(</a:t>
            </a:r>
            <a:r>
              <a:rPr lang="pt-BR" sz="2400" b="1" baseline="-25000" dirty="0" err="1" smtClean="0"/>
              <a:t>g/L</a:t>
            </a:r>
            <a:r>
              <a:rPr lang="pt-BR" sz="2400" b="1" baseline="-25000" dirty="0" smtClean="0"/>
              <a:t>) </a:t>
            </a:r>
            <a:r>
              <a:rPr lang="pt-BR" sz="2400" b="1" dirty="0" smtClean="0"/>
              <a:t>= M </a:t>
            </a:r>
            <a:r>
              <a:rPr lang="pt-BR" sz="2400" b="1" baseline="-25000" dirty="0" smtClean="0"/>
              <a:t>(mol/L) </a:t>
            </a:r>
            <a:r>
              <a:rPr lang="pt-BR" sz="2400" b="1" dirty="0" smtClean="0"/>
              <a:t>. MM </a:t>
            </a:r>
            <a:r>
              <a:rPr lang="pt-BR" sz="2400" b="1" baseline="-25000" dirty="0" smtClean="0"/>
              <a:t>(g/mol)                                                                                    </a:t>
            </a:r>
            <a:r>
              <a:rPr lang="pt-BR" sz="2400" b="1" dirty="0" smtClean="0"/>
              <a:t>    </a:t>
            </a:r>
          </a:p>
          <a:p>
            <a:endParaRPr lang="pt-BR" baseline="-25000" dirty="0" smtClean="0"/>
          </a:p>
        </p:txBody>
      </p:sp>
      <p:sp>
        <p:nvSpPr>
          <p:cNvPr id="6" name="CaixaDeTexto 5"/>
          <p:cNvSpPr txBox="1"/>
          <p:nvPr/>
        </p:nvSpPr>
        <p:spPr>
          <a:xfrm>
            <a:off x="2483768" y="4653136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C </a:t>
            </a:r>
            <a:r>
              <a:rPr lang="pt-BR" sz="2400" b="1" baseline="-25000" dirty="0" smtClean="0"/>
              <a:t>(</a:t>
            </a:r>
            <a:r>
              <a:rPr lang="pt-BR" sz="2400" b="1" baseline="-25000" dirty="0" err="1" smtClean="0"/>
              <a:t>g/L</a:t>
            </a:r>
            <a:r>
              <a:rPr lang="pt-BR" sz="2400" b="1" baseline="-25000" dirty="0" smtClean="0"/>
              <a:t>)</a:t>
            </a:r>
            <a:r>
              <a:rPr lang="pt-BR" sz="2400" b="1" dirty="0" smtClean="0"/>
              <a:t> = T.  d </a:t>
            </a:r>
            <a:r>
              <a:rPr lang="pt-BR" sz="2400" b="1" baseline="-25000" dirty="0" smtClean="0"/>
              <a:t>(g/mL) </a:t>
            </a:r>
            <a:r>
              <a:rPr lang="pt-BR" sz="2400" b="1" dirty="0" smtClean="0"/>
              <a:t>. 1000 </a:t>
            </a:r>
            <a:endParaRPr lang="pt-BR" sz="24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4499992" y="2060848"/>
            <a:ext cx="8640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T</a:t>
            </a:r>
            <a:endParaRPr lang="pt-BR" sz="24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4716016" y="162880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(</a:t>
            </a:r>
            <a:r>
              <a:rPr lang="pt-BR" dirty="0" err="1" smtClean="0"/>
              <a:t>g/L</a:t>
            </a:r>
            <a:r>
              <a:rPr lang="pt-BR" dirty="0" smtClean="0"/>
              <a:t>)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3528" y="836712"/>
            <a:ext cx="828092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/>
              <a:t>Uma xícara contém 90 g de café. Considerando  que você adoce essa solução com duas colheres de chá, contendo 5 g de açúcar cada uma, a porcentagem em massa de açúcar comum será:</a:t>
            </a:r>
          </a:p>
          <a:p>
            <a:pPr marL="342900" indent="-342900">
              <a:buAutoNum type="alphaLcParenR"/>
            </a:pPr>
            <a:endParaRPr lang="pt-BR" dirty="0" smtClean="0"/>
          </a:p>
          <a:p>
            <a:pPr marL="342900" indent="-342900">
              <a:buAutoNum type="alphaLcParenR"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9552" y="692696"/>
            <a:ext cx="82809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		Classificação das </a:t>
            </a:r>
            <a:r>
              <a:rPr lang="pt-BR" sz="2400" b="1" dirty="0" err="1" smtClean="0"/>
              <a:t>dipersões</a:t>
            </a:r>
            <a:endParaRPr lang="pt-BR" sz="2400" b="1" dirty="0" smtClean="0"/>
          </a:p>
          <a:p>
            <a:endParaRPr lang="pt-BR" sz="2000" dirty="0"/>
          </a:p>
          <a:p>
            <a:r>
              <a:rPr lang="pt-BR" sz="2000" dirty="0" smtClean="0"/>
              <a:t>As classificações desses sistemas é feita com base no tamanho das partículas dispersas(soluto).</a:t>
            </a:r>
            <a:endParaRPr lang="pt-BR" sz="20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492896"/>
            <a:ext cx="7159734" cy="187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5508104" y="2636912"/>
            <a:ext cx="1800200" cy="36933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1000 </a:t>
            </a:r>
            <a:r>
              <a:rPr lang="pt-BR" b="1" dirty="0" err="1" smtClean="0">
                <a:latin typeface="Times New Roman" pitchFamily="18" charset="0"/>
                <a:cs typeface="Times New Roman" pitchFamily="18" charset="0"/>
              </a:rPr>
              <a:t>nm</a:t>
            </a:r>
            <a:endParaRPr lang="pt-BR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11560" y="980728"/>
            <a:ext cx="7776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molaridade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de uma solução de ácido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sulfúrico de concentração 40% em massa e densidade de 1,4 g/mL será  aproximadamente: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Massas atômicas: H = 1,0; O = 16; S = 32.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11560" y="1495237"/>
            <a:ext cx="784887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0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reparar uma solução diluída de um reagente a partir de uma solução mais concentrada. </a:t>
            </a: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		         </a:t>
            </a:r>
            <a:r>
              <a:rPr kumimoji="0" lang="pt-B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pt-BR" sz="28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pt-B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x V</a:t>
            </a:r>
            <a:r>
              <a:rPr kumimoji="0" lang="pt-BR" sz="28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pt-B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=  M</a:t>
            </a:r>
            <a:r>
              <a:rPr kumimoji="0" lang="pt-BR" sz="28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pt-B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x V</a:t>
            </a:r>
            <a:r>
              <a:rPr kumimoji="0" lang="pt-BR" sz="28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pt-B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M x V = (moles/L) x (L) =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MOLES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esta equação simplesmente estabelece que os moles de soluto em ambas soluções são iguais.</a:t>
            </a: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000" dirty="0" smtClean="0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000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A massa de uma solução após ser diluída permanece a mesma, não é alterada, porém a sua concentração e o volume se alteram. </a:t>
            </a: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2000" dirty="0" smtClean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000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Enquanto o volume aumenta, a concentração diminui. </a:t>
            </a: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763688" y="836712"/>
            <a:ext cx="61206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400" b="1" dirty="0" smtClean="0">
                <a:solidFill>
                  <a:srgbClr val="1365AE"/>
                </a:solidFill>
                <a:latin typeface="Arial" pitchFamily="34" charset="0"/>
                <a:cs typeface="Arial" pitchFamily="34" charset="0"/>
              </a:rPr>
              <a:t>DILUIÇÃO DE SOLUÇÕES</a:t>
            </a:r>
            <a:endParaRPr lang="pt-BR" sz="2400" dirty="0" smtClean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599384" y="539388"/>
            <a:ext cx="5544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Exercícios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95536" y="1124744"/>
            <a:ext cx="8388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Aquecem-se 800 mL de solução de 0,02 mol/L de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NaCl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, até que o volume de solução seja reduzido de 600 mL. Qual a concentração em mol/L da solução final?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11560" y="1340768"/>
            <a:ext cx="77048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/>
              <a:t>À temperatura ambiente, misturam-se 100mL de uma solução aquosa de MgSO</a:t>
            </a:r>
            <a:r>
              <a:rPr lang="pt-BR" sz="2400" baseline="-25000" dirty="0" smtClean="0"/>
              <a:t>4</a:t>
            </a:r>
            <a:r>
              <a:rPr lang="pt-BR" sz="2400" dirty="0" smtClean="0"/>
              <a:t> de concentração 0,20mol/L com 50mL de uma solução aquosa do mesmo sal, porém, de concentração 0,40mol/L.  A concentração (em relação ao MgSO</a:t>
            </a:r>
            <a:r>
              <a:rPr lang="pt-BR" sz="2400" baseline="-25000" dirty="0" smtClean="0"/>
              <a:t>4</a:t>
            </a:r>
            <a:r>
              <a:rPr lang="pt-BR" sz="2400" dirty="0" smtClean="0"/>
              <a:t>) da solução resultante será de</a:t>
            </a:r>
            <a:r>
              <a:rPr lang="pt-BR" dirty="0" smtClean="0"/>
              <a:t>: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340768"/>
            <a:ext cx="8374423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340768"/>
            <a:ext cx="8449127" cy="41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10766"/>
            <a:ext cx="8892480" cy="397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788" y="2005013"/>
            <a:ext cx="8734425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3707904" y="1124744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Solubilidade</a:t>
            </a:r>
            <a:endParaRPr lang="pt-BR" sz="28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0" y="2276872"/>
            <a:ext cx="5004048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2400" dirty="0" smtClean="0"/>
              <a:t>A dissolução de Cloreto de sódio em água tem um certo limite. O que isso significa?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971600" y="548680"/>
            <a:ext cx="72728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Coeficiente de solubilidade: </a:t>
            </a: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	É a quantidade  máxima de soluto que pode ser dissolvida por uma certa quantidade de solvente a uma determinada temperatura.</a:t>
            </a: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	CS </a:t>
            </a:r>
            <a:r>
              <a:rPr lang="pt-BR" sz="2400" b="1" baseline="-25000" dirty="0" err="1" smtClean="0">
                <a:latin typeface="Arial" pitchFamily="34" charset="0"/>
                <a:cs typeface="Arial" pitchFamily="34" charset="0"/>
              </a:rPr>
              <a:t>NaCl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= 36 g/100g de água (20</a:t>
            </a:r>
            <a:r>
              <a:rPr lang="pt-BR" sz="2400" b="1" baseline="300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C) 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4005064"/>
            <a:ext cx="6163363" cy="2320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1115616" y="3573016"/>
            <a:ext cx="7164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Ex: Adição de 50 g de 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NaCl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em 100 g de água em 20</a:t>
            </a:r>
            <a:r>
              <a:rPr lang="pt-BR" sz="2000" baseline="300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C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2776"/>
            <a:ext cx="9239193" cy="174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789040"/>
            <a:ext cx="8434933" cy="1946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pt.dreamstime.com/feixes-da-luz-solar-na-floresta-thumb54215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276872"/>
            <a:ext cx="3709356" cy="2475995"/>
          </a:xfrm>
          <a:prstGeom prst="rect">
            <a:avLst/>
          </a:prstGeom>
          <a:noFill/>
        </p:spPr>
      </p:pic>
      <p:sp>
        <p:nvSpPr>
          <p:cNvPr id="3" name="CaixaDeTexto 2"/>
          <p:cNvSpPr txBox="1"/>
          <p:nvPr/>
        </p:nvSpPr>
        <p:spPr>
          <a:xfrm>
            <a:off x="3779912" y="620688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Colóides</a:t>
            </a:r>
            <a:endParaRPr lang="pt-BR" sz="2800" b="1" dirty="0"/>
          </a:p>
        </p:txBody>
      </p:sp>
      <p:sp>
        <p:nvSpPr>
          <p:cNvPr id="4" name="Retângulo 3"/>
          <p:cNvSpPr/>
          <p:nvPr/>
        </p:nvSpPr>
        <p:spPr>
          <a:xfrm>
            <a:off x="539552" y="1412776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/>
              <a:t>São sistemas nos quais um ou mais componentes apresentam pelo menos uma de suas dimensões dentro do intervalo de 1nm a 100 </a:t>
            </a:r>
            <a:r>
              <a:rPr lang="pt-BR" sz="2000" dirty="0" err="1" smtClean="0"/>
              <a:t>nm</a:t>
            </a:r>
            <a:r>
              <a:rPr lang="pt-BR" sz="2000" dirty="0" smtClean="0"/>
              <a:t>.</a:t>
            </a:r>
            <a:endParaRPr lang="pt-BR" sz="20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971600" y="5301208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Exemplos de  colóides: maionese,  geléia, espuma, neblina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908720"/>
            <a:ext cx="8064896" cy="5393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39552" y="1340768"/>
            <a:ext cx="80648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/>
              <a:t>As curvas de solubilidade são diagramas que indicam a variação dos coeficientes de solubilidade das substâncias em função da temperatura.</a:t>
            </a:r>
          </a:p>
          <a:p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2843808" y="476672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Curvas de solubilidade</a:t>
            </a:r>
            <a:endParaRPr lang="pt-BR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492896"/>
            <a:ext cx="5216599" cy="3885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1905" y="3212976"/>
            <a:ext cx="4722095" cy="174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772" y="1052736"/>
            <a:ext cx="8737911" cy="4212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Curva de solubilida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692696"/>
            <a:ext cx="4176464" cy="331237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683568" y="4149080"/>
            <a:ext cx="806489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Interpretando o gráfico:</a:t>
            </a:r>
          </a:p>
          <a:p>
            <a:pPr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– na temperatura de 50 °C, a quantidade máxima de KNO</a:t>
            </a:r>
            <a:r>
              <a:rPr lang="pt-BR" sz="2000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 que se dissolve em 100 g de água são 80 g. A solução em questão é saturada.</a:t>
            </a:r>
          </a:p>
          <a:p>
            <a:pPr algn="just"/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– para obtermos uma solução saturada KNO</a:t>
            </a:r>
            <a:r>
              <a:rPr lang="pt-BR" sz="2000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 a 40 °C, basta dissolver 60 g de KNO</a:t>
            </a:r>
            <a:r>
              <a:rPr lang="pt-BR" sz="2000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 em 100 g de água.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771800" y="260648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Curva de solubilidade do KNO3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67544" y="5013176"/>
            <a:ext cx="82809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–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se resfriarmos uma solução saturada de 50 °C para 40 °C, teremos um corpo de fundo igual a 20 g de KNO</a:t>
            </a:r>
            <a:r>
              <a:rPr lang="pt-BR" sz="2000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– 200 g de água a 40 °C dissolvem no máximo 120 g de KNO</a:t>
            </a:r>
            <a:r>
              <a:rPr lang="pt-BR" sz="2000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Curva de solubilida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980728"/>
            <a:ext cx="4539635" cy="3600402"/>
          </a:xfrm>
          <a:prstGeom prst="rect">
            <a:avLst/>
          </a:prstGeom>
          <a:noFill/>
        </p:spPr>
      </p:pic>
      <p:sp>
        <p:nvSpPr>
          <p:cNvPr id="4" name="CaixaDeTexto 3"/>
          <p:cNvSpPr txBox="1"/>
          <p:nvPr/>
        </p:nvSpPr>
        <p:spPr>
          <a:xfrm>
            <a:off x="2627784" y="548680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Curva de solubilidade do KNO3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412776"/>
            <a:ext cx="5315930" cy="4574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764704"/>
            <a:ext cx="3744416" cy="3211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2"/>
          <p:cNvSpPr/>
          <p:nvPr/>
        </p:nvSpPr>
        <p:spPr>
          <a:xfrm>
            <a:off x="539552" y="260648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O gráfico seguinte dá a solubilidade em água do açúcar da cana em função da </a:t>
            </a:r>
          </a:p>
          <a:p>
            <a:r>
              <a:rPr lang="pt-BR" dirty="0" smtClean="0"/>
              <a:t>temperatura. 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467544" y="4149080"/>
            <a:ext cx="79928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lphaLcParenR"/>
            </a:pPr>
            <a:r>
              <a:rPr lang="pt-BR" sz="2000" dirty="0" smtClean="0"/>
              <a:t>( 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) A 30</a:t>
            </a:r>
            <a:r>
              <a:rPr lang="pt-BR" sz="2000" baseline="300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C o coeficiente de solubilidade do açúcar será de 210 g/100g de água.</a:t>
            </a:r>
          </a:p>
          <a:p>
            <a:pPr marL="342900" indent="-342900" algn="just">
              <a:buAutoNum type="alphaLcParenR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(  ) 230 g de 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acúcar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 é adicionado em 100 g de água na temperatura de  50oC. Neste caso a solução é dita saturada.</a:t>
            </a:r>
          </a:p>
          <a:p>
            <a:pPr marL="342900" indent="-342900" algn="just">
              <a:buAutoNum type="alphaLcParenR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(  ) Adicionou-se açúcar em 100 g de água a 10</a:t>
            </a:r>
            <a:r>
              <a:rPr lang="pt-BR" sz="2000" baseline="300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C até a completa saturação da solução. Logo em seguida a temperatura do sistema foi elevada até 30</a:t>
            </a:r>
            <a:r>
              <a:rPr lang="pt-BR" sz="2000" baseline="300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C. Qual a massa </a:t>
            </a:r>
            <a:r>
              <a:rPr lang="pt-BR" sz="2000" smtClean="0">
                <a:latin typeface="Arial" pitchFamily="34" charset="0"/>
                <a:cs typeface="Arial" pitchFamily="34" charset="0"/>
              </a:rPr>
              <a:t>de  açúcar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necessária para novamente saturar a solução?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1"/>
          <p:cNvSpPr>
            <a:spLocks noChangeArrowheads="1"/>
          </p:cNvSpPr>
          <p:nvPr/>
        </p:nvSpPr>
        <p:spPr bwMode="auto">
          <a:xfrm>
            <a:off x="539552" y="2420888"/>
            <a:ext cx="820891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Calcule a </a:t>
            </a:r>
            <a:r>
              <a:rPr kumimoji="0" lang="pt-B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molaridade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de uma solução aquosa de </a:t>
            </a:r>
            <a:r>
              <a:rPr kumimoji="0" lang="pt-B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cloridreto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que, num volume de 1500 mL, contém 21,9 g de </a:t>
            </a:r>
            <a:r>
              <a:rPr kumimoji="0" lang="pt-B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HCl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0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Considere  40 mL de uma solução 0,5 mol/L de </a:t>
            </a:r>
            <a:r>
              <a:rPr kumimoji="0" lang="pt-B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NaCl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Que volume de água deve ser adicionado para que sua concentração caia para 0,2 mol/L?</a:t>
            </a: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611560" y="548680"/>
            <a:ext cx="8136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Lê-se no rótulo de um frasco: “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HCl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: 40% em peso; densidade = 1,20 g/mL”. A 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molaridade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desse ácido é: 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83568" y="908720"/>
            <a:ext cx="7488832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Suspensões</a:t>
            </a:r>
          </a:p>
          <a:p>
            <a:endParaRPr lang="pt-BR" dirty="0"/>
          </a:p>
          <a:p>
            <a:r>
              <a:rPr lang="pt-BR" sz="2000" dirty="0" smtClean="0"/>
              <a:t>São dispersões de partículas com diâmetros superior a 100nm.</a:t>
            </a:r>
          </a:p>
          <a:p>
            <a:endParaRPr lang="pt-BR" sz="2000" dirty="0" smtClean="0"/>
          </a:p>
          <a:p>
            <a:r>
              <a:rPr lang="pt-BR" sz="2000" dirty="0" smtClean="0"/>
              <a:t> O sistema constituído por uma suspensão é heterogêneo e visível a olho nu ou em microscópico óptico.</a:t>
            </a:r>
            <a:endParaRPr lang="pt-BR" sz="2000" dirty="0"/>
          </a:p>
        </p:txBody>
      </p:sp>
      <p:pic>
        <p:nvPicPr>
          <p:cNvPr id="25602" name="Picture 2" descr="http://www.soq.com.br/conteudos/ef/misturas/index_clip_image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3717032"/>
            <a:ext cx="2088232" cy="2374293"/>
          </a:xfrm>
          <a:prstGeom prst="rect">
            <a:avLst/>
          </a:prstGeom>
          <a:noFill/>
        </p:spPr>
      </p:pic>
      <p:pic>
        <p:nvPicPr>
          <p:cNvPr id="25604" name="Picture 4" descr="http://www.brasilescola.com/upload/e/decantaca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3356992"/>
            <a:ext cx="2808312" cy="29717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43608" y="1988840"/>
            <a:ext cx="72728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/>
              <a:t>Soluções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 smtClean="0"/>
              <a:t>	</a:t>
            </a:r>
            <a:r>
              <a:rPr lang="pt-BR" sz="2400" dirty="0" smtClean="0"/>
              <a:t>Uma  solução  é  uma  mistura  homogênea  de  substâncias  puras  (átomos, moléculas  ou  íons)  na  qual  não  há  precipitação. </a:t>
            </a:r>
          </a:p>
          <a:p>
            <a:pPr algn="just"/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836712"/>
            <a:ext cx="8964488" cy="5058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3528" y="548680"/>
            <a:ext cx="8568952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/>
              <a:t>Tipos de soluções </a:t>
            </a:r>
          </a:p>
          <a:p>
            <a:r>
              <a:rPr lang="pt-BR" dirty="0" smtClean="0"/>
              <a:t> </a:t>
            </a:r>
          </a:p>
          <a:p>
            <a:pPr algn="just"/>
            <a:r>
              <a:rPr lang="pt-BR" sz="2000" dirty="0" smtClean="0"/>
              <a:t>	As  soluções  podem  ser  classificadas  quanto  ao  seu  estado  físico:  </a:t>
            </a:r>
            <a:r>
              <a:rPr lang="pt-BR" sz="3600" b="1" dirty="0" smtClean="0"/>
              <a:t>sólido, líquido  ou  gasoso.  </a:t>
            </a:r>
          </a:p>
          <a:p>
            <a:pPr algn="just"/>
            <a:endParaRPr lang="pt-BR" sz="2000" dirty="0" smtClean="0"/>
          </a:p>
          <a:p>
            <a:pPr algn="just"/>
            <a:r>
              <a:rPr lang="pt-BR" sz="2000" dirty="0" smtClean="0"/>
              <a:t>	</a:t>
            </a:r>
            <a:endParaRPr lang="pt-BR" sz="2000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924944"/>
            <a:ext cx="8639009" cy="2261989"/>
          </a:xfrm>
          <a:prstGeom prst="rect">
            <a:avLst/>
          </a:prstGeom>
          <a:noFill/>
          <a:ln w="57150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339752" y="548680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Gelo seco em nitrogênio </a:t>
            </a:r>
            <a:endParaRPr lang="pt-BR" dirty="0"/>
          </a:p>
        </p:txBody>
      </p:sp>
      <p:pic>
        <p:nvPicPr>
          <p:cNvPr id="7172" name="Picture 4" descr="http://2.bp.blogspot.com/-KGeYC41WVOI/TV7G420jgVI/AAAAAAAAKpg/h2QAiBp9XAE/s320/GELO+SEC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232755"/>
            <a:ext cx="3888432" cy="2916325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1043608" y="4581128"/>
            <a:ext cx="7200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err="1" smtClean="0"/>
              <a:t>Gelo-seco</a:t>
            </a:r>
            <a:r>
              <a:rPr lang="pt-BR" dirty="0" smtClean="0"/>
              <a:t> é o dióxido de carbono  CO2 solidificado que é resfriado a uma temperatura inferior a - 78ºC. </a:t>
            </a:r>
          </a:p>
          <a:p>
            <a:endParaRPr lang="pt-BR" dirty="0" smtClean="0"/>
          </a:p>
          <a:p>
            <a:r>
              <a:rPr lang="pt-BR" dirty="0" smtClean="0"/>
              <a:t>Quando aquecido torna-se o gás de dióxido de carbono, sem passar pelo estado líquido. </a:t>
            </a:r>
          </a:p>
          <a:p>
            <a:endParaRPr lang="pt-BR" dirty="0" smtClean="0"/>
          </a:p>
        </p:txBody>
      </p:sp>
      <p:pic>
        <p:nvPicPr>
          <p:cNvPr id="7174" name="Picture 6" descr="http://tudocasamento.com.br/itens/fotos/1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268760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ívico">
  <a:themeElements>
    <a:clrScheme name="Concurso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ívico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ívico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2385</TotalTime>
  <Words>935</Words>
  <Application>Microsoft Office PowerPoint</Application>
  <PresentationFormat>Apresentação na tela (4:3)</PresentationFormat>
  <Paragraphs>258</Paragraphs>
  <Slides>47</Slides>
  <Notes>47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47</vt:i4>
      </vt:variant>
    </vt:vector>
  </HeadingPairs>
  <TitlesOfParts>
    <vt:vector size="48" baseType="lpstr">
      <vt:lpstr>Cívico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</vt:vector>
  </TitlesOfParts>
  <Company>Acer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Valued Acer Customer</dc:creator>
  <cp:lastModifiedBy>Valued Acer Customer</cp:lastModifiedBy>
  <cp:revision>195</cp:revision>
  <dcterms:created xsi:type="dcterms:W3CDTF">2011-05-29T18:02:46Z</dcterms:created>
  <dcterms:modified xsi:type="dcterms:W3CDTF">2013-07-04T17:48:01Z</dcterms:modified>
</cp:coreProperties>
</file>