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7" r:id="rId2"/>
    <p:sldId id="256" r:id="rId3"/>
    <p:sldId id="258" r:id="rId4"/>
    <p:sldId id="259" r:id="rId5"/>
    <p:sldId id="260" r:id="rId6"/>
    <p:sldId id="29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4" r:id="rId24"/>
    <p:sldId id="299" r:id="rId25"/>
    <p:sldId id="29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7" r:id="rId4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738"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97A9D-970F-4BDC-94A4-F438FA9B2264}" type="datetimeFigureOut">
              <a:rPr lang="pt-BR" smtClean="0"/>
              <a:pPr/>
              <a:t>17/1/2014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563AE-C229-4565-A8C1-8AA3CFEA4F58}"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26</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33</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35</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36</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37</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38</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4</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40</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41</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42</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43</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71563AE-C229-4565-A8C1-8AA3CFEA4F58}"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B8AF4584-EF00-4324-89BA-2ABA446F3409}" type="datetimeFigureOut">
              <a:rPr lang="pt-BR" smtClean="0"/>
              <a:pPr/>
              <a:t>17/1/2014</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229600" y="6473952"/>
            <a:ext cx="758952" cy="246888"/>
          </a:xfrm>
        </p:spPr>
        <p:txBody>
          <a:bodyPr/>
          <a:lstStyle/>
          <a:p>
            <a:fld id="{DBA16520-6462-425E-BCFE-43A4F929821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8AF4584-EF00-4324-89BA-2ABA446F3409}" type="datetimeFigureOut">
              <a:rPr lang="pt-BR" smtClean="0"/>
              <a:pPr/>
              <a:t>17/1/2014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8AF4584-EF00-4324-89BA-2ABA446F3409}" type="datetimeFigureOut">
              <a:rPr lang="pt-BR" smtClean="0"/>
              <a:pPr/>
              <a:t>17/1/2014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B8AF4584-EF00-4324-89BA-2ABA446F3409}" type="datetimeFigureOut">
              <a:rPr lang="pt-BR" smtClean="0"/>
              <a:pPr/>
              <a:t>17/1/2014</a:t>
            </a:fld>
            <a:endParaRPr lang="pt-BR"/>
          </a:p>
        </p:txBody>
      </p:sp>
      <p:sp>
        <p:nvSpPr>
          <p:cNvPr id="19" name="Espaço Reservado para Rodapé 18"/>
          <p:cNvSpPr>
            <a:spLocks noGrp="1"/>
          </p:cNvSpPr>
          <p:nvPr>
            <p:ph type="ftr" sz="quarter" idx="11"/>
          </p:nvPr>
        </p:nvSpPr>
        <p:spPr>
          <a:xfrm>
            <a:off x="3581400" y="76200"/>
            <a:ext cx="2895600" cy="288925"/>
          </a:xfrm>
        </p:spPr>
        <p:txBody>
          <a:bodyPr/>
          <a:lstStyle/>
          <a:p>
            <a:endParaRPr lang="pt-BR"/>
          </a:p>
        </p:txBody>
      </p:sp>
      <p:sp>
        <p:nvSpPr>
          <p:cNvPr id="16" name="Espaço Reservado para Número de Slide 15"/>
          <p:cNvSpPr>
            <a:spLocks noGrp="1"/>
          </p:cNvSpPr>
          <p:nvPr>
            <p:ph type="sldNum" sz="quarter" idx="12"/>
          </p:nvPr>
        </p:nvSpPr>
        <p:spPr>
          <a:xfrm>
            <a:off x="8229600" y="6473952"/>
            <a:ext cx="758952" cy="246888"/>
          </a:xfrm>
        </p:spPr>
        <p:txBody>
          <a:bodyPr/>
          <a:lstStyle/>
          <a:p>
            <a:fld id="{DBA16520-6462-425E-BCFE-43A4F929821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B8AF4584-EF00-4324-89BA-2ABA446F3409}" type="datetimeFigureOut">
              <a:rPr lang="pt-BR" smtClean="0"/>
              <a:pPr/>
              <a:t>17/1/2014</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DBA16520-6462-425E-BCFE-43A4F9298211}" type="slidenum">
              <a:rPr lang="pt-BR" smtClean="0"/>
              <a:pPr/>
              <a:t>‹nº›</a:t>
            </a:fld>
            <a:endParaRPr lang="pt-B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B8AF4584-EF00-4324-89BA-2ABA446F3409}" type="datetimeFigureOut">
              <a:rPr lang="pt-BR" smtClean="0"/>
              <a:pPr/>
              <a:t>17/1/2014</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B8AF4584-EF00-4324-89BA-2ABA446F3409}" type="datetimeFigureOut">
              <a:rPr lang="pt-BR" smtClean="0"/>
              <a:pPr/>
              <a:t>17/1/2014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229600" y="6477000"/>
            <a:ext cx="762000" cy="246888"/>
          </a:xfrm>
        </p:spPr>
        <p:txBody>
          <a:bodyPr/>
          <a:lstStyle/>
          <a:p>
            <a:fld id="{DBA16520-6462-425E-BCFE-43A4F9298211}" type="slidenum">
              <a:rPr lang="pt-BR" smtClean="0"/>
              <a:pPr/>
              <a:t>‹nº›</a:t>
            </a:fld>
            <a:endParaRPr lang="pt-BR"/>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B8AF4584-EF00-4324-89BA-2ABA446F3409}" type="datetimeFigureOut">
              <a:rPr lang="pt-BR" smtClean="0"/>
              <a:pPr/>
              <a:t>17/1/2014</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B8AF4584-EF00-4324-89BA-2ABA446F3409}" type="datetimeFigureOut">
              <a:rPr lang="pt-BR" smtClean="0"/>
              <a:pPr/>
              <a:t>17/1/2014</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B8AF4584-EF00-4324-89BA-2ABA446F3409}" type="datetimeFigureOut">
              <a:rPr lang="pt-BR" smtClean="0"/>
              <a:pPr/>
              <a:t>17/1/2014</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BA16520-6462-425E-BCFE-43A4F929821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B8AF4584-EF00-4324-89BA-2ABA446F3409}" type="datetimeFigureOut">
              <a:rPr lang="pt-BR" smtClean="0"/>
              <a:pPr/>
              <a:t>17/1/2014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DBA16520-6462-425E-BCFE-43A4F9298211}" type="slidenum">
              <a:rPr lang="pt-BR" smtClean="0"/>
              <a:pPr/>
              <a:t>‹nº›</a:t>
            </a:fld>
            <a:endParaRPr lang="pt-BR"/>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8AF4584-EF00-4324-89BA-2ABA446F3409}" type="datetimeFigureOut">
              <a:rPr lang="pt-BR" smtClean="0"/>
              <a:pPr/>
              <a:t>17/1/2014</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A16520-6462-425E-BCFE-43A4F9298211}" type="slidenum">
              <a:rPr lang="pt-BR" smtClean="0"/>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32656"/>
            <a:ext cx="9143999" cy="1468438"/>
          </a:xfrm>
          <a:prstGeom prst="rect">
            <a:avLst/>
          </a:prstGeom>
          <a:noFill/>
          <a:ln w="9525">
            <a:noFill/>
            <a:miter lim="800000"/>
            <a:headEnd/>
            <a:tailEnd/>
          </a:ln>
          <a:effectLst/>
        </p:spPr>
      </p:pic>
      <p:sp>
        <p:nvSpPr>
          <p:cNvPr id="5" name="CaixaDeTexto 4"/>
          <p:cNvSpPr txBox="1"/>
          <p:nvPr/>
        </p:nvSpPr>
        <p:spPr>
          <a:xfrm>
            <a:off x="1691680" y="2996952"/>
            <a:ext cx="6048672" cy="1569660"/>
          </a:xfrm>
          <a:prstGeom prst="rect">
            <a:avLst/>
          </a:prstGeom>
          <a:noFill/>
        </p:spPr>
        <p:txBody>
          <a:bodyPr wrap="square" rtlCol="0">
            <a:spAutoFit/>
          </a:bodyPr>
          <a:lstStyle/>
          <a:p>
            <a:pPr algn="ctr"/>
            <a:r>
              <a:rPr lang="pt-BR" sz="3600" b="1" dirty="0" smtClean="0"/>
              <a:t>Química Orgânica</a:t>
            </a:r>
          </a:p>
          <a:p>
            <a:endParaRPr lang="pt-BR" dirty="0"/>
          </a:p>
          <a:p>
            <a:endParaRPr lang="pt-BR" dirty="0" smtClean="0"/>
          </a:p>
          <a:p>
            <a:pPr algn="ctr"/>
            <a:r>
              <a:rPr lang="pt-BR" sz="2400" b="1" dirty="0" err="1" smtClean="0"/>
              <a:t>Profa</a:t>
            </a:r>
            <a:r>
              <a:rPr lang="pt-BR" sz="2400" b="1" dirty="0" smtClean="0"/>
              <a:t>. Karen Farias</a:t>
            </a:r>
            <a:endParaRPr lang="pt-B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620688"/>
            <a:ext cx="8280920" cy="2831544"/>
          </a:xfrm>
          <a:prstGeom prst="rect">
            <a:avLst/>
          </a:prstGeom>
        </p:spPr>
        <p:txBody>
          <a:bodyPr wrap="square">
            <a:spAutoFit/>
          </a:bodyPr>
          <a:lstStyle/>
          <a:p>
            <a:r>
              <a:rPr lang="pt-BR" sz="2000" b="1" dirty="0" smtClean="0"/>
              <a:t>4. O CARBONO FORMA CADEIAS</a:t>
            </a:r>
          </a:p>
          <a:p>
            <a:endParaRPr lang="pt-BR" b="1" dirty="0" smtClean="0"/>
          </a:p>
          <a:p>
            <a:pPr algn="just"/>
            <a:r>
              <a:rPr lang="pt-BR" sz="2000" dirty="0" smtClean="0"/>
              <a:t>O átomo de carbono tem uma capacidade extraordinária de se ligar a outros átomos — de carbono, de oxigênio, de nitrogênio etc.— formando encadeamentos ou cadeias curtas ou longas e com as mais variadas disposições (esse fato é conhecido como terceiro postulado de </a:t>
            </a:r>
            <a:r>
              <a:rPr lang="pt-BR" sz="2000" dirty="0" err="1" smtClean="0"/>
              <a:t>Kekulé</a:t>
            </a:r>
            <a:r>
              <a:rPr lang="pt-BR" sz="2000" dirty="0" smtClean="0"/>
              <a:t>). </a:t>
            </a:r>
          </a:p>
          <a:p>
            <a:pPr algn="just"/>
            <a:endParaRPr lang="pt-BR" sz="2000" dirty="0"/>
          </a:p>
          <a:p>
            <a:pPr algn="just"/>
            <a:r>
              <a:rPr lang="pt-BR" sz="2000" dirty="0" smtClean="0"/>
              <a:t>São exatamente essas cadeias que irão constituir o “esqueleto” das moléculas das substâncias orgânicas.</a:t>
            </a:r>
            <a:endParaRPr lang="pt-BR" sz="2000" dirty="0"/>
          </a:p>
        </p:txBody>
      </p:sp>
      <p:pic>
        <p:nvPicPr>
          <p:cNvPr id="7170" name="Picture 2"/>
          <p:cNvPicPr>
            <a:picLocks noChangeAspect="1" noChangeArrowheads="1"/>
          </p:cNvPicPr>
          <p:nvPr/>
        </p:nvPicPr>
        <p:blipFill>
          <a:blip r:embed="rId3" cstate="print"/>
          <a:srcRect/>
          <a:stretch>
            <a:fillRect/>
          </a:stretch>
        </p:blipFill>
        <p:spPr bwMode="auto">
          <a:xfrm>
            <a:off x="899592" y="3717032"/>
            <a:ext cx="7128027" cy="314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92696"/>
            <a:ext cx="9144000" cy="3170099"/>
          </a:xfrm>
          <a:prstGeom prst="rect">
            <a:avLst/>
          </a:prstGeom>
        </p:spPr>
        <p:txBody>
          <a:bodyPr wrap="square">
            <a:spAutoFit/>
          </a:bodyPr>
          <a:lstStyle/>
          <a:p>
            <a:pPr algn="just"/>
            <a:r>
              <a:rPr lang="pt-BR" sz="2000" dirty="0" smtClean="0"/>
              <a:t>	Existem outros elementos químicos que conseguem formar encadeamentos, como, por exemplo, o enxofre, o fósforo etc. </a:t>
            </a:r>
          </a:p>
          <a:p>
            <a:pPr algn="just"/>
            <a:endParaRPr lang="pt-BR" sz="2000" dirty="0"/>
          </a:p>
          <a:p>
            <a:pPr algn="just"/>
            <a:r>
              <a:rPr lang="pt-BR" sz="2000" dirty="0" smtClean="0"/>
              <a:t>	Entretanto, nenhum elemento químico apresenta a capacidade de formar cadeias tão longas, variadas e estáveis como o carbono.</a:t>
            </a:r>
          </a:p>
          <a:p>
            <a:pPr algn="just"/>
            <a:endParaRPr lang="pt-BR" sz="2000" dirty="0" smtClean="0"/>
          </a:p>
          <a:p>
            <a:pPr algn="just"/>
            <a:r>
              <a:rPr lang="pt-BR" sz="2000" dirty="0" smtClean="0"/>
              <a:t>	A capacidade de formar cadeias juntamente com as características anteriormente descritas (</a:t>
            </a:r>
            <a:r>
              <a:rPr lang="pt-BR" sz="2000" dirty="0" err="1" smtClean="0"/>
              <a:t>tetravalência</a:t>
            </a:r>
            <a:r>
              <a:rPr lang="pt-BR" sz="2000" dirty="0" smtClean="0"/>
              <a:t>, formação de ligações simples, duplas e triplas, e ligação com elementos eletropositivos ou eletronegativos) explicam a razão de o carbono ser capaz de formar um número enorme de compostos.</a:t>
            </a:r>
            <a:endParaRPr lang="pt-BR" sz="2000" dirty="0"/>
          </a:p>
        </p:txBody>
      </p:sp>
      <p:pic>
        <p:nvPicPr>
          <p:cNvPr id="8194" name="Picture 2"/>
          <p:cNvPicPr>
            <a:picLocks noChangeAspect="1" noChangeArrowheads="1"/>
          </p:cNvPicPr>
          <p:nvPr/>
        </p:nvPicPr>
        <p:blipFill>
          <a:blip r:embed="rId3" cstate="print"/>
          <a:srcRect/>
          <a:stretch>
            <a:fillRect/>
          </a:stretch>
        </p:blipFill>
        <p:spPr bwMode="auto">
          <a:xfrm>
            <a:off x="251520" y="4221088"/>
            <a:ext cx="8629894"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403648" y="260648"/>
            <a:ext cx="5904656" cy="3230849"/>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1259632" y="3496484"/>
            <a:ext cx="6120680" cy="336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259632" y="1609827"/>
            <a:ext cx="6120680" cy="336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187624" y="2348880"/>
            <a:ext cx="7050239" cy="263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187624" y="2276872"/>
            <a:ext cx="6830380" cy="2376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619672" y="1700808"/>
            <a:ext cx="5976664" cy="3437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95536" y="548680"/>
            <a:ext cx="8496944" cy="1323439"/>
          </a:xfrm>
          <a:prstGeom prst="rect">
            <a:avLst/>
          </a:prstGeom>
        </p:spPr>
        <p:txBody>
          <a:bodyPr wrap="square">
            <a:spAutoFit/>
          </a:bodyPr>
          <a:lstStyle/>
          <a:p>
            <a:pPr algn="just"/>
            <a:r>
              <a:rPr lang="pt-BR" sz="2000" b="1" dirty="0" smtClean="0"/>
              <a:t>CLASSIFICAÇÃO DOS ÁTOMOS DE CARBONO EM UMA CADEIA</a:t>
            </a:r>
          </a:p>
          <a:p>
            <a:pPr algn="just"/>
            <a:endParaRPr lang="pt-BR" sz="2000" b="1" dirty="0" smtClean="0"/>
          </a:p>
          <a:p>
            <a:pPr algn="just"/>
            <a:r>
              <a:rPr lang="pt-BR" sz="2000" dirty="0" smtClean="0"/>
              <a:t>Conforme a posição em que se encontram na cadeia, os átomos de carbono classificam-se em:</a:t>
            </a:r>
            <a:endParaRPr lang="pt-BR" sz="2000" dirty="0"/>
          </a:p>
        </p:txBody>
      </p:sp>
      <p:pic>
        <p:nvPicPr>
          <p:cNvPr id="13315" name="Picture 3"/>
          <p:cNvPicPr>
            <a:picLocks noChangeAspect="1" noChangeArrowheads="1"/>
          </p:cNvPicPr>
          <p:nvPr/>
        </p:nvPicPr>
        <p:blipFill>
          <a:blip r:embed="rId3" cstate="print"/>
          <a:srcRect/>
          <a:stretch>
            <a:fillRect/>
          </a:stretch>
        </p:blipFill>
        <p:spPr bwMode="auto">
          <a:xfrm>
            <a:off x="0" y="2204864"/>
            <a:ext cx="9144000" cy="28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052736"/>
            <a:ext cx="8100392" cy="707886"/>
          </a:xfrm>
          <a:prstGeom prst="rect">
            <a:avLst/>
          </a:prstGeom>
          <a:noFill/>
        </p:spPr>
        <p:txBody>
          <a:bodyPr wrap="square" rtlCol="0">
            <a:spAutoFit/>
          </a:bodyPr>
          <a:lstStyle/>
          <a:p>
            <a:pPr algn="just"/>
            <a:r>
              <a:rPr lang="pt-BR" sz="2000" dirty="0" smtClean="0"/>
              <a:t>Na cadeia carbônica abaixo, classifique os carbonos em primários, secundários, terciários e </a:t>
            </a:r>
            <a:r>
              <a:rPr lang="pt-BR" sz="2000" dirty="0" err="1" smtClean="0"/>
              <a:t>quartenários</a:t>
            </a:r>
            <a:r>
              <a:rPr lang="pt-BR" sz="2000" dirty="0" smtClean="0"/>
              <a:t>.</a:t>
            </a:r>
            <a:endParaRPr lang="pt-BR" sz="2000" dirty="0"/>
          </a:p>
        </p:txBody>
      </p:sp>
      <p:pic>
        <p:nvPicPr>
          <p:cNvPr id="14338" name="Picture 2"/>
          <p:cNvPicPr>
            <a:picLocks noChangeAspect="1" noChangeArrowheads="1"/>
          </p:cNvPicPr>
          <p:nvPr/>
        </p:nvPicPr>
        <p:blipFill>
          <a:blip r:embed="rId3" cstate="print"/>
          <a:srcRect/>
          <a:stretch>
            <a:fillRect/>
          </a:stretch>
        </p:blipFill>
        <p:spPr bwMode="auto">
          <a:xfrm>
            <a:off x="1979712" y="2492896"/>
            <a:ext cx="4680520" cy="2660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043608" y="908720"/>
            <a:ext cx="6152018" cy="39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196752"/>
            <a:ext cx="8352928" cy="3785652"/>
          </a:xfrm>
          <a:prstGeom prst="rect">
            <a:avLst/>
          </a:prstGeom>
        </p:spPr>
        <p:txBody>
          <a:bodyPr wrap="square">
            <a:spAutoFit/>
          </a:bodyPr>
          <a:lstStyle/>
          <a:p>
            <a:pPr algn="ctr"/>
            <a:r>
              <a:rPr lang="pt-BR" sz="2000" b="1" dirty="0" smtClean="0">
                <a:latin typeface="Arial" pitchFamily="34" charset="0"/>
                <a:cs typeface="Arial" pitchFamily="34" charset="0"/>
              </a:rPr>
              <a:t>NASCIMENTO DA QUÍMICA ORGÂNICA</a:t>
            </a:r>
          </a:p>
          <a:p>
            <a:pPr algn="just"/>
            <a:endParaRPr lang="pt-BR" sz="2000" b="1" dirty="0" smtClean="0">
              <a:latin typeface="Arial" pitchFamily="34" charset="0"/>
              <a:cs typeface="Arial" pitchFamily="34" charset="0"/>
            </a:endParaRPr>
          </a:p>
          <a:p>
            <a:pPr algn="just"/>
            <a:endParaRPr lang="pt-BR" sz="2000" b="1" dirty="0" smtClean="0">
              <a:latin typeface="Arial" pitchFamily="34" charset="0"/>
              <a:cs typeface="Arial" pitchFamily="34" charset="0"/>
            </a:endParaRPr>
          </a:p>
          <a:p>
            <a:pPr algn="just"/>
            <a:r>
              <a:rPr lang="pt-BR" sz="2000" dirty="0" smtClean="0">
                <a:latin typeface="Arial" pitchFamily="34" charset="0"/>
                <a:cs typeface="Arial" pitchFamily="34" charset="0"/>
              </a:rPr>
              <a:t>No século XVIII, </a:t>
            </a:r>
            <a:r>
              <a:rPr lang="pt-BR" sz="2000" dirty="0" err="1" smtClean="0">
                <a:latin typeface="Arial" pitchFamily="34" charset="0"/>
                <a:cs typeface="Arial" pitchFamily="34" charset="0"/>
              </a:rPr>
              <a:t>Scheele</a:t>
            </a:r>
            <a:r>
              <a:rPr lang="pt-BR" sz="2000" dirty="0" smtClean="0">
                <a:latin typeface="Arial" pitchFamily="34" charset="0"/>
                <a:cs typeface="Arial" pitchFamily="34" charset="0"/>
              </a:rPr>
              <a:t> (1742-1786) conseguiu isolar ácido </a:t>
            </a:r>
            <a:r>
              <a:rPr lang="pt-BR" sz="2000" dirty="0" err="1" smtClean="0">
                <a:latin typeface="Arial" pitchFamily="34" charset="0"/>
                <a:cs typeface="Arial" pitchFamily="34" charset="0"/>
              </a:rPr>
              <a:t>tartárico</a:t>
            </a:r>
            <a:r>
              <a:rPr lang="pt-BR" sz="2000" dirty="0" smtClean="0">
                <a:latin typeface="Arial" pitchFamily="34" charset="0"/>
                <a:cs typeface="Arial" pitchFamily="34" charset="0"/>
              </a:rPr>
              <a:t> (C4H6O6) da uva, ácido cítrico (C6H8O7) do limão, ácido lático (C3H6O3) do leite, glicerina (C3H8O3) da gordura, </a:t>
            </a:r>
            <a:r>
              <a:rPr lang="pt-BR" sz="2000" dirty="0" err="1" smtClean="0">
                <a:latin typeface="Arial" pitchFamily="34" charset="0"/>
                <a:cs typeface="Arial" pitchFamily="34" charset="0"/>
              </a:rPr>
              <a:t>uréia</a:t>
            </a:r>
            <a:r>
              <a:rPr lang="pt-BR" sz="2000" dirty="0">
                <a:latin typeface="Arial" pitchFamily="34" charset="0"/>
                <a:cs typeface="Arial" pitchFamily="34" charset="0"/>
              </a:rPr>
              <a:t> </a:t>
            </a:r>
            <a:r>
              <a:rPr lang="pt-BR" sz="2000" dirty="0" smtClean="0">
                <a:latin typeface="Arial" pitchFamily="34" charset="0"/>
                <a:cs typeface="Arial" pitchFamily="34" charset="0"/>
              </a:rPr>
              <a:t>(CH4N2O) da urina etc.</a:t>
            </a: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Foi por esse motivo que Bergman (1735-1784) definiu, em 1777, a Química Orgânica como a Química dos compostos existentes nos organismos vivos, vegetais e animais, enquanto a Química Inorgânica seria a Química dos compostos existentes no reino mineral.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476672"/>
            <a:ext cx="8208912" cy="2246769"/>
          </a:xfrm>
          <a:prstGeom prst="rect">
            <a:avLst/>
          </a:prstGeom>
        </p:spPr>
        <p:txBody>
          <a:bodyPr wrap="square">
            <a:spAutoFit/>
          </a:bodyPr>
          <a:lstStyle/>
          <a:p>
            <a:r>
              <a:rPr lang="pt-BR" b="1" dirty="0" smtClean="0"/>
              <a:t> </a:t>
            </a:r>
            <a:r>
              <a:rPr lang="pt-BR" sz="2000" b="1" dirty="0" smtClean="0"/>
              <a:t>5. TIPOS DE CADEIA ORGÂNICA</a:t>
            </a:r>
          </a:p>
          <a:p>
            <a:r>
              <a:rPr lang="pt-BR" sz="2000" dirty="0"/>
              <a:t>	</a:t>
            </a:r>
            <a:r>
              <a:rPr lang="pt-BR" sz="2000" dirty="0" smtClean="0"/>
              <a:t>	</a:t>
            </a:r>
          </a:p>
          <a:p>
            <a:r>
              <a:rPr lang="pt-BR" sz="2000" dirty="0" smtClean="0"/>
              <a:t>	A existência de uma grande variedade de cadeias orgânicas nos obriga a classificá-las segundo vários critérios:</a:t>
            </a:r>
            <a:r>
              <a:rPr lang="pt-BR" sz="2000" b="1" dirty="0" smtClean="0"/>
              <a:t> </a:t>
            </a:r>
          </a:p>
          <a:p>
            <a:endParaRPr lang="pt-BR" sz="2000" b="1" dirty="0"/>
          </a:p>
          <a:p>
            <a:r>
              <a:rPr lang="pt-BR" sz="2000" b="1" dirty="0" smtClean="0"/>
              <a:t>Quanto ao fechamento da cadeia</a:t>
            </a:r>
            <a:endParaRPr lang="pt-BR" sz="2000" dirty="0" smtClean="0"/>
          </a:p>
          <a:p>
            <a:endParaRPr lang="pt-BR" sz="2000" dirty="0"/>
          </a:p>
        </p:txBody>
      </p:sp>
      <p:pic>
        <p:nvPicPr>
          <p:cNvPr id="16386" name="Picture 2"/>
          <p:cNvPicPr>
            <a:picLocks noChangeAspect="1" noChangeArrowheads="1"/>
          </p:cNvPicPr>
          <p:nvPr/>
        </p:nvPicPr>
        <p:blipFill>
          <a:blip r:embed="rId3" cstate="print"/>
          <a:srcRect/>
          <a:stretch>
            <a:fillRect/>
          </a:stretch>
        </p:blipFill>
        <p:spPr bwMode="auto">
          <a:xfrm>
            <a:off x="0" y="2713323"/>
            <a:ext cx="9144000" cy="2866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692696"/>
            <a:ext cx="3767570" cy="400110"/>
          </a:xfrm>
          <a:prstGeom prst="rect">
            <a:avLst/>
          </a:prstGeom>
        </p:spPr>
        <p:txBody>
          <a:bodyPr wrap="none">
            <a:spAutoFit/>
          </a:bodyPr>
          <a:lstStyle/>
          <a:p>
            <a:r>
              <a:rPr lang="pt-BR" dirty="0" smtClean="0"/>
              <a:t> </a:t>
            </a:r>
            <a:r>
              <a:rPr lang="pt-BR" sz="2000" b="1" dirty="0" smtClean="0"/>
              <a:t>Quanto à disposição dos átomos</a:t>
            </a:r>
            <a:endParaRPr lang="pt-BR" sz="2000" b="1" dirty="0"/>
          </a:p>
        </p:txBody>
      </p:sp>
      <p:pic>
        <p:nvPicPr>
          <p:cNvPr id="17410" name="Picture 2"/>
          <p:cNvPicPr>
            <a:picLocks noChangeAspect="1" noChangeArrowheads="1"/>
          </p:cNvPicPr>
          <p:nvPr/>
        </p:nvPicPr>
        <p:blipFill>
          <a:blip r:embed="rId3" cstate="print"/>
          <a:srcRect/>
          <a:stretch>
            <a:fillRect/>
          </a:stretch>
        </p:blipFill>
        <p:spPr bwMode="auto">
          <a:xfrm>
            <a:off x="0" y="1700808"/>
            <a:ext cx="9144000" cy="3730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980728"/>
            <a:ext cx="3183179" cy="400110"/>
          </a:xfrm>
          <a:prstGeom prst="rect">
            <a:avLst/>
          </a:prstGeom>
        </p:spPr>
        <p:txBody>
          <a:bodyPr wrap="none">
            <a:spAutoFit/>
          </a:bodyPr>
          <a:lstStyle/>
          <a:p>
            <a:r>
              <a:rPr lang="pt-BR" sz="2000" b="1" dirty="0" smtClean="0"/>
              <a:t>Quanto aos tipos de ligação</a:t>
            </a:r>
            <a:endParaRPr lang="pt-BR" sz="2000" b="1" dirty="0"/>
          </a:p>
        </p:txBody>
      </p:sp>
      <p:pic>
        <p:nvPicPr>
          <p:cNvPr id="18434" name="Picture 2"/>
          <p:cNvPicPr>
            <a:picLocks noChangeAspect="1" noChangeArrowheads="1"/>
          </p:cNvPicPr>
          <p:nvPr/>
        </p:nvPicPr>
        <p:blipFill>
          <a:blip r:embed="rId3" cstate="print"/>
          <a:srcRect/>
          <a:stretch>
            <a:fillRect/>
          </a:stretch>
        </p:blipFill>
        <p:spPr bwMode="auto">
          <a:xfrm>
            <a:off x="1" y="1772816"/>
            <a:ext cx="9143999" cy="422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404664"/>
            <a:ext cx="6840760" cy="1200329"/>
          </a:xfrm>
          <a:prstGeom prst="rect">
            <a:avLst/>
          </a:prstGeom>
        </p:spPr>
        <p:txBody>
          <a:bodyPr wrap="square">
            <a:spAutoFit/>
          </a:bodyPr>
          <a:lstStyle/>
          <a:p>
            <a:r>
              <a:rPr lang="pt-BR" b="1" dirty="0" smtClean="0"/>
              <a:t>LIGAÇÕES SIMPLES: </a:t>
            </a:r>
          </a:p>
          <a:p>
            <a:endParaRPr lang="pt-BR" dirty="0" smtClean="0"/>
          </a:p>
          <a:p>
            <a:r>
              <a:rPr lang="pt-BR" dirty="0" smtClean="0"/>
              <a:t>     As ligações simples ocorrem com orbitais </a:t>
            </a:r>
          </a:p>
          <a:p>
            <a:r>
              <a:rPr lang="pt-BR" dirty="0" smtClean="0"/>
              <a:t>de mesmo eixo e são chamadas de LIGAÇÕES SIGMA (σ).</a:t>
            </a:r>
            <a:endParaRPr lang="pt-BR" dirty="0"/>
          </a:p>
        </p:txBody>
      </p:sp>
      <p:pic>
        <p:nvPicPr>
          <p:cNvPr id="36866" name="Picture 2"/>
          <p:cNvPicPr>
            <a:picLocks noChangeAspect="1" noChangeArrowheads="1"/>
          </p:cNvPicPr>
          <p:nvPr/>
        </p:nvPicPr>
        <p:blipFill>
          <a:blip r:embed="rId3" cstate="print"/>
          <a:srcRect/>
          <a:stretch>
            <a:fillRect/>
          </a:stretch>
        </p:blipFill>
        <p:spPr bwMode="auto">
          <a:xfrm>
            <a:off x="467544" y="2276872"/>
            <a:ext cx="2046478" cy="1181472"/>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2771800" y="1844824"/>
            <a:ext cx="2278821" cy="1850132"/>
          </a:xfrm>
          <a:prstGeom prst="rect">
            <a:avLst/>
          </a:prstGeom>
          <a:noFill/>
          <a:ln w="9525">
            <a:noFill/>
            <a:miter lim="800000"/>
            <a:headEnd/>
            <a:tailEnd/>
          </a:ln>
        </p:spPr>
      </p:pic>
      <p:pic>
        <p:nvPicPr>
          <p:cNvPr id="36869" name="Picture 5"/>
          <p:cNvPicPr>
            <a:picLocks noChangeAspect="1" noChangeArrowheads="1"/>
          </p:cNvPicPr>
          <p:nvPr/>
        </p:nvPicPr>
        <p:blipFill>
          <a:blip r:embed="rId5" cstate="print"/>
          <a:srcRect/>
          <a:stretch>
            <a:fillRect/>
          </a:stretch>
        </p:blipFill>
        <p:spPr bwMode="auto">
          <a:xfrm>
            <a:off x="5724128" y="1772816"/>
            <a:ext cx="2940360" cy="1960240"/>
          </a:xfrm>
          <a:prstGeom prst="rect">
            <a:avLst/>
          </a:prstGeom>
          <a:noFill/>
          <a:ln w="9525">
            <a:noFill/>
            <a:miter lim="800000"/>
            <a:headEnd/>
            <a:tailEnd/>
          </a:ln>
        </p:spPr>
      </p:pic>
      <p:sp>
        <p:nvSpPr>
          <p:cNvPr id="7" name="Retângulo 6"/>
          <p:cNvSpPr/>
          <p:nvPr/>
        </p:nvSpPr>
        <p:spPr>
          <a:xfrm>
            <a:off x="827584" y="3861048"/>
            <a:ext cx="7272808" cy="1477328"/>
          </a:xfrm>
          <a:prstGeom prst="rect">
            <a:avLst/>
          </a:prstGeom>
        </p:spPr>
        <p:txBody>
          <a:bodyPr wrap="square">
            <a:spAutoFit/>
          </a:bodyPr>
          <a:lstStyle/>
          <a:p>
            <a:pPr algn="just"/>
            <a:r>
              <a:rPr lang="pt-BR" b="1" dirty="0" smtClean="0"/>
              <a:t>LIGAÇÕES DUPLAS: </a:t>
            </a:r>
            <a:endParaRPr lang="pt-BR" dirty="0" smtClean="0"/>
          </a:p>
          <a:p>
            <a:pPr algn="just"/>
            <a:r>
              <a:rPr lang="pt-BR" dirty="0" smtClean="0"/>
              <a:t>     A primeira ligação covalente entre dois  átomos ocorre com orbitais de mesmo eixo  (ligação sigma), as demais ligações ocorrem com orbitais paralelos e são chamadas de LIGAÇÕES </a:t>
            </a:r>
            <a:r>
              <a:rPr lang="pt-BR" dirty="0" err="1" smtClean="0"/>
              <a:t>pi</a:t>
            </a:r>
            <a:r>
              <a:rPr lang="pt-BR" dirty="0" smtClean="0"/>
              <a:t> (π). </a:t>
            </a:r>
          </a:p>
          <a:p>
            <a:endParaRPr lang="pt-BR" dirty="0"/>
          </a:p>
        </p:txBody>
      </p:sp>
      <p:pic>
        <p:nvPicPr>
          <p:cNvPr id="36870" name="Picture 6"/>
          <p:cNvPicPr>
            <a:picLocks noChangeAspect="1" noChangeArrowheads="1"/>
          </p:cNvPicPr>
          <p:nvPr/>
        </p:nvPicPr>
        <p:blipFill>
          <a:blip r:embed="rId6" cstate="print"/>
          <a:srcRect/>
          <a:stretch>
            <a:fillRect/>
          </a:stretch>
        </p:blipFill>
        <p:spPr bwMode="auto">
          <a:xfrm>
            <a:off x="2483768" y="5445224"/>
            <a:ext cx="2024243" cy="1026790"/>
          </a:xfrm>
          <a:prstGeom prst="rect">
            <a:avLst/>
          </a:prstGeom>
          <a:noFill/>
          <a:ln w="9525">
            <a:noFill/>
            <a:miter lim="800000"/>
            <a:headEnd/>
            <a:tailEnd/>
          </a:ln>
        </p:spPr>
      </p:pic>
      <p:pic>
        <p:nvPicPr>
          <p:cNvPr id="36871" name="Picture 7"/>
          <p:cNvPicPr>
            <a:picLocks noChangeAspect="1" noChangeArrowheads="1"/>
          </p:cNvPicPr>
          <p:nvPr/>
        </p:nvPicPr>
        <p:blipFill>
          <a:blip r:embed="rId7" cstate="print"/>
          <a:srcRect/>
          <a:stretch>
            <a:fillRect/>
          </a:stretch>
        </p:blipFill>
        <p:spPr bwMode="auto">
          <a:xfrm>
            <a:off x="5724128" y="5037584"/>
            <a:ext cx="2430669" cy="1820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980728"/>
            <a:ext cx="7632848" cy="1323439"/>
          </a:xfrm>
          <a:prstGeom prst="rect">
            <a:avLst/>
          </a:prstGeom>
        </p:spPr>
        <p:txBody>
          <a:bodyPr wrap="square">
            <a:spAutoFit/>
          </a:bodyPr>
          <a:lstStyle/>
          <a:p>
            <a:r>
              <a:rPr lang="pt-BR" sz="2000" b="1" dirty="0" smtClean="0"/>
              <a:t>LIGAÇÃO TRIPLA:</a:t>
            </a:r>
          </a:p>
          <a:p>
            <a:r>
              <a:rPr lang="pt-BR" sz="2000" dirty="0" smtClean="0"/>
              <a:t> </a:t>
            </a:r>
          </a:p>
          <a:p>
            <a:r>
              <a:rPr lang="pt-BR" sz="2000" dirty="0" smtClean="0"/>
              <a:t>Neste tipo de ligações teremos duas do tipo </a:t>
            </a:r>
            <a:r>
              <a:rPr lang="pt-BR" sz="2000" dirty="0" err="1" smtClean="0"/>
              <a:t>pi</a:t>
            </a:r>
            <a:r>
              <a:rPr lang="pt-BR" sz="2000" dirty="0" smtClean="0"/>
              <a:t> (π) e uma do tipo sigma(σ). </a:t>
            </a:r>
            <a:endParaRPr lang="pt-BR" sz="2000" dirty="0"/>
          </a:p>
        </p:txBody>
      </p:sp>
      <p:pic>
        <p:nvPicPr>
          <p:cNvPr id="37890" name="Picture 2"/>
          <p:cNvPicPr>
            <a:picLocks noChangeAspect="1" noChangeArrowheads="1"/>
          </p:cNvPicPr>
          <p:nvPr/>
        </p:nvPicPr>
        <p:blipFill>
          <a:blip r:embed="rId3" cstate="print"/>
          <a:srcRect/>
          <a:stretch>
            <a:fillRect/>
          </a:stretch>
        </p:blipFill>
        <p:spPr bwMode="auto">
          <a:xfrm>
            <a:off x="1763688" y="3068960"/>
            <a:ext cx="2512293" cy="957064"/>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932040" y="2564904"/>
            <a:ext cx="2729170" cy="2170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980728"/>
            <a:ext cx="3512693" cy="400110"/>
          </a:xfrm>
          <a:prstGeom prst="rect">
            <a:avLst/>
          </a:prstGeom>
        </p:spPr>
        <p:txBody>
          <a:bodyPr wrap="none">
            <a:spAutoFit/>
          </a:bodyPr>
          <a:lstStyle/>
          <a:p>
            <a:r>
              <a:rPr lang="pt-BR" sz="2000" b="1" dirty="0" smtClean="0"/>
              <a:t>Quanto à natureza dos átomos</a:t>
            </a:r>
            <a:endParaRPr lang="pt-BR" sz="2000" b="1" dirty="0"/>
          </a:p>
        </p:txBody>
      </p:sp>
      <p:pic>
        <p:nvPicPr>
          <p:cNvPr id="19458" name="Picture 2"/>
          <p:cNvPicPr>
            <a:picLocks noChangeAspect="1" noChangeArrowheads="1"/>
          </p:cNvPicPr>
          <p:nvPr/>
        </p:nvPicPr>
        <p:blipFill>
          <a:blip r:embed="rId3" cstate="print"/>
          <a:srcRect/>
          <a:stretch>
            <a:fillRect/>
          </a:stretch>
        </p:blipFill>
        <p:spPr bwMode="auto">
          <a:xfrm>
            <a:off x="0" y="1628800"/>
            <a:ext cx="9144000" cy="4585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332656"/>
            <a:ext cx="9144000" cy="3721719"/>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0" y="4149080"/>
            <a:ext cx="9144000" cy="373529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332656"/>
            <a:ext cx="9144000" cy="3360961"/>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0" y="4293096"/>
            <a:ext cx="9144000" cy="19198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0" y="1124743"/>
            <a:ext cx="9144000" cy="41576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028343"/>
            <a:ext cx="7776864" cy="4401205"/>
          </a:xfrm>
          <a:prstGeom prst="rect">
            <a:avLst/>
          </a:prstGeom>
        </p:spPr>
        <p:txBody>
          <a:bodyPr wrap="square">
            <a:spAutoFit/>
          </a:bodyPr>
          <a:lstStyle/>
          <a:p>
            <a:pPr algn="just"/>
            <a:r>
              <a:rPr lang="pt-BR" sz="2000" dirty="0" smtClean="0">
                <a:latin typeface="Arial" pitchFamily="34" charset="0"/>
                <a:cs typeface="Arial" pitchFamily="34" charset="0"/>
              </a:rPr>
              <a:t>Nessa mesma época, Lavoisier (1743-1794) conseguiu analisar vários compostos orgânicos e constatou que </a:t>
            </a:r>
            <a:r>
              <a:rPr lang="pt-BR" sz="2000" b="1" dirty="0" smtClean="0">
                <a:latin typeface="Arial" pitchFamily="34" charset="0"/>
                <a:cs typeface="Arial" pitchFamily="34" charset="0"/>
              </a:rPr>
              <a:t>todos continham o elemento químico carbono, representado pela letra C.</a:t>
            </a: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Em 1807, </a:t>
            </a:r>
            <a:r>
              <a:rPr lang="pt-BR" sz="2000" dirty="0" err="1" smtClean="0">
                <a:latin typeface="Arial" pitchFamily="34" charset="0"/>
                <a:cs typeface="Arial" pitchFamily="34" charset="0"/>
              </a:rPr>
              <a:t>Berzelius</a:t>
            </a:r>
            <a:r>
              <a:rPr lang="pt-BR" sz="2000" dirty="0" smtClean="0">
                <a:latin typeface="Arial" pitchFamily="34" charset="0"/>
                <a:cs typeface="Arial" pitchFamily="34" charset="0"/>
              </a:rPr>
              <a:t> lançou a </a:t>
            </a:r>
            <a:r>
              <a:rPr lang="pt-BR" sz="2000" dirty="0" err="1" smtClean="0">
                <a:latin typeface="Arial" pitchFamily="34" charset="0"/>
                <a:cs typeface="Arial" pitchFamily="34" charset="0"/>
              </a:rPr>
              <a:t>idéia</a:t>
            </a:r>
            <a:r>
              <a:rPr lang="pt-BR" sz="2000" dirty="0" smtClean="0">
                <a:latin typeface="Arial" pitchFamily="34" charset="0"/>
                <a:cs typeface="Arial" pitchFamily="34" charset="0"/>
              </a:rPr>
              <a:t> que apenas os organismos vivos eram capazes de produzir compostos orgânicos devido a uma força misteriosa. Esta teoria foi chamada de TEORIA FORÇA VITAL.  </a:t>
            </a:r>
          </a:p>
          <a:p>
            <a:pPr algn="just"/>
            <a:r>
              <a:rPr lang="pt-BR" sz="2000" dirty="0">
                <a:latin typeface="Arial" pitchFamily="34" charset="0"/>
                <a:cs typeface="Arial" pitchFamily="34" charset="0"/>
              </a:rPr>
              <a:t>	</a:t>
            </a:r>
            <a:r>
              <a:rPr lang="pt-BR" sz="2000" dirty="0" smtClean="0">
                <a:latin typeface="Arial" pitchFamily="34" charset="0"/>
                <a:cs typeface="Arial" pitchFamily="34" charset="0"/>
              </a:rPr>
              <a:t>		</a:t>
            </a:r>
            <a:r>
              <a:rPr lang="pt-BR" sz="2000" b="1" dirty="0" smtClean="0">
                <a:solidFill>
                  <a:srgbClr val="FF0000"/>
                </a:solidFill>
                <a:latin typeface="Arial" pitchFamily="34" charset="0"/>
                <a:cs typeface="Arial" pitchFamily="34" charset="0"/>
              </a:rPr>
              <a:t>Ser vivo </a:t>
            </a:r>
            <a:r>
              <a:rPr lang="pt-BR" sz="2000" b="1" dirty="0" smtClean="0">
                <a:solidFill>
                  <a:srgbClr val="FF0000"/>
                </a:solidFill>
                <a:latin typeface="Arial" pitchFamily="34" charset="0"/>
                <a:cs typeface="Arial" pitchFamily="34" charset="0"/>
                <a:sym typeface="Wingdings" pitchFamily="2" charset="2"/>
              </a:rPr>
              <a:t> Ser vivo</a:t>
            </a:r>
            <a:endParaRPr lang="pt-BR" sz="2000" b="1" dirty="0" smtClean="0">
              <a:solidFill>
                <a:srgbClr val="FF0000"/>
              </a:solidFill>
              <a:latin typeface="Arial" pitchFamily="34" charset="0"/>
              <a:cs typeface="Arial" pitchFamily="34" charset="0"/>
            </a:endParaRP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No ano de 1828, essa teoria foi posta em dúvida quando o químico alemão Friedrich </a:t>
            </a:r>
            <a:r>
              <a:rPr lang="pt-BR" sz="2000" dirty="0" err="1" smtClean="0">
                <a:latin typeface="Arial" pitchFamily="34" charset="0"/>
                <a:cs typeface="Arial" pitchFamily="34" charset="0"/>
              </a:rPr>
              <a:t>Wöhler</a:t>
            </a:r>
            <a:r>
              <a:rPr lang="pt-BR" sz="2000" dirty="0" smtClean="0">
                <a:latin typeface="Arial" pitchFamily="34" charset="0"/>
                <a:cs typeface="Arial" pitchFamily="34" charset="0"/>
              </a:rPr>
              <a:t>, aquecendo </a:t>
            </a:r>
            <a:r>
              <a:rPr lang="pt-BR" sz="2000" dirty="0" err="1" smtClean="0">
                <a:latin typeface="Arial" pitchFamily="34" charset="0"/>
                <a:cs typeface="Arial" pitchFamily="34" charset="0"/>
              </a:rPr>
              <a:t>cianato</a:t>
            </a:r>
            <a:r>
              <a:rPr lang="pt-BR" sz="2000" dirty="0" smtClean="0">
                <a:latin typeface="Arial" pitchFamily="34" charset="0"/>
                <a:cs typeface="Arial" pitchFamily="34" charset="0"/>
              </a:rPr>
              <a:t> de amônio, provocou </a:t>
            </a:r>
          </a:p>
          <a:p>
            <a:pPr algn="just"/>
            <a:r>
              <a:rPr lang="pt-BR" sz="2000" dirty="0" smtClean="0">
                <a:latin typeface="Arial" pitchFamily="34" charset="0"/>
                <a:cs typeface="Arial" pitchFamily="34" charset="0"/>
              </a:rPr>
              <a:t>uma reação, na qual um composto inorgânico se transformou em um composto orgânico, a URÉIA. </a:t>
            </a:r>
            <a:endParaRPr lang="pt-BR" sz="2000" dirty="0">
              <a:latin typeface="Arial" pitchFamily="34"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2843808" y="5301208"/>
            <a:ext cx="3846529" cy="132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23528" y="764704"/>
            <a:ext cx="8424936" cy="1200329"/>
          </a:xfrm>
          <a:prstGeom prst="rect">
            <a:avLst/>
          </a:prstGeom>
        </p:spPr>
        <p:txBody>
          <a:bodyPr wrap="square">
            <a:spAutoFit/>
          </a:bodyPr>
          <a:lstStyle/>
          <a:p>
            <a:pPr algn="just"/>
            <a:r>
              <a:rPr lang="pt-BR" dirty="0" smtClean="0"/>
              <a:t>O número de compostos aromáticos conhecido é tão grande que praticamente determinou, dentro da Química Orgânica, uma nova divisão, denominada Química dos Aromáticos. Disso resulta outra classificação muito comum, que divide os compostos orgânicos em:</a:t>
            </a:r>
            <a:endParaRPr lang="pt-BR" dirty="0"/>
          </a:p>
        </p:txBody>
      </p:sp>
      <p:pic>
        <p:nvPicPr>
          <p:cNvPr id="23555" name="Picture 3"/>
          <p:cNvPicPr>
            <a:picLocks noChangeAspect="1" noChangeArrowheads="1"/>
          </p:cNvPicPr>
          <p:nvPr/>
        </p:nvPicPr>
        <p:blipFill>
          <a:blip r:embed="rId3" cstate="print"/>
          <a:srcRect/>
          <a:stretch>
            <a:fillRect/>
          </a:stretch>
        </p:blipFill>
        <p:spPr bwMode="auto">
          <a:xfrm>
            <a:off x="0" y="2132856"/>
            <a:ext cx="9144000" cy="148969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0" y="4005064"/>
            <a:ext cx="9144000" cy="249289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259632" y="597058"/>
            <a:ext cx="6912767" cy="6260942"/>
          </a:xfrm>
          <a:prstGeom prst="rect">
            <a:avLst/>
          </a:prstGeom>
          <a:noFill/>
          <a:ln w="9525">
            <a:noFill/>
            <a:miter lim="800000"/>
            <a:headEnd/>
            <a:tailEnd/>
          </a:ln>
        </p:spPr>
      </p:pic>
      <p:sp>
        <p:nvSpPr>
          <p:cNvPr id="3" name="CaixaDeTexto 2"/>
          <p:cNvSpPr txBox="1"/>
          <p:nvPr/>
        </p:nvSpPr>
        <p:spPr>
          <a:xfrm>
            <a:off x="971600" y="260648"/>
            <a:ext cx="7128792" cy="400110"/>
          </a:xfrm>
          <a:prstGeom prst="rect">
            <a:avLst/>
          </a:prstGeom>
          <a:noFill/>
        </p:spPr>
        <p:txBody>
          <a:bodyPr wrap="square" rtlCol="0">
            <a:spAutoFit/>
          </a:bodyPr>
          <a:lstStyle/>
          <a:p>
            <a:r>
              <a:rPr lang="pt-BR" sz="2000" b="1" dirty="0" smtClean="0"/>
              <a:t>Resum</a:t>
            </a:r>
            <a:r>
              <a:rPr lang="pt-BR" b="1" dirty="0" smtClean="0"/>
              <a:t>o</a:t>
            </a:r>
            <a:endParaRPr lang="pt-B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827584" y="1268760"/>
            <a:ext cx="7601372" cy="439133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755576" y="740620"/>
            <a:ext cx="7156053" cy="488467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475656" y="404664"/>
            <a:ext cx="5783138" cy="64677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332656"/>
            <a:ext cx="8820472" cy="2554545"/>
          </a:xfrm>
          <a:prstGeom prst="rect">
            <a:avLst/>
          </a:prstGeom>
        </p:spPr>
        <p:txBody>
          <a:bodyPr wrap="square">
            <a:spAutoFit/>
          </a:bodyPr>
          <a:lstStyle/>
          <a:p>
            <a:pPr algn="just"/>
            <a:r>
              <a:rPr lang="pt-BR" b="1" dirty="0" smtClean="0"/>
              <a:t> </a:t>
            </a:r>
            <a:r>
              <a:rPr lang="pt-BR" sz="2000" b="1" dirty="0" smtClean="0"/>
              <a:t>FÓRMULA ESTRUTURAL</a:t>
            </a:r>
          </a:p>
          <a:p>
            <a:pPr algn="just"/>
            <a:endParaRPr lang="pt-BR" sz="2000" dirty="0" smtClean="0"/>
          </a:p>
          <a:p>
            <a:pPr algn="just"/>
            <a:r>
              <a:rPr lang="pt-BR" sz="2000" dirty="0" smtClean="0"/>
              <a:t>Em virtude da grande variedade de cadeias carbônicas que podem aparecer nos compostos orgânicos, são muito importantes as chamadas fórmulas estruturais, que nos revelam a estrutura, isto é,a arrumação ou disposição dos átomos dentro das moléculas. </a:t>
            </a:r>
          </a:p>
          <a:p>
            <a:pPr algn="just"/>
            <a:endParaRPr lang="pt-BR" sz="2000" dirty="0"/>
          </a:p>
          <a:p>
            <a:pPr algn="just"/>
            <a:r>
              <a:rPr lang="pt-BR" sz="2000" dirty="0" smtClean="0"/>
              <a:t>Por exemplo, uma estrutura muito encontrada na gasolina é a seguinte:</a:t>
            </a:r>
            <a:endParaRPr lang="pt-BR" sz="2000" dirty="0"/>
          </a:p>
        </p:txBody>
      </p:sp>
      <p:pic>
        <p:nvPicPr>
          <p:cNvPr id="28674" name="Picture 2"/>
          <p:cNvPicPr>
            <a:picLocks noChangeAspect="1" noChangeArrowheads="1"/>
          </p:cNvPicPr>
          <p:nvPr/>
        </p:nvPicPr>
        <p:blipFill>
          <a:blip r:embed="rId3" cstate="print"/>
          <a:srcRect/>
          <a:stretch>
            <a:fillRect/>
          </a:stretch>
        </p:blipFill>
        <p:spPr bwMode="auto">
          <a:xfrm>
            <a:off x="899592" y="3068960"/>
            <a:ext cx="7106352" cy="3789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95536" y="476672"/>
            <a:ext cx="8388424" cy="1323439"/>
          </a:xfrm>
          <a:prstGeom prst="rect">
            <a:avLst/>
          </a:prstGeom>
        </p:spPr>
        <p:txBody>
          <a:bodyPr wrap="square">
            <a:spAutoFit/>
          </a:bodyPr>
          <a:lstStyle/>
          <a:p>
            <a:pPr algn="just"/>
            <a:r>
              <a:rPr lang="pt-BR" sz="2000" dirty="0" smtClean="0"/>
              <a:t>Esta última, denominada fórmula estrutural condensada, é a mais usada, pois, sem dúvida, é mais fácil de se escrever do que a primeira.</a:t>
            </a:r>
          </a:p>
          <a:p>
            <a:pPr algn="just"/>
            <a:endParaRPr lang="pt-BR" sz="2000" dirty="0"/>
          </a:p>
          <a:p>
            <a:pPr algn="just"/>
            <a:r>
              <a:rPr lang="pt-BR" sz="2000" dirty="0" smtClean="0"/>
              <a:t>Outra versão ainda mais simplificada da mesma fórmula, seria:</a:t>
            </a:r>
            <a:endParaRPr lang="pt-BR" sz="2000" dirty="0"/>
          </a:p>
        </p:txBody>
      </p:sp>
      <p:pic>
        <p:nvPicPr>
          <p:cNvPr id="29699" name="Picture 3"/>
          <p:cNvPicPr>
            <a:picLocks noChangeAspect="1" noChangeArrowheads="1"/>
          </p:cNvPicPr>
          <p:nvPr/>
        </p:nvPicPr>
        <p:blipFill>
          <a:blip r:embed="rId3" cstate="print"/>
          <a:srcRect/>
          <a:stretch>
            <a:fillRect/>
          </a:stretch>
        </p:blipFill>
        <p:spPr bwMode="auto">
          <a:xfrm>
            <a:off x="395536" y="2060848"/>
            <a:ext cx="3946232" cy="1702296"/>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4716017" y="2204864"/>
            <a:ext cx="3602310" cy="1593329"/>
          </a:xfrm>
          <a:prstGeom prst="rect">
            <a:avLst/>
          </a:prstGeom>
          <a:noFill/>
          <a:ln w="9525">
            <a:noFill/>
            <a:miter lim="800000"/>
            <a:headEnd/>
            <a:tailEnd/>
          </a:ln>
        </p:spPr>
      </p:pic>
      <p:sp>
        <p:nvSpPr>
          <p:cNvPr id="6" name="Retângulo de cantos arredondados 5"/>
          <p:cNvSpPr/>
          <p:nvPr/>
        </p:nvSpPr>
        <p:spPr>
          <a:xfrm>
            <a:off x="4499992" y="1988840"/>
            <a:ext cx="4104456" cy="2160240"/>
          </a:xfrm>
          <a:prstGeom prst="round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23528" y="4437112"/>
            <a:ext cx="8208912" cy="1015663"/>
          </a:xfrm>
          <a:prstGeom prst="rect">
            <a:avLst/>
          </a:prstGeom>
        </p:spPr>
        <p:txBody>
          <a:bodyPr wrap="square">
            <a:spAutoFit/>
          </a:bodyPr>
          <a:lstStyle/>
          <a:p>
            <a:pPr algn="just"/>
            <a:r>
              <a:rPr lang="pt-BR" sz="2000" dirty="0" smtClean="0"/>
              <a:t>na qual a cadeia principal é representada por uma linha em </a:t>
            </a:r>
            <a:r>
              <a:rPr lang="pt-BR" sz="2000" dirty="0" err="1" smtClean="0"/>
              <a:t>ziguezague</a:t>
            </a:r>
            <a:r>
              <a:rPr lang="pt-BR" sz="2000" dirty="0" smtClean="0"/>
              <a:t>.</a:t>
            </a:r>
          </a:p>
          <a:p>
            <a:pPr algn="just"/>
            <a:r>
              <a:rPr lang="pt-BR" sz="2000" dirty="0" smtClean="0"/>
              <a:t>Podemos simplificá-la ainda mais omitindo os grupos CH3, resultando então:</a:t>
            </a:r>
            <a:endParaRPr lang="pt-BR" sz="2000" dirty="0"/>
          </a:p>
        </p:txBody>
      </p:sp>
      <p:pic>
        <p:nvPicPr>
          <p:cNvPr id="29702" name="Picture 6"/>
          <p:cNvPicPr>
            <a:picLocks noChangeAspect="1" noChangeArrowheads="1"/>
          </p:cNvPicPr>
          <p:nvPr/>
        </p:nvPicPr>
        <p:blipFill>
          <a:blip r:embed="rId5" cstate="print"/>
          <a:srcRect/>
          <a:stretch>
            <a:fillRect/>
          </a:stretch>
        </p:blipFill>
        <p:spPr bwMode="auto">
          <a:xfrm>
            <a:off x="3419872" y="5301208"/>
            <a:ext cx="2448272" cy="113669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476672"/>
            <a:ext cx="8280920" cy="1631216"/>
          </a:xfrm>
          <a:prstGeom prst="rect">
            <a:avLst/>
          </a:prstGeom>
        </p:spPr>
        <p:txBody>
          <a:bodyPr wrap="square">
            <a:spAutoFit/>
          </a:bodyPr>
          <a:lstStyle/>
          <a:p>
            <a:pPr algn="just"/>
            <a:r>
              <a:rPr lang="pt-BR" sz="2000" dirty="0" smtClean="0"/>
              <a:t>Em outras palavras, os C, CH, CH2 e CH3 ficam subentendidos, embora sejam escritos, às vezes, os grupos terminais da cadeia e das ramificações.</a:t>
            </a:r>
          </a:p>
          <a:p>
            <a:pPr algn="just"/>
            <a:endParaRPr lang="pt-BR" sz="2000" dirty="0" smtClean="0"/>
          </a:p>
          <a:p>
            <a:pPr algn="just"/>
            <a:r>
              <a:rPr lang="pt-BR" sz="2000" dirty="0" smtClean="0"/>
              <a:t>Havendo, porém, átomos diferentes do carbono e do hidrogênio, eles deverão ser escritos. Veja o exemplo de um outro composto:</a:t>
            </a:r>
            <a:endParaRPr lang="pt-BR" sz="2000" dirty="0"/>
          </a:p>
        </p:txBody>
      </p:sp>
      <p:pic>
        <p:nvPicPr>
          <p:cNvPr id="30722" name="Picture 2"/>
          <p:cNvPicPr>
            <a:picLocks noChangeAspect="1" noChangeArrowheads="1"/>
          </p:cNvPicPr>
          <p:nvPr/>
        </p:nvPicPr>
        <p:blipFill>
          <a:blip r:embed="rId3" cstate="print"/>
          <a:srcRect/>
          <a:stretch>
            <a:fillRect/>
          </a:stretch>
        </p:blipFill>
        <p:spPr bwMode="auto">
          <a:xfrm>
            <a:off x="611560" y="2348880"/>
            <a:ext cx="7895884" cy="1370062"/>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395536" y="4221088"/>
            <a:ext cx="8432660" cy="18684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1043608" y="1484784"/>
            <a:ext cx="7213424" cy="418923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403648" y="1096242"/>
            <a:ext cx="6375648" cy="46710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2276872"/>
            <a:ext cx="8136904" cy="1938992"/>
          </a:xfrm>
          <a:prstGeom prst="rect">
            <a:avLst/>
          </a:prstGeom>
        </p:spPr>
        <p:txBody>
          <a:bodyPr wrap="square">
            <a:spAutoFit/>
          </a:bodyPr>
          <a:lstStyle/>
          <a:p>
            <a:pPr algn="just"/>
            <a:r>
              <a:rPr lang="pt-BR" dirty="0" smtClean="0"/>
              <a:t> 	</a:t>
            </a:r>
            <a:r>
              <a:rPr lang="pt-BR" sz="2000" dirty="0" smtClean="0">
                <a:latin typeface="Arial" pitchFamily="34" charset="0"/>
                <a:cs typeface="Arial" pitchFamily="34" charset="0"/>
              </a:rPr>
              <a:t>Hoje são denominados de  compostos orgânicos os compostos que contêm CARBONO, sejam ou não originados por  organismos vivos. </a:t>
            </a:r>
          </a:p>
          <a:p>
            <a:pPr algn="just"/>
            <a:r>
              <a:rPr lang="pt-BR" sz="2000" dirty="0" smtClean="0">
                <a:latin typeface="Arial" pitchFamily="34" charset="0"/>
                <a:cs typeface="Arial" pitchFamily="34" charset="0"/>
              </a:rPr>
              <a:t> </a:t>
            </a:r>
          </a:p>
          <a:p>
            <a:pPr algn="just"/>
            <a:r>
              <a:rPr lang="pt-BR" sz="2000" dirty="0" smtClean="0">
                <a:latin typeface="Arial" pitchFamily="34" charset="0"/>
                <a:cs typeface="Arial" pitchFamily="34" charset="0"/>
              </a:rPr>
              <a:t>	</a:t>
            </a:r>
            <a:r>
              <a:rPr lang="pt-BR" sz="2000" b="1" dirty="0" smtClean="0">
                <a:solidFill>
                  <a:srgbClr val="FF0000"/>
                </a:solidFill>
                <a:latin typeface="Arial" pitchFamily="34" charset="0"/>
                <a:cs typeface="Arial" pitchFamily="34" charset="0"/>
              </a:rPr>
              <a:t>QUÍMICA ORGÂNICA é a parte da química que estuda os compostos do carbono. </a:t>
            </a:r>
            <a:endParaRPr lang="pt-BR" sz="2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srcRect/>
          <a:stretch>
            <a:fillRect/>
          </a:stretch>
        </p:blipFill>
        <p:spPr bwMode="auto">
          <a:xfrm>
            <a:off x="971600" y="692696"/>
            <a:ext cx="7200800" cy="113299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1187624" y="2276872"/>
            <a:ext cx="6912768" cy="331182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899592" y="879820"/>
            <a:ext cx="7292132" cy="502401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683568" y="1556792"/>
            <a:ext cx="7812360" cy="24181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0688"/>
            <a:ext cx="8820472" cy="4278094"/>
          </a:xfrm>
          <a:prstGeom prst="rect">
            <a:avLst/>
          </a:prstGeom>
        </p:spPr>
        <p:txBody>
          <a:bodyPr wrap="square">
            <a:spAutoFit/>
          </a:bodyPr>
          <a:lstStyle/>
          <a:p>
            <a:r>
              <a:rPr lang="pt-BR" sz="2000" dirty="0" smtClean="0"/>
              <a:t>	Os Compostos orgânicos que possuem moléculas de benzeno em sua estrutura podem ser chamadas de compostos aromáticos.</a:t>
            </a:r>
          </a:p>
          <a:p>
            <a:pPr algn="ctr"/>
            <a:endParaRPr lang="pt-BR" b="1" dirty="0"/>
          </a:p>
          <a:p>
            <a:pPr algn="ctr"/>
            <a:r>
              <a:rPr lang="pt-BR" sz="2000" b="1" dirty="0" smtClean="0"/>
              <a:t>AROMATICIDADE DE UM COMPOSTO </a:t>
            </a:r>
          </a:p>
          <a:p>
            <a:endParaRPr lang="pt-BR" b="1" dirty="0" smtClean="0"/>
          </a:p>
          <a:p>
            <a:endParaRPr lang="pt-BR" b="1" dirty="0" smtClean="0"/>
          </a:p>
          <a:p>
            <a:r>
              <a:rPr lang="pt-BR" sz="2000" b="1" dirty="0" smtClean="0"/>
              <a:t>Regra de </a:t>
            </a:r>
            <a:r>
              <a:rPr lang="pt-BR" sz="2000" b="1" dirty="0" err="1" smtClean="0"/>
              <a:t>Hückel</a:t>
            </a:r>
            <a:r>
              <a:rPr lang="pt-BR" sz="2000" b="1" dirty="0" smtClean="0"/>
              <a:t> </a:t>
            </a:r>
          </a:p>
          <a:p>
            <a:endParaRPr lang="pt-BR" sz="2000" b="1" dirty="0" smtClean="0"/>
          </a:p>
          <a:p>
            <a:r>
              <a:rPr lang="pt-BR" sz="2000" dirty="0" smtClean="0"/>
              <a:t>     Um anel monocíclico coplanar será considerado aromático se o número de </a:t>
            </a:r>
          </a:p>
          <a:p>
            <a:r>
              <a:rPr lang="pt-BR" sz="2000" dirty="0" smtClean="0"/>
              <a:t>elétrons  “</a:t>
            </a:r>
            <a:r>
              <a:rPr lang="pt-BR" sz="2000" dirty="0" err="1" smtClean="0"/>
              <a:t>pi</a:t>
            </a:r>
            <a:r>
              <a:rPr lang="pt-BR" sz="2000" dirty="0" smtClean="0"/>
              <a:t>” contidos no composto for igual “4n + 2”, onde “n” é um número inteiro. </a:t>
            </a:r>
          </a:p>
          <a:p>
            <a:r>
              <a:rPr lang="pt-BR" sz="2000" dirty="0" smtClean="0"/>
              <a:t> </a:t>
            </a:r>
          </a:p>
          <a:p>
            <a:r>
              <a:rPr lang="pt-BR" sz="2000" dirty="0" smtClean="0"/>
              <a:t> O benzeno possui 6 elétrons </a:t>
            </a:r>
            <a:r>
              <a:rPr lang="pt-BR" sz="2000" dirty="0" err="1" smtClean="0"/>
              <a:t>pi</a:t>
            </a:r>
            <a:r>
              <a:rPr lang="pt-BR" sz="2000" dirty="0" smtClean="0"/>
              <a:t>, então teremos: </a:t>
            </a:r>
          </a:p>
          <a:p>
            <a:endParaRPr lang="pt-BR" dirty="0" smtClean="0"/>
          </a:p>
        </p:txBody>
      </p:sp>
      <p:pic>
        <p:nvPicPr>
          <p:cNvPr id="39938" name="Picture 2"/>
          <p:cNvPicPr>
            <a:picLocks noChangeAspect="1" noChangeArrowheads="1"/>
          </p:cNvPicPr>
          <p:nvPr/>
        </p:nvPicPr>
        <p:blipFill>
          <a:blip r:embed="rId3" cstate="print"/>
          <a:srcRect/>
          <a:stretch>
            <a:fillRect/>
          </a:stretch>
        </p:blipFill>
        <p:spPr bwMode="auto">
          <a:xfrm>
            <a:off x="7262440" y="3933056"/>
            <a:ext cx="1881560" cy="1665288"/>
          </a:xfrm>
          <a:prstGeom prst="rect">
            <a:avLst/>
          </a:prstGeom>
          <a:noFill/>
          <a:ln w="9525">
            <a:noFill/>
            <a:miter lim="800000"/>
            <a:headEnd/>
            <a:tailEnd/>
          </a:ln>
        </p:spPr>
      </p:pic>
      <p:sp>
        <p:nvSpPr>
          <p:cNvPr id="4" name="Retângulo 3"/>
          <p:cNvSpPr/>
          <p:nvPr/>
        </p:nvSpPr>
        <p:spPr>
          <a:xfrm>
            <a:off x="323528" y="6150114"/>
            <a:ext cx="9144000" cy="707886"/>
          </a:xfrm>
          <a:prstGeom prst="rect">
            <a:avLst/>
          </a:prstGeom>
        </p:spPr>
        <p:txBody>
          <a:bodyPr wrap="square">
            <a:spAutoFit/>
          </a:bodyPr>
          <a:lstStyle/>
          <a:p>
            <a:r>
              <a:rPr lang="pt-BR" sz="2000" dirty="0" smtClean="0"/>
              <a:t>4n + 2 = 6 </a:t>
            </a:r>
            <a:r>
              <a:rPr lang="pt-BR" sz="2000" dirty="0" smtClean="0">
                <a:sym typeface="Wingdings" pitchFamily="2" charset="2"/>
              </a:rPr>
              <a:t></a:t>
            </a:r>
            <a:r>
              <a:rPr lang="pt-BR" sz="2000" dirty="0" smtClean="0"/>
              <a:t> n = 1 que é um número Inteiro, portanto o benzeno é aromático. </a:t>
            </a:r>
          </a:p>
          <a:p>
            <a:r>
              <a:rPr lang="pt-BR" sz="2000" dirty="0" smtClean="0"/>
              <a:t> </a:t>
            </a:r>
            <a:endParaRPr lang="pt-BR" sz="2000" dirty="0"/>
          </a:p>
        </p:txBody>
      </p:sp>
      <p:pic>
        <p:nvPicPr>
          <p:cNvPr id="39939" name="Picture 3"/>
          <p:cNvPicPr>
            <a:picLocks noChangeAspect="1" noChangeArrowheads="1"/>
          </p:cNvPicPr>
          <p:nvPr/>
        </p:nvPicPr>
        <p:blipFill>
          <a:blip r:embed="rId4" cstate="print"/>
          <a:srcRect/>
          <a:stretch>
            <a:fillRect/>
          </a:stretch>
        </p:blipFill>
        <p:spPr bwMode="auto">
          <a:xfrm>
            <a:off x="5364088" y="3933056"/>
            <a:ext cx="1656184" cy="18425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268760"/>
            <a:ext cx="7992888" cy="3785652"/>
          </a:xfrm>
          <a:prstGeom prst="rect">
            <a:avLst/>
          </a:prstGeom>
        </p:spPr>
        <p:txBody>
          <a:bodyPr wrap="square">
            <a:spAutoFit/>
          </a:bodyPr>
          <a:lstStyle/>
          <a:p>
            <a:pPr algn="ctr"/>
            <a:r>
              <a:rPr lang="pt-BR" sz="2000" b="1" dirty="0" smtClean="0"/>
              <a:t>CARACTERÍSTICAS DO ÁTOMO DE CARBONO</a:t>
            </a:r>
          </a:p>
          <a:p>
            <a:pPr algn="ctr"/>
            <a:endParaRPr lang="pt-BR" sz="2000" b="1" dirty="0" smtClean="0"/>
          </a:p>
          <a:p>
            <a:pPr algn="ctr"/>
            <a:endParaRPr lang="pt-BR" sz="2000" b="1" dirty="0" smtClean="0"/>
          </a:p>
          <a:p>
            <a:pPr algn="just"/>
            <a:endParaRPr lang="pt-BR" sz="2000" dirty="0" smtClean="0"/>
          </a:p>
          <a:p>
            <a:pPr algn="just"/>
            <a:r>
              <a:rPr lang="pt-BR" sz="2000" dirty="0" smtClean="0"/>
              <a:t>O átomo de carbono apresenta certas particularidades que o tornam diferente dos demais elementos químicos; </a:t>
            </a:r>
          </a:p>
          <a:p>
            <a:pPr algn="just"/>
            <a:endParaRPr lang="pt-BR" sz="2000" dirty="0"/>
          </a:p>
          <a:p>
            <a:pPr algn="just"/>
            <a:r>
              <a:rPr lang="pt-BR" sz="2000" dirty="0"/>
              <a:t>E</a:t>
            </a:r>
            <a:r>
              <a:rPr lang="pt-BR" sz="2000" dirty="0" smtClean="0"/>
              <a:t>sse fato foi percebido na metade do século XIX, inicialmente por </a:t>
            </a:r>
            <a:r>
              <a:rPr lang="pt-BR" sz="2000" b="1" dirty="0" err="1" smtClean="0"/>
              <a:t>Kekulé</a:t>
            </a:r>
            <a:r>
              <a:rPr lang="pt-BR" sz="2000" b="1" dirty="0" smtClean="0"/>
              <a:t>,</a:t>
            </a:r>
            <a:r>
              <a:rPr lang="pt-BR" sz="2000" dirty="0" smtClean="0"/>
              <a:t> e possibilitou uma melhor compreensão da estrutura das substâncias orgânicas.</a:t>
            </a:r>
          </a:p>
          <a:p>
            <a:pPr algn="just"/>
            <a:endParaRPr lang="pt-BR" sz="2000" dirty="0" smtClean="0"/>
          </a:p>
          <a:p>
            <a:pPr algn="just"/>
            <a:r>
              <a:rPr lang="pt-BR" sz="2000" dirty="0" smtClean="0"/>
              <a:t>Dentre as principais características do átomo de carbono devemos citar:</a:t>
            </a:r>
            <a:endParaRPr lang="pt-B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196752"/>
            <a:ext cx="7704856" cy="2554545"/>
          </a:xfrm>
          <a:prstGeom prst="rect">
            <a:avLst/>
          </a:prstGeom>
        </p:spPr>
        <p:txBody>
          <a:bodyPr wrap="square">
            <a:spAutoFit/>
          </a:bodyPr>
          <a:lstStyle/>
          <a:p>
            <a:pPr marL="342900" indent="-342900" algn="just">
              <a:buAutoNum type="arabicPeriod"/>
            </a:pPr>
            <a:r>
              <a:rPr lang="pt-BR" sz="2000" b="1" dirty="0" smtClean="0"/>
              <a:t>O CARBONO É TETRAVALENTE</a:t>
            </a:r>
          </a:p>
          <a:p>
            <a:pPr marL="342900" indent="-342900" algn="just">
              <a:buAutoNum type="arabicPeriod"/>
            </a:pPr>
            <a:endParaRPr lang="pt-BR" sz="2000" b="1" dirty="0" smtClean="0"/>
          </a:p>
          <a:p>
            <a:pPr algn="just">
              <a:buFontTx/>
              <a:buChar char="-"/>
            </a:pPr>
            <a:r>
              <a:rPr lang="pt-BR" sz="2000" dirty="0" smtClean="0"/>
              <a:t>  número atômico do carbono é 6</a:t>
            </a:r>
          </a:p>
          <a:p>
            <a:pPr algn="just"/>
            <a:r>
              <a:rPr lang="pt-BR" sz="2000" dirty="0"/>
              <a:t>-</a:t>
            </a:r>
            <a:r>
              <a:rPr lang="pt-BR" sz="2000" dirty="0" smtClean="0"/>
              <a:t> sua configuração eletrônica apresenta 2é na camada K e 4é na camada L.  Tendo 4é em sua última camada eletrônica, o carbono os compartilha com quatro elétrons de outros átomos, para que se complete o octeto, atingindo-se a configuração estável. Por exemplo, a estrutura do metano (CH4) é:</a:t>
            </a:r>
            <a:endParaRPr lang="pt-BR" sz="2000" dirty="0"/>
          </a:p>
        </p:txBody>
      </p:sp>
      <p:pic>
        <p:nvPicPr>
          <p:cNvPr id="3" name="Picture 2"/>
          <p:cNvPicPr>
            <a:picLocks noChangeAspect="1" noChangeArrowheads="1"/>
          </p:cNvPicPr>
          <p:nvPr/>
        </p:nvPicPr>
        <p:blipFill>
          <a:blip r:embed="rId3" cstate="print"/>
          <a:srcRect/>
          <a:stretch>
            <a:fillRect/>
          </a:stretch>
        </p:blipFill>
        <p:spPr bwMode="auto">
          <a:xfrm>
            <a:off x="683568" y="4077072"/>
            <a:ext cx="1390650" cy="1400175"/>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2339752" y="4093840"/>
            <a:ext cx="6483968" cy="1383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95536" y="1988840"/>
            <a:ext cx="8424936" cy="2579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764704"/>
            <a:ext cx="8208912" cy="2246769"/>
          </a:xfrm>
          <a:prstGeom prst="rect">
            <a:avLst/>
          </a:prstGeom>
        </p:spPr>
        <p:txBody>
          <a:bodyPr wrap="square">
            <a:spAutoFit/>
          </a:bodyPr>
          <a:lstStyle/>
          <a:p>
            <a:r>
              <a:rPr lang="pt-BR" sz="2000" b="1" dirty="0" smtClean="0">
                <a:latin typeface="Arial" pitchFamily="34" charset="0"/>
                <a:cs typeface="Arial" pitchFamily="34" charset="0"/>
              </a:rPr>
              <a:t>2. O CARBONO FORMA LIGAÇÕES MÚLTIPLAS</a:t>
            </a:r>
          </a:p>
          <a:p>
            <a:endParaRPr lang="pt-BR" sz="2000" b="1" dirty="0" smtClean="0">
              <a:latin typeface="Arial" pitchFamily="34" charset="0"/>
              <a:cs typeface="Arial" pitchFamily="34" charset="0"/>
            </a:endParaRPr>
          </a:p>
          <a:p>
            <a:pPr algn="just"/>
            <a:r>
              <a:rPr lang="pt-BR" sz="2000" dirty="0" smtClean="0">
                <a:latin typeface="Arial" pitchFamily="34" charset="0"/>
                <a:cs typeface="Arial" pitchFamily="34" charset="0"/>
              </a:rPr>
              <a:t>Nos exemplos anteriores (CH</a:t>
            </a:r>
            <a:r>
              <a:rPr lang="pt-BR" sz="2000" baseline="-25000" dirty="0" smtClean="0">
                <a:latin typeface="Arial" pitchFamily="34" charset="0"/>
                <a:cs typeface="Arial" pitchFamily="34" charset="0"/>
              </a:rPr>
              <a:t>4</a:t>
            </a:r>
            <a:r>
              <a:rPr lang="pt-BR" sz="2000" dirty="0" smtClean="0">
                <a:latin typeface="Arial" pitchFamily="34" charset="0"/>
                <a:cs typeface="Arial" pitchFamily="34" charset="0"/>
              </a:rPr>
              <a:t> e CH</a:t>
            </a:r>
            <a:r>
              <a:rPr lang="pt-BR" sz="2000" baseline="-25000" dirty="0" smtClean="0">
                <a:latin typeface="Arial" pitchFamily="34" charset="0"/>
                <a:cs typeface="Arial" pitchFamily="34" charset="0"/>
              </a:rPr>
              <a:t>3</a:t>
            </a:r>
            <a:r>
              <a:rPr lang="pt-BR" sz="2000" dirty="0" smtClean="0">
                <a:latin typeface="Arial" pitchFamily="34" charset="0"/>
                <a:cs typeface="Arial" pitchFamily="34" charset="0"/>
              </a:rPr>
              <a:t>Cl), vimos o carbono formando uma única ligação — ligação </a:t>
            </a:r>
            <a:r>
              <a:rPr lang="pt-BR" sz="2000" dirty="0" err="1" smtClean="0">
                <a:latin typeface="Arial" pitchFamily="34" charset="0"/>
                <a:cs typeface="Arial" pitchFamily="34" charset="0"/>
              </a:rPr>
              <a:t>simples—com</a:t>
            </a:r>
            <a:r>
              <a:rPr lang="pt-BR" sz="2000" dirty="0" smtClean="0">
                <a:latin typeface="Arial" pitchFamily="34" charset="0"/>
                <a:cs typeface="Arial" pitchFamily="34" charset="0"/>
              </a:rPr>
              <a:t> cada átomo de hidrogênio ou de cloro. Entretanto, um átomo de carbono pode estabelecer duas ou três ligações com um segundo átomo, formando, respectivamente, uma ligação dupla ou uma ligação tripla. Por exemplo:</a:t>
            </a:r>
            <a:endParaRPr lang="pt-BR" sz="2000" dirty="0">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1475656" y="3356992"/>
            <a:ext cx="6328745"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124744"/>
            <a:ext cx="8496944" cy="1015663"/>
          </a:xfrm>
          <a:prstGeom prst="rect">
            <a:avLst/>
          </a:prstGeom>
        </p:spPr>
        <p:txBody>
          <a:bodyPr wrap="square">
            <a:spAutoFit/>
          </a:bodyPr>
          <a:lstStyle/>
          <a:p>
            <a:r>
              <a:rPr lang="pt-BR" sz="2000" b="1" dirty="0" smtClean="0"/>
              <a:t>3. O CARBONO LIGA-SE A VÁRIAS CLASSES DE ELEMENTOS QUÍMICOS</a:t>
            </a:r>
          </a:p>
          <a:p>
            <a:endParaRPr lang="pt-BR" sz="2000" b="1" dirty="0" smtClean="0"/>
          </a:p>
          <a:p>
            <a:r>
              <a:rPr lang="pt-BR" sz="2000" dirty="0" smtClean="0"/>
              <a:t>O carbono está na coluna 4A, no “meio” do 2º período da Tabela Periódica:</a:t>
            </a:r>
            <a:endParaRPr lang="pt-BR" sz="2000" dirty="0"/>
          </a:p>
        </p:txBody>
      </p:sp>
      <p:pic>
        <p:nvPicPr>
          <p:cNvPr id="6146" name="Picture 2"/>
          <p:cNvPicPr>
            <a:picLocks noChangeAspect="1" noChangeArrowheads="1"/>
          </p:cNvPicPr>
          <p:nvPr/>
        </p:nvPicPr>
        <p:blipFill>
          <a:blip r:embed="rId3" cstate="print"/>
          <a:srcRect/>
          <a:stretch>
            <a:fillRect/>
          </a:stretch>
        </p:blipFill>
        <p:spPr bwMode="auto">
          <a:xfrm>
            <a:off x="2771800" y="2420888"/>
            <a:ext cx="3350803" cy="1459409"/>
          </a:xfrm>
          <a:prstGeom prst="rect">
            <a:avLst/>
          </a:prstGeom>
          <a:noFill/>
          <a:ln w="9525">
            <a:noFill/>
            <a:miter lim="800000"/>
            <a:headEnd/>
            <a:tailEnd/>
          </a:ln>
        </p:spPr>
      </p:pic>
      <p:sp>
        <p:nvSpPr>
          <p:cNvPr id="5" name="Retângulo 4"/>
          <p:cNvSpPr/>
          <p:nvPr/>
        </p:nvSpPr>
        <p:spPr>
          <a:xfrm>
            <a:off x="395536" y="4149080"/>
            <a:ext cx="7992888" cy="1323439"/>
          </a:xfrm>
          <a:prstGeom prst="rect">
            <a:avLst/>
          </a:prstGeom>
        </p:spPr>
        <p:txBody>
          <a:bodyPr wrap="square">
            <a:spAutoFit/>
          </a:bodyPr>
          <a:lstStyle/>
          <a:p>
            <a:pPr algn="just"/>
            <a:r>
              <a:rPr lang="pt-BR" sz="2000" dirty="0" smtClean="0"/>
              <a:t>O carbono fica, portanto, a “meio caminho” entre os metais e os </a:t>
            </a:r>
            <a:r>
              <a:rPr lang="pt-BR" sz="2000" dirty="0" err="1" smtClean="0"/>
              <a:t>não-metais</a:t>
            </a:r>
            <a:r>
              <a:rPr lang="pt-BR" sz="2000" dirty="0" smtClean="0"/>
              <a:t>, isto é, entre os elementos eletropositivos e os eletronegativos. O carbono pode ligar-se ora a elementos eletropositivos (como o hidrogênio), ora a elementos eletronegativos (como o oxigênio).</a:t>
            </a:r>
            <a:endParaRPr lang="pt-B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3367</TotalTime>
  <Words>939</Words>
  <Application>Microsoft Office PowerPoint</Application>
  <PresentationFormat>Apresentação na tela (4:3)</PresentationFormat>
  <Paragraphs>142</Paragraphs>
  <Slides>43</Slides>
  <Notes>43</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Viagem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Valued Acer Customer</cp:lastModifiedBy>
  <cp:revision>23</cp:revision>
  <dcterms:created xsi:type="dcterms:W3CDTF">2013-06-09T13:10:09Z</dcterms:created>
  <dcterms:modified xsi:type="dcterms:W3CDTF">2014-01-18T17:56:33Z</dcterms:modified>
</cp:coreProperties>
</file>