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5"/>
  </p:notesMasterIdLst>
  <p:sldIdLst>
    <p:sldId id="256" r:id="rId2"/>
    <p:sldId id="280" r:id="rId3"/>
    <p:sldId id="281" r:id="rId4"/>
    <p:sldId id="282" r:id="rId5"/>
    <p:sldId id="283" r:id="rId6"/>
    <p:sldId id="299" r:id="rId7"/>
    <p:sldId id="285" r:id="rId8"/>
    <p:sldId id="301" r:id="rId9"/>
    <p:sldId id="303" r:id="rId10"/>
    <p:sldId id="315" r:id="rId11"/>
    <p:sldId id="304" r:id="rId12"/>
    <p:sldId id="302" r:id="rId13"/>
    <p:sldId id="305" r:id="rId14"/>
    <p:sldId id="298" r:id="rId15"/>
    <p:sldId id="257" r:id="rId16"/>
    <p:sldId id="258" r:id="rId17"/>
    <p:sldId id="284" r:id="rId18"/>
    <p:sldId id="313" r:id="rId19"/>
    <p:sldId id="261" r:id="rId20"/>
    <p:sldId id="316" r:id="rId21"/>
    <p:sldId id="259" r:id="rId22"/>
    <p:sldId id="262" r:id="rId23"/>
    <p:sldId id="314" r:id="rId24"/>
    <p:sldId id="263" r:id="rId25"/>
    <p:sldId id="264" r:id="rId26"/>
    <p:sldId id="300" r:id="rId27"/>
    <p:sldId id="267" r:id="rId28"/>
    <p:sldId id="266" r:id="rId29"/>
    <p:sldId id="268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18" r:id="rId39"/>
    <p:sldId id="295" r:id="rId40"/>
    <p:sldId id="317" r:id="rId41"/>
    <p:sldId id="319" r:id="rId42"/>
    <p:sldId id="296" r:id="rId43"/>
    <p:sldId id="321" r:id="rId44"/>
    <p:sldId id="269" r:id="rId45"/>
    <p:sldId id="270" r:id="rId46"/>
    <p:sldId id="271" r:id="rId47"/>
    <p:sldId id="320" r:id="rId48"/>
    <p:sldId id="308" r:id="rId49"/>
    <p:sldId id="309" r:id="rId50"/>
    <p:sldId id="322" r:id="rId51"/>
    <p:sldId id="306" r:id="rId52"/>
    <p:sldId id="307" r:id="rId53"/>
    <p:sldId id="310" r:id="rId54"/>
    <p:sldId id="272" r:id="rId55"/>
    <p:sldId id="274" r:id="rId56"/>
    <p:sldId id="275" r:id="rId57"/>
    <p:sldId id="276" r:id="rId58"/>
    <p:sldId id="312" r:id="rId59"/>
    <p:sldId id="311" r:id="rId60"/>
    <p:sldId id="273" r:id="rId61"/>
    <p:sldId id="277" r:id="rId62"/>
    <p:sldId id="278" r:id="rId63"/>
    <p:sldId id="279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 varScale="1">
        <p:scale>
          <a:sx n="45" d="100"/>
          <a:sy n="45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EA674-775F-4DB2-A652-95FF448EC51F}" type="datetimeFigureOut">
              <a:rPr lang="pt-BR" smtClean="0"/>
              <a:t>18/02/2002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AAE20-C04F-443C-8DE2-7A07CDC78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8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07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Dalton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8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Tubo de raios catódicos.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9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Thomson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22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84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82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49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Bohr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02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AE20-C04F-443C-8DE2-7A07CDC78555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69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D80E-ADF8-49AF-9FEF-A78442B47E4D}" type="datetime1">
              <a:rPr lang="pt-BR" smtClean="0"/>
              <a:t>18/02/2002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DB17-DA54-48D9-947F-B952C65A389E}" type="datetime1">
              <a:rPr lang="pt-BR" smtClean="0"/>
              <a:t>18/02/2002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018C-C5E0-438C-8F84-915C84971276}" type="datetime1">
              <a:rPr lang="pt-BR" smtClean="0"/>
              <a:t>18/02/2002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2/18/2002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39C-20E7-4489-B7F4-299EE6E32F21}" type="datetime1">
              <a:rPr lang="pt-BR" smtClean="0"/>
              <a:t>18/02/2002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6414-D3A6-4BD0-B6B8-3EFA1CD0CA4A}" type="datetime1">
              <a:rPr lang="pt-BR" smtClean="0"/>
              <a:t>18/02/2002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9132-4B99-4A91-83E7-33973DC67EE7}" type="datetime1">
              <a:rPr lang="pt-BR" smtClean="0"/>
              <a:t>18/02/2002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3F7F-1C81-4D6C-A211-B05ECB6EFFAC}" type="datetime1">
              <a:rPr lang="pt-BR" smtClean="0"/>
              <a:t>18/02/2002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B7EE-447C-49C5-A7CE-D88081E533D1}" type="datetime1">
              <a:rPr lang="pt-BR" smtClean="0"/>
              <a:t>18/02/2002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F5AA-44F1-4825-8EE1-EE6A8A02398E}" type="datetime1">
              <a:rPr lang="pt-BR" smtClean="0"/>
              <a:t>18/02/2002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2918-08B3-4CDC-915E-D3AA4158E514}" type="datetime1">
              <a:rPr lang="pt-BR" smtClean="0"/>
              <a:t>18/02/2002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AAAD5AF-C89C-47B4-8B2E-70E4166CF6E7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C720FB-80A4-45BA-95F9-68246918BFE8}" type="datetime1">
              <a:rPr lang="pt-BR" smtClean="0"/>
              <a:t>18/02/2002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355040" cy="2376264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Estrutura Atômica</a:t>
            </a:r>
            <a:br>
              <a:rPr lang="pt-B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768752" cy="2135088"/>
          </a:xfrm>
        </p:spPr>
        <p:txBody>
          <a:bodyPr>
            <a:normAutofit fontScale="77500" lnSpcReduction="20000"/>
          </a:bodyPr>
          <a:lstStyle/>
          <a:p>
            <a:pPr algn="r"/>
            <a:endParaRPr lang="pt-BR" dirty="0" smtClean="0"/>
          </a:p>
          <a:p>
            <a:pPr algn="r"/>
            <a:r>
              <a:rPr lang="pt-BR" sz="3100" b="1" dirty="0" smtClean="0">
                <a:solidFill>
                  <a:schemeClr val="tx1"/>
                </a:solidFill>
              </a:rPr>
              <a:t>Plínio Tavares Barbosa</a:t>
            </a:r>
            <a:endParaRPr lang="pt-BR" b="1" dirty="0">
              <a:solidFill>
                <a:schemeClr val="tx1"/>
              </a:solidFill>
            </a:endParaRPr>
          </a:p>
          <a:p>
            <a:pPr algn="r"/>
            <a:endParaRPr lang="pt-BR" dirty="0" smtClean="0"/>
          </a:p>
          <a:p>
            <a:pPr algn="r"/>
            <a:r>
              <a:rPr lang="pt-BR" sz="2100" dirty="0" smtClean="0"/>
              <a:t>  </a:t>
            </a:r>
            <a:endParaRPr lang="pt-BR" dirty="0"/>
          </a:p>
          <a:p>
            <a:pPr algn="r"/>
            <a:endParaRPr lang="pt-BR" sz="1600" dirty="0" smtClean="0"/>
          </a:p>
          <a:p>
            <a:pPr algn="r"/>
            <a:endParaRPr lang="pt-BR" sz="1600" dirty="0" smtClean="0"/>
          </a:p>
          <a:p>
            <a:pPr algn="r"/>
            <a:endParaRPr lang="pt-BR" sz="1600" dirty="0"/>
          </a:p>
          <a:p>
            <a:pPr algn="r"/>
            <a:endParaRPr lang="pt-BR" sz="1600" dirty="0" smtClean="0"/>
          </a:p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Apodi - RN</a:t>
            </a:r>
            <a:endParaRPr lang="pt-BR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Equações Químicas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Coeficientes Estequiométricos:</a:t>
            </a:r>
            <a:endParaRPr lang="pt-BR" altLang="pt-BR" sz="2400" dirty="0">
              <a:solidFill>
                <a:srgbClr val="80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10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71" y="2564904"/>
            <a:ext cx="66198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5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Balanceamento de Equações 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96752"/>
            <a:ext cx="7620000" cy="4800600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sz="2400" dirty="0" smtClean="0"/>
              <a:t>Exemplo: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11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1" y="1638980"/>
            <a:ext cx="7620061" cy="9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273534" cy="4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72200" y="4361252"/>
            <a:ext cx="14401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79" y="3838606"/>
            <a:ext cx="19526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dirty="0" smtClean="0">
                <a:solidFill>
                  <a:schemeClr val="tx1"/>
                </a:solidFill>
              </a:rPr>
              <a:t>Exercício 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Questão 28, pag. 75: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12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1"/>
            <a:ext cx="6624736" cy="407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Exercício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Questão 04, pag. 69: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13</a:t>
            </a:fld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9" y="2564904"/>
            <a:ext cx="78717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Na história 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2776"/>
            <a:ext cx="2146997" cy="227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39552" y="1394354"/>
            <a:ext cx="5256584" cy="459028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Durante muito tempo, a constituição da matéria gerava curiosidade no homem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Os filósofos gregos, Demócrito </a:t>
            </a:r>
            <a:r>
              <a:rPr lang="pt-BR" sz="2400" dirty="0"/>
              <a:t>e </a:t>
            </a:r>
            <a:r>
              <a:rPr lang="pt-BR" sz="2400" dirty="0" smtClean="0"/>
              <a:t>Leucipo;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Toda </a:t>
            </a:r>
            <a:r>
              <a:rPr lang="pt-BR" sz="2400" dirty="0"/>
              <a:t>a matéria era formada por pequenos corpos </a:t>
            </a:r>
            <a:r>
              <a:rPr lang="pt-BR" sz="2400" dirty="0" smtClean="0"/>
              <a:t>indivisíveis, chamaram </a:t>
            </a:r>
            <a:r>
              <a:rPr lang="pt-BR" sz="2400" dirty="0"/>
              <a:t>estes corpos de átomo, que em grego </a:t>
            </a:r>
            <a:r>
              <a:rPr lang="pt-BR" sz="2400" i="1" dirty="0"/>
              <a:t>a</a:t>
            </a:r>
            <a:r>
              <a:rPr lang="pt-BR" sz="2400" dirty="0"/>
              <a:t> significa não e </a:t>
            </a:r>
            <a:r>
              <a:rPr lang="pt-BR" sz="2400" i="1" dirty="0"/>
              <a:t>tomos</a:t>
            </a:r>
            <a:r>
              <a:rPr lang="pt-BR" sz="2400" dirty="0"/>
              <a:t> significa divisível.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660232" y="3689498"/>
            <a:ext cx="122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Demócrito </a:t>
            </a:r>
          </a:p>
        </p:txBody>
      </p:sp>
    </p:spTree>
    <p:extLst>
      <p:ext uri="{BB962C8B-B14F-4D97-AF65-F5344CB8AC3E}">
        <p14:creationId xmlns:p14="http://schemas.microsoft.com/office/powerpoint/2010/main" val="6872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618856" cy="4590288"/>
          </a:xfrm>
        </p:spPr>
        <p:txBody>
          <a:bodyPr>
            <a:normAutofit/>
          </a:bodyPr>
          <a:lstStyle/>
          <a:p>
            <a:endParaRPr lang="pt-BR" sz="2400" b="1" dirty="0" smtClean="0"/>
          </a:p>
          <a:p>
            <a:pPr marL="114300" indent="0">
              <a:buNone/>
            </a:pPr>
            <a:r>
              <a:rPr lang="pt-BR" sz="2400" b="1" u="sng" dirty="0" smtClean="0"/>
              <a:t>A TEORIA ATÔMICA DE DALTON </a:t>
            </a:r>
            <a:endParaRPr lang="pt-BR" sz="2400" b="1" u="sng" dirty="0"/>
          </a:p>
          <a:p>
            <a:pPr marL="114300" indent="0">
              <a:buNone/>
            </a:pPr>
            <a:r>
              <a:rPr lang="pt-BR" sz="2400" b="1" dirty="0">
                <a:cs typeface="Times New Roman" pitchFamily="18" charset="0"/>
              </a:rPr>
              <a:t> </a:t>
            </a:r>
            <a:r>
              <a:rPr lang="pt-BR" sz="2400" dirty="0">
                <a:cs typeface="Times New Roman" pitchFamily="18" charset="0"/>
              </a:rPr>
              <a:t> </a:t>
            </a:r>
            <a:endParaRPr lang="pt-BR" sz="2400" dirty="0" smtClean="0">
              <a:cs typeface="Times New Roman" pitchFamily="18" charset="0"/>
            </a:endParaRPr>
          </a:p>
          <a:p>
            <a:pPr marL="114300" indent="0">
              <a:buNone/>
            </a:pPr>
            <a:endParaRPr lang="pt-BR" sz="2400" dirty="0" smtClean="0"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pt-BR" sz="2400" dirty="0" smtClean="0">
                <a:cs typeface="Times New Roman" pitchFamily="18" charset="0"/>
              </a:rPr>
              <a:t>Em 1803 e 1808, o cientista inglês John Dalton propôs uma teoria para explicar  as leis enunciadas por </a:t>
            </a:r>
            <a:r>
              <a:rPr lang="pt-BR" sz="2400" dirty="0">
                <a:cs typeface="Times New Roman" pitchFamily="18" charset="0"/>
              </a:rPr>
              <a:t>L</a:t>
            </a:r>
            <a:r>
              <a:rPr lang="pt-BR" sz="2400" dirty="0" smtClean="0">
                <a:cs typeface="Times New Roman" pitchFamily="18" charset="0"/>
              </a:rPr>
              <a:t>avoisier e Proust.</a:t>
            </a:r>
            <a:endParaRPr lang="pt-BR" sz="2400" b="1" dirty="0" smtClean="0">
              <a:cs typeface="Times New Roman" pitchFamily="18" charset="0"/>
            </a:endParaRPr>
          </a:p>
          <a:p>
            <a:pPr marL="114300" indent="0">
              <a:buNone/>
            </a:pPr>
            <a:endParaRPr lang="pt-BR" sz="2400" b="1" dirty="0" smtClean="0"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b="1" u="sng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15</a:t>
            </a:fld>
            <a:endParaRPr lang="pt-BR"/>
          </a:p>
        </p:txBody>
      </p:sp>
      <p:pic>
        <p:nvPicPr>
          <p:cNvPr id="4" name="Picture 2" descr="http://www.biografiasyvidas.com/biografia/d/fotos/d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702" y="2204864"/>
            <a:ext cx="2863721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5668718" y="4365104"/>
            <a:ext cx="2719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J</a:t>
            </a:r>
            <a:r>
              <a:rPr lang="pt-BR" dirty="0" smtClean="0"/>
              <a:t>ohn Dalton (1766 – 1844)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2267" y="476672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281257" cy="4059813"/>
          </a:xfrm>
        </p:spPr>
        <p:txBody>
          <a:bodyPr>
            <a:normAutofit/>
          </a:bodyPr>
          <a:lstStyle/>
          <a:p>
            <a:r>
              <a:rPr lang="pt-BR" sz="2400" b="1" u="sng" dirty="0"/>
              <a:t>MODELO ATÔMICO DE DALTON </a:t>
            </a:r>
          </a:p>
          <a:p>
            <a:pPr lvl="1" algn="just"/>
            <a:r>
              <a:rPr lang="pt-BR" sz="2400" b="1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pt-BR" sz="2400" b="1" dirty="0">
                <a:cs typeface="Times New Roman" pitchFamily="18" charset="0"/>
              </a:rPr>
              <a:t>Dalton </a:t>
            </a:r>
            <a:r>
              <a:rPr lang="pt-BR" sz="2400" dirty="0">
                <a:cs typeface="Times New Roman" pitchFamily="18" charset="0"/>
              </a:rPr>
              <a:t>chegou à conclusão de que os átomos realmente existiam e que possuíam algumas características</a:t>
            </a:r>
            <a:r>
              <a:rPr lang="pt-BR" sz="2400" dirty="0" smtClean="0">
                <a:cs typeface="Times New Roman" pitchFamily="18" charset="0"/>
              </a:rPr>
              <a:t>:</a:t>
            </a:r>
          </a:p>
          <a:p>
            <a:pPr marL="365760" lvl="1" indent="0" algn="just">
              <a:buNone/>
            </a:pPr>
            <a:endParaRPr lang="pt-BR" sz="2400" dirty="0" smtClean="0"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pt-BR" sz="2400" dirty="0" smtClean="0">
                <a:cs typeface="Times New Roman" pitchFamily="18" charset="0"/>
              </a:rPr>
              <a:t>Esférica;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cs typeface="Times New Roman" pitchFamily="18" charset="0"/>
              </a:rPr>
              <a:t>Maciça;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cs typeface="Times New Roman" pitchFamily="18" charset="0"/>
              </a:rPr>
              <a:t>Neutra;</a:t>
            </a:r>
          </a:p>
          <a:p>
            <a:pPr lvl="1" algn="just">
              <a:buFontTx/>
              <a:buChar char="-"/>
            </a:pPr>
            <a:r>
              <a:rPr lang="pt-BR" sz="2400" dirty="0" smtClean="0">
                <a:cs typeface="Times New Roman" pitchFamily="18" charset="0"/>
              </a:rPr>
              <a:t>Indivisíveis. </a:t>
            </a:r>
            <a:endParaRPr lang="pt-BR" sz="2400" dirty="0">
              <a:cs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16</a:t>
            </a:fld>
            <a:endParaRPr lang="pt-BR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9213">
            <a:off x="5245644" y="3631855"/>
            <a:ext cx="2012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508104" y="5859969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dirty="0" smtClean="0"/>
              <a:t>Bola de bilhar</a:t>
            </a:r>
          </a:p>
        </p:txBody>
      </p:sp>
    </p:spTree>
    <p:extLst>
      <p:ext uri="{BB962C8B-B14F-4D97-AF65-F5344CB8AC3E}">
        <p14:creationId xmlns:p14="http://schemas.microsoft.com/office/powerpoint/2010/main" val="41355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A natureza elétrica da matéria 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No século VI </a:t>
            </a:r>
            <a:r>
              <a:rPr lang="pt-BR" sz="2400" dirty="0" err="1" smtClean="0"/>
              <a:t>a.C</a:t>
            </a:r>
            <a:r>
              <a:rPr lang="pt-BR" sz="2400" dirty="0" smtClean="0"/>
              <a:t>, o filósofo  Tales de Mileto percebeu que, atritando um bastão de âmbar  com um tecido ou pele de animal, o bastão passava a atrair  objetos pequenos como folhas secas e palhas.    </a:t>
            </a:r>
          </a:p>
          <a:p>
            <a:pPr algn="just"/>
            <a:r>
              <a:rPr lang="pt-BR" sz="2400" dirty="0" smtClean="0"/>
              <a:t>Exemplo: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7647756" cy="300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A natureza elétrica da matéria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/>
              <a:t>Ao ser atritado, o bastão adquiriu carga positiva, já o tecido passa a ter carga negativa</a:t>
            </a:r>
            <a:r>
              <a:rPr lang="pt-BR" dirty="0" smtClean="0"/>
              <a:t>;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18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8488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2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53772"/>
            <a:ext cx="7632848" cy="4059813"/>
          </a:xfrm>
        </p:spPr>
        <p:txBody>
          <a:bodyPr/>
          <a:lstStyle/>
          <a:p>
            <a:r>
              <a:rPr lang="pt-BR" sz="2400" b="1" u="sng" dirty="0" smtClean="0"/>
              <a:t>ELÉTRON</a:t>
            </a:r>
          </a:p>
          <a:p>
            <a:pPr marL="114300" indent="0" algn="just">
              <a:buNone/>
            </a:pPr>
            <a:r>
              <a:rPr lang="pt-BR" sz="2400" dirty="0" smtClean="0"/>
              <a:t>O experimento de Heinrich </a:t>
            </a:r>
            <a:r>
              <a:rPr lang="pt-BR" sz="2400" dirty="0" err="1" smtClean="0"/>
              <a:t>Geissler</a:t>
            </a:r>
            <a:r>
              <a:rPr lang="pt-BR" sz="2400" dirty="0" smtClean="0"/>
              <a:t>, Johann </a:t>
            </a:r>
            <a:r>
              <a:rPr lang="pt-BR" sz="2400" dirty="0" err="1" smtClean="0"/>
              <a:t>Hittorf</a:t>
            </a:r>
            <a:r>
              <a:rPr lang="pt-BR" sz="2400" dirty="0" smtClean="0"/>
              <a:t> e  William </a:t>
            </a:r>
            <a:r>
              <a:rPr lang="pt-BR" sz="2400" dirty="0" err="1" smtClean="0"/>
              <a:t>Crookes</a:t>
            </a:r>
            <a:r>
              <a:rPr lang="pt-BR" sz="2400" dirty="0" smtClean="0"/>
              <a:t>, com gases em baixas pressão;</a:t>
            </a:r>
          </a:p>
          <a:p>
            <a:pPr marL="365760" lvl="1" indent="0">
              <a:buNone/>
            </a:pPr>
            <a:endParaRPr lang="pt-BR" b="1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19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72016"/>
            <a:ext cx="4032448" cy="26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03848" y="6036718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Tubo </a:t>
            </a:r>
            <a:r>
              <a:rPr lang="pt-BR" dirty="0"/>
              <a:t>de raios </a:t>
            </a:r>
            <a:r>
              <a:rPr lang="pt-BR" dirty="0" smtClean="0"/>
              <a:t>catódicos.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b="1" dirty="0" smtClean="0">
                <a:solidFill>
                  <a:schemeClr val="tx1"/>
                </a:solidFill>
              </a:rPr>
              <a:t>Do macroscópico ao microscópico: átomos e moléculas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826768" cy="459028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Substância pura;</a:t>
            </a:r>
          </a:p>
          <a:p>
            <a:endParaRPr lang="pt-BR" dirty="0"/>
          </a:p>
          <a:p>
            <a:r>
              <a:rPr lang="pt-BR" dirty="0" smtClean="0"/>
              <a:t>Mistura;</a:t>
            </a:r>
          </a:p>
          <a:p>
            <a:endParaRPr lang="pt-BR" dirty="0"/>
          </a:p>
          <a:p>
            <a:r>
              <a:rPr lang="pt-BR" dirty="0" smtClean="0"/>
              <a:t>Substância simples;</a:t>
            </a:r>
          </a:p>
          <a:p>
            <a:endParaRPr lang="pt-BR" dirty="0"/>
          </a:p>
          <a:p>
            <a:r>
              <a:rPr lang="pt-BR" dirty="0" smtClean="0"/>
              <a:t>Substância composta;</a:t>
            </a:r>
          </a:p>
          <a:p>
            <a:endParaRPr lang="pt-BR" dirty="0"/>
          </a:p>
          <a:p>
            <a:r>
              <a:rPr lang="pt-BR" dirty="0" smtClean="0"/>
              <a:t>Modelos de moléculas.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75137"/>
            <a:ext cx="3960440" cy="27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Modelos Atômicos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u="sng" dirty="0"/>
              <a:t>ELÉTRON</a:t>
            </a:r>
            <a:endParaRPr lang="pt-BR" sz="2000" b="1" u="sng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20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9654"/>
            <a:ext cx="8056082" cy="27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5328592" cy="4131821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400" b="1" u="sng" dirty="0" smtClean="0"/>
              <a:t>MODELO ATÔMICO DE THOMSON</a:t>
            </a:r>
          </a:p>
          <a:p>
            <a:pPr marL="114300" indent="0" algn="just">
              <a:buNone/>
            </a:pPr>
            <a:endParaRPr lang="pt-BR" sz="2400" b="1" u="sng" dirty="0" smtClean="0"/>
          </a:p>
          <a:p>
            <a:pPr marL="114300" indent="0" algn="just">
              <a:buNone/>
            </a:pPr>
            <a:endParaRPr lang="pt-BR" sz="2400" b="1" u="sng" dirty="0" smtClean="0"/>
          </a:p>
          <a:p>
            <a:pPr lvl="1" algn="just"/>
            <a:r>
              <a:rPr lang="pt-BR" sz="2400" dirty="0" smtClean="0">
                <a:cs typeface="Times New Roman" pitchFamily="18" charset="0"/>
              </a:rPr>
              <a:t>Em 1897 o cientista inglês </a:t>
            </a:r>
            <a:r>
              <a:rPr lang="pt-BR" sz="2400" b="1" dirty="0" smtClean="0">
                <a:cs typeface="Times New Roman" pitchFamily="18" charset="0"/>
              </a:rPr>
              <a:t>Joseph John Thomson </a:t>
            </a:r>
            <a:r>
              <a:rPr lang="pt-BR" sz="2400" dirty="0">
                <a:cs typeface="Times New Roman" pitchFamily="18" charset="0"/>
              </a:rPr>
              <a:t>propôs um novo modelo atômico, já considerando a natureza elétrica da </a:t>
            </a:r>
            <a:r>
              <a:rPr lang="pt-BR" sz="2400" dirty="0" smtClean="0">
                <a:cs typeface="Times New Roman" pitchFamily="18" charset="0"/>
              </a:rPr>
              <a:t>matéria.</a:t>
            </a:r>
          </a:p>
          <a:p>
            <a:pPr lvl="1" algn="just"/>
            <a:endParaRPr lang="pt-BR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21</a:t>
            </a:fld>
            <a:endParaRPr lang="pt-BR"/>
          </a:p>
        </p:txBody>
      </p:sp>
      <p:pic>
        <p:nvPicPr>
          <p:cNvPr id="6" name="Picture 2" descr="http://reich-chemistry.wikispaces.com/file/view/467px-Jj-thomson3.jpg/107250681/251x343/467px-Jj-thoms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13430"/>
            <a:ext cx="2088232" cy="2645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6686242" y="485063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Thomson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7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marL="114300" indent="0">
              <a:buNone/>
            </a:pPr>
            <a:r>
              <a:rPr lang="pt-BR" sz="2400" b="1" u="sng" dirty="0" smtClean="0"/>
              <a:t>ELÉTRON</a:t>
            </a:r>
          </a:p>
          <a:p>
            <a:pPr marL="68580" indent="0">
              <a:buNone/>
            </a:pPr>
            <a:endParaRPr lang="pt-BR" sz="2400" b="1" u="sng" dirty="0" smtClean="0"/>
          </a:p>
          <a:p>
            <a:pPr lvl="1"/>
            <a:r>
              <a:rPr lang="pt-BR" sz="2400" dirty="0">
                <a:cs typeface="Times New Roman" pitchFamily="18" charset="0"/>
              </a:rPr>
              <a:t>Thomson concluiu que</a:t>
            </a:r>
            <a:r>
              <a:rPr lang="pt-BR" sz="2400" dirty="0" smtClean="0">
                <a:cs typeface="Times New Roman" pitchFamily="18" charset="0"/>
              </a:rPr>
              <a:t>:</a:t>
            </a:r>
          </a:p>
          <a:p>
            <a:pPr marL="365760" lvl="1" indent="0">
              <a:buNone/>
            </a:pPr>
            <a:endParaRPr lang="pt-BR" sz="2400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cs typeface="Times New Roman" pitchFamily="18" charset="0"/>
              </a:rPr>
              <a:t>Os </a:t>
            </a:r>
            <a:r>
              <a:rPr lang="pt-BR" sz="2400" dirty="0">
                <a:cs typeface="Times New Roman" pitchFamily="18" charset="0"/>
              </a:rPr>
              <a:t>raios apresentavam carga elétrica </a:t>
            </a:r>
            <a:r>
              <a:rPr lang="pt-BR" sz="2400" dirty="0" smtClean="0">
                <a:cs typeface="Times New Roman" pitchFamily="18" charset="0"/>
              </a:rPr>
              <a:t>negativa</a:t>
            </a:r>
            <a:r>
              <a:rPr lang="pt-BR" sz="2400" dirty="0">
                <a:cs typeface="Times New Roman" pitchFamily="18" charset="0"/>
              </a:rPr>
              <a:t>;</a:t>
            </a:r>
            <a:endParaRPr lang="pt-BR" sz="2400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cs typeface="Times New Roman" pitchFamily="18" charset="0"/>
              </a:rPr>
              <a:t>Os </a:t>
            </a:r>
            <a:r>
              <a:rPr lang="pt-BR" sz="2400" dirty="0">
                <a:cs typeface="Times New Roman" pitchFamily="18" charset="0"/>
              </a:rPr>
              <a:t>raios eram partículas (corpúsculos) menores que os </a:t>
            </a:r>
            <a:r>
              <a:rPr lang="pt-BR" sz="2400" dirty="0" smtClean="0">
                <a:cs typeface="Times New Roman" pitchFamily="18" charset="0"/>
              </a:rPr>
              <a:t>átomos.</a:t>
            </a:r>
            <a:endParaRPr lang="pt-BR" sz="2400" dirty="0">
              <a:cs typeface="Times New Roman" pitchFamily="18" charset="0"/>
            </a:endParaRPr>
          </a:p>
          <a:p>
            <a:pPr marL="68580" indent="0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4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Modelos Atômicos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800600"/>
          </a:xfrm>
        </p:spPr>
        <p:txBody>
          <a:bodyPr/>
          <a:lstStyle/>
          <a:p>
            <a:r>
              <a:rPr lang="pt-BR" sz="2400" b="1" u="sng" dirty="0"/>
              <a:t>MODELO ATÔMICO DE THOMSON</a:t>
            </a:r>
          </a:p>
          <a:p>
            <a:pPr lvl="1"/>
            <a:r>
              <a:rPr lang="pt-BR" sz="2400" dirty="0">
                <a:cs typeface="Times New Roman" pitchFamily="18" charset="0"/>
              </a:rPr>
              <a:t>Características: </a:t>
            </a:r>
          </a:p>
          <a:p>
            <a:pPr lvl="1">
              <a:buFontTx/>
              <a:buChar char="-"/>
            </a:pPr>
            <a:r>
              <a:rPr lang="pt-BR" sz="2400" dirty="0">
                <a:cs typeface="Times New Roman" pitchFamily="18" charset="0"/>
              </a:rPr>
              <a:t>Esférica;</a:t>
            </a:r>
          </a:p>
          <a:p>
            <a:pPr lvl="1">
              <a:buFontTx/>
              <a:buChar char="-"/>
            </a:pPr>
            <a:r>
              <a:rPr lang="pt-BR" sz="2400" dirty="0">
                <a:cs typeface="Times New Roman" pitchFamily="18" charset="0"/>
              </a:rPr>
              <a:t>Maciça;</a:t>
            </a:r>
          </a:p>
          <a:p>
            <a:pPr lvl="1">
              <a:buFontTx/>
              <a:buChar char="-"/>
            </a:pPr>
            <a:r>
              <a:rPr lang="pt-BR" sz="2400" dirty="0">
                <a:cs typeface="Times New Roman" pitchFamily="18" charset="0"/>
              </a:rPr>
              <a:t>Divisível. </a:t>
            </a:r>
            <a:endParaRPr lang="pt-BR" sz="2400" dirty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r>
              <a:rPr lang="pt-BR" dirty="0" smtClean="0"/>
              <a:t>  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23</a:t>
            </a:fld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7479"/>
            <a:ext cx="38004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138149" y="2698147"/>
            <a:ext cx="209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pt-BR" dirty="0"/>
              <a:t>“Pudim de Passas” </a:t>
            </a:r>
          </a:p>
        </p:txBody>
      </p:sp>
      <p:pic>
        <p:nvPicPr>
          <p:cNvPr id="8" name="Picture 4" descr="http://www.todateoria.com.br/old/wp-content/uploads/2010/10/pudim-de-passas-300x2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5953"/>
            <a:ext cx="1944216" cy="1939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47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99588" y="476672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6777317" cy="4131821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u="sng" dirty="0" smtClean="0"/>
              <a:t>PRÓTON</a:t>
            </a:r>
          </a:p>
          <a:p>
            <a:pPr lvl="1" algn="just"/>
            <a:r>
              <a:rPr lang="pt-BR" sz="2400" dirty="0" err="1" smtClean="0">
                <a:cs typeface="Times New Roman" pitchFamily="18" charset="0"/>
              </a:rPr>
              <a:t>Eugen</a:t>
            </a:r>
            <a:r>
              <a:rPr lang="pt-BR" sz="2400" dirty="0" smtClean="0">
                <a:cs typeface="Times New Roman" pitchFamily="18" charset="0"/>
              </a:rPr>
              <a:t> Goldstein – Carga elétrica positiva;</a:t>
            </a:r>
          </a:p>
          <a:p>
            <a:pPr lvl="1" algn="just"/>
            <a:r>
              <a:rPr lang="pt-BR" sz="2400" dirty="0" smtClean="0">
                <a:cs typeface="Times New Roman" pitchFamily="18" charset="0"/>
              </a:rPr>
              <a:t>Ernest Rutherford – Presença de partículas com carga elétrica positiva ainda menores.</a:t>
            </a:r>
            <a:endParaRPr lang="pt-BR" sz="2400" b="1" u="sng" dirty="0"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24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90941"/>
            <a:ext cx="38766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955"/>
            <a:ext cx="5040675" cy="4131821"/>
          </a:xfrm>
        </p:spPr>
        <p:txBody>
          <a:bodyPr/>
          <a:lstStyle/>
          <a:p>
            <a:pPr marL="114300" indent="0">
              <a:buNone/>
            </a:pPr>
            <a:endParaRPr lang="pt-BR" sz="2400" b="1" u="sng" dirty="0" smtClean="0"/>
          </a:p>
          <a:p>
            <a:pPr marL="114300" indent="0">
              <a:buNone/>
            </a:pPr>
            <a:r>
              <a:rPr lang="pt-BR" sz="2400" b="1" u="sng" dirty="0" smtClean="0"/>
              <a:t>MODELO ATÔMICO DE RUTHERFORD</a:t>
            </a:r>
            <a:endParaRPr lang="pt-BR" sz="2400" dirty="0" smtClean="0">
              <a:cs typeface="Times New Roman" pitchFamily="18" charset="0"/>
            </a:endParaRPr>
          </a:p>
          <a:p>
            <a:pPr lvl="1" algn="just"/>
            <a:endParaRPr lang="pt-BR" sz="2400" dirty="0" smtClean="0">
              <a:cs typeface="Times New Roman" pitchFamily="18" charset="0"/>
            </a:endParaRPr>
          </a:p>
          <a:p>
            <a:pPr lvl="1" algn="just"/>
            <a:r>
              <a:rPr lang="pt-BR" sz="2400" dirty="0" smtClean="0">
                <a:cs typeface="Times New Roman" pitchFamily="18" charset="0"/>
              </a:rPr>
              <a:t>Entre </a:t>
            </a:r>
            <a:r>
              <a:rPr lang="pt-BR" sz="2400" dirty="0">
                <a:cs typeface="Times New Roman" pitchFamily="18" charset="0"/>
              </a:rPr>
              <a:t>1909 e 1911, Rutherford </a:t>
            </a:r>
            <a:r>
              <a:rPr lang="pt-BR" sz="2400" dirty="0" smtClean="0">
                <a:cs typeface="Times New Roman" pitchFamily="18" charset="0"/>
              </a:rPr>
              <a:t>em seu experimento, bombardeou </a:t>
            </a:r>
            <a:r>
              <a:rPr lang="pt-BR" sz="2400" dirty="0">
                <a:cs typeface="Times New Roman" pitchFamily="18" charset="0"/>
              </a:rPr>
              <a:t>uma lamina finíssima de ouro com partículas positivas, chamadas de partículas alfa. </a:t>
            </a:r>
          </a:p>
          <a:p>
            <a:pPr lvl="1"/>
            <a:endParaRPr lang="pt-BR" b="1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25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40" y="2204864"/>
            <a:ext cx="2345741" cy="24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23735" y="460600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Rutherford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74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9" descr="http://www.agracadaquimica.com.br/imagens/artigos/Animacao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24179"/>
            <a:ext cx="6925655" cy="365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u="sng" dirty="0"/>
              <a:t>MODELO ATÔMICO DE </a:t>
            </a:r>
            <a:r>
              <a:rPr lang="pt-BR" sz="2400" b="1" u="sng" dirty="0" smtClean="0"/>
              <a:t>RUTHERFORD</a:t>
            </a:r>
            <a:endParaRPr lang="pt-BR" sz="2400" b="1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27</a:t>
            </a:fld>
            <a:endParaRPr lang="pt-BR"/>
          </a:p>
        </p:txBody>
      </p:sp>
      <p:pic>
        <p:nvPicPr>
          <p:cNvPr id="8" name="Picture 1" descr="13_Quimica1Canto p8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578484" cy="41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pPr marL="114300" indent="0">
              <a:buNone/>
            </a:pPr>
            <a:r>
              <a:rPr lang="pt-BR" sz="2400" b="1" u="sng" dirty="0"/>
              <a:t>MODELO ATÔMICO DE RUTHERFORD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28</a:t>
            </a:fld>
            <a:endParaRPr lang="pt-BR"/>
          </a:p>
        </p:txBody>
      </p:sp>
      <p:pic>
        <p:nvPicPr>
          <p:cNvPr id="7" name="Picture 2" descr="http://www.explicatorium.com/images/modelorutherfo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557" y="2780928"/>
            <a:ext cx="2970371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4.bp.blogspot.com/-_rnTKAo3Qbk/TacSIQ3aLxI/AAAAAAAAAE0/8M8EMPefzTE/s1600/sistema-sol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396044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43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u="sng" dirty="0" smtClean="0">
                <a:cs typeface="Times New Roman" pitchFamily="18" charset="0"/>
              </a:rPr>
              <a:t>NÊUTRON</a:t>
            </a:r>
          </a:p>
          <a:p>
            <a:pPr lvl="1" algn="just"/>
            <a:r>
              <a:rPr lang="pt-BR" sz="2400" dirty="0" err="1" smtClean="0">
                <a:cs typeface="Times New Roman" pitchFamily="18" charset="0"/>
              </a:rPr>
              <a:t>Chadwick</a:t>
            </a:r>
            <a:r>
              <a:rPr lang="pt-BR" sz="2400" dirty="0" smtClean="0">
                <a:cs typeface="Times New Roman" pitchFamily="18" charset="0"/>
              </a:rPr>
              <a:t> em 1932 – experiências </a:t>
            </a:r>
            <a:r>
              <a:rPr lang="pt-BR" sz="2400" dirty="0">
                <a:cs typeface="Times New Roman" pitchFamily="18" charset="0"/>
              </a:rPr>
              <a:t>com material </a:t>
            </a:r>
            <a:r>
              <a:rPr lang="pt-BR" sz="2400" dirty="0" smtClean="0">
                <a:cs typeface="Times New Roman" pitchFamily="18" charset="0"/>
              </a:rPr>
              <a:t>radioativo. </a:t>
            </a:r>
            <a:endParaRPr lang="pt-BR" sz="2400" dirty="0"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29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680520" cy="28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</a:rPr>
              <a:t/>
            </a:r>
            <a:br>
              <a:rPr lang="pt-BR" sz="4800" b="1" dirty="0" smtClean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>A teoria atômica de </a:t>
            </a:r>
            <a:r>
              <a:rPr lang="pt-BR" sz="4000" b="1" dirty="0">
                <a:solidFill>
                  <a:schemeClr val="tx1"/>
                </a:solidFill>
              </a:rPr>
              <a:t>D</a:t>
            </a:r>
            <a:r>
              <a:rPr lang="pt-BR" sz="4000" b="1" dirty="0" smtClean="0">
                <a:solidFill>
                  <a:schemeClr val="tx1"/>
                </a:solidFill>
              </a:rPr>
              <a:t>alton </a:t>
            </a:r>
            <a:r>
              <a:rPr lang="pt-BR" sz="4800" b="1" dirty="0"/>
              <a:t/>
            </a:r>
            <a:br>
              <a:rPr lang="pt-BR" sz="4800" b="1" dirty="0"/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sz="2400" dirty="0" smtClean="0"/>
              <a:t>Todas as substâncias são formadas por átomos;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Os átomos de um mesmo elemento químico são iguais;</a:t>
            </a: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As substâncias simples são formadas pelo mesmo elemento químico;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Átomos  não são criados nem destruídos</a:t>
            </a:r>
            <a:r>
              <a:rPr lang="pt-BR" sz="2400" dirty="0"/>
              <a:t>.</a:t>
            </a:r>
            <a:r>
              <a:rPr lang="pt-BR" dirty="0" smtClean="0"/>
              <a:t> 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7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Número Atômico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30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8249287" cy="137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1" y="4005064"/>
            <a:ext cx="76101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Número de Massa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31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132856"/>
            <a:ext cx="7920880" cy="126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55" y="3886065"/>
            <a:ext cx="51527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8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Exercício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Quantos prótons, nêutrons e elétrons apresenta o átomo que é representado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por           ?</a:t>
            </a: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Considere um átomo do elemento químico bromo, possuidor de 35 prótons, 46 nêutrons e 35 elétrons. Escreva a representação correta para esse átomo.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32</a:t>
            </a:fld>
            <a:endParaRPr lang="pt-B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92263"/>
            <a:ext cx="679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Elemento Químico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33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3"/>
            <a:ext cx="7848873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70" y="3573016"/>
            <a:ext cx="5344454" cy="16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Isótopos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34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7054"/>
            <a:ext cx="7992888" cy="126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79928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Isóbaros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35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6471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4443100" cy="137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49552" y="3125373"/>
            <a:ext cx="1245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Exemplos:</a:t>
            </a:r>
          </a:p>
        </p:txBody>
      </p:sp>
    </p:spTree>
    <p:extLst>
      <p:ext uri="{BB962C8B-B14F-4D97-AF65-F5344CB8AC3E}">
        <p14:creationId xmlns:p14="http://schemas.microsoft.com/office/powerpoint/2010/main" val="6480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err="1" smtClean="0">
                <a:solidFill>
                  <a:schemeClr val="tx1"/>
                </a:solidFill>
              </a:rPr>
              <a:t>Isótonos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36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7768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26583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Íons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24944"/>
            <a:ext cx="7620000" cy="3475856"/>
          </a:xfrm>
        </p:spPr>
        <p:txBody>
          <a:bodyPr/>
          <a:lstStyle/>
          <a:p>
            <a:pPr marL="114300" indent="0">
              <a:buNone/>
            </a:pPr>
            <a:r>
              <a:rPr lang="pt-BR" b="1" u="sng" dirty="0" smtClean="0"/>
              <a:t>ÍONS POSITIVOS (CÁTIONS)</a:t>
            </a:r>
            <a:endParaRPr lang="pt-BR" b="1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37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4330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04" y="3861048"/>
            <a:ext cx="322713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356954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368869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Íons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2400" b="1" u="sng" dirty="0"/>
              <a:t>ÍONS POSITIVOS (CÁTIONS)</a:t>
            </a:r>
          </a:p>
          <a:p>
            <a:endParaRPr lang="pt-BR" dirty="0" smtClean="0"/>
          </a:p>
          <a:p>
            <a:r>
              <a:rPr lang="pt-BR" sz="2400" dirty="0" smtClean="0"/>
              <a:t>Para melhor compreensão; 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38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7801"/>
            <a:ext cx="7920880" cy="30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2400" b="1" u="sng" dirty="0"/>
              <a:t>ÍONS </a:t>
            </a:r>
            <a:r>
              <a:rPr lang="pt-BR" sz="2400" b="1" u="sng" dirty="0" smtClean="0"/>
              <a:t>NEGATIVOS (ÂNIONS</a:t>
            </a:r>
            <a:r>
              <a:rPr lang="pt-BR" sz="2400" b="1" u="sng" dirty="0"/>
              <a:t>)</a:t>
            </a:r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39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Íons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75070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6277"/>
            <a:ext cx="3403588" cy="105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56278"/>
            <a:ext cx="3698314" cy="105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7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</a:t>
            </a:fld>
            <a:endParaRPr lang="pt-BR"/>
          </a:p>
        </p:txBody>
      </p:sp>
      <p:pic>
        <p:nvPicPr>
          <p:cNvPr id="5" name="Picture 1" descr="9_Quimica1Canto p66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60315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</a:rPr>
              <a:t/>
            </a:r>
            <a:br>
              <a:rPr lang="pt-BR" sz="4800" b="1" dirty="0" smtClean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>A teoria atômica de </a:t>
            </a:r>
            <a:r>
              <a:rPr lang="pt-BR" sz="4000" b="1" dirty="0">
                <a:solidFill>
                  <a:schemeClr val="tx1"/>
                </a:solidFill>
              </a:rPr>
              <a:t>D</a:t>
            </a:r>
            <a:r>
              <a:rPr lang="pt-BR" sz="4000" b="1" dirty="0" smtClean="0">
                <a:solidFill>
                  <a:schemeClr val="tx1"/>
                </a:solidFill>
              </a:rPr>
              <a:t>alton </a:t>
            </a:r>
            <a:r>
              <a:rPr lang="pt-BR" sz="4800" b="1" dirty="0"/>
              <a:t/>
            </a:r>
            <a:br>
              <a:rPr lang="pt-BR" sz="4800" b="1" dirty="0"/>
            </a:b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Íons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2400" b="1" u="sng" dirty="0"/>
              <a:t>ÍONS NEGATIVOS (ÂNIONS</a:t>
            </a:r>
            <a:r>
              <a:rPr lang="pt-BR" sz="2400" b="1" u="sng" dirty="0" smtClean="0"/>
              <a:t>)</a:t>
            </a:r>
          </a:p>
          <a:p>
            <a:pPr marL="114300" indent="0">
              <a:buNone/>
            </a:pPr>
            <a:endParaRPr lang="pt-BR" sz="2400" b="1" u="sng" dirty="0" smtClean="0"/>
          </a:p>
          <a:p>
            <a:r>
              <a:rPr lang="pt-BR" sz="2400" dirty="0" smtClean="0"/>
              <a:t>Para melhor compreensão; </a:t>
            </a:r>
            <a:endParaRPr lang="pt-BR" sz="2400" dirty="0"/>
          </a:p>
          <a:p>
            <a:endParaRPr lang="pt-BR" dirty="0" smtClean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40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0" y="3057896"/>
            <a:ext cx="7920059" cy="29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dirty="0" smtClean="0">
                <a:solidFill>
                  <a:schemeClr val="tx1"/>
                </a:solidFill>
              </a:rPr>
              <a:t>Curiosidade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41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9928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Resumindo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42</a:t>
            </a:fld>
            <a:endParaRPr lang="pt-BR"/>
          </a:p>
        </p:txBody>
      </p:sp>
      <p:pic>
        <p:nvPicPr>
          <p:cNvPr id="5" name="Picture 1" descr="14_Quimica1Canto p90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2" y="1772816"/>
            <a:ext cx="82089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43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Exercício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5527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04186" y="1628800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1.</a:t>
            </a:r>
          </a:p>
        </p:txBody>
      </p:sp>
      <p:sp>
        <p:nvSpPr>
          <p:cNvPr id="7" name="Retângulo 6"/>
          <p:cNvSpPr/>
          <p:nvPr/>
        </p:nvSpPr>
        <p:spPr>
          <a:xfrm>
            <a:off x="804186" y="3172906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2.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3035"/>
            <a:ext cx="6027762" cy="13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5" y="1556792"/>
            <a:ext cx="7227697" cy="4840169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u="sng" dirty="0" smtClean="0"/>
              <a:t>MODELO ATÔMICO DE BOHR</a:t>
            </a:r>
          </a:p>
          <a:p>
            <a:pPr marL="114300" indent="0" algn="just">
              <a:buNone/>
            </a:pPr>
            <a:endParaRPr lang="pt-BR" sz="2400" b="1" u="sng" dirty="0" smtClean="0"/>
          </a:p>
          <a:p>
            <a:pPr lvl="1" algn="just"/>
            <a:r>
              <a:rPr lang="pt-BR" sz="2400" dirty="0">
                <a:cs typeface="Times New Roman" pitchFamily="18" charset="0"/>
              </a:rPr>
              <a:t>Bohr </a:t>
            </a:r>
            <a:r>
              <a:rPr lang="pt-BR" sz="2400" dirty="0" smtClean="0">
                <a:cs typeface="Times New Roman" pitchFamily="18" charset="0"/>
              </a:rPr>
              <a:t>aperfeiçoou </a:t>
            </a:r>
            <a:r>
              <a:rPr lang="pt-BR" sz="2400" dirty="0">
                <a:cs typeface="Times New Roman" pitchFamily="18" charset="0"/>
              </a:rPr>
              <a:t>o modelo de </a:t>
            </a:r>
            <a:r>
              <a:rPr lang="pt-BR" sz="2400" dirty="0" smtClean="0">
                <a:cs typeface="Times New Roman" pitchFamily="18" charset="0"/>
              </a:rPr>
              <a:t>Rutherford;</a:t>
            </a:r>
          </a:p>
          <a:p>
            <a:pPr lvl="1" algn="just"/>
            <a:r>
              <a:rPr lang="pt-BR" sz="2400" dirty="0" smtClean="0">
                <a:cs typeface="Times New Roman" pitchFamily="18" charset="0"/>
              </a:rPr>
              <a:t>Em 1913, Bohr propôs um novo modelo, mais completo, que explica o espectro de linhas;</a:t>
            </a:r>
          </a:p>
          <a:p>
            <a:pPr marL="365760" lvl="1" indent="0"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8900"/>
            <a:ext cx="2043121" cy="267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189753" y="6021288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Bohr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3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</a:rPr>
              <a:t>Atômicos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392488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pt-BR" sz="2600" b="1" u="sng" dirty="0">
                <a:cs typeface="Times New Roman" pitchFamily="18" charset="0"/>
              </a:rPr>
              <a:t>MODELO ATÔMICO DE </a:t>
            </a:r>
            <a:r>
              <a:rPr lang="pt-BR" sz="2600" b="1" u="sng" dirty="0" smtClean="0">
                <a:cs typeface="Times New Roman" pitchFamily="18" charset="0"/>
              </a:rPr>
              <a:t>BOHR</a:t>
            </a:r>
          </a:p>
          <a:p>
            <a:pPr algn="just"/>
            <a:endParaRPr lang="pt-BR" sz="2600" b="1" u="sng" dirty="0"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pt-BR" sz="2600" dirty="0" smtClean="0">
                <a:cs typeface="Times New Roman" pitchFamily="18" charset="0"/>
              </a:rPr>
              <a:t>Postulados:</a:t>
            </a:r>
            <a:endParaRPr lang="pt-BR" sz="2600" dirty="0">
              <a:cs typeface="Times New Roman" pitchFamily="18" charset="0"/>
            </a:endParaRPr>
          </a:p>
          <a:p>
            <a:pPr marL="525780" indent="-457200" algn="just">
              <a:buFont typeface="+mj-lt"/>
              <a:buAutoNum type="arabicPeriod"/>
            </a:pPr>
            <a:r>
              <a:rPr lang="pt-BR" sz="2600" dirty="0">
                <a:cs typeface="Times New Roman" pitchFamily="18" charset="0"/>
              </a:rPr>
              <a:t>Os elétrons, movimentam-se ao redor do núcleo em trajetórias circulares, chamadas de </a:t>
            </a:r>
            <a:r>
              <a:rPr lang="pt-BR" sz="2600" b="1" dirty="0">
                <a:cs typeface="Times New Roman" pitchFamily="18" charset="0"/>
              </a:rPr>
              <a:t>camadas </a:t>
            </a:r>
            <a:r>
              <a:rPr lang="pt-BR" sz="2600" dirty="0">
                <a:cs typeface="Times New Roman" pitchFamily="18" charset="0"/>
              </a:rPr>
              <a:t>ou </a:t>
            </a:r>
            <a:r>
              <a:rPr lang="pt-BR" sz="2600" b="1" dirty="0" smtClean="0">
                <a:cs typeface="Times New Roman" pitchFamily="18" charset="0"/>
              </a:rPr>
              <a:t>níveis</a:t>
            </a:r>
            <a:r>
              <a:rPr lang="pt-BR" sz="2600" dirty="0">
                <a:cs typeface="Times New Roman" pitchFamily="18" charset="0"/>
              </a:rPr>
              <a:t>;</a:t>
            </a:r>
            <a:endParaRPr lang="pt-BR" sz="2600" dirty="0" smtClean="0">
              <a:cs typeface="Times New Roman" pitchFamily="18" charset="0"/>
            </a:endParaRPr>
          </a:p>
          <a:p>
            <a:pPr marL="525780" indent="-457200" algn="just">
              <a:buFont typeface="+mj-lt"/>
              <a:buAutoNum type="arabicPeriod"/>
            </a:pPr>
            <a:r>
              <a:rPr lang="pt-BR" sz="2600" dirty="0" smtClean="0">
                <a:cs typeface="Times New Roman" pitchFamily="18" charset="0"/>
              </a:rPr>
              <a:t>Um </a:t>
            </a:r>
            <a:r>
              <a:rPr lang="pt-BR" sz="2600" dirty="0">
                <a:cs typeface="Times New Roman" pitchFamily="18" charset="0"/>
              </a:rPr>
              <a:t>elétron pode passar de um nível para outro de maior energia, desde </a:t>
            </a:r>
            <a:r>
              <a:rPr lang="pt-BR" sz="2600" dirty="0" smtClean="0">
                <a:cs typeface="Times New Roman" pitchFamily="18" charset="0"/>
              </a:rPr>
              <a:t>que absorva </a:t>
            </a:r>
            <a:r>
              <a:rPr lang="pt-BR" sz="2600" dirty="0">
                <a:cs typeface="Times New Roman" pitchFamily="18" charset="0"/>
              </a:rPr>
              <a:t>energia </a:t>
            </a:r>
            <a:r>
              <a:rPr lang="pt-BR" sz="2600" dirty="0" smtClean="0">
                <a:cs typeface="Times New Roman" pitchFamily="18" charset="0"/>
              </a:rPr>
              <a:t>externa – </a:t>
            </a:r>
            <a:r>
              <a:rPr lang="pt-BR" sz="2600" b="1" dirty="0" smtClean="0">
                <a:cs typeface="Times New Roman" pitchFamily="18" charset="0"/>
              </a:rPr>
              <a:t>estado de excitação</a:t>
            </a:r>
            <a:r>
              <a:rPr lang="pt-BR" sz="2600" dirty="0" smtClean="0">
                <a:cs typeface="Times New Roman" pitchFamily="18" charset="0"/>
              </a:rPr>
              <a:t>;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pt-BR" sz="2600" dirty="0" smtClean="0">
                <a:cs typeface="Times New Roman" pitchFamily="18" charset="0"/>
              </a:rPr>
              <a:t>O </a:t>
            </a:r>
            <a:r>
              <a:rPr lang="pt-BR" sz="2600" dirty="0">
                <a:cs typeface="Times New Roman" pitchFamily="18" charset="0"/>
              </a:rPr>
              <a:t>retorno do elétron ao nível inicial é acompanhado pela </a:t>
            </a:r>
            <a:r>
              <a:rPr lang="pt-BR" sz="2600" b="1" dirty="0">
                <a:cs typeface="Times New Roman" pitchFamily="18" charset="0"/>
              </a:rPr>
              <a:t>liberação de </a:t>
            </a:r>
            <a:r>
              <a:rPr lang="pt-BR" sz="2600" b="1" dirty="0" smtClean="0">
                <a:cs typeface="Times New Roman" pitchFamily="18" charset="0"/>
              </a:rPr>
              <a:t>energia </a:t>
            </a:r>
            <a:r>
              <a:rPr lang="pt-BR" sz="2600" dirty="0" smtClean="0">
                <a:cs typeface="Times New Roman" pitchFamily="18" charset="0"/>
              </a:rPr>
              <a:t>na </a:t>
            </a:r>
            <a:r>
              <a:rPr lang="pt-BR" sz="2600" dirty="0">
                <a:cs typeface="Times New Roman" pitchFamily="18" charset="0"/>
              </a:rPr>
              <a:t>forma de ondas </a:t>
            </a:r>
            <a:r>
              <a:rPr lang="pt-BR" sz="2600" dirty="0" smtClean="0">
                <a:cs typeface="Times New Roman" pitchFamily="18" charset="0"/>
              </a:rPr>
              <a:t>eletromagnéticas.</a:t>
            </a:r>
          </a:p>
          <a:p>
            <a:pPr marL="525780" indent="-457200" algn="just">
              <a:buFont typeface="+mj-lt"/>
              <a:buAutoNum type="arabicPeriod"/>
            </a:pPr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25780" indent="-457200" algn="just">
              <a:buFont typeface="+mj-lt"/>
              <a:buAutoNum type="arabicPeriod"/>
            </a:pPr>
            <a:endParaRPr lang="pt-BR" u="sng" dirty="0">
              <a:latin typeface="Times New Roman" pitchFamily="18" charset="0"/>
              <a:cs typeface="Times New Roman" pitchFamily="18" charset="0"/>
            </a:endParaRPr>
          </a:p>
          <a:p>
            <a:pPr marL="525780" indent="-457200" algn="just">
              <a:buFont typeface="+mj-lt"/>
              <a:buAutoNum type="arabicPeriod"/>
            </a:pPr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25780" indent="-457200" algn="just">
              <a:buFont typeface="+mj-lt"/>
              <a:buAutoNum type="arabicPeriod"/>
            </a:pPr>
            <a:endParaRPr lang="pt-BR" u="sng" dirty="0">
              <a:latin typeface="Times New Roman" pitchFamily="18" charset="0"/>
              <a:cs typeface="Times New Roman" pitchFamily="18" charset="0"/>
            </a:endParaRPr>
          </a:p>
          <a:p>
            <a:pPr marL="525780" indent="-457200" algn="just">
              <a:buFont typeface="+mj-lt"/>
              <a:buAutoNum type="arabicPeriod"/>
            </a:pPr>
            <a:endParaRPr lang="pt-B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5608" y="404664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pPr marL="114300" indent="0">
              <a:buNone/>
            </a:pPr>
            <a:r>
              <a:rPr lang="pt-BR" sz="2400" b="1" u="sng" dirty="0"/>
              <a:t>MODELO ATÔMICO </a:t>
            </a:r>
            <a:r>
              <a:rPr lang="pt-BR" sz="2400" b="1" u="sng" dirty="0" smtClean="0"/>
              <a:t>DE BOHR</a:t>
            </a:r>
            <a:endParaRPr lang="pt-BR" sz="2400" b="1" u="sng" dirty="0"/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46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0" y="2564904"/>
            <a:ext cx="767268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7939753" cy="92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>Esquema do espectro </a:t>
            </a:r>
            <a:r>
              <a:rPr lang="pt-BR" sz="3600" b="1" dirty="0">
                <a:solidFill>
                  <a:schemeClr val="tx1"/>
                </a:solidFill>
              </a:rPr>
              <a:t>da Luz </a:t>
            </a:r>
            <a:r>
              <a:rPr lang="pt-BR" sz="3600" b="1" dirty="0" smtClean="0">
                <a:solidFill>
                  <a:schemeClr val="tx1"/>
                </a:solidFill>
              </a:rPr>
              <a:t>Visível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4726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Espectro continuo da Luz Visível: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48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08558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Espectro de </a:t>
            </a:r>
            <a:r>
              <a:rPr lang="pt-BR" dirty="0" smtClean="0"/>
              <a:t>Linhas</a:t>
            </a:r>
            <a:r>
              <a:rPr lang="pt-BR" dirty="0"/>
              <a:t> </a:t>
            </a:r>
            <a:r>
              <a:rPr lang="pt-BR" dirty="0" smtClean="0"/>
              <a:t>da luz:</a:t>
            </a: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49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2200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Símbolos e Representações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32474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Os símbolos  dos  elementos  são  representados geralmente  por  uma ou duas letras , sendo a primeira sempre  maiúsculas;</a:t>
            </a:r>
          </a:p>
          <a:p>
            <a:pPr marL="11430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7945022" cy="297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Alguns espectros visíveis: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50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7720518" cy="234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536" y="4858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2400" b="1" u="sng" dirty="0"/>
              <a:t>MODELO ATÔMICO DE BOHR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51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Modelos Atômicos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7" y="2564904"/>
            <a:ext cx="66734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Aplicações do Modelo de Bohr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u="sng" dirty="0" smtClean="0"/>
              <a:t>COR NO TESTE DE CHAMA</a:t>
            </a:r>
            <a:endParaRPr lang="pt-BR" sz="2400" b="1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52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4" y="2420888"/>
            <a:ext cx="8290218" cy="34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2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Aplicações do Modelo de Bohr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u="sng" dirty="0" smtClean="0"/>
              <a:t>FOGOS DE ARTIFÍCIO, LUMINOSOS E LÂMPADAS</a:t>
            </a:r>
            <a:endParaRPr lang="pt-BR" sz="2400" b="1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53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172400" cy="26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54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1181"/>
            <a:ext cx="5400600" cy="463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3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983" cy="1143000"/>
          </a:xfrm>
        </p:spPr>
        <p:txBody>
          <a:bodyPr>
            <a:noAutofit/>
          </a:bodyPr>
          <a:lstStyle/>
          <a:p>
            <a:pPr algn="just"/>
            <a:r>
              <a:rPr lang="pt-BR" sz="4000" b="1" dirty="0" smtClean="0">
                <a:solidFill>
                  <a:schemeClr val="tx1"/>
                </a:solidFill>
              </a:rPr>
              <a:t>Estados Energéticos dos Elétrons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7137241" cy="3915797"/>
          </a:xfrm>
        </p:spPr>
        <p:txBody>
          <a:bodyPr/>
          <a:lstStyle/>
          <a:p>
            <a:pPr marL="114300" indent="0">
              <a:buNone/>
            </a:pPr>
            <a:r>
              <a:rPr lang="pt-BR" sz="2400" b="1" dirty="0" smtClean="0">
                <a:cs typeface="Times New Roman" pitchFamily="18" charset="0"/>
              </a:rPr>
              <a:t>    </a:t>
            </a:r>
            <a:r>
              <a:rPr lang="pt-BR" sz="2400" b="1" u="sng" dirty="0" smtClean="0">
                <a:cs typeface="Times New Roman" pitchFamily="18" charset="0"/>
              </a:rPr>
              <a:t>NÍVEIS ENERGÉTICOS:</a:t>
            </a:r>
          </a:p>
          <a:p>
            <a:pPr marL="411480" lvl="1" indent="0">
              <a:buNone/>
            </a:pPr>
            <a:r>
              <a:rPr lang="pt-BR" sz="2400" dirty="0" smtClean="0">
                <a:cs typeface="Times New Roman" pitchFamily="18" charset="0"/>
              </a:rPr>
              <a:t>K; L; M; N; O; P; Q.</a:t>
            </a:r>
          </a:p>
          <a:p>
            <a:pPr marL="411480" lvl="1" indent="0">
              <a:buNone/>
            </a:pPr>
            <a:endParaRPr lang="pt-BR" sz="2400" dirty="0" smtClean="0">
              <a:cs typeface="Times New Roman" pitchFamily="18" charset="0"/>
            </a:endParaRPr>
          </a:p>
          <a:p>
            <a:pPr marL="411480" lvl="1" indent="0">
              <a:buNone/>
            </a:pPr>
            <a:r>
              <a:rPr lang="pt-BR" sz="2400" b="1" u="sng" dirty="0" smtClean="0">
                <a:cs typeface="Times New Roman" pitchFamily="18" charset="0"/>
              </a:rPr>
              <a:t>SUBNÍVEIS ENERGÉTICOS: </a:t>
            </a:r>
          </a:p>
          <a:p>
            <a:pPr marL="365760" lvl="1" indent="0">
              <a:buNone/>
            </a:pPr>
            <a:r>
              <a:rPr lang="pt-BR" sz="2400" dirty="0" smtClean="0">
                <a:cs typeface="Times New Roman" pitchFamily="18" charset="0"/>
              </a:rPr>
              <a:t>s ; p ; d ; f .</a:t>
            </a:r>
          </a:p>
          <a:p>
            <a:pPr marL="365760" lvl="1" indent="0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pt-BR" b="1" u="sng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95516"/>
            <a:ext cx="7489055" cy="142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16943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4400" b="1" dirty="0" smtClean="0">
                <a:solidFill>
                  <a:schemeClr val="tx1"/>
                </a:solidFill>
              </a:rPr>
              <a:t>Estados</a:t>
            </a:r>
            <a:r>
              <a:rPr lang="pt-BR" sz="4000" b="1" dirty="0" smtClean="0">
                <a:solidFill>
                  <a:schemeClr val="tx1"/>
                </a:solidFill>
              </a:rPr>
              <a:t> Energéticos dos Elétrons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61960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7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Distribuição Eletrônica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57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20102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Distribuição Eletrônica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58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991244" cy="35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3568" y="1772816"/>
            <a:ext cx="1335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Exemplo:</a:t>
            </a:r>
          </a:p>
        </p:txBody>
      </p:sp>
    </p:spTree>
    <p:extLst>
      <p:ext uri="{BB962C8B-B14F-4D97-AF65-F5344CB8AC3E}">
        <p14:creationId xmlns:p14="http://schemas.microsoft.com/office/powerpoint/2010/main" val="39376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Distribuição Eletrônica em Íons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59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143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5527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Símbolos e Representações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32474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Porém alguns  símbolos dos elementos, não correspondem ao seu respectivo  nome  devido  derivar do latim; 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373885" cy="324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60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7831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61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44180" cy="288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62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00586"/>
            <a:ext cx="6624735" cy="119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6624736" cy="308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1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024744" cy="1143000"/>
          </a:xfrm>
        </p:spPr>
        <p:txBody>
          <a:bodyPr/>
          <a:lstStyle/>
          <a:p>
            <a:pPr algn="ctr"/>
            <a:r>
              <a:rPr lang="pt-BR" dirty="0" smtClean="0"/>
              <a:t>Dúvidas?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9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Fórmulas e representações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As substâncias podem ser representadas por fórmulas;</a:t>
            </a:r>
          </a:p>
          <a:p>
            <a:endParaRPr lang="pt-BR" sz="2400" dirty="0" smtClean="0"/>
          </a:p>
          <a:p>
            <a:r>
              <a:rPr lang="pt-BR" sz="2400" dirty="0" smtClean="0"/>
              <a:t>Exemplos:</a:t>
            </a:r>
          </a:p>
          <a:p>
            <a:endParaRPr lang="pt-BR" sz="2400" dirty="0" smtClean="0"/>
          </a:p>
          <a:p>
            <a:pPr marL="11430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7</a:t>
            </a:fld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27" y="2790825"/>
            <a:ext cx="2161580" cy="318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Resumindo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8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960439" cy="493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3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dirty="0" smtClean="0">
                <a:solidFill>
                  <a:schemeClr val="tx1"/>
                </a:solidFill>
              </a:rPr>
              <a:t>Equações Químicas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As reações químicas são representadas por equações;</a:t>
            </a:r>
          </a:p>
          <a:p>
            <a:endParaRPr lang="pt-BR" sz="2400" dirty="0"/>
          </a:p>
          <a:p>
            <a:pPr marL="114300" indent="0">
              <a:buNone/>
            </a:pPr>
            <a:r>
              <a:rPr lang="pt-BR" sz="2400" dirty="0" smtClean="0"/>
              <a:t>Exemplos: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D5AF-C89C-47B4-8B2E-70E4166CF6E7}" type="slidenum">
              <a:rPr lang="pt-BR" smtClean="0"/>
              <a:t>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54305"/>
            <a:ext cx="3383993" cy="8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08" y="4333875"/>
            <a:ext cx="28479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1708</TotalTime>
  <Words>929</Words>
  <Application>Microsoft Office PowerPoint</Application>
  <PresentationFormat>Apresentação na tela (4:3)</PresentationFormat>
  <Paragraphs>295</Paragraphs>
  <Slides>63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Adjacência</vt:lpstr>
      <vt:lpstr>Estrutura Atômica </vt:lpstr>
      <vt:lpstr>Do macroscópico ao microscópico: átomos e moléculas</vt:lpstr>
      <vt:lpstr> A teoria atômica de Dalton  </vt:lpstr>
      <vt:lpstr> A teoria atômica de Dalton  </vt:lpstr>
      <vt:lpstr>Símbolos e Representações</vt:lpstr>
      <vt:lpstr>Símbolos e Representações</vt:lpstr>
      <vt:lpstr>Fórmulas e representações</vt:lpstr>
      <vt:lpstr>Resumindo</vt:lpstr>
      <vt:lpstr>Equações Químicas</vt:lpstr>
      <vt:lpstr>Equações Químicas</vt:lpstr>
      <vt:lpstr>Balanceamento de Equações </vt:lpstr>
      <vt:lpstr>Exercício </vt:lpstr>
      <vt:lpstr>Exercício </vt:lpstr>
      <vt:lpstr>Na história </vt:lpstr>
      <vt:lpstr>Modelos Atômicos</vt:lpstr>
      <vt:lpstr>Modelos Atômicos</vt:lpstr>
      <vt:lpstr>A natureza elétrica da matéria </vt:lpstr>
      <vt:lpstr>A natureza elétrica da matéria </vt:lpstr>
      <vt:lpstr>Modelos Atômicos</vt:lpstr>
      <vt:lpstr>Modelos Atômicos</vt:lpstr>
      <vt:lpstr>Modelos Atômicos</vt:lpstr>
      <vt:lpstr>Modelos Atômicos</vt:lpstr>
      <vt:lpstr>Modelos Atômicos</vt:lpstr>
      <vt:lpstr>Modelos Atômicos</vt:lpstr>
      <vt:lpstr>Modelos Atômicos</vt:lpstr>
      <vt:lpstr>Modelos Atômicos</vt:lpstr>
      <vt:lpstr>Modelos Atômicos</vt:lpstr>
      <vt:lpstr>Modelos Atômicos</vt:lpstr>
      <vt:lpstr>Modelos Atômicos</vt:lpstr>
      <vt:lpstr>Número Atômico</vt:lpstr>
      <vt:lpstr>Número de Massa</vt:lpstr>
      <vt:lpstr>Exercício</vt:lpstr>
      <vt:lpstr>Elemento Químico</vt:lpstr>
      <vt:lpstr>Isótopos</vt:lpstr>
      <vt:lpstr>Isóbaros</vt:lpstr>
      <vt:lpstr>Isótonos</vt:lpstr>
      <vt:lpstr>Íons</vt:lpstr>
      <vt:lpstr>Íons</vt:lpstr>
      <vt:lpstr>Íons</vt:lpstr>
      <vt:lpstr>Íons</vt:lpstr>
      <vt:lpstr>Curiosidade </vt:lpstr>
      <vt:lpstr>Resumindo </vt:lpstr>
      <vt:lpstr>Exercício</vt:lpstr>
      <vt:lpstr>Modelos Atômicos</vt:lpstr>
      <vt:lpstr>Modelos Atômicos</vt:lpstr>
      <vt:lpstr>Modelos Atômicos</vt:lpstr>
      <vt:lpstr> Esquema do espectro da Luz Visível </vt:lpstr>
      <vt:lpstr>Modelos Atômicos</vt:lpstr>
      <vt:lpstr>Modelos Atômicos</vt:lpstr>
      <vt:lpstr>Apresentação do PowerPoint</vt:lpstr>
      <vt:lpstr>Modelos Atômicos</vt:lpstr>
      <vt:lpstr>Aplicações do Modelo de Bohr</vt:lpstr>
      <vt:lpstr>Aplicações do Modelo de Bohr</vt:lpstr>
      <vt:lpstr>Exercício</vt:lpstr>
      <vt:lpstr>Estados Energéticos dos Elétrons</vt:lpstr>
      <vt:lpstr>Estados Energéticos dos Elétrons</vt:lpstr>
      <vt:lpstr>Distribuição Eletrônica</vt:lpstr>
      <vt:lpstr>Distribuição Eletrônica</vt:lpstr>
      <vt:lpstr>Distribuição Eletrônica em Íons</vt:lpstr>
      <vt:lpstr>Exercício</vt:lpstr>
      <vt:lpstr>Exercício</vt:lpstr>
      <vt:lpstr>Exercício</vt:lpstr>
      <vt:lpstr>Dúvidas?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Atômica</dc:title>
  <dc:creator>Usuário</dc:creator>
  <cp:lastModifiedBy>Francisco Felipe Maia da Silva</cp:lastModifiedBy>
  <cp:revision>102</cp:revision>
  <dcterms:created xsi:type="dcterms:W3CDTF">2014-02-12T13:26:34Z</dcterms:created>
  <dcterms:modified xsi:type="dcterms:W3CDTF">2002-02-18T14:14:42Z</dcterms:modified>
</cp:coreProperties>
</file>