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256" r:id="rId2"/>
    <p:sldId id="306" r:id="rId3"/>
    <p:sldId id="257" r:id="rId4"/>
    <p:sldId id="307" r:id="rId5"/>
    <p:sldId id="277" r:id="rId6"/>
    <p:sldId id="258" r:id="rId7"/>
    <p:sldId id="259" r:id="rId8"/>
    <p:sldId id="278" r:id="rId9"/>
    <p:sldId id="279" r:id="rId10"/>
    <p:sldId id="280" r:id="rId11"/>
    <p:sldId id="281" r:id="rId12"/>
    <p:sldId id="282" r:id="rId13"/>
    <p:sldId id="260" r:id="rId14"/>
    <p:sldId id="261" r:id="rId15"/>
    <p:sldId id="268" r:id="rId16"/>
    <p:sldId id="273" r:id="rId17"/>
    <p:sldId id="269" r:id="rId18"/>
    <p:sldId id="270" r:id="rId19"/>
    <p:sldId id="262" r:id="rId20"/>
    <p:sldId id="263" r:id="rId21"/>
    <p:sldId id="264" r:id="rId22"/>
    <p:sldId id="265" r:id="rId23"/>
    <p:sldId id="266" r:id="rId24"/>
    <p:sldId id="267" r:id="rId25"/>
    <p:sldId id="283" r:id="rId26"/>
    <p:sldId id="284" r:id="rId27"/>
    <p:sldId id="285" r:id="rId28"/>
    <p:sldId id="286" r:id="rId29"/>
    <p:sldId id="287" r:id="rId30"/>
    <p:sldId id="288" r:id="rId31"/>
    <p:sldId id="271" r:id="rId32"/>
    <p:sldId id="272" r:id="rId33"/>
    <p:sldId id="275" r:id="rId34"/>
    <p:sldId id="289" r:id="rId35"/>
    <p:sldId id="290" r:id="rId36"/>
    <p:sldId id="291" r:id="rId37"/>
    <p:sldId id="292" r:id="rId38"/>
    <p:sldId id="293" r:id="rId39"/>
    <p:sldId id="294" r:id="rId40"/>
    <p:sldId id="295" r:id="rId41"/>
    <p:sldId id="308" r:id="rId42"/>
    <p:sldId id="310" r:id="rId43"/>
    <p:sldId id="311" r:id="rId44"/>
    <p:sldId id="297" r:id="rId45"/>
    <p:sldId id="298" r:id="rId46"/>
    <p:sldId id="299" r:id="rId47"/>
    <p:sldId id="300" r:id="rId48"/>
    <p:sldId id="301" r:id="rId49"/>
    <p:sldId id="302" r:id="rId50"/>
    <p:sldId id="303" r:id="rId5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576" autoAdjust="0"/>
  </p:normalViewPr>
  <p:slideViewPr>
    <p:cSldViewPr>
      <p:cViewPr varScale="1">
        <p:scale>
          <a:sx n="44" d="100"/>
          <a:sy n="44" d="100"/>
        </p:scale>
        <p:origin x="-6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0B2E5-6D84-4480-9770-15F5F0F47021}" type="datetimeFigureOut">
              <a:rPr lang="pt-BR" smtClean="0"/>
              <a:pPr/>
              <a:t>20/11/2013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B0449-70B9-4ACA-9699-0B39C10CFE13}"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26</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27</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28</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29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30</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31</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32</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33</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34</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35</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36</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37</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38</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39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40</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CC63664-C27C-469C-9B4A-96C2277823B2}" type="slidenum">
              <a:rPr lang="pt-BR" smtClean="0"/>
              <a:pPr/>
              <a:t>41</a:t>
            </a:fld>
            <a:endParaRPr lang="pt-BR" smtClean="0"/>
          </a:p>
        </p:txBody>
      </p:sp>
      <p:sp>
        <p:nvSpPr>
          <p:cNvPr id="38915" name="Rectangle 2"/>
          <p:cNvSpPr>
            <a:spLocks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A713F9F-AC9B-4F50-A73F-1E7F5F40AB76}" type="slidenum">
              <a:rPr lang="pt-BR" smtClean="0"/>
              <a:pPr/>
              <a:t>42</a:t>
            </a:fld>
            <a:endParaRPr lang="pt-BR" smtClean="0"/>
          </a:p>
        </p:txBody>
      </p:sp>
      <p:sp>
        <p:nvSpPr>
          <p:cNvPr id="40963" name="Rectangle 2"/>
          <p:cNvSpPr>
            <a:spLocks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8467BB8-C672-4E23-B5C2-092FB599E876}" type="slidenum">
              <a:rPr lang="pt-BR" smtClean="0"/>
              <a:pPr/>
              <a:t>43</a:t>
            </a:fld>
            <a:endParaRPr lang="pt-BR" smtClean="0"/>
          </a:p>
        </p:txBody>
      </p:sp>
      <p:sp>
        <p:nvSpPr>
          <p:cNvPr id="41987" name="Rectangle 2"/>
          <p:cNvSpPr>
            <a:spLocks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44</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45</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46</a:t>
            </a:fld>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47</a:t>
            </a:fld>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48</a:t>
            </a:fld>
            <a:endParaRPr 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49</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5</a:t>
            </a:fld>
            <a:endParaRPr lang="pt-B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50</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p:txBody>
      </p:sp>
      <p:sp>
        <p:nvSpPr>
          <p:cNvPr id="4" name="Espaço Reservado para Número de Slide 3"/>
          <p:cNvSpPr>
            <a:spLocks noGrp="1"/>
          </p:cNvSpPr>
          <p:nvPr>
            <p:ph type="sldNum" sz="quarter" idx="10"/>
          </p:nvPr>
        </p:nvSpPr>
        <p:spPr/>
        <p:txBody>
          <a:bodyPr/>
          <a:lstStyle/>
          <a:p>
            <a:fld id="{D5EB0449-70B9-4ACA-9699-0B39C10CFE13}" type="slidenum">
              <a:rPr lang="pt-BR" smtClean="0"/>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DB753A19-11D8-4500-A336-FA7981542A8A}" type="datetime1">
              <a:rPr lang="pt-BR" smtClean="0"/>
              <a:pPr/>
              <a:t>20/11/2013</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8EC4324D-7787-43AA-8D96-A67366E9717F}"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1B59C63-52E6-48E3-94E0-2498E27A7048}" type="datetime1">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EC4324D-7787-43AA-8D96-A67366E9717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8E761314-DC28-4ECC-92C1-973630242FE9}" type="datetime1">
              <a:rPr lang="pt-BR" smtClean="0"/>
              <a:pPr/>
              <a:t>20/11/2013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EC4324D-7787-43AA-8D96-A67366E9717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760ACAE9-4AD4-4345-A47E-D83F1BB55B0E}" type="datetime1">
              <a:rPr lang="pt-BR" smtClean="0"/>
              <a:pPr/>
              <a:t>20/11/2013</a:t>
            </a:fld>
            <a:endParaRPr lang="pt-BR"/>
          </a:p>
        </p:txBody>
      </p:sp>
      <p:sp>
        <p:nvSpPr>
          <p:cNvPr id="9" name="Espaço Reservado para Número de Slide 8"/>
          <p:cNvSpPr>
            <a:spLocks noGrp="1"/>
          </p:cNvSpPr>
          <p:nvPr>
            <p:ph type="sldNum" sz="quarter" idx="15"/>
          </p:nvPr>
        </p:nvSpPr>
        <p:spPr/>
        <p:txBody>
          <a:bodyPr rtlCol="0"/>
          <a:lstStyle/>
          <a:p>
            <a:fld id="{8EC4324D-7787-43AA-8D96-A67366E9717F}" type="slidenum">
              <a:rPr lang="pt-BR" smtClean="0"/>
              <a:pPr/>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F105ED04-76AC-4BC2-B98B-08DEB4CE945E}" type="datetime1">
              <a:rPr lang="pt-BR" smtClean="0"/>
              <a:pPr/>
              <a:t>20/11/2013</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8EC4324D-7787-43AA-8D96-A67366E9717F}"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C3D59709-81DB-4A98-B313-B57F53283381}" type="datetime1">
              <a:rPr lang="pt-BR" smtClean="0"/>
              <a:pPr/>
              <a:t>20/11/2013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EC4324D-7787-43AA-8D96-A67366E9717F}" type="slidenum">
              <a:rPr lang="pt-BR" smtClean="0"/>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13C8196D-9E9C-48CA-A18B-5B16EA4E3205}" type="datetime1">
              <a:rPr lang="pt-BR" smtClean="0"/>
              <a:pPr/>
              <a:t>20/11/2013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EC4324D-7787-43AA-8D96-A67366E9717F}" type="slidenum">
              <a:rPr lang="pt-BR" smtClean="0"/>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fld id="{3D8808C1-5B51-4DBC-A1FF-AB98F37A0415}" type="datetime1">
              <a:rPr lang="pt-BR" smtClean="0"/>
              <a:pPr/>
              <a:t>20/11/2013</a:t>
            </a:fld>
            <a:endParaRPr lang="pt-BR"/>
          </a:p>
        </p:txBody>
      </p:sp>
      <p:sp>
        <p:nvSpPr>
          <p:cNvPr id="7" name="Espaço Reservado para Número de Slide 6"/>
          <p:cNvSpPr>
            <a:spLocks noGrp="1"/>
          </p:cNvSpPr>
          <p:nvPr>
            <p:ph type="sldNum" sz="quarter" idx="11"/>
          </p:nvPr>
        </p:nvSpPr>
        <p:spPr/>
        <p:txBody>
          <a:bodyPr rtlCol="0"/>
          <a:lstStyle/>
          <a:p>
            <a:fld id="{8EC4324D-7787-43AA-8D96-A67366E9717F}" type="slidenum">
              <a:rPr lang="pt-BR" smtClean="0"/>
              <a:pPr/>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9DAD140-349C-4DEB-8472-D0BC75F0A6BC}" type="datetime1">
              <a:rPr lang="pt-BR" smtClean="0"/>
              <a:pPr/>
              <a:t>20/11/2013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EC4324D-7787-43AA-8D96-A67366E9717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E099488E-37AF-416B-B5AB-C62CE9E57B9B}" type="datetime1">
              <a:rPr lang="pt-BR" smtClean="0"/>
              <a:pPr/>
              <a:t>20/11/2013</a:t>
            </a:fld>
            <a:endParaRPr lang="pt-BR"/>
          </a:p>
        </p:txBody>
      </p:sp>
      <p:sp>
        <p:nvSpPr>
          <p:cNvPr id="22" name="Espaço Reservado para Número de Slide 21"/>
          <p:cNvSpPr>
            <a:spLocks noGrp="1"/>
          </p:cNvSpPr>
          <p:nvPr>
            <p:ph type="sldNum" sz="quarter" idx="15"/>
          </p:nvPr>
        </p:nvSpPr>
        <p:spPr/>
        <p:txBody>
          <a:bodyPr rtlCol="0"/>
          <a:lstStyle/>
          <a:p>
            <a:fld id="{8EC4324D-7787-43AA-8D96-A67366E9717F}" type="slidenum">
              <a:rPr lang="pt-BR" smtClean="0"/>
              <a:pPr/>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6BC93262-C1F9-4F9E-B456-AC50C0ECA342}" type="datetime1">
              <a:rPr lang="pt-BR" smtClean="0"/>
              <a:pPr/>
              <a:t>20/11/2013</a:t>
            </a:fld>
            <a:endParaRPr lang="pt-BR"/>
          </a:p>
        </p:txBody>
      </p:sp>
      <p:sp>
        <p:nvSpPr>
          <p:cNvPr id="18" name="Espaço Reservado para Número de Slide 17"/>
          <p:cNvSpPr>
            <a:spLocks noGrp="1"/>
          </p:cNvSpPr>
          <p:nvPr>
            <p:ph type="sldNum" sz="quarter" idx="11"/>
          </p:nvPr>
        </p:nvSpPr>
        <p:spPr/>
        <p:txBody>
          <a:bodyPr rtlCol="0"/>
          <a:lstStyle/>
          <a:p>
            <a:fld id="{8EC4324D-7787-43AA-8D96-A67366E9717F}" type="slidenum">
              <a:rPr lang="pt-BR" smtClean="0"/>
              <a:pPr/>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2219E1-B836-4A8F-B904-E0F4136E00AD}" type="datetime1">
              <a:rPr lang="pt-BR" smtClean="0"/>
              <a:pPr/>
              <a:t>20/11/2013</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EC4324D-7787-43AA-8D96-A67366E9717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31640" y="2348880"/>
            <a:ext cx="7358050" cy="1938992"/>
          </a:xfrm>
          <a:prstGeom prst="rect">
            <a:avLst/>
          </a:prstGeom>
          <a:noFill/>
        </p:spPr>
        <p:txBody>
          <a:bodyPr wrap="square" rtlCol="0">
            <a:spAutoFit/>
          </a:bodyPr>
          <a:lstStyle/>
          <a:p>
            <a:pPr algn="ctr"/>
            <a:r>
              <a:rPr lang="pt-BR"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ush Script MT" pitchFamily="66" charset="0"/>
              </a:rPr>
              <a:t>Armazenamento e destinação de produtos químicos</a:t>
            </a:r>
            <a:endParaRPr lang="pt-BR"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ush Script MT" pitchFamily="66" charset="0"/>
            </a:endParaRPr>
          </a:p>
        </p:txBody>
      </p:sp>
      <p:pic>
        <p:nvPicPr>
          <p:cNvPr id="13316" name="Picture 4" descr="http://www.logicargo.com.br/produtos/Cintas%20de%20Elevacao/Uso%20Correto/quimicos.gif"/>
          <p:cNvPicPr>
            <a:picLocks noChangeAspect="1" noChangeArrowheads="1"/>
          </p:cNvPicPr>
          <p:nvPr/>
        </p:nvPicPr>
        <p:blipFill>
          <a:blip r:embed="rId3" cstate="print"/>
          <a:srcRect/>
          <a:stretch>
            <a:fillRect/>
          </a:stretch>
        </p:blipFill>
        <p:spPr bwMode="auto">
          <a:xfrm>
            <a:off x="7620000" y="5238749"/>
            <a:ext cx="1524000" cy="1619251"/>
          </a:xfrm>
          <a:prstGeom prst="rect">
            <a:avLst/>
          </a:prstGeom>
          <a:noFill/>
        </p:spPr>
      </p:pic>
      <p:sp>
        <p:nvSpPr>
          <p:cNvPr id="7" name="Espaço Reservado para Número de Slide 6"/>
          <p:cNvSpPr>
            <a:spLocks noGrp="1"/>
          </p:cNvSpPr>
          <p:nvPr>
            <p:ph type="sldNum" sz="quarter" idx="12"/>
          </p:nvPr>
        </p:nvSpPr>
        <p:spPr/>
        <p:txBody>
          <a:bodyPr/>
          <a:lstStyle/>
          <a:p>
            <a:fld id="{8EC4324D-7787-43AA-8D96-A67366E9717F}" type="slidenum">
              <a:rPr lang="pt-BR" smtClean="0">
                <a:solidFill>
                  <a:schemeClr val="bg1"/>
                </a:solidFill>
              </a:rPr>
              <a:pPr/>
              <a:t>1</a:t>
            </a:fld>
            <a:endParaRPr lang="pt-BR" dirty="0">
              <a:solidFill>
                <a:schemeClr val="bg1"/>
              </a:solidFill>
            </a:endParaRPr>
          </a:p>
        </p:txBody>
      </p:sp>
      <p:sp>
        <p:nvSpPr>
          <p:cNvPr id="6" name="CaixaDeTexto 5"/>
          <p:cNvSpPr txBox="1"/>
          <p:nvPr/>
        </p:nvSpPr>
        <p:spPr>
          <a:xfrm>
            <a:off x="2627784" y="4869160"/>
            <a:ext cx="4429156" cy="646331"/>
          </a:xfrm>
          <a:prstGeom prst="rect">
            <a:avLst/>
          </a:prstGeom>
          <a:noFill/>
        </p:spPr>
        <p:txBody>
          <a:bodyPr wrap="square" rtlCol="0">
            <a:spAutoFit/>
          </a:bodyPr>
          <a:lstStyle/>
          <a:p>
            <a:r>
              <a:rPr lang="pt-BR" sz="3600" dirty="0" err="1" smtClean="0">
                <a:solidFill>
                  <a:schemeClr val="bg2">
                    <a:lumMod val="50000"/>
                  </a:schemeClr>
                </a:solidFill>
                <a:latin typeface="Brush Script MT" pitchFamily="66" charset="0"/>
              </a:rPr>
              <a:t>Profª</a:t>
            </a:r>
            <a:r>
              <a:rPr lang="pt-BR" sz="3600" dirty="0" smtClean="0">
                <a:solidFill>
                  <a:schemeClr val="bg2">
                    <a:lumMod val="50000"/>
                  </a:schemeClr>
                </a:solidFill>
                <a:latin typeface="Brush Script MT" pitchFamily="66" charset="0"/>
              </a:rPr>
              <a:t>: Karen Farias</a:t>
            </a:r>
            <a:endParaRPr lang="pt-BR" sz="3600" dirty="0">
              <a:solidFill>
                <a:schemeClr val="bg2">
                  <a:lumMod val="50000"/>
                </a:schemeClr>
              </a:solidFill>
              <a:latin typeface="Brush Script MT" pitchFamily="66" charset="0"/>
            </a:endParaRPr>
          </a:p>
        </p:txBody>
      </p:sp>
      <p:pic>
        <p:nvPicPr>
          <p:cNvPr id="1026" name="Picture 2"/>
          <p:cNvPicPr>
            <a:picLocks noChangeAspect="1" noChangeArrowheads="1"/>
          </p:cNvPicPr>
          <p:nvPr/>
        </p:nvPicPr>
        <p:blipFill>
          <a:blip r:embed="rId4" cstate="print"/>
          <a:srcRect/>
          <a:stretch>
            <a:fillRect/>
          </a:stretch>
        </p:blipFill>
        <p:spPr bwMode="auto">
          <a:xfrm>
            <a:off x="0" y="117353"/>
            <a:ext cx="9143999" cy="17159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box(in)">
                                      <p:cBhvr>
                                        <p:cTn id="10" dur="2000"/>
                                        <p:tgtEl>
                                          <p:spTgt spid="13316"/>
                                        </p:tgtEl>
                                      </p:cBhvr>
                                    </p:animEffect>
                                  </p:childTnLst>
                                </p:cTn>
                              </p:par>
                              <p:par>
                                <p:cTn id="11" presetID="38" presetClass="entr" presetSubtype="0" accel="50000" fill="hold" grpId="0" nodeType="with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set>
                                      <p:cBhvr>
                                        <p:cTn id="13" dur="228" fill="hold">
                                          <p:stCondLst>
                                            <p:cond delay="0"/>
                                          </p:stCondLst>
                                        </p:cTn>
                                        <p:tgtEl>
                                          <p:spTgt spid="6"/>
                                        </p:tgtEl>
                                        <p:attrNameLst>
                                          <p:attrName>style.rotation</p:attrName>
                                        </p:attrNameLst>
                                      </p:cBhvr>
                                      <p:to>
                                        <p:strVal val="-45.0"/>
                                      </p:to>
                                    </p:set>
                                    <p:anim calcmode="lin" valueType="num">
                                      <p:cBhvr>
                                        <p:cTn id="14"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5"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10</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Risco de acidentes</a:t>
            </a:r>
          </a:p>
        </p:txBody>
      </p:sp>
      <p:pic>
        <p:nvPicPr>
          <p:cNvPr id="48130" name="Picture 2"/>
          <p:cNvPicPr>
            <a:picLocks noChangeAspect="1" noChangeArrowheads="1"/>
          </p:cNvPicPr>
          <p:nvPr/>
        </p:nvPicPr>
        <p:blipFill>
          <a:blip r:embed="rId3" cstate="print"/>
          <a:srcRect l="17578" t="8437" r="12695" b="67638"/>
          <a:stretch>
            <a:fillRect/>
          </a:stretch>
        </p:blipFill>
        <p:spPr bwMode="auto">
          <a:xfrm>
            <a:off x="142844" y="1500174"/>
            <a:ext cx="7929618" cy="1571636"/>
          </a:xfrm>
          <a:prstGeom prst="rect">
            <a:avLst/>
          </a:prstGeom>
          <a:noFill/>
          <a:ln w="9525">
            <a:noFill/>
            <a:miter lim="800000"/>
            <a:headEnd/>
            <a:tailEnd/>
          </a:ln>
          <a:effectLst/>
        </p:spPr>
      </p:pic>
      <p:pic>
        <p:nvPicPr>
          <p:cNvPr id="48132" name="Picture 4" descr="http://3.bp.blogspot.com/-z9E5dXSOVSM/TyRxZ__FEcI/AAAAAAAADgY/v1Hc52vEN00/s1600/emoticon-triste-de-archivo-vectorial_18-9938.jpg"/>
          <p:cNvPicPr>
            <a:picLocks noChangeAspect="1" noChangeArrowheads="1"/>
          </p:cNvPicPr>
          <p:nvPr/>
        </p:nvPicPr>
        <p:blipFill>
          <a:blip r:embed="rId4" cstate="print"/>
          <a:srcRect/>
          <a:stretch>
            <a:fillRect/>
          </a:stretch>
        </p:blipFill>
        <p:spPr bwMode="auto">
          <a:xfrm>
            <a:off x="7143768" y="857232"/>
            <a:ext cx="1571636" cy="1571636"/>
          </a:xfrm>
          <a:prstGeom prst="rect">
            <a:avLst/>
          </a:prstGeom>
          <a:noFill/>
        </p:spPr>
      </p:pic>
      <p:pic>
        <p:nvPicPr>
          <p:cNvPr id="10" name="Picture 2"/>
          <p:cNvPicPr>
            <a:picLocks noChangeAspect="1" noChangeArrowheads="1"/>
          </p:cNvPicPr>
          <p:nvPr/>
        </p:nvPicPr>
        <p:blipFill>
          <a:blip r:embed="rId3" cstate="print"/>
          <a:srcRect l="17578" t="33450" r="12695" b="27400"/>
          <a:stretch>
            <a:fillRect/>
          </a:stretch>
        </p:blipFill>
        <p:spPr bwMode="auto">
          <a:xfrm>
            <a:off x="142844" y="3143248"/>
            <a:ext cx="7929618" cy="2571768"/>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srcRect l="17578" t="74775" r="12695" b="10000"/>
          <a:stretch>
            <a:fillRect/>
          </a:stretch>
        </p:blipFill>
        <p:spPr bwMode="auto">
          <a:xfrm>
            <a:off x="142844" y="5857892"/>
            <a:ext cx="7929618" cy="10001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par>
                                <p:cTn id="8" presetID="13" presetClass="entr" presetSubtype="16" fill="hold"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plus(in)">
                                      <p:cBhvr>
                                        <p:cTn id="10" dur="2000"/>
                                        <p:tgtEl>
                                          <p:spTgt spid="4813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animEffect transition="in" filter="slide(fromBottom)">
                                      <p:cBhvr>
                                        <p:cTn id="15" dur="1000"/>
                                        <p:tgtEl>
                                          <p:spTgt spid="4813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Bottom)">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11</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Risco de acidentes</a:t>
            </a:r>
          </a:p>
        </p:txBody>
      </p:sp>
      <p:pic>
        <p:nvPicPr>
          <p:cNvPr id="49154" name="Picture 2"/>
          <p:cNvPicPr>
            <a:picLocks noChangeAspect="1" noChangeArrowheads="1"/>
          </p:cNvPicPr>
          <p:nvPr/>
        </p:nvPicPr>
        <p:blipFill>
          <a:blip r:embed="rId3" cstate="print"/>
          <a:srcRect l="9961" t="12187" r="8007" b="10000"/>
          <a:stretch>
            <a:fillRect/>
          </a:stretch>
        </p:blipFill>
        <p:spPr bwMode="auto">
          <a:xfrm>
            <a:off x="142844" y="1571612"/>
            <a:ext cx="8572560" cy="5286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1000" fill="hold"/>
                                        <p:tgtEl>
                                          <p:spTgt spid="49154"/>
                                        </p:tgtEl>
                                        <p:attrNameLst>
                                          <p:attrName>ppt_x</p:attrName>
                                        </p:attrNameLst>
                                      </p:cBhvr>
                                      <p:tavLst>
                                        <p:tav tm="0">
                                          <p:val>
                                            <p:strVal val="#ppt_x"/>
                                          </p:val>
                                        </p:tav>
                                        <p:tav tm="100000">
                                          <p:val>
                                            <p:strVal val="#ppt_x"/>
                                          </p:val>
                                        </p:tav>
                                      </p:tavLst>
                                    </p:anim>
                                    <p:anim calcmode="lin" valueType="num">
                                      <p:cBhvr additive="base">
                                        <p:cTn id="8" dur="1000" fill="hold"/>
                                        <p:tgtEl>
                                          <p:spTgt spid="49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12</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Risco de acidentes</a:t>
            </a:r>
          </a:p>
        </p:txBody>
      </p:sp>
      <p:pic>
        <p:nvPicPr>
          <p:cNvPr id="50178" name="Picture 2"/>
          <p:cNvPicPr>
            <a:picLocks noChangeAspect="1" noChangeArrowheads="1"/>
          </p:cNvPicPr>
          <p:nvPr/>
        </p:nvPicPr>
        <p:blipFill>
          <a:blip r:embed="rId3" cstate="print"/>
          <a:srcRect l="9961" t="13125" r="8593" b="13750"/>
          <a:stretch>
            <a:fillRect/>
          </a:stretch>
        </p:blipFill>
        <p:spPr bwMode="auto">
          <a:xfrm>
            <a:off x="142844" y="1571612"/>
            <a:ext cx="8572560" cy="5286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heel(4)">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13</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571868" y="2441572"/>
            <a:ext cx="5143536" cy="3416320"/>
          </a:xfrm>
          <a:prstGeom prst="rect">
            <a:avLst/>
          </a:prstGeom>
        </p:spPr>
        <p:txBody>
          <a:bodyPr wrap="square">
            <a:spAutoFit/>
          </a:bodyPr>
          <a:lstStyle/>
          <a:p>
            <a:pPr algn="just"/>
            <a:r>
              <a:rPr lang="pt-BR" sz="2400" b="1" dirty="0" smtClean="0">
                <a:latin typeface="Calibri" pitchFamily="34" charset="0"/>
                <a:cs typeface="Calibri" pitchFamily="34" charset="0"/>
              </a:rPr>
              <a:t>	 No laboratório, almoxarifado e em locais em que se tenha que armazenar ou manipular substâncias químicas, deve-se ter em conta sua composição pois muitas delas reagem entre si de maneira violenta. Tais produtos devem ser mantidos separados, de maneira que não possam entrar em contato entre si.</a:t>
            </a:r>
            <a:endParaRPr lang="pt-BR" sz="2400" b="1" dirty="0">
              <a:latin typeface="Calibri" pitchFamily="34" charset="0"/>
              <a:cs typeface="Calibri" pitchFamily="34" charset="0"/>
            </a:endParaRPr>
          </a:p>
        </p:txBody>
      </p:sp>
      <p:pic>
        <p:nvPicPr>
          <p:cNvPr id="74754" name="Picture 2" descr="http://www.manutencaoesuprimentos.com.br/imagens/tipos-de-produtos-quimicos-toxicos.jpg"/>
          <p:cNvPicPr>
            <a:picLocks noChangeAspect="1" noChangeArrowheads="1"/>
          </p:cNvPicPr>
          <p:nvPr/>
        </p:nvPicPr>
        <p:blipFill>
          <a:blip r:embed="rId3" cstate="print"/>
          <a:srcRect/>
          <a:stretch>
            <a:fillRect/>
          </a:stretch>
        </p:blipFill>
        <p:spPr bwMode="auto">
          <a:xfrm>
            <a:off x="285720" y="2575998"/>
            <a:ext cx="3143272" cy="2996142"/>
          </a:xfrm>
          <a:prstGeom prst="rect">
            <a:avLst/>
          </a:prstGeom>
          <a:noFill/>
        </p:spPr>
      </p:pic>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4754"/>
                                        </p:tgtEl>
                                        <p:attrNameLst>
                                          <p:attrName>style.visibility</p:attrName>
                                        </p:attrNameLst>
                                      </p:cBhvr>
                                      <p:to>
                                        <p:strVal val="visible"/>
                                      </p:to>
                                    </p:set>
                                    <p:anim calcmode="lin" valueType="num">
                                      <p:cBhvr>
                                        <p:cTn id="14" dur="1000" fill="hold"/>
                                        <p:tgtEl>
                                          <p:spTgt spid="74754"/>
                                        </p:tgtEl>
                                        <p:attrNameLst>
                                          <p:attrName>ppt_w</p:attrName>
                                        </p:attrNameLst>
                                      </p:cBhvr>
                                      <p:tavLst>
                                        <p:tav tm="0">
                                          <p:val>
                                            <p:strVal val="#ppt_w*0.70"/>
                                          </p:val>
                                        </p:tav>
                                        <p:tav tm="100000">
                                          <p:val>
                                            <p:strVal val="#ppt_w"/>
                                          </p:val>
                                        </p:tav>
                                      </p:tavLst>
                                    </p:anim>
                                    <p:anim calcmode="lin" valueType="num">
                                      <p:cBhvr>
                                        <p:cTn id="15" dur="1000" fill="hold"/>
                                        <p:tgtEl>
                                          <p:spTgt spid="74754"/>
                                        </p:tgtEl>
                                        <p:attrNameLst>
                                          <p:attrName>ppt_h</p:attrName>
                                        </p:attrNameLst>
                                      </p:cBhvr>
                                      <p:tavLst>
                                        <p:tav tm="0">
                                          <p:val>
                                            <p:strVal val="#ppt_h"/>
                                          </p:val>
                                        </p:tav>
                                        <p:tav tm="100000">
                                          <p:val>
                                            <p:strVal val="#ppt_h"/>
                                          </p:val>
                                        </p:tav>
                                      </p:tavLst>
                                    </p:anim>
                                    <p:animEffect transition="in" filter="fade">
                                      <p:cBhvr>
                                        <p:cTn id="16" dur="1000"/>
                                        <p:tgtEl>
                                          <p:spTgt spid="7475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14</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3002348"/>
            <a:ext cx="4786346" cy="1569660"/>
          </a:xfrm>
          <a:prstGeom prst="rect">
            <a:avLst/>
          </a:prstGeom>
        </p:spPr>
        <p:txBody>
          <a:bodyPr wrap="square">
            <a:spAutoFit/>
          </a:bodyPr>
          <a:lstStyle/>
          <a:p>
            <a:pPr algn="just"/>
            <a:r>
              <a:rPr lang="pt-BR" sz="2400" b="1" dirty="0" smtClean="0">
                <a:latin typeface="Calibri" pitchFamily="34" charset="0"/>
                <a:cs typeface="Calibri" pitchFamily="34" charset="0"/>
              </a:rPr>
              <a:t>	 É recomendado pelo menos três armários onde as substâncias são separadas por espécie química, que são:</a:t>
            </a:r>
            <a:endParaRPr lang="pt-BR" sz="2400" b="1" dirty="0">
              <a:latin typeface="Calibri" pitchFamily="34" charset="0"/>
              <a:cs typeface="Calibri" pitchFamily="34" charset="0"/>
            </a:endParaRPr>
          </a:p>
        </p:txBody>
      </p:sp>
      <p:pic>
        <p:nvPicPr>
          <p:cNvPr id="76802" name="Picture 2" descr="http://www3.pucrs.br/pucrs/content/jpg/i_unidades_intox9.jpg"/>
          <p:cNvPicPr>
            <a:picLocks noChangeAspect="1" noChangeArrowheads="1"/>
          </p:cNvPicPr>
          <p:nvPr/>
        </p:nvPicPr>
        <p:blipFill>
          <a:blip r:embed="rId3" cstate="print"/>
          <a:srcRect/>
          <a:stretch>
            <a:fillRect/>
          </a:stretch>
        </p:blipFill>
        <p:spPr bwMode="auto">
          <a:xfrm>
            <a:off x="214281" y="2357430"/>
            <a:ext cx="3571901" cy="3047765"/>
          </a:xfrm>
          <a:prstGeom prst="rect">
            <a:avLst/>
          </a:prstGeom>
          <a:noFill/>
        </p:spPr>
      </p:pic>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2000"/>
                                        <p:tgtEl>
                                          <p:spTgt spid="7680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15</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000364" y="3093551"/>
            <a:ext cx="5715040" cy="1569660"/>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I- substâncias sólidas e líquidas não inflamáveis  (mas corrosivas). </a:t>
            </a:r>
            <a:r>
              <a:rPr lang="pt-BR" sz="2400" b="1" dirty="0" smtClean="0">
                <a:latin typeface="Calibri" pitchFamily="34" charset="0"/>
                <a:cs typeface="Calibri" pitchFamily="34" charset="0"/>
              </a:rPr>
              <a:t>Os sólidos devem ser  colocados em prateleiras superiores,  e os ácidos nas  inferiores. </a:t>
            </a:r>
            <a:endParaRPr lang="pt-BR" sz="2400" b="1" dirty="0">
              <a:latin typeface="Calibri" pitchFamily="34" charset="0"/>
              <a:cs typeface="Calibri" pitchFamily="34" charset="0"/>
            </a:endParaRPr>
          </a:p>
        </p:txBody>
      </p:sp>
      <p:pic>
        <p:nvPicPr>
          <p:cNvPr id="38916" name="Picture 4" descr="http://www.labosistema.pt/Portals/0/Equipamentos/Laboratorio/Arm%C3%A1riosdeSeguran%C3%A7a/Utilidades/Sicur_Kem_100.jpg"/>
          <p:cNvPicPr>
            <a:picLocks noChangeAspect="1" noChangeArrowheads="1"/>
          </p:cNvPicPr>
          <p:nvPr/>
        </p:nvPicPr>
        <p:blipFill>
          <a:blip r:embed="rId3" cstate="print"/>
          <a:srcRect l="9689" t="4658" r="14729" b="3726"/>
          <a:stretch>
            <a:fillRect/>
          </a:stretch>
        </p:blipFill>
        <p:spPr bwMode="auto">
          <a:xfrm>
            <a:off x="142844" y="1928802"/>
            <a:ext cx="2786082" cy="4214842"/>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1000" fill="hold"/>
                                        <p:tgtEl>
                                          <p:spTgt spid="38916"/>
                                        </p:tgtEl>
                                        <p:attrNameLst>
                                          <p:attrName>ppt_x</p:attrName>
                                        </p:attrNameLst>
                                      </p:cBhvr>
                                      <p:tavLst>
                                        <p:tav tm="0">
                                          <p:val>
                                            <p:strVal val="#ppt_x"/>
                                          </p:val>
                                        </p:tav>
                                        <p:tav tm="100000">
                                          <p:val>
                                            <p:strVal val="#ppt_x"/>
                                          </p:val>
                                        </p:tav>
                                      </p:tavLst>
                                    </p:anim>
                                    <p:anim calcmode="lin" valueType="num">
                                      <p:cBhvr additive="base">
                                        <p:cTn id="8" dur="1000" fill="hold"/>
                                        <p:tgtEl>
                                          <p:spTgt spid="38916"/>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16</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000364" y="2421807"/>
            <a:ext cx="5715040" cy="3046988"/>
          </a:xfrm>
          <a:prstGeom prst="rect">
            <a:avLst/>
          </a:prstGeom>
        </p:spPr>
        <p:txBody>
          <a:bodyPr wrap="square">
            <a:spAutoFit/>
          </a:bodyPr>
          <a:lstStyle/>
          <a:p>
            <a:pPr algn="just"/>
            <a:r>
              <a:rPr lang="pt-BR" sz="2400" b="1" dirty="0" smtClean="0">
                <a:latin typeface="Calibri" pitchFamily="34" charset="0"/>
                <a:cs typeface="Calibri" pitchFamily="34" charset="0"/>
              </a:rPr>
              <a:t>	Esta disposição  impede que os vapores ácidos entrem em contato com os sólidos e possam causar   reações  indesejáveis,  podendo dar  origem a  incêndio e explosões.  A ventilação no armário é  feita simplesmente com pequenos orifícios na parte  inferior  do móvel.</a:t>
            </a:r>
            <a:endParaRPr lang="pt-BR" sz="2400" b="1" dirty="0">
              <a:latin typeface="Calibri" pitchFamily="34" charset="0"/>
              <a:cs typeface="Calibri" pitchFamily="34" charset="0"/>
            </a:endParaRPr>
          </a:p>
        </p:txBody>
      </p:sp>
      <p:pic>
        <p:nvPicPr>
          <p:cNvPr id="38916" name="Picture 4" descr="http://www.labosistema.pt/Portals/0/Equipamentos/Laboratorio/Arm%C3%A1riosdeSeguran%C3%A7a/Utilidades/Sicur_Kem_100.jpg"/>
          <p:cNvPicPr>
            <a:picLocks noChangeAspect="1" noChangeArrowheads="1"/>
          </p:cNvPicPr>
          <p:nvPr/>
        </p:nvPicPr>
        <p:blipFill>
          <a:blip r:embed="rId3" cstate="print"/>
          <a:srcRect l="9689" t="4658" r="14729" b="3726"/>
          <a:stretch>
            <a:fillRect/>
          </a:stretch>
        </p:blipFill>
        <p:spPr bwMode="auto">
          <a:xfrm>
            <a:off x="142844" y="1928802"/>
            <a:ext cx="2786082" cy="4214842"/>
          </a:xfrm>
          <a:prstGeom prst="rect">
            <a:avLst/>
          </a:prstGeom>
          <a:noFill/>
        </p:spPr>
      </p:pic>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250" autoRev="1" fill="hold">
                                          <p:stCondLst>
                                            <p:cond delay="0"/>
                                          </p:stCondLst>
                                        </p:cTn>
                                        <p:tgtEl>
                                          <p:spTgt spid="11"/>
                                        </p:tgtEl>
                                        <p:attrNameLst>
                                          <p:attrName>ppt_w</p:attrName>
                                        </p:attrNameLst>
                                      </p:cBhvr>
                                    </p:anim>
                                    <p:anim by="(#ppt_w*0.50)" calcmode="lin" valueType="num">
                                      <p:cBhvr>
                                        <p:cTn id="8" dur="250" decel="50000" autoRev="1" fill="hold">
                                          <p:stCondLst>
                                            <p:cond delay="0"/>
                                          </p:stCondLst>
                                        </p:cTn>
                                        <p:tgtEl>
                                          <p:spTgt spid="11"/>
                                        </p:tgtEl>
                                        <p:attrNameLst>
                                          <p:attrName>ppt_x</p:attrName>
                                        </p:attrNameLst>
                                      </p:cBhvr>
                                    </p:anim>
                                    <p:anim from="(-#ppt_h/2)" to="(#ppt_y)" calcmode="lin" valueType="num">
                                      <p:cBhvr>
                                        <p:cTn id="9" dur="500" fill="hold">
                                          <p:stCondLst>
                                            <p:cond delay="0"/>
                                          </p:stCondLst>
                                        </p:cTn>
                                        <p:tgtEl>
                                          <p:spTgt spid="11"/>
                                        </p:tgtEl>
                                        <p:attrNameLst>
                                          <p:attrName>ppt_y</p:attrName>
                                        </p:attrNameLst>
                                      </p:cBhvr>
                                    </p:anim>
                                    <p:animRot by="21600000">
                                      <p:cBhvr>
                                        <p:cTn id="10"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17</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4429124" y="2692312"/>
            <a:ext cx="4214842" cy="2308324"/>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II- armário para armazenagem de solventes, </a:t>
            </a:r>
            <a:r>
              <a:rPr lang="pt-BR" sz="2400" b="1" dirty="0" smtClean="0">
                <a:latin typeface="Calibri" pitchFamily="34" charset="0"/>
                <a:cs typeface="Calibri" pitchFamily="34" charset="0"/>
              </a:rPr>
              <a:t>com construção resistente ao fogo. A ventilação no armário é feita com orifícios na parte inferior e superior do móvel.</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40962" name="Picture 2" descr="http://www.logismarket.ind.br/ip/tekin-armario-corta-fogo-de-gabinete-armario-utilizado-para-armazenamento-de-liquidos-inflamaveis-e-combustiveis-691347-FGR.jpg"/>
          <p:cNvPicPr>
            <a:picLocks noChangeAspect="1" noChangeArrowheads="1"/>
          </p:cNvPicPr>
          <p:nvPr/>
        </p:nvPicPr>
        <p:blipFill>
          <a:blip r:embed="rId3" cstate="print"/>
          <a:srcRect l="11256" t="5625" r="11351" b="6249"/>
          <a:stretch>
            <a:fillRect/>
          </a:stretch>
        </p:blipFill>
        <p:spPr bwMode="auto">
          <a:xfrm>
            <a:off x="285720" y="2214554"/>
            <a:ext cx="3929090" cy="3357586"/>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2000" fill="hold"/>
                                        <p:tgtEl>
                                          <p:spTgt spid="40962"/>
                                        </p:tgtEl>
                                        <p:attrNameLst>
                                          <p:attrName>ppt_x</p:attrName>
                                        </p:attrNameLst>
                                      </p:cBhvr>
                                      <p:tavLst>
                                        <p:tav tm="0">
                                          <p:val>
                                            <p:strVal val="#ppt_x"/>
                                          </p:val>
                                        </p:tav>
                                        <p:tav tm="100000">
                                          <p:val>
                                            <p:strVal val="#ppt_x"/>
                                          </p:val>
                                        </p:tav>
                                      </p:tavLst>
                                    </p:anim>
                                    <p:anim calcmode="lin" valueType="num">
                                      <p:cBhvr additive="base">
                                        <p:cTn id="8" dur="2000" fill="hold"/>
                                        <p:tgtEl>
                                          <p:spTgt spid="4096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ppt_x"/>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18</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2286554"/>
            <a:ext cx="4714908" cy="3785652"/>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III- armário para venenos, </a:t>
            </a:r>
            <a:r>
              <a:rPr lang="pt-BR" sz="2400" b="1" dirty="0" smtClean="0">
                <a:latin typeface="Calibri" pitchFamily="34" charset="0"/>
                <a:cs typeface="Calibri" pitchFamily="34" charset="0"/>
              </a:rPr>
              <a:t>como cianetos ou compostos de arsênico, etc., que deve ser mantido fechado à chave, a qual deve ficar em poder do responsável do laboratório. Sempre que o laboratorista precisar de uma substância desse armário, deverá entrar em contato com o responsável que o alertará dos riscos envolvidos.</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43010" name="Picture 2" descr="http://www.tudoparalaboratorios.com.br/arquivos_loja/12138/Fotos/thumbs3/produto_Foto1_3206833.jpg"/>
          <p:cNvPicPr>
            <a:picLocks noChangeAspect="1" noChangeArrowheads="1"/>
          </p:cNvPicPr>
          <p:nvPr/>
        </p:nvPicPr>
        <p:blipFill>
          <a:blip r:embed="rId3" cstate="print"/>
          <a:srcRect/>
          <a:stretch>
            <a:fillRect/>
          </a:stretch>
        </p:blipFill>
        <p:spPr bwMode="auto">
          <a:xfrm>
            <a:off x="214282" y="2786058"/>
            <a:ext cx="3550380" cy="2357454"/>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Horizontal)">
                                      <p:cBhvr>
                                        <p:cTn id="7" dur="2000"/>
                                        <p:tgtEl>
                                          <p:spTgt spid="43010"/>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19</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4500562" y="2453714"/>
            <a:ext cx="4214842" cy="3046988"/>
          </a:xfrm>
          <a:prstGeom prst="rect">
            <a:avLst/>
          </a:prstGeom>
        </p:spPr>
        <p:txBody>
          <a:bodyPr wrap="square">
            <a:spAutoFit/>
          </a:bodyPr>
          <a:lstStyle/>
          <a:p>
            <a:pPr algn="just"/>
            <a:r>
              <a:rPr lang="pt-BR" sz="2400" b="1" dirty="0" smtClean="0">
                <a:latin typeface="Calibri" pitchFamily="34" charset="0"/>
                <a:cs typeface="Calibri" pitchFamily="34" charset="0"/>
              </a:rPr>
              <a:t>	Para facilitar os produtos podem ser agrupados de forma generalizada, nas seguintes categorias: inflamável, tóxico, explosivo, agente oxidante, corrosivo, gás comprimido e substâncias sensíveis à água.</a:t>
            </a:r>
            <a:endParaRPr lang="pt-BR" sz="2400" b="1" dirty="0">
              <a:latin typeface="Calibri" pitchFamily="34" charset="0"/>
              <a:cs typeface="Calibri" pitchFamily="34" charset="0"/>
            </a:endParaRPr>
          </a:p>
        </p:txBody>
      </p:sp>
      <p:pic>
        <p:nvPicPr>
          <p:cNvPr id="78850" name="Picture 2" descr="http://2.bp.blogspot.com/_mPCLGvrw0KA/RvNLmRcbfBI/AAAAAAAAAC8/r0zbcOn18iQ/s320/img11%5B1%5D.jpg"/>
          <p:cNvPicPr>
            <a:picLocks noChangeAspect="1" noChangeArrowheads="1"/>
          </p:cNvPicPr>
          <p:nvPr/>
        </p:nvPicPr>
        <p:blipFill>
          <a:blip r:embed="rId3" cstate="print"/>
          <a:srcRect/>
          <a:stretch>
            <a:fillRect/>
          </a:stretch>
        </p:blipFill>
        <p:spPr bwMode="auto">
          <a:xfrm>
            <a:off x="357158" y="2375288"/>
            <a:ext cx="4071966" cy="3053976"/>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diamond(in)">
                                      <p:cBhvr>
                                        <p:cTn id="7" dur="2000"/>
                                        <p:tgtEl>
                                          <p:spTgt spid="7885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Sumário</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142844" y="1142984"/>
            <a:ext cx="8572560" cy="4524315"/>
          </a:xfrm>
          <a:prstGeom prst="rect">
            <a:avLst/>
          </a:prstGeom>
        </p:spPr>
        <p:txBody>
          <a:bodyPr wrap="square">
            <a:spAutoFit/>
          </a:bodyPr>
          <a:lstStyle/>
          <a:p>
            <a:pPr algn="just"/>
            <a:r>
              <a:rPr lang="pt-BR" sz="2400" b="1" dirty="0" smtClean="0">
                <a:latin typeface="Calibri" pitchFamily="34" charset="0"/>
                <a:cs typeface="Calibri" pitchFamily="34" charset="0"/>
              </a:rPr>
              <a:t>1 Grandes acidentes com produtos químicos</a:t>
            </a:r>
          </a:p>
          <a:p>
            <a:pPr algn="just"/>
            <a:r>
              <a:rPr lang="pt-BR" sz="2400" b="1" dirty="0" smtClean="0">
                <a:latin typeface="Calibri" pitchFamily="34" charset="0"/>
                <a:cs typeface="Calibri" pitchFamily="34" charset="0"/>
              </a:rPr>
              <a:t>2 O que é produto químico?</a:t>
            </a:r>
          </a:p>
          <a:p>
            <a:pPr algn="just"/>
            <a:r>
              <a:rPr lang="pt-BR" sz="2400" b="1" dirty="0" smtClean="0">
                <a:latin typeface="Calibri" pitchFamily="34" charset="0"/>
                <a:cs typeface="Calibri" pitchFamily="34" charset="0"/>
              </a:rPr>
              <a:t>3 Introdução</a:t>
            </a:r>
          </a:p>
          <a:p>
            <a:pPr algn="just"/>
            <a:r>
              <a:rPr lang="pt-BR" sz="2400" b="1" dirty="0" smtClean="0">
                <a:latin typeface="Calibri" pitchFamily="34" charset="0"/>
                <a:cs typeface="Calibri" pitchFamily="34" charset="0"/>
              </a:rPr>
              <a:t>4 Danos causados por produtos químicos</a:t>
            </a:r>
          </a:p>
          <a:p>
            <a:pPr algn="just"/>
            <a:r>
              <a:rPr lang="pt-BR" sz="2400" b="1" dirty="0" smtClean="0">
                <a:latin typeface="Calibri" pitchFamily="34" charset="0"/>
                <a:cs typeface="Calibri" pitchFamily="34" charset="0"/>
              </a:rPr>
              <a:t>5 Vias de intoxicação no organismo</a:t>
            </a:r>
          </a:p>
          <a:p>
            <a:pPr algn="just"/>
            <a:r>
              <a:rPr lang="pt-BR" sz="2400" b="1" dirty="0" smtClean="0">
                <a:latin typeface="Calibri" pitchFamily="34" charset="0"/>
                <a:cs typeface="Calibri" pitchFamily="34" charset="0"/>
              </a:rPr>
              <a:t>6 Risco de acidentes</a:t>
            </a:r>
          </a:p>
          <a:p>
            <a:pPr algn="just"/>
            <a:r>
              <a:rPr lang="pt-BR" sz="2400" b="1" dirty="0" smtClean="0">
                <a:latin typeface="Calibri" pitchFamily="34" charset="0"/>
                <a:cs typeface="Calibri" pitchFamily="34" charset="0"/>
              </a:rPr>
              <a:t>7 Armazenamento de produtos químicos</a:t>
            </a:r>
          </a:p>
          <a:p>
            <a:pPr algn="just"/>
            <a:r>
              <a:rPr lang="pt-BR" sz="2400" b="1" dirty="0" smtClean="0">
                <a:latin typeface="Calibri" pitchFamily="34" charset="0"/>
                <a:cs typeface="Calibri" pitchFamily="34" charset="0"/>
              </a:rPr>
              <a:t>8 Rotulagem de produtos químicos</a:t>
            </a:r>
          </a:p>
          <a:p>
            <a:pPr algn="just"/>
            <a:r>
              <a:rPr lang="pt-BR" sz="2400" b="1" dirty="0" smtClean="0">
                <a:latin typeface="Calibri" pitchFamily="34" charset="0"/>
                <a:cs typeface="Calibri" pitchFamily="34" charset="0"/>
              </a:rPr>
              <a:t>9 Sinalizações</a:t>
            </a:r>
          </a:p>
          <a:p>
            <a:pPr algn="just"/>
            <a:r>
              <a:rPr lang="pt-BR" sz="2400" b="1" dirty="0" smtClean="0">
                <a:latin typeface="Calibri" pitchFamily="34" charset="0"/>
                <a:cs typeface="Calibri" pitchFamily="34" charset="0"/>
              </a:rPr>
              <a:t>10 Destinação de produtos químicos</a:t>
            </a:r>
          </a:p>
          <a:p>
            <a:pPr algn="just"/>
            <a:r>
              <a:rPr lang="pt-BR" sz="2400" b="1" dirty="0" smtClean="0">
                <a:latin typeface="Calibri" pitchFamily="34" charset="0"/>
                <a:cs typeface="Calibri" pitchFamily="34" charset="0"/>
              </a:rPr>
              <a:t>11 vídeo </a:t>
            </a:r>
          </a:p>
          <a:p>
            <a:pPr algn="just"/>
            <a:r>
              <a:rPr lang="pt-BR" sz="2400" b="1" dirty="0" smtClean="0">
                <a:latin typeface="Calibri" pitchFamily="34" charset="0"/>
                <a:cs typeface="Calibri" pitchFamily="34" charset="0"/>
              </a:rPr>
              <a:t>12 Conclusão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down)">
                                      <p:cBhvr>
                                        <p:cTn id="24" dur="580">
                                          <p:stCondLst>
                                            <p:cond delay="0"/>
                                          </p:stCondLst>
                                        </p:cTn>
                                        <p:tgtEl>
                                          <p:spTgt spid="11">
                                            <p:txEl>
                                              <p:pRg st="1" end="1"/>
                                            </p:txEl>
                                          </p:spTgt>
                                        </p:tgtEl>
                                      </p:cBhvr>
                                    </p:animEffect>
                                    <p:anim calcmode="lin" valueType="num">
                                      <p:cBhvr>
                                        <p:cTn id="25"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xEl>
                                              <p:pRg st="1" end="1"/>
                                            </p:txEl>
                                          </p:spTgt>
                                        </p:tgtEl>
                                      </p:cBhvr>
                                      <p:to x="100000" y="60000"/>
                                    </p:animScale>
                                    <p:animScale>
                                      <p:cBhvr>
                                        <p:cTn id="31" dur="166" decel="50000">
                                          <p:stCondLst>
                                            <p:cond delay="676"/>
                                          </p:stCondLst>
                                        </p:cTn>
                                        <p:tgtEl>
                                          <p:spTgt spid="11">
                                            <p:txEl>
                                              <p:pRg st="1" end="1"/>
                                            </p:txEl>
                                          </p:spTgt>
                                        </p:tgtEl>
                                      </p:cBhvr>
                                      <p:to x="100000" y="100000"/>
                                    </p:animScale>
                                    <p:animScale>
                                      <p:cBhvr>
                                        <p:cTn id="32" dur="26">
                                          <p:stCondLst>
                                            <p:cond delay="1312"/>
                                          </p:stCondLst>
                                        </p:cTn>
                                        <p:tgtEl>
                                          <p:spTgt spid="11">
                                            <p:txEl>
                                              <p:pRg st="1" end="1"/>
                                            </p:txEl>
                                          </p:spTgt>
                                        </p:tgtEl>
                                      </p:cBhvr>
                                      <p:to x="100000" y="80000"/>
                                    </p:animScale>
                                    <p:animScale>
                                      <p:cBhvr>
                                        <p:cTn id="33" dur="166" decel="50000">
                                          <p:stCondLst>
                                            <p:cond delay="1338"/>
                                          </p:stCondLst>
                                        </p:cTn>
                                        <p:tgtEl>
                                          <p:spTgt spid="11">
                                            <p:txEl>
                                              <p:pRg st="1" end="1"/>
                                            </p:txEl>
                                          </p:spTgt>
                                        </p:tgtEl>
                                      </p:cBhvr>
                                      <p:to x="100000" y="100000"/>
                                    </p:animScale>
                                    <p:animScale>
                                      <p:cBhvr>
                                        <p:cTn id="34" dur="26">
                                          <p:stCondLst>
                                            <p:cond delay="1642"/>
                                          </p:stCondLst>
                                        </p:cTn>
                                        <p:tgtEl>
                                          <p:spTgt spid="11">
                                            <p:txEl>
                                              <p:pRg st="1" end="1"/>
                                            </p:txEl>
                                          </p:spTgt>
                                        </p:tgtEl>
                                      </p:cBhvr>
                                      <p:to x="100000" y="90000"/>
                                    </p:animScale>
                                    <p:animScale>
                                      <p:cBhvr>
                                        <p:cTn id="35" dur="166" decel="50000">
                                          <p:stCondLst>
                                            <p:cond delay="1668"/>
                                          </p:stCondLst>
                                        </p:cTn>
                                        <p:tgtEl>
                                          <p:spTgt spid="11">
                                            <p:txEl>
                                              <p:pRg st="1" end="1"/>
                                            </p:txEl>
                                          </p:spTgt>
                                        </p:tgtEl>
                                      </p:cBhvr>
                                      <p:to x="100000" y="100000"/>
                                    </p:animScale>
                                    <p:animScale>
                                      <p:cBhvr>
                                        <p:cTn id="36" dur="26">
                                          <p:stCondLst>
                                            <p:cond delay="1808"/>
                                          </p:stCondLst>
                                        </p:cTn>
                                        <p:tgtEl>
                                          <p:spTgt spid="11">
                                            <p:txEl>
                                              <p:pRg st="1" end="1"/>
                                            </p:txEl>
                                          </p:spTgt>
                                        </p:tgtEl>
                                      </p:cBhvr>
                                      <p:to x="100000" y="95000"/>
                                    </p:animScale>
                                    <p:animScale>
                                      <p:cBhvr>
                                        <p:cTn id="37" dur="166" decel="50000">
                                          <p:stCondLst>
                                            <p:cond delay="1834"/>
                                          </p:stCondLst>
                                        </p:cTn>
                                        <p:tgtEl>
                                          <p:spTgt spid="11">
                                            <p:txEl>
                                              <p:pRg st="1" end="1"/>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down)">
                                      <p:cBhvr>
                                        <p:cTn id="41" dur="580">
                                          <p:stCondLst>
                                            <p:cond delay="0"/>
                                          </p:stCondLst>
                                        </p:cTn>
                                        <p:tgtEl>
                                          <p:spTgt spid="11">
                                            <p:txEl>
                                              <p:pRg st="2" end="2"/>
                                            </p:txEl>
                                          </p:spTgt>
                                        </p:tgtEl>
                                      </p:cBhvr>
                                    </p:animEffect>
                                    <p:anim calcmode="lin" valueType="num">
                                      <p:cBhvr>
                                        <p:cTn id="42" dur="1822" tmFilter="0,0; 0.14,0.36; 0.43,0.73; 0.71,0.91; 1.0,1.0">
                                          <p:stCondLst>
                                            <p:cond delay="0"/>
                                          </p:stCondLst>
                                        </p:cTn>
                                        <p:tgtEl>
                                          <p:spTgt spid="1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xEl>
                                              <p:pRg st="2" end="2"/>
                                            </p:txEl>
                                          </p:spTgt>
                                        </p:tgtEl>
                                      </p:cBhvr>
                                      <p:to x="100000" y="60000"/>
                                    </p:animScale>
                                    <p:animScale>
                                      <p:cBhvr>
                                        <p:cTn id="48" dur="166" decel="50000">
                                          <p:stCondLst>
                                            <p:cond delay="676"/>
                                          </p:stCondLst>
                                        </p:cTn>
                                        <p:tgtEl>
                                          <p:spTgt spid="11">
                                            <p:txEl>
                                              <p:pRg st="2" end="2"/>
                                            </p:txEl>
                                          </p:spTgt>
                                        </p:tgtEl>
                                      </p:cBhvr>
                                      <p:to x="100000" y="100000"/>
                                    </p:animScale>
                                    <p:animScale>
                                      <p:cBhvr>
                                        <p:cTn id="49" dur="26">
                                          <p:stCondLst>
                                            <p:cond delay="1312"/>
                                          </p:stCondLst>
                                        </p:cTn>
                                        <p:tgtEl>
                                          <p:spTgt spid="11">
                                            <p:txEl>
                                              <p:pRg st="2" end="2"/>
                                            </p:txEl>
                                          </p:spTgt>
                                        </p:tgtEl>
                                      </p:cBhvr>
                                      <p:to x="100000" y="80000"/>
                                    </p:animScale>
                                    <p:animScale>
                                      <p:cBhvr>
                                        <p:cTn id="50" dur="166" decel="50000">
                                          <p:stCondLst>
                                            <p:cond delay="1338"/>
                                          </p:stCondLst>
                                        </p:cTn>
                                        <p:tgtEl>
                                          <p:spTgt spid="11">
                                            <p:txEl>
                                              <p:pRg st="2" end="2"/>
                                            </p:txEl>
                                          </p:spTgt>
                                        </p:tgtEl>
                                      </p:cBhvr>
                                      <p:to x="100000" y="100000"/>
                                    </p:animScale>
                                    <p:animScale>
                                      <p:cBhvr>
                                        <p:cTn id="51" dur="26">
                                          <p:stCondLst>
                                            <p:cond delay="1642"/>
                                          </p:stCondLst>
                                        </p:cTn>
                                        <p:tgtEl>
                                          <p:spTgt spid="11">
                                            <p:txEl>
                                              <p:pRg st="2" end="2"/>
                                            </p:txEl>
                                          </p:spTgt>
                                        </p:tgtEl>
                                      </p:cBhvr>
                                      <p:to x="100000" y="90000"/>
                                    </p:animScale>
                                    <p:animScale>
                                      <p:cBhvr>
                                        <p:cTn id="52" dur="166" decel="50000">
                                          <p:stCondLst>
                                            <p:cond delay="1668"/>
                                          </p:stCondLst>
                                        </p:cTn>
                                        <p:tgtEl>
                                          <p:spTgt spid="11">
                                            <p:txEl>
                                              <p:pRg st="2" end="2"/>
                                            </p:txEl>
                                          </p:spTgt>
                                        </p:tgtEl>
                                      </p:cBhvr>
                                      <p:to x="100000" y="100000"/>
                                    </p:animScale>
                                    <p:animScale>
                                      <p:cBhvr>
                                        <p:cTn id="53" dur="26">
                                          <p:stCondLst>
                                            <p:cond delay="1808"/>
                                          </p:stCondLst>
                                        </p:cTn>
                                        <p:tgtEl>
                                          <p:spTgt spid="11">
                                            <p:txEl>
                                              <p:pRg st="2" end="2"/>
                                            </p:txEl>
                                          </p:spTgt>
                                        </p:tgtEl>
                                      </p:cBhvr>
                                      <p:to x="100000" y="95000"/>
                                    </p:animScale>
                                    <p:animScale>
                                      <p:cBhvr>
                                        <p:cTn id="54" dur="166" decel="50000">
                                          <p:stCondLst>
                                            <p:cond delay="1834"/>
                                          </p:stCondLst>
                                        </p:cTn>
                                        <p:tgtEl>
                                          <p:spTgt spid="11">
                                            <p:txEl>
                                              <p:pRg st="2" end="2"/>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wipe(down)">
                                      <p:cBhvr>
                                        <p:cTn id="58" dur="580">
                                          <p:stCondLst>
                                            <p:cond delay="0"/>
                                          </p:stCondLst>
                                        </p:cTn>
                                        <p:tgtEl>
                                          <p:spTgt spid="11">
                                            <p:txEl>
                                              <p:pRg st="3" end="3"/>
                                            </p:txEl>
                                          </p:spTgt>
                                        </p:tgtEl>
                                      </p:cBhvr>
                                    </p:animEffect>
                                    <p:anim calcmode="lin" valueType="num">
                                      <p:cBhvr>
                                        <p:cTn id="59" dur="1822" tmFilter="0,0; 0.14,0.36; 0.43,0.73; 0.71,0.91; 1.0,1.0">
                                          <p:stCondLst>
                                            <p:cond delay="0"/>
                                          </p:stCondLst>
                                        </p:cTn>
                                        <p:tgtEl>
                                          <p:spTgt spid="11">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xEl>
                                              <p:pRg st="3" end="3"/>
                                            </p:txEl>
                                          </p:spTgt>
                                        </p:tgtEl>
                                      </p:cBhvr>
                                      <p:to x="100000" y="60000"/>
                                    </p:animScale>
                                    <p:animScale>
                                      <p:cBhvr>
                                        <p:cTn id="65" dur="166" decel="50000">
                                          <p:stCondLst>
                                            <p:cond delay="676"/>
                                          </p:stCondLst>
                                        </p:cTn>
                                        <p:tgtEl>
                                          <p:spTgt spid="11">
                                            <p:txEl>
                                              <p:pRg st="3" end="3"/>
                                            </p:txEl>
                                          </p:spTgt>
                                        </p:tgtEl>
                                      </p:cBhvr>
                                      <p:to x="100000" y="100000"/>
                                    </p:animScale>
                                    <p:animScale>
                                      <p:cBhvr>
                                        <p:cTn id="66" dur="26">
                                          <p:stCondLst>
                                            <p:cond delay="1312"/>
                                          </p:stCondLst>
                                        </p:cTn>
                                        <p:tgtEl>
                                          <p:spTgt spid="11">
                                            <p:txEl>
                                              <p:pRg st="3" end="3"/>
                                            </p:txEl>
                                          </p:spTgt>
                                        </p:tgtEl>
                                      </p:cBhvr>
                                      <p:to x="100000" y="80000"/>
                                    </p:animScale>
                                    <p:animScale>
                                      <p:cBhvr>
                                        <p:cTn id="67" dur="166" decel="50000">
                                          <p:stCondLst>
                                            <p:cond delay="1338"/>
                                          </p:stCondLst>
                                        </p:cTn>
                                        <p:tgtEl>
                                          <p:spTgt spid="11">
                                            <p:txEl>
                                              <p:pRg st="3" end="3"/>
                                            </p:txEl>
                                          </p:spTgt>
                                        </p:tgtEl>
                                      </p:cBhvr>
                                      <p:to x="100000" y="100000"/>
                                    </p:animScale>
                                    <p:animScale>
                                      <p:cBhvr>
                                        <p:cTn id="68" dur="26">
                                          <p:stCondLst>
                                            <p:cond delay="1642"/>
                                          </p:stCondLst>
                                        </p:cTn>
                                        <p:tgtEl>
                                          <p:spTgt spid="11">
                                            <p:txEl>
                                              <p:pRg st="3" end="3"/>
                                            </p:txEl>
                                          </p:spTgt>
                                        </p:tgtEl>
                                      </p:cBhvr>
                                      <p:to x="100000" y="90000"/>
                                    </p:animScale>
                                    <p:animScale>
                                      <p:cBhvr>
                                        <p:cTn id="69" dur="166" decel="50000">
                                          <p:stCondLst>
                                            <p:cond delay="1668"/>
                                          </p:stCondLst>
                                        </p:cTn>
                                        <p:tgtEl>
                                          <p:spTgt spid="11">
                                            <p:txEl>
                                              <p:pRg st="3" end="3"/>
                                            </p:txEl>
                                          </p:spTgt>
                                        </p:tgtEl>
                                      </p:cBhvr>
                                      <p:to x="100000" y="100000"/>
                                    </p:animScale>
                                    <p:animScale>
                                      <p:cBhvr>
                                        <p:cTn id="70" dur="26">
                                          <p:stCondLst>
                                            <p:cond delay="1808"/>
                                          </p:stCondLst>
                                        </p:cTn>
                                        <p:tgtEl>
                                          <p:spTgt spid="11">
                                            <p:txEl>
                                              <p:pRg st="3" end="3"/>
                                            </p:txEl>
                                          </p:spTgt>
                                        </p:tgtEl>
                                      </p:cBhvr>
                                      <p:to x="100000" y="95000"/>
                                    </p:animScale>
                                    <p:animScale>
                                      <p:cBhvr>
                                        <p:cTn id="71" dur="166" decel="50000">
                                          <p:stCondLst>
                                            <p:cond delay="1834"/>
                                          </p:stCondLst>
                                        </p:cTn>
                                        <p:tgtEl>
                                          <p:spTgt spid="11">
                                            <p:txEl>
                                              <p:pRg st="3" end="3"/>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11">
                                            <p:txEl>
                                              <p:pRg st="4" end="4"/>
                                            </p:txEl>
                                          </p:spTgt>
                                        </p:tgtEl>
                                        <p:attrNameLst>
                                          <p:attrName>style.visibility</p:attrName>
                                        </p:attrNameLst>
                                      </p:cBhvr>
                                      <p:to>
                                        <p:strVal val="visible"/>
                                      </p:to>
                                    </p:set>
                                    <p:animEffect transition="in" filter="wipe(down)">
                                      <p:cBhvr>
                                        <p:cTn id="75" dur="580">
                                          <p:stCondLst>
                                            <p:cond delay="0"/>
                                          </p:stCondLst>
                                        </p:cTn>
                                        <p:tgtEl>
                                          <p:spTgt spid="11">
                                            <p:txEl>
                                              <p:pRg st="4" end="4"/>
                                            </p:txEl>
                                          </p:spTgt>
                                        </p:tgtEl>
                                      </p:cBhvr>
                                    </p:animEffect>
                                    <p:anim calcmode="lin" valueType="num">
                                      <p:cBhvr>
                                        <p:cTn id="76" dur="1822" tmFilter="0,0; 0.14,0.36; 0.43,0.73; 0.71,0.91; 1.0,1.0">
                                          <p:stCondLst>
                                            <p:cond delay="0"/>
                                          </p:stCondLst>
                                        </p:cTn>
                                        <p:tgtEl>
                                          <p:spTgt spid="11">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1">
                                            <p:txEl>
                                              <p:pRg st="4" end="4"/>
                                            </p:txEl>
                                          </p:spTgt>
                                        </p:tgtEl>
                                      </p:cBhvr>
                                      <p:to x="100000" y="60000"/>
                                    </p:animScale>
                                    <p:animScale>
                                      <p:cBhvr>
                                        <p:cTn id="82" dur="166" decel="50000">
                                          <p:stCondLst>
                                            <p:cond delay="676"/>
                                          </p:stCondLst>
                                        </p:cTn>
                                        <p:tgtEl>
                                          <p:spTgt spid="11">
                                            <p:txEl>
                                              <p:pRg st="4" end="4"/>
                                            </p:txEl>
                                          </p:spTgt>
                                        </p:tgtEl>
                                      </p:cBhvr>
                                      <p:to x="100000" y="100000"/>
                                    </p:animScale>
                                    <p:animScale>
                                      <p:cBhvr>
                                        <p:cTn id="83" dur="26">
                                          <p:stCondLst>
                                            <p:cond delay="1312"/>
                                          </p:stCondLst>
                                        </p:cTn>
                                        <p:tgtEl>
                                          <p:spTgt spid="11">
                                            <p:txEl>
                                              <p:pRg st="4" end="4"/>
                                            </p:txEl>
                                          </p:spTgt>
                                        </p:tgtEl>
                                      </p:cBhvr>
                                      <p:to x="100000" y="80000"/>
                                    </p:animScale>
                                    <p:animScale>
                                      <p:cBhvr>
                                        <p:cTn id="84" dur="166" decel="50000">
                                          <p:stCondLst>
                                            <p:cond delay="1338"/>
                                          </p:stCondLst>
                                        </p:cTn>
                                        <p:tgtEl>
                                          <p:spTgt spid="11">
                                            <p:txEl>
                                              <p:pRg st="4" end="4"/>
                                            </p:txEl>
                                          </p:spTgt>
                                        </p:tgtEl>
                                      </p:cBhvr>
                                      <p:to x="100000" y="100000"/>
                                    </p:animScale>
                                    <p:animScale>
                                      <p:cBhvr>
                                        <p:cTn id="85" dur="26">
                                          <p:stCondLst>
                                            <p:cond delay="1642"/>
                                          </p:stCondLst>
                                        </p:cTn>
                                        <p:tgtEl>
                                          <p:spTgt spid="11">
                                            <p:txEl>
                                              <p:pRg st="4" end="4"/>
                                            </p:txEl>
                                          </p:spTgt>
                                        </p:tgtEl>
                                      </p:cBhvr>
                                      <p:to x="100000" y="90000"/>
                                    </p:animScale>
                                    <p:animScale>
                                      <p:cBhvr>
                                        <p:cTn id="86" dur="166" decel="50000">
                                          <p:stCondLst>
                                            <p:cond delay="1668"/>
                                          </p:stCondLst>
                                        </p:cTn>
                                        <p:tgtEl>
                                          <p:spTgt spid="11">
                                            <p:txEl>
                                              <p:pRg st="4" end="4"/>
                                            </p:txEl>
                                          </p:spTgt>
                                        </p:tgtEl>
                                      </p:cBhvr>
                                      <p:to x="100000" y="100000"/>
                                    </p:animScale>
                                    <p:animScale>
                                      <p:cBhvr>
                                        <p:cTn id="87" dur="26">
                                          <p:stCondLst>
                                            <p:cond delay="1808"/>
                                          </p:stCondLst>
                                        </p:cTn>
                                        <p:tgtEl>
                                          <p:spTgt spid="11">
                                            <p:txEl>
                                              <p:pRg st="4" end="4"/>
                                            </p:txEl>
                                          </p:spTgt>
                                        </p:tgtEl>
                                      </p:cBhvr>
                                      <p:to x="100000" y="95000"/>
                                    </p:animScale>
                                    <p:animScale>
                                      <p:cBhvr>
                                        <p:cTn id="88" dur="166" decel="50000">
                                          <p:stCondLst>
                                            <p:cond delay="1834"/>
                                          </p:stCondLst>
                                        </p:cTn>
                                        <p:tgtEl>
                                          <p:spTgt spid="11">
                                            <p:txEl>
                                              <p:pRg st="4" end="4"/>
                                            </p:txEl>
                                          </p:spTgt>
                                        </p:tgtEl>
                                      </p:cBhvr>
                                      <p:to x="100000" y="100000"/>
                                    </p:animScale>
                                  </p:childTnLst>
                                </p:cTn>
                              </p:par>
                            </p:childTnLst>
                          </p:cTn>
                        </p:par>
                        <p:par>
                          <p:cTn id="89" fill="hold">
                            <p:stCondLst>
                              <p:cond delay="10000"/>
                            </p:stCondLst>
                            <p:childTnLst>
                              <p:par>
                                <p:cTn id="90" presetID="26" presetClass="entr" presetSubtype="0" fill="hold" nodeType="afterEffect">
                                  <p:stCondLst>
                                    <p:cond delay="0"/>
                                  </p:stCondLst>
                                  <p:childTnLst>
                                    <p:set>
                                      <p:cBhvr>
                                        <p:cTn id="91" dur="1" fill="hold">
                                          <p:stCondLst>
                                            <p:cond delay="0"/>
                                          </p:stCondLst>
                                        </p:cTn>
                                        <p:tgtEl>
                                          <p:spTgt spid="11">
                                            <p:txEl>
                                              <p:pRg st="5" end="5"/>
                                            </p:txEl>
                                          </p:spTgt>
                                        </p:tgtEl>
                                        <p:attrNameLst>
                                          <p:attrName>style.visibility</p:attrName>
                                        </p:attrNameLst>
                                      </p:cBhvr>
                                      <p:to>
                                        <p:strVal val="visible"/>
                                      </p:to>
                                    </p:set>
                                    <p:animEffect transition="in" filter="wipe(down)">
                                      <p:cBhvr>
                                        <p:cTn id="92" dur="580">
                                          <p:stCondLst>
                                            <p:cond delay="0"/>
                                          </p:stCondLst>
                                        </p:cTn>
                                        <p:tgtEl>
                                          <p:spTgt spid="11">
                                            <p:txEl>
                                              <p:pRg st="5" end="5"/>
                                            </p:txEl>
                                          </p:spTgt>
                                        </p:tgtEl>
                                      </p:cBhvr>
                                    </p:animEffect>
                                    <p:anim calcmode="lin" valueType="num">
                                      <p:cBhvr>
                                        <p:cTn id="93" dur="1822" tmFilter="0,0; 0.14,0.36; 0.43,0.73; 0.71,0.91; 1.0,1.0">
                                          <p:stCondLst>
                                            <p:cond delay="0"/>
                                          </p:stCondLst>
                                        </p:cTn>
                                        <p:tgtEl>
                                          <p:spTgt spid="11">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1">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1">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1">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1">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11">
                                            <p:txEl>
                                              <p:pRg st="5" end="5"/>
                                            </p:txEl>
                                          </p:spTgt>
                                        </p:tgtEl>
                                      </p:cBhvr>
                                      <p:to x="100000" y="60000"/>
                                    </p:animScale>
                                    <p:animScale>
                                      <p:cBhvr>
                                        <p:cTn id="99" dur="166" decel="50000">
                                          <p:stCondLst>
                                            <p:cond delay="676"/>
                                          </p:stCondLst>
                                        </p:cTn>
                                        <p:tgtEl>
                                          <p:spTgt spid="11">
                                            <p:txEl>
                                              <p:pRg st="5" end="5"/>
                                            </p:txEl>
                                          </p:spTgt>
                                        </p:tgtEl>
                                      </p:cBhvr>
                                      <p:to x="100000" y="100000"/>
                                    </p:animScale>
                                    <p:animScale>
                                      <p:cBhvr>
                                        <p:cTn id="100" dur="26">
                                          <p:stCondLst>
                                            <p:cond delay="1312"/>
                                          </p:stCondLst>
                                        </p:cTn>
                                        <p:tgtEl>
                                          <p:spTgt spid="11">
                                            <p:txEl>
                                              <p:pRg st="5" end="5"/>
                                            </p:txEl>
                                          </p:spTgt>
                                        </p:tgtEl>
                                      </p:cBhvr>
                                      <p:to x="100000" y="80000"/>
                                    </p:animScale>
                                    <p:animScale>
                                      <p:cBhvr>
                                        <p:cTn id="101" dur="166" decel="50000">
                                          <p:stCondLst>
                                            <p:cond delay="1338"/>
                                          </p:stCondLst>
                                        </p:cTn>
                                        <p:tgtEl>
                                          <p:spTgt spid="11">
                                            <p:txEl>
                                              <p:pRg st="5" end="5"/>
                                            </p:txEl>
                                          </p:spTgt>
                                        </p:tgtEl>
                                      </p:cBhvr>
                                      <p:to x="100000" y="100000"/>
                                    </p:animScale>
                                    <p:animScale>
                                      <p:cBhvr>
                                        <p:cTn id="102" dur="26">
                                          <p:stCondLst>
                                            <p:cond delay="1642"/>
                                          </p:stCondLst>
                                        </p:cTn>
                                        <p:tgtEl>
                                          <p:spTgt spid="11">
                                            <p:txEl>
                                              <p:pRg st="5" end="5"/>
                                            </p:txEl>
                                          </p:spTgt>
                                        </p:tgtEl>
                                      </p:cBhvr>
                                      <p:to x="100000" y="90000"/>
                                    </p:animScale>
                                    <p:animScale>
                                      <p:cBhvr>
                                        <p:cTn id="103" dur="166" decel="50000">
                                          <p:stCondLst>
                                            <p:cond delay="1668"/>
                                          </p:stCondLst>
                                        </p:cTn>
                                        <p:tgtEl>
                                          <p:spTgt spid="11">
                                            <p:txEl>
                                              <p:pRg st="5" end="5"/>
                                            </p:txEl>
                                          </p:spTgt>
                                        </p:tgtEl>
                                      </p:cBhvr>
                                      <p:to x="100000" y="100000"/>
                                    </p:animScale>
                                    <p:animScale>
                                      <p:cBhvr>
                                        <p:cTn id="104" dur="26">
                                          <p:stCondLst>
                                            <p:cond delay="1808"/>
                                          </p:stCondLst>
                                        </p:cTn>
                                        <p:tgtEl>
                                          <p:spTgt spid="11">
                                            <p:txEl>
                                              <p:pRg st="5" end="5"/>
                                            </p:txEl>
                                          </p:spTgt>
                                        </p:tgtEl>
                                      </p:cBhvr>
                                      <p:to x="100000" y="95000"/>
                                    </p:animScale>
                                    <p:animScale>
                                      <p:cBhvr>
                                        <p:cTn id="105" dur="166" decel="50000">
                                          <p:stCondLst>
                                            <p:cond delay="1834"/>
                                          </p:stCondLst>
                                        </p:cTn>
                                        <p:tgtEl>
                                          <p:spTgt spid="11">
                                            <p:txEl>
                                              <p:pRg st="5" end="5"/>
                                            </p:txEl>
                                          </p:spTgt>
                                        </p:tgtEl>
                                      </p:cBhvr>
                                      <p:to x="100000" y="100000"/>
                                    </p:animScale>
                                  </p:childTnLst>
                                </p:cTn>
                              </p:par>
                            </p:childTnLst>
                          </p:cTn>
                        </p:par>
                        <p:par>
                          <p:cTn id="106" fill="hold">
                            <p:stCondLst>
                              <p:cond delay="12000"/>
                            </p:stCondLst>
                            <p:childTnLst>
                              <p:par>
                                <p:cTn id="107" presetID="26" presetClass="entr" presetSubtype="0" fill="hold" nodeType="afterEffect">
                                  <p:stCondLst>
                                    <p:cond delay="0"/>
                                  </p:stCondLst>
                                  <p:childTnLst>
                                    <p:set>
                                      <p:cBhvr>
                                        <p:cTn id="108" dur="1" fill="hold">
                                          <p:stCondLst>
                                            <p:cond delay="0"/>
                                          </p:stCondLst>
                                        </p:cTn>
                                        <p:tgtEl>
                                          <p:spTgt spid="11">
                                            <p:txEl>
                                              <p:pRg st="6" end="6"/>
                                            </p:txEl>
                                          </p:spTgt>
                                        </p:tgtEl>
                                        <p:attrNameLst>
                                          <p:attrName>style.visibility</p:attrName>
                                        </p:attrNameLst>
                                      </p:cBhvr>
                                      <p:to>
                                        <p:strVal val="visible"/>
                                      </p:to>
                                    </p:set>
                                    <p:animEffect transition="in" filter="wipe(down)">
                                      <p:cBhvr>
                                        <p:cTn id="109" dur="580">
                                          <p:stCondLst>
                                            <p:cond delay="0"/>
                                          </p:stCondLst>
                                        </p:cTn>
                                        <p:tgtEl>
                                          <p:spTgt spid="11">
                                            <p:txEl>
                                              <p:pRg st="6" end="6"/>
                                            </p:txEl>
                                          </p:spTgt>
                                        </p:tgtEl>
                                      </p:cBhvr>
                                    </p:animEffect>
                                    <p:anim calcmode="lin" valueType="num">
                                      <p:cBhvr>
                                        <p:cTn id="110" dur="1822" tmFilter="0,0; 0.14,0.36; 0.43,0.73; 0.71,0.91; 1.0,1.0">
                                          <p:stCondLst>
                                            <p:cond delay="0"/>
                                          </p:stCondLst>
                                        </p:cTn>
                                        <p:tgtEl>
                                          <p:spTgt spid="11">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txEl>
                                              <p:pRg st="6" end="6"/>
                                            </p:txEl>
                                          </p:spTgt>
                                        </p:tgtEl>
                                      </p:cBhvr>
                                      <p:to x="100000" y="60000"/>
                                    </p:animScale>
                                    <p:animScale>
                                      <p:cBhvr>
                                        <p:cTn id="116" dur="166" decel="50000">
                                          <p:stCondLst>
                                            <p:cond delay="676"/>
                                          </p:stCondLst>
                                        </p:cTn>
                                        <p:tgtEl>
                                          <p:spTgt spid="11">
                                            <p:txEl>
                                              <p:pRg st="6" end="6"/>
                                            </p:txEl>
                                          </p:spTgt>
                                        </p:tgtEl>
                                      </p:cBhvr>
                                      <p:to x="100000" y="100000"/>
                                    </p:animScale>
                                    <p:animScale>
                                      <p:cBhvr>
                                        <p:cTn id="117" dur="26">
                                          <p:stCondLst>
                                            <p:cond delay="1312"/>
                                          </p:stCondLst>
                                        </p:cTn>
                                        <p:tgtEl>
                                          <p:spTgt spid="11">
                                            <p:txEl>
                                              <p:pRg st="6" end="6"/>
                                            </p:txEl>
                                          </p:spTgt>
                                        </p:tgtEl>
                                      </p:cBhvr>
                                      <p:to x="100000" y="80000"/>
                                    </p:animScale>
                                    <p:animScale>
                                      <p:cBhvr>
                                        <p:cTn id="118" dur="166" decel="50000">
                                          <p:stCondLst>
                                            <p:cond delay="1338"/>
                                          </p:stCondLst>
                                        </p:cTn>
                                        <p:tgtEl>
                                          <p:spTgt spid="11">
                                            <p:txEl>
                                              <p:pRg st="6" end="6"/>
                                            </p:txEl>
                                          </p:spTgt>
                                        </p:tgtEl>
                                      </p:cBhvr>
                                      <p:to x="100000" y="100000"/>
                                    </p:animScale>
                                    <p:animScale>
                                      <p:cBhvr>
                                        <p:cTn id="119" dur="26">
                                          <p:stCondLst>
                                            <p:cond delay="1642"/>
                                          </p:stCondLst>
                                        </p:cTn>
                                        <p:tgtEl>
                                          <p:spTgt spid="11">
                                            <p:txEl>
                                              <p:pRg st="6" end="6"/>
                                            </p:txEl>
                                          </p:spTgt>
                                        </p:tgtEl>
                                      </p:cBhvr>
                                      <p:to x="100000" y="90000"/>
                                    </p:animScale>
                                    <p:animScale>
                                      <p:cBhvr>
                                        <p:cTn id="120" dur="166" decel="50000">
                                          <p:stCondLst>
                                            <p:cond delay="1668"/>
                                          </p:stCondLst>
                                        </p:cTn>
                                        <p:tgtEl>
                                          <p:spTgt spid="11">
                                            <p:txEl>
                                              <p:pRg st="6" end="6"/>
                                            </p:txEl>
                                          </p:spTgt>
                                        </p:tgtEl>
                                      </p:cBhvr>
                                      <p:to x="100000" y="100000"/>
                                    </p:animScale>
                                    <p:animScale>
                                      <p:cBhvr>
                                        <p:cTn id="121" dur="26">
                                          <p:stCondLst>
                                            <p:cond delay="1808"/>
                                          </p:stCondLst>
                                        </p:cTn>
                                        <p:tgtEl>
                                          <p:spTgt spid="11">
                                            <p:txEl>
                                              <p:pRg st="6" end="6"/>
                                            </p:txEl>
                                          </p:spTgt>
                                        </p:tgtEl>
                                      </p:cBhvr>
                                      <p:to x="100000" y="95000"/>
                                    </p:animScale>
                                    <p:animScale>
                                      <p:cBhvr>
                                        <p:cTn id="122" dur="166" decel="50000">
                                          <p:stCondLst>
                                            <p:cond delay="1834"/>
                                          </p:stCondLst>
                                        </p:cTn>
                                        <p:tgtEl>
                                          <p:spTgt spid="11">
                                            <p:txEl>
                                              <p:pRg st="6" end="6"/>
                                            </p:txEl>
                                          </p:spTgt>
                                        </p:tgtEl>
                                      </p:cBhvr>
                                      <p:to x="100000" y="100000"/>
                                    </p:animScale>
                                  </p:childTnLst>
                                </p:cTn>
                              </p:par>
                            </p:childTnLst>
                          </p:cTn>
                        </p:par>
                        <p:par>
                          <p:cTn id="123" fill="hold">
                            <p:stCondLst>
                              <p:cond delay="14000"/>
                            </p:stCondLst>
                            <p:childTnLst>
                              <p:par>
                                <p:cTn id="124" presetID="26" presetClass="entr" presetSubtype="0" fill="hold" nodeType="afterEffect">
                                  <p:stCondLst>
                                    <p:cond delay="0"/>
                                  </p:stCondLst>
                                  <p:childTnLst>
                                    <p:set>
                                      <p:cBhvr>
                                        <p:cTn id="125" dur="1" fill="hold">
                                          <p:stCondLst>
                                            <p:cond delay="0"/>
                                          </p:stCondLst>
                                        </p:cTn>
                                        <p:tgtEl>
                                          <p:spTgt spid="11">
                                            <p:txEl>
                                              <p:pRg st="7" end="7"/>
                                            </p:txEl>
                                          </p:spTgt>
                                        </p:tgtEl>
                                        <p:attrNameLst>
                                          <p:attrName>style.visibility</p:attrName>
                                        </p:attrNameLst>
                                      </p:cBhvr>
                                      <p:to>
                                        <p:strVal val="visible"/>
                                      </p:to>
                                    </p:set>
                                    <p:animEffect transition="in" filter="wipe(down)">
                                      <p:cBhvr>
                                        <p:cTn id="126" dur="580">
                                          <p:stCondLst>
                                            <p:cond delay="0"/>
                                          </p:stCondLst>
                                        </p:cTn>
                                        <p:tgtEl>
                                          <p:spTgt spid="11">
                                            <p:txEl>
                                              <p:pRg st="7" end="7"/>
                                            </p:txEl>
                                          </p:spTgt>
                                        </p:tgtEl>
                                      </p:cBhvr>
                                    </p:animEffect>
                                    <p:anim calcmode="lin" valueType="num">
                                      <p:cBhvr>
                                        <p:cTn id="127" dur="1822" tmFilter="0,0; 0.14,0.36; 0.43,0.73; 0.71,0.91; 1.0,1.0">
                                          <p:stCondLst>
                                            <p:cond delay="0"/>
                                          </p:stCondLst>
                                        </p:cTn>
                                        <p:tgtEl>
                                          <p:spTgt spid="11">
                                            <p:txEl>
                                              <p:pRg st="7" end="7"/>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1">
                                            <p:txEl>
                                              <p:pRg st="7" end="7"/>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1">
                                            <p:txEl>
                                              <p:pRg st="7" end="7"/>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1">
                                            <p:txEl>
                                              <p:pRg st="7" end="7"/>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1">
                                            <p:txEl>
                                              <p:pRg st="7" end="7"/>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11">
                                            <p:txEl>
                                              <p:pRg st="7" end="7"/>
                                            </p:txEl>
                                          </p:spTgt>
                                        </p:tgtEl>
                                      </p:cBhvr>
                                      <p:to x="100000" y="60000"/>
                                    </p:animScale>
                                    <p:animScale>
                                      <p:cBhvr>
                                        <p:cTn id="133" dur="166" decel="50000">
                                          <p:stCondLst>
                                            <p:cond delay="676"/>
                                          </p:stCondLst>
                                        </p:cTn>
                                        <p:tgtEl>
                                          <p:spTgt spid="11">
                                            <p:txEl>
                                              <p:pRg st="7" end="7"/>
                                            </p:txEl>
                                          </p:spTgt>
                                        </p:tgtEl>
                                      </p:cBhvr>
                                      <p:to x="100000" y="100000"/>
                                    </p:animScale>
                                    <p:animScale>
                                      <p:cBhvr>
                                        <p:cTn id="134" dur="26">
                                          <p:stCondLst>
                                            <p:cond delay="1312"/>
                                          </p:stCondLst>
                                        </p:cTn>
                                        <p:tgtEl>
                                          <p:spTgt spid="11">
                                            <p:txEl>
                                              <p:pRg st="7" end="7"/>
                                            </p:txEl>
                                          </p:spTgt>
                                        </p:tgtEl>
                                      </p:cBhvr>
                                      <p:to x="100000" y="80000"/>
                                    </p:animScale>
                                    <p:animScale>
                                      <p:cBhvr>
                                        <p:cTn id="135" dur="166" decel="50000">
                                          <p:stCondLst>
                                            <p:cond delay="1338"/>
                                          </p:stCondLst>
                                        </p:cTn>
                                        <p:tgtEl>
                                          <p:spTgt spid="11">
                                            <p:txEl>
                                              <p:pRg st="7" end="7"/>
                                            </p:txEl>
                                          </p:spTgt>
                                        </p:tgtEl>
                                      </p:cBhvr>
                                      <p:to x="100000" y="100000"/>
                                    </p:animScale>
                                    <p:animScale>
                                      <p:cBhvr>
                                        <p:cTn id="136" dur="26">
                                          <p:stCondLst>
                                            <p:cond delay="1642"/>
                                          </p:stCondLst>
                                        </p:cTn>
                                        <p:tgtEl>
                                          <p:spTgt spid="11">
                                            <p:txEl>
                                              <p:pRg st="7" end="7"/>
                                            </p:txEl>
                                          </p:spTgt>
                                        </p:tgtEl>
                                      </p:cBhvr>
                                      <p:to x="100000" y="90000"/>
                                    </p:animScale>
                                    <p:animScale>
                                      <p:cBhvr>
                                        <p:cTn id="137" dur="166" decel="50000">
                                          <p:stCondLst>
                                            <p:cond delay="1668"/>
                                          </p:stCondLst>
                                        </p:cTn>
                                        <p:tgtEl>
                                          <p:spTgt spid="11">
                                            <p:txEl>
                                              <p:pRg st="7" end="7"/>
                                            </p:txEl>
                                          </p:spTgt>
                                        </p:tgtEl>
                                      </p:cBhvr>
                                      <p:to x="100000" y="100000"/>
                                    </p:animScale>
                                    <p:animScale>
                                      <p:cBhvr>
                                        <p:cTn id="138" dur="26">
                                          <p:stCondLst>
                                            <p:cond delay="1808"/>
                                          </p:stCondLst>
                                        </p:cTn>
                                        <p:tgtEl>
                                          <p:spTgt spid="11">
                                            <p:txEl>
                                              <p:pRg st="7" end="7"/>
                                            </p:txEl>
                                          </p:spTgt>
                                        </p:tgtEl>
                                      </p:cBhvr>
                                      <p:to x="100000" y="95000"/>
                                    </p:animScale>
                                    <p:animScale>
                                      <p:cBhvr>
                                        <p:cTn id="139" dur="166" decel="50000">
                                          <p:stCondLst>
                                            <p:cond delay="1834"/>
                                          </p:stCondLst>
                                        </p:cTn>
                                        <p:tgtEl>
                                          <p:spTgt spid="11">
                                            <p:txEl>
                                              <p:pRg st="7" end="7"/>
                                            </p:txEl>
                                          </p:spTgt>
                                        </p:tgtEl>
                                      </p:cBhvr>
                                      <p:to x="100000" y="100000"/>
                                    </p:animScale>
                                  </p:childTnLst>
                                </p:cTn>
                              </p:par>
                            </p:childTnLst>
                          </p:cTn>
                        </p:par>
                        <p:par>
                          <p:cTn id="140" fill="hold">
                            <p:stCondLst>
                              <p:cond delay="16000"/>
                            </p:stCondLst>
                            <p:childTnLst>
                              <p:par>
                                <p:cTn id="141" presetID="26" presetClass="entr" presetSubtype="0" fill="hold" nodeType="afterEffect">
                                  <p:stCondLst>
                                    <p:cond delay="0"/>
                                  </p:stCondLst>
                                  <p:childTnLst>
                                    <p:set>
                                      <p:cBhvr>
                                        <p:cTn id="142" dur="1" fill="hold">
                                          <p:stCondLst>
                                            <p:cond delay="0"/>
                                          </p:stCondLst>
                                        </p:cTn>
                                        <p:tgtEl>
                                          <p:spTgt spid="11">
                                            <p:txEl>
                                              <p:pRg st="8" end="8"/>
                                            </p:txEl>
                                          </p:spTgt>
                                        </p:tgtEl>
                                        <p:attrNameLst>
                                          <p:attrName>style.visibility</p:attrName>
                                        </p:attrNameLst>
                                      </p:cBhvr>
                                      <p:to>
                                        <p:strVal val="visible"/>
                                      </p:to>
                                    </p:set>
                                    <p:animEffect transition="in" filter="wipe(down)">
                                      <p:cBhvr>
                                        <p:cTn id="143" dur="580">
                                          <p:stCondLst>
                                            <p:cond delay="0"/>
                                          </p:stCondLst>
                                        </p:cTn>
                                        <p:tgtEl>
                                          <p:spTgt spid="11">
                                            <p:txEl>
                                              <p:pRg st="8" end="8"/>
                                            </p:txEl>
                                          </p:spTgt>
                                        </p:tgtEl>
                                      </p:cBhvr>
                                    </p:animEffect>
                                    <p:anim calcmode="lin" valueType="num">
                                      <p:cBhvr>
                                        <p:cTn id="144" dur="1822" tmFilter="0,0; 0.14,0.36; 0.43,0.73; 0.71,0.91; 1.0,1.0">
                                          <p:stCondLst>
                                            <p:cond delay="0"/>
                                          </p:stCondLst>
                                        </p:cTn>
                                        <p:tgtEl>
                                          <p:spTgt spid="11">
                                            <p:txEl>
                                              <p:pRg st="8" end="8"/>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1">
                                            <p:txEl>
                                              <p:pRg st="8" end="8"/>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1">
                                            <p:txEl>
                                              <p:pRg st="8" end="8"/>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1">
                                            <p:txEl>
                                              <p:pRg st="8" end="8"/>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1">
                                            <p:txEl>
                                              <p:pRg st="8" end="8"/>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11">
                                            <p:txEl>
                                              <p:pRg st="8" end="8"/>
                                            </p:txEl>
                                          </p:spTgt>
                                        </p:tgtEl>
                                      </p:cBhvr>
                                      <p:to x="100000" y="60000"/>
                                    </p:animScale>
                                    <p:animScale>
                                      <p:cBhvr>
                                        <p:cTn id="150" dur="166" decel="50000">
                                          <p:stCondLst>
                                            <p:cond delay="676"/>
                                          </p:stCondLst>
                                        </p:cTn>
                                        <p:tgtEl>
                                          <p:spTgt spid="11">
                                            <p:txEl>
                                              <p:pRg st="8" end="8"/>
                                            </p:txEl>
                                          </p:spTgt>
                                        </p:tgtEl>
                                      </p:cBhvr>
                                      <p:to x="100000" y="100000"/>
                                    </p:animScale>
                                    <p:animScale>
                                      <p:cBhvr>
                                        <p:cTn id="151" dur="26">
                                          <p:stCondLst>
                                            <p:cond delay="1312"/>
                                          </p:stCondLst>
                                        </p:cTn>
                                        <p:tgtEl>
                                          <p:spTgt spid="11">
                                            <p:txEl>
                                              <p:pRg st="8" end="8"/>
                                            </p:txEl>
                                          </p:spTgt>
                                        </p:tgtEl>
                                      </p:cBhvr>
                                      <p:to x="100000" y="80000"/>
                                    </p:animScale>
                                    <p:animScale>
                                      <p:cBhvr>
                                        <p:cTn id="152" dur="166" decel="50000">
                                          <p:stCondLst>
                                            <p:cond delay="1338"/>
                                          </p:stCondLst>
                                        </p:cTn>
                                        <p:tgtEl>
                                          <p:spTgt spid="11">
                                            <p:txEl>
                                              <p:pRg st="8" end="8"/>
                                            </p:txEl>
                                          </p:spTgt>
                                        </p:tgtEl>
                                      </p:cBhvr>
                                      <p:to x="100000" y="100000"/>
                                    </p:animScale>
                                    <p:animScale>
                                      <p:cBhvr>
                                        <p:cTn id="153" dur="26">
                                          <p:stCondLst>
                                            <p:cond delay="1642"/>
                                          </p:stCondLst>
                                        </p:cTn>
                                        <p:tgtEl>
                                          <p:spTgt spid="11">
                                            <p:txEl>
                                              <p:pRg st="8" end="8"/>
                                            </p:txEl>
                                          </p:spTgt>
                                        </p:tgtEl>
                                      </p:cBhvr>
                                      <p:to x="100000" y="90000"/>
                                    </p:animScale>
                                    <p:animScale>
                                      <p:cBhvr>
                                        <p:cTn id="154" dur="166" decel="50000">
                                          <p:stCondLst>
                                            <p:cond delay="1668"/>
                                          </p:stCondLst>
                                        </p:cTn>
                                        <p:tgtEl>
                                          <p:spTgt spid="11">
                                            <p:txEl>
                                              <p:pRg st="8" end="8"/>
                                            </p:txEl>
                                          </p:spTgt>
                                        </p:tgtEl>
                                      </p:cBhvr>
                                      <p:to x="100000" y="100000"/>
                                    </p:animScale>
                                    <p:animScale>
                                      <p:cBhvr>
                                        <p:cTn id="155" dur="26">
                                          <p:stCondLst>
                                            <p:cond delay="1808"/>
                                          </p:stCondLst>
                                        </p:cTn>
                                        <p:tgtEl>
                                          <p:spTgt spid="11">
                                            <p:txEl>
                                              <p:pRg st="8" end="8"/>
                                            </p:txEl>
                                          </p:spTgt>
                                        </p:tgtEl>
                                      </p:cBhvr>
                                      <p:to x="100000" y="95000"/>
                                    </p:animScale>
                                    <p:animScale>
                                      <p:cBhvr>
                                        <p:cTn id="156" dur="166" decel="50000">
                                          <p:stCondLst>
                                            <p:cond delay="1834"/>
                                          </p:stCondLst>
                                        </p:cTn>
                                        <p:tgtEl>
                                          <p:spTgt spid="11">
                                            <p:txEl>
                                              <p:pRg st="8" end="8"/>
                                            </p:txEl>
                                          </p:spTgt>
                                        </p:tgtEl>
                                      </p:cBhvr>
                                      <p:to x="100000" y="100000"/>
                                    </p:animScale>
                                  </p:childTnLst>
                                </p:cTn>
                              </p:par>
                            </p:childTnLst>
                          </p:cTn>
                        </p:par>
                        <p:par>
                          <p:cTn id="157" fill="hold">
                            <p:stCondLst>
                              <p:cond delay="18000"/>
                            </p:stCondLst>
                            <p:childTnLst>
                              <p:par>
                                <p:cTn id="158" presetID="26" presetClass="entr" presetSubtype="0" fill="hold" nodeType="afterEffect">
                                  <p:stCondLst>
                                    <p:cond delay="0"/>
                                  </p:stCondLst>
                                  <p:childTnLst>
                                    <p:set>
                                      <p:cBhvr>
                                        <p:cTn id="159" dur="1" fill="hold">
                                          <p:stCondLst>
                                            <p:cond delay="0"/>
                                          </p:stCondLst>
                                        </p:cTn>
                                        <p:tgtEl>
                                          <p:spTgt spid="11">
                                            <p:txEl>
                                              <p:pRg st="9" end="9"/>
                                            </p:txEl>
                                          </p:spTgt>
                                        </p:tgtEl>
                                        <p:attrNameLst>
                                          <p:attrName>style.visibility</p:attrName>
                                        </p:attrNameLst>
                                      </p:cBhvr>
                                      <p:to>
                                        <p:strVal val="visible"/>
                                      </p:to>
                                    </p:set>
                                    <p:animEffect transition="in" filter="wipe(down)">
                                      <p:cBhvr>
                                        <p:cTn id="160" dur="580">
                                          <p:stCondLst>
                                            <p:cond delay="0"/>
                                          </p:stCondLst>
                                        </p:cTn>
                                        <p:tgtEl>
                                          <p:spTgt spid="11">
                                            <p:txEl>
                                              <p:pRg st="9" end="9"/>
                                            </p:txEl>
                                          </p:spTgt>
                                        </p:tgtEl>
                                      </p:cBhvr>
                                    </p:animEffect>
                                    <p:anim calcmode="lin" valueType="num">
                                      <p:cBhvr>
                                        <p:cTn id="161" dur="1822" tmFilter="0,0; 0.14,0.36; 0.43,0.73; 0.71,0.91; 1.0,1.0">
                                          <p:stCondLst>
                                            <p:cond delay="0"/>
                                          </p:stCondLst>
                                        </p:cTn>
                                        <p:tgtEl>
                                          <p:spTgt spid="11">
                                            <p:txEl>
                                              <p:pRg st="9" end="9"/>
                                            </p:tx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1">
                                            <p:txEl>
                                              <p:pRg st="9" end="9"/>
                                            </p:tx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1">
                                            <p:txEl>
                                              <p:pRg st="9" end="9"/>
                                            </p:tx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1">
                                            <p:txEl>
                                              <p:pRg st="9" end="9"/>
                                            </p:tx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1">
                                            <p:txEl>
                                              <p:pRg st="9" end="9"/>
                                            </p:tx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11">
                                            <p:txEl>
                                              <p:pRg st="9" end="9"/>
                                            </p:txEl>
                                          </p:spTgt>
                                        </p:tgtEl>
                                      </p:cBhvr>
                                      <p:to x="100000" y="60000"/>
                                    </p:animScale>
                                    <p:animScale>
                                      <p:cBhvr>
                                        <p:cTn id="167" dur="166" decel="50000">
                                          <p:stCondLst>
                                            <p:cond delay="676"/>
                                          </p:stCondLst>
                                        </p:cTn>
                                        <p:tgtEl>
                                          <p:spTgt spid="11">
                                            <p:txEl>
                                              <p:pRg st="9" end="9"/>
                                            </p:txEl>
                                          </p:spTgt>
                                        </p:tgtEl>
                                      </p:cBhvr>
                                      <p:to x="100000" y="100000"/>
                                    </p:animScale>
                                    <p:animScale>
                                      <p:cBhvr>
                                        <p:cTn id="168" dur="26">
                                          <p:stCondLst>
                                            <p:cond delay="1312"/>
                                          </p:stCondLst>
                                        </p:cTn>
                                        <p:tgtEl>
                                          <p:spTgt spid="11">
                                            <p:txEl>
                                              <p:pRg st="9" end="9"/>
                                            </p:txEl>
                                          </p:spTgt>
                                        </p:tgtEl>
                                      </p:cBhvr>
                                      <p:to x="100000" y="80000"/>
                                    </p:animScale>
                                    <p:animScale>
                                      <p:cBhvr>
                                        <p:cTn id="169" dur="166" decel="50000">
                                          <p:stCondLst>
                                            <p:cond delay="1338"/>
                                          </p:stCondLst>
                                        </p:cTn>
                                        <p:tgtEl>
                                          <p:spTgt spid="11">
                                            <p:txEl>
                                              <p:pRg st="9" end="9"/>
                                            </p:txEl>
                                          </p:spTgt>
                                        </p:tgtEl>
                                      </p:cBhvr>
                                      <p:to x="100000" y="100000"/>
                                    </p:animScale>
                                    <p:animScale>
                                      <p:cBhvr>
                                        <p:cTn id="170" dur="26">
                                          <p:stCondLst>
                                            <p:cond delay="1642"/>
                                          </p:stCondLst>
                                        </p:cTn>
                                        <p:tgtEl>
                                          <p:spTgt spid="11">
                                            <p:txEl>
                                              <p:pRg st="9" end="9"/>
                                            </p:txEl>
                                          </p:spTgt>
                                        </p:tgtEl>
                                      </p:cBhvr>
                                      <p:to x="100000" y="90000"/>
                                    </p:animScale>
                                    <p:animScale>
                                      <p:cBhvr>
                                        <p:cTn id="171" dur="166" decel="50000">
                                          <p:stCondLst>
                                            <p:cond delay="1668"/>
                                          </p:stCondLst>
                                        </p:cTn>
                                        <p:tgtEl>
                                          <p:spTgt spid="11">
                                            <p:txEl>
                                              <p:pRg st="9" end="9"/>
                                            </p:txEl>
                                          </p:spTgt>
                                        </p:tgtEl>
                                      </p:cBhvr>
                                      <p:to x="100000" y="100000"/>
                                    </p:animScale>
                                    <p:animScale>
                                      <p:cBhvr>
                                        <p:cTn id="172" dur="26">
                                          <p:stCondLst>
                                            <p:cond delay="1808"/>
                                          </p:stCondLst>
                                        </p:cTn>
                                        <p:tgtEl>
                                          <p:spTgt spid="11">
                                            <p:txEl>
                                              <p:pRg st="9" end="9"/>
                                            </p:txEl>
                                          </p:spTgt>
                                        </p:tgtEl>
                                      </p:cBhvr>
                                      <p:to x="100000" y="95000"/>
                                    </p:animScale>
                                    <p:animScale>
                                      <p:cBhvr>
                                        <p:cTn id="173" dur="166" decel="50000">
                                          <p:stCondLst>
                                            <p:cond delay="1834"/>
                                          </p:stCondLst>
                                        </p:cTn>
                                        <p:tgtEl>
                                          <p:spTgt spid="11">
                                            <p:txEl>
                                              <p:pRg st="9" end="9"/>
                                            </p:txEl>
                                          </p:spTgt>
                                        </p:tgtEl>
                                      </p:cBhvr>
                                      <p:to x="100000" y="100000"/>
                                    </p:animScale>
                                  </p:childTnLst>
                                </p:cTn>
                              </p:par>
                            </p:childTnLst>
                          </p:cTn>
                        </p:par>
                        <p:par>
                          <p:cTn id="174" fill="hold">
                            <p:stCondLst>
                              <p:cond delay="20000"/>
                            </p:stCondLst>
                            <p:childTnLst>
                              <p:par>
                                <p:cTn id="175" presetID="26" presetClass="entr" presetSubtype="0" fill="hold" nodeType="afterEffect">
                                  <p:stCondLst>
                                    <p:cond delay="0"/>
                                  </p:stCondLst>
                                  <p:childTnLst>
                                    <p:set>
                                      <p:cBhvr>
                                        <p:cTn id="176" dur="1" fill="hold">
                                          <p:stCondLst>
                                            <p:cond delay="0"/>
                                          </p:stCondLst>
                                        </p:cTn>
                                        <p:tgtEl>
                                          <p:spTgt spid="11">
                                            <p:txEl>
                                              <p:pRg st="10" end="10"/>
                                            </p:txEl>
                                          </p:spTgt>
                                        </p:tgtEl>
                                        <p:attrNameLst>
                                          <p:attrName>style.visibility</p:attrName>
                                        </p:attrNameLst>
                                      </p:cBhvr>
                                      <p:to>
                                        <p:strVal val="visible"/>
                                      </p:to>
                                    </p:set>
                                    <p:animEffect transition="in" filter="wipe(down)">
                                      <p:cBhvr>
                                        <p:cTn id="177" dur="580">
                                          <p:stCondLst>
                                            <p:cond delay="0"/>
                                          </p:stCondLst>
                                        </p:cTn>
                                        <p:tgtEl>
                                          <p:spTgt spid="11">
                                            <p:txEl>
                                              <p:pRg st="10" end="10"/>
                                            </p:txEl>
                                          </p:spTgt>
                                        </p:tgtEl>
                                      </p:cBhvr>
                                    </p:animEffect>
                                    <p:anim calcmode="lin" valueType="num">
                                      <p:cBhvr>
                                        <p:cTn id="178" dur="1822"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11">
                                            <p:txEl>
                                              <p:pRg st="10" end="10"/>
                                            </p:txEl>
                                          </p:spTgt>
                                        </p:tgtEl>
                                      </p:cBhvr>
                                      <p:to x="100000" y="60000"/>
                                    </p:animScale>
                                    <p:animScale>
                                      <p:cBhvr>
                                        <p:cTn id="184" dur="166" decel="50000">
                                          <p:stCondLst>
                                            <p:cond delay="676"/>
                                          </p:stCondLst>
                                        </p:cTn>
                                        <p:tgtEl>
                                          <p:spTgt spid="11">
                                            <p:txEl>
                                              <p:pRg st="10" end="10"/>
                                            </p:txEl>
                                          </p:spTgt>
                                        </p:tgtEl>
                                      </p:cBhvr>
                                      <p:to x="100000" y="100000"/>
                                    </p:animScale>
                                    <p:animScale>
                                      <p:cBhvr>
                                        <p:cTn id="185" dur="26">
                                          <p:stCondLst>
                                            <p:cond delay="1312"/>
                                          </p:stCondLst>
                                        </p:cTn>
                                        <p:tgtEl>
                                          <p:spTgt spid="11">
                                            <p:txEl>
                                              <p:pRg st="10" end="10"/>
                                            </p:txEl>
                                          </p:spTgt>
                                        </p:tgtEl>
                                      </p:cBhvr>
                                      <p:to x="100000" y="80000"/>
                                    </p:animScale>
                                    <p:animScale>
                                      <p:cBhvr>
                                        <p:cTn id="186" dur="166" decel="50000">
                                          <p:stCondLst>
                                            <p:cond delay="1338"/>
                                          </p:stCondLst>
                                        </p:cTn>
                                        <p:tgtEl>
                                          <p:spTgt spid="11">
                                            <p:txEl>
                                              <p:pRg st="10" end="10"/>
                                            </p:txEl>
                                          </p:spTgt>
                                        </p:tgtEl>
                                      </p:cBhvr>
                                      <p:to x="100000" y="100000"/>
                                    </p:animScale>
                                    <p:animScale>
                                      <p:cBhvr>
                                        <p:cTn id="187" dur="26">
                                          <p:stCondLst>
                                            <p:cond delay="1642"/>
                                          </p:stCondLst>
                                        </p:cTn>
                                        <p:tgtEl>
                                          <p:spTgt spid="11">
                                            <p:txEl>
                                              <p:pRg st="10" end="10"/>
                                            </p:txEl>
                                          </p:spTgt>
                                        </p:tgtEl>
                                      </p:cBhvr>
                                      <p:to x="100000" y="90000"/>
                                    </p:animScale>
                                    <p:animScale>
                                      <p:cBhvr>
                                        <p:cTn id="188" dur="166" decel="50000">
                                          <p:stCondLst>
                                            <p:cond delay="1668"/>
                                          </p:stCondLst>
                                        </p:cTn>
                                        <p:tgtEl>
                                          <p:spTgt spid="11">
                                            <p:txEl>
                                              <p:pRg st="10" end="10"/>
                                            </p:txEl>
                                          </p:spTgt>
                                        </p:tgtEl>
                                      </p:cBhvr>
                                      <p:to x="100000" y="100000"/>
                                    </p:animScale>
                                    <p:animScale>
                                      <p:cBhvr>
                                        <p:cTn id="189" dur="26">
                                          <p:stCondLst>
                                            <p:cond delay="1808"/>
                                          </p:stCondLst>
                                        </p:cTn>
                                        <p:tgtEl>
                                          <p:spTgt spid="11">
                                            <p:txEl>
                                              <p:pRg st="10" end="10"/>
                                            </p:txEl>
                                          </p:spTgt>
                                        </p:tgtEl>
                                      </p:cBhvr>
                                      <p:to x="100000" y="95000"/>
                                    </p:animScale>
                                    <p:animScale>
                                      <p:cBhvr>
                                        <p:cTn id="190" dur="166" decel="50000">
                                          <p:stCondLst>
                                            <p:cond delay="1834"/>
                                          </p:stCondLst>
                                        </p:cTn>
                                        <p:tgtEl>
                                          <p:spTgt spid="11">
                                            <p:txEl>
                                              <p:pRg st="10" end="10"/>
                                            </p:txEl>
                                          </p:spTgt>
                                        </p:tgtEl>
                                      </p:cBhvr>
                                      <p:to x="100000" y="100000"/>
                                    </p:animScale>
                                  </p:childTnLst>
                                </p:cTn>
                              </p:par>
                            </p:childTnLst>
                          </p:cTn>
                        </p:par>
                        <p:par>
                          <p:cTn id="191" fill="hold">
                            <p:stCondLst>
                              <p:cond delay="22000"/>
                            </p:stCondLst>
                            <p:childTnLst>
                              <p:par>
                                <p:cTn id="192" presetID="26" presetClass="entr" presetSubtype="0" fill="hold" nodeType="afterEffect">
                                  <p:stCondLst>
                                    <p:cond delay="0"/>
                                  </p:stCondLst>
                                  <p:childTnLst>
                                    <p:set>
                                      <p:cBhvr>
                                        <p:cTn id="193" dur="1" fill="hold">
                                          <p:stCondLst>
                                            <p:cond delay="0"/>
                                          </p:stCondLst>
                                        </p:cTn>
                                        <p:tgtEl>
                                          <p:spTgt spid="11">
                                            <p:txEl>
                                              <p:pRg st="11" end="11"/>
                                            </p:txEl>
                                          </p:spTgt>
                                        </p:tgtEl>
                                        <p:attrNameLst>
                                          <p:attrName>style.visibility</p:attrName>
                                        </p:attrNameLst>
                                      </p:cBhvr>
                                      <p:to>
                                        <p:strVal val="visible"/>
                                      </p:to>
                                    </p:set>
                                    <p:animEffect transition="in" filter="wipe(down)">
                                      <p:cBhvr>
                                        <p:cTn id="194" dur="580">
                                          <p:stCondLst>
                                            <p:cond delay="0"/>
                                          </p:stCondLst>
                                        </p:cTn>
                                        <p:tgtEl>
                                          <p:spTgt spid="11">
                                            <p:txEl>
                                              <p:pRg st="11" end="11"/>
                                            </p:txEl>
                                          </p:spTgt>
                                        </p:tgtEl>
                                      </p:cBhvr>
                                    </p:animEffect>
                                    <p:anim calcmode="lin" valueType="num">
                                      <p:cBhvr>
                                        <p:cTn id="195" dur="1822" tmFilter="0,0; 0.14,0.36; 0.43,0.73; 0.71,0.91; 1.0,1.0">
                                          <p:stCondLst>
                                            <p:cond delay="0"/>
                                          </p:stCondLst>
                                        </p:cTn>
                                        <p:tgtEl>
                                          <p:spTgt spid="11">
                                            <p:txEl>
                                              <p:pRg st="11" end="11"/>
                                            </p:tx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1">
                                            <p:txEl>
                                              <p:pRg st="11" end="11"/>
                                            </p:tx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1">
                                            <p:txEl>
                                              <p:pRg st="11" end="11"/>
                                            </p:tx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1">
                                            <p:txEl>
                                              <p:pRg st="11" end="11"/>
                                            </p:tx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1">
                                            <p:txEl>
                                              <p:pRg st="11" end="11"/>
                                            </p:tx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11">
                                            <p:txEl>
                                              <p:pRg st="11" end="11"/>
                                            </p:txEl>
                                          </p:spTgt>
                                        </p:tgtEl>
                                      </p:cBhvr>
                                      <p:to x="100000" y="60000"/>
                                    </p:animScale>
                                    <p:animScale>
                                      <p:cBhvr>
                                        <p:cTn id="201" dur="166" decel="50000">
                                          <p:stCondLst>
                                            <p:cond delay="676"/>
                                          </p:stCondLst>
                                        </p:cTn>
                                        <p:tgtEl>
                                          <p:spTgt spid="11">
                                            <p:txEl>
                                              <p:pRg st="11" end="11"/>
                                            </p:txEl>
                                          </p:spTgt>
                                        </p:tgtEl>
                                      </p:cBhvr>
                                      <p:to x="100000" y="100000"/>
                                    </p:animScale>
                                    <p:animScale>
                                      <p:cBhvr>
                                        <p:cTn id="202" dur="26">
                                          <p:stCondLst>
                                            <p:cond delay="1312"/>
                                          </p:stCondLst>
                                        </p:cTn>
                                        <p:tgtEl>
                                          <p:spTgt spid="11">
                                            <p:txEl>
                                              <p:pRg st="11" end="11"/>
                                            </p:txEl>
                                          </p:spTgt>
                                        </p:tgtEl>
                                      </p:cBhvr>
                                      <p:to x="100000" y="80000"/>
                                    </p:animScale>
                                    <p:animScale>
                                      <p:cBhvr>
                                        <p:cTn id="203" dur="166" decel="50000">
                                          <p:stCondLst>
                                            <p:cond delay="1338"/>
                                          </p:stCondLst>
                                        </p:cTn>
                                        <p:tgtEl>
                                          <p:spTgt spid="11">
                                            <p:txEl>
                                              <p:pRg st="11" end="11"/>
                                            </p:txEl>
                                          </p:spTgt>
                                        </p:tgtEl>
                                      </p:cBhvr>
                                      <p:to x="100000" y="100000"/>
                                    </p:animScale>
                                    <p:animScale>
                                      <p:cBhvr>
                                        <p:cTn id="204" dur="26">
                                          <p:stCondLst>
                                            <p:cond delay="1642"/>
                                          </p:stCondLst>
                                        </p:cTn>
                                        <p:tgtEl>
                                          <p:spTgt spid="11">
                                            <p:txEl>
                                              <p:pRg st="11" end="11"/>
                                            </p:txEl>
                                          </p:spTgt>
                                        </p:tgtEl>
                                      </p:cBhvr>
                                      <p:to x="100000" y="90000"/>
                                    </p:animScale>
                                    <p:animScale>
                                      <p:cBhvr>
                                        <p:cTn id="205" dur="166" decel="50000">
                                          <p:stCondLst>
                                            <p:cond delay="1668"/>
                                          </p:stCondLst>
                                        </p:cTn>
                                        <p:tgtEl>
                                          <p:spTgt spid="11">
                                            <p:txEl>
                                              <p:pRg st="11" end="11"/>
                                            </p:txEl>
                                          </p:spTgt>
                                        </p:tgtEl>
                                      </p:cBhvr>
                                      <p:to x="100000" y="100000"/>
                                    </p:animScale>
                                    <p:animScale>
                                      <p:cBhvr>
                                        <p:cTn id="206" dur="26">
                                          <p:stCondLst>
                                            <p:cond delay="1808"/>
                                          </p:stCondLst>
                                        </p:cTn>
                                        <p:tgtEl>
                                          <p:spTgt spid="11">
                                            <p:txEl>
                                              <p:pRg st="11" end="11"/>
                                            </p:txEl>
                                          </p:spTgt>
                                        </p:tgtEl>
                                      </p:cBhvr>
                                      <p:to x="100000" y="95000"/>
                                    </p:animScale>
                                    <p:animScale>
                                      <p:cBhvr>
                                        <p:cTn id="207" dur="166" decel="50000">
                                          <p:stCondLst>
                                            <p:cond delay="1834"/>
                                          </p:stCondLst>
                                        </p:cTn>
                                        <p:tgtEl>
                                          <p:spTgt spid="11">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20</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3714744" y="2680170"/>
            <a:ext cx="5000660" cy="2677656"/>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Inflamáveis: </a:t>
            </a:r>
            <a:r>
              <a:rPr lang="pt-BR" sz="2400" b="1" dirty="0" smtClean="0">
                <a:latin typeface="Calibri" pitchFamily="34" charset="0"/>
                <a:cs typeface="Calibri" pitchFamily="34" charset="0"/>
              </a:rPr>
              <a:t>devem ser conhecidas informações como, ponto de ebulição, ponto de fulgor, </a:t>
            </a:r>
            <a:r>
              <a:rPr lang="pt-BR" sz="2400" b="1" dirty="0" err="1" smtClean="0">
                <a:latin typeface="Calibri" pitchFamily="34" charset="0"/>
                <a:cs typeface="Calibri" pitchFamily="34" charset="0"/>
              </a:rPr>
              <a:t>explosividade</a:t>
            </a:r>
            <a:r>
              <a:rPr lang="pt-BR" sz="2400" b="1" dirty="0" smtClean="0">
                <a:latin typeface="Calibri" pitchFamily="34" charset="0"/>
                <a:cs typeface="Calibri" pitchFamily="34" charset="0"/>
              </a:rPr>
              <a:t>, temperatura de auto ignição, produtos resultantes de combustão, e agentes extintores de incêndio.</a:t>
            </a:r>
          </a:p>
        </p:txBody>
      </p:sp>
      <p:pic>
        <p:nvPicPr>
          <p:cNvPr id="80898" name="Picture 2" descr="http://www.militaryphotos.net/forums/attachment.php?attachmentid=88090"/>
          <p:cNvPicPr>
            <a:picLocks noChangeAspect="1" noChangeArrowheads="1"/>
          </p:cNvPicPr>
          <p:nvPr/>
        </p:nvPicPr>
        <p:blipFill>
          <a:blip r:embed="rId3" cstate="print"/>
          <a:srcRect l="42187" r="9766"/>
          <a:stretch>
            <a:fillRect/>
          </a:stretch>
        </p:blipFill>
        <p:spPr bwMode="auto">
          <a:xfrm>
            <a:off x="428596" y="2214554"/>
            <a:ext cx="3092075" cy="3786214"/>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horizontal)">
                                      <p:cBhvr>
                                        <p:cTn id="7" dur="2000"/>
                                        <p:tgtEl>
                                          <p:spTgt spid="808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21</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4000496" y="2441572"/>
            <a:ext cx="4714908" cy="3416320"/>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Agentes tóxicos: </a:t>
            </a:r>
            <a:r>
              <a:rPr lang="pt-BR" sz="2400" b="1" dirty="0" smtClean="0">
                <a:latin typeface="Calibri" pitchFamily="34" charset="0"/>
                <a:cs typeface="Calibri" pitchFamily="34" charset="0"/>
              </a:rPr>
              <a:t>A quantidade dos produtos químicos tóxicos a serem armazenados deve ser conservado no mínimo necessário. As substâncias tóxicas não devem ser colocadas no mesmo local que líquidos inflamáveis. Devem estar em local seco, fresco e bem ventilado.</a:t>
            </a:r>
          </a:p>
        </p:txBody>
      </p:sp>
      <p:pic>
        <p:nvPicPr>
          <p:cNvPr id="82946" name="Picture 2" descr="http://thumbs.dreamstime.com/z/produtos-qu%C3%ADmicos-t%C3%B3xicos-28983957.jpg"/>
          <p:cNvPicPr>
            <a:picLocks noChangeAspect="1" noChangeArrowheads="1"/>
          </p:cNvPicPr>
          <p:nvPr/>
        </p:nvPicPr>
        <p:blipFill>
          <a:blip r:embed="rId3" cstate="print"/>
          <a:srcRect b="7000"/>
          <a:stretch>
            <a:fillRect/>
          </a:stretch>
        </p:blipFill>
        <p:spPr bwMode="auto">
          <a:xfrm>
            <a:off x="285720" y="2285992"/>
            <a:ext cx="3550561" cy="3714776"/>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strips(downLeft)">
                                      <p:cBhvr>
                                        <p:cTn id="7" dur="1000"/>
                                        <p:tgtEl>
                                          <p:spTgt spid="8294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22</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3857620" y="2680170"/>
            <a:ext cx="4857784" cy="2677656"/>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Agentes oxidantes: </a:t>
            </a:r>
            <a:r>
              <a:rPr lang="pt-BR" sz="2400" b="1" dirty="0" smtClean="0">
                <a:latin typeface="Calibri" pitchFamily="34" charset="0"/>
                <a:cs typeface="Calibri" pitchFamily="34" charset="0"/>
              </a:rPr>
              <a:t>não devem ser armazenados na mesma área com qualquer combustível, composto orgânicos, agente </a:t>
            </a:r>
            <a:r>
              <a:rPr lang="pt-BR" sz="2400" b="1" dirty="0" err="1" smtClean="0">
                <a:latin typeface="Calibri" pitchFamily="34" charset="0"/>
                <a:cs typeface="Calibri" pitchFamily="34" charset="0"/>
              </a:rPr>
              <a:t>desidratantes</a:t>
            </a:r>
            <a:r>
              <a:rPr lang="pt-BR" sz="2400" b="1" dirty="0" smtClean="0">
                <a:latin typeface="Calibri" pitchFamily="34" charset="0"/>
                <a:cs typeface="Calibri" pitchFamily="34" charset="0"/>
              </a:rPr>
              <a:t> ou agentes redutores. Qualquer respingo na área de armazenagem deve ser limpo imediatamente.</a:t>
            </a:r>
          </a:p>
        </p:txBody>
      </p:sp>
      <p:pic>
        <p:nvPicPr>
          <p:cNvPr id="84994" name="Picture 2" descr="http://www.abes-dn.org.br/ctqpq/images/chemical-world_flask.jpg"/>
          <p:cNvPicPr>
            <a:picLocks noChangeAspect="1" noChangeArrowheads="1"/>
          </p:cNvPicPr>
          <p:nvPr/>
        </p:nvPicPr>
        <p:blipFill>
          <a:blip r:embed="rId3" cstate="print"/>
          <a:srcRect/>
          <a:stretch>
            <a:fillRect/>
          </a:stretch>
        </p:blipFill>
        <p:spPr bwMode="auto">
          <a:xfrm>
            <a:off x="428596" y="2357430"/>
            <a:ext cx="3200400" cy="3248026"/>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down)">
                                      <p:cBhvr>
                                        <p:cTn id="7" dur="1000"/>
                                        <p:tgtEl>
                                          <p:spTgt spid="849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23</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4143372" y="2441572"/>
            <a:ext cx="4572032" cy="3046988"/>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Produtos químicos explosivos: </a:t>
            </a:r>
            <a:r>
              <a:rPr lang="pt-BR" sz="2400" b="1" dirty="0" smtClean="0">
                <a:latin typeface="Calibri" pitchFamily="34" charset="0"/>
                <a:cs typeface="Calibri" pitchFamily="34" charset="0"/>
              </a:rPr>
              <a:t>alguns produtos usados no laboratório são sensíveis ao choque ou impacto. Os peróxidos, por exemplo, são sensíveis ao impacto e expostos ao choque ou ao calor, podem liberar energia em forma de calor ou explosão</a:t>
            </a:r>
          </a:p>
        </p:txBody>
      </p:sp>
      <p:pic>
        <p:nvPicPr>
          <p:cNvPr id="2050" name="Picture 2" descr="http://www.mundoeducacao.com/upload/conteudo_legenda/31936a22e25e7d1130cdc1e73937b10c.jpg"/>
          <p:cNvPicPr>
            <a:picLocks noChangeAspect="1" noChangeArrowheads="1"/>
          </p:cNvPicPr>
          <p:nvPr/>
        </p:nvPicPr>
        <p:blipFill>
          <a:blip r:embed="rId3" cstate="print"/>
          <a:srcRect/>
          <a:stretch>
            <a:fillRect/>
          </a:stretch>
        </p:blipFill>
        <p:spPr bwMode="auto">
          <a:xfrm>
            <a:off x="176209" y="2143116"/>
            <a:ext cx="3895725" cy="3895725"/>
          </a:xfrm>
          <a:prstGeom prst="rect">
            <a:avLst/>
          </a:prstGeom>
          <a:noFill/>
        </p:spPr>
      </p:pic>
      <p:sp>
        <p:nvSpPr>
          <p:cNvPr id="13" name="CaixaDeTexto 12"/>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24</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3851920" y="2204864"/>
            <a:ext cx="4786346" cy="2677656"/>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Produtos sensíveis à água: </a:t>
            </a:r>
            <a:r>
              <a:rPr lang="pt-BR" sz="2400" b="1" dirty="0" smtClean="0">
                <a:latin typeface="Calibri" pitchFamily="34" charset="0"/>
                <a:cs typeface="Calibri" pitchFamily="34" charset="0"/>
              </a:rPr>
              <a:t>alguns produtos reagem com a água  tais como, potássio e sódio. Nos  vários locais em que se tenha que armazenar ou manipular substâncias químicas, deve-se ter em conta sua composição.</a:t>
            </a:r>
          </a:p>
        </p:txBody>
      </p:sp>
      <p:pic>
        <p:nvPicPr>
          <p:cNvPr id="36866" name="Picture 2" descr="http://image.made-in-china.com/2f0j00pevETNSnlZrO/Mono-Potassium-Phosphate-MKP-0-52-34-Water-Soluble-Fertilizer-7778-77-0-.jpg"/>
          <p:cNvPicPr>
            <a:picLocks noChangeAspect="1" noChangeArrowheads="1"/>
          </p:cNvPicPr>
          <p:nvPr/>
        </p:nvPicPr>
        <p:blipFill>
          <a:blip r:embed="rId3" cstate="print"/>
          <a:srcRect/>
          <a:stretch>
            <a:fillRect/>
          </a:stretch>
        </p:blipFill>
        <p:spPr bwMode="auto">
          <a:xfrm>
            <a:off x="323528" y="1772816"/>
            <a:ext cx="3457575" cy="3457576"/>
          </a:xfrm>
          <a:prstGeom prst="rect">
            <a:avLst/>
          </a:prstGeom>
          <a:noFill/>
        </p:spPr>
      </p:pic>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Armazenamento de produtos químicos</a:t>
            </a:r>
          </a:p>
        </p:txBody>
      </p:sp>
      <p:pic>
        <p:nvPicPr>
          <p:cNvPr id="53250" name="Picture 2"/>
          <p:cNvPicPr>
            <a:picLocks noChangeAspect="1" noChangeArrowheads="1"/>
          </p:cNvPicPr>
          <p:nvPr/>
        </p:nvPicPr>
        <p:blipFill>
          <a:blip r:embed="rId4" cstate="print"/>
          <a:srcRect/>
          <a:stretch>
            <a:fillRect/>
          </a:stretch>
        </p:blipFill>
        <p:spPr bwMode="auto">
          <a:xfrm>
            <a:off x="323528" y="4370866"/>
            <a:ext cx="3456384" cy="24871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edge">
                                      <p:cBhvr>
                                        <p:cTn id="7" dur="2000"/>
                                        <p:tgtEl>
                                          <p:spTgt spid="3686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25</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Rotulagem de produtos químicos</a:t>
            </a:r>
          </a:p>
        </p:txBody>
      </p:sp>
      <p:pic>
        <p:nvPicPr>
          <p:cNvPr id="51202" name="Picture 2"/>
          <p:cNvPicPr>
            <a:picLocks noChangeAspect="1" noChangeArrowheads="1"/>
          </p:cNvPicPr>
          <p:nvPr/>
        </p:nvPicPr>
        <p:blipFill>
          <a:blip r:embed="rId3" cstate="print"/>
          <a:srcRect l="20703" t="12500" r="14062" b="65625"/>
          <a:stretch>
            <a:fillRect/>
          </a:stretch>
        </p:blipFill>
        <p:spPr bwMode="auto">
          <a:xfrm>
            <a:off x="2857488" y="2143116"/>
            <a:ext cx="5715040" cy="1296690"/>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l="21094" t="61875" r="28515" b="6250"/>
          <a:stretch>
            <a:fillRect/>
          </a:stretch>
        </p:blipFill>
        <p:spPr bwMode="auto">
          <a:xfrm>
            <a:off x="2714612" y="4500570"/>
            <a:ext cx="4714908" cy="1889568"/>
          </a:xfrm>
          <a:prstGeom prst="rect">
            <a:avLst/>
          </a:prstGeom>
          <a:noFill/>
          <a:ln w="9525">
            <a:noFill/>
            <a:miter lim="800000"/>
            <a:headEnd/>
            <a:tailEnd/>
          </a:ln>
          <a:effectLst/>
        </p:spPr>
      </p:pic>
      <p:pic>
        <p:nvPicPr>
          <p:cNvPr id="51204" name="Picture 4" descr="http://www.globalframe.com.br/gf_base/empresas/MIGA/imagens/AC405EACAAFEE2EC91AD23036258A990F59B_DSC03614.jpg"/>
          <p:cNvPicPr>
            <a:picLocks noChangeAspect="1" noChangeArrowheads="1"/>
          </p:cNvPicPr>
          <p:nvPr/>
        </p:nvPicPr>
        <p:blipFill>
          <a:blip r:embed="rId4" cstate="print"/>
          <a:srcRect/>
          <a:stretch>
            <a:fillRect/>
          </a:stretch>
        </p:blipFill>
        <p:spPr bwMode="auto">
          <a:xfrm>
            <a:off x="785786" y="4143380"/>
            <a:ext cx="1785950" cy="2381268"/>
          </a:xfrm>
          <a:prstGeom prst="rect">
            <a:avLst/>
          </a:prstGeom>
          <a:noFill/>
        </p:spPr>
      </p:pic>
      <p:pic>
        <p:nvPicPr>
          <p:cNvPr id="51208" name="Picture 8" descr="http://1.bp.blogspot.com/_jx5XgQ_7pUo/TKoYhq7fHHI/AAAAAAAAAeE/h3UdKjsVsbs/s200/SubsPerigos.gif"/>
          <p:cNvPicPr>
            <a:picLocks noChangeAspect="1" noChangeArrowheads="1"/>
          </p:cNvPicPr>
          <p:nvPr/>
        </p:nvPicPr>
        <p:blipFill>
          <a:blip r:embed="rId5" cstate="print"/>
          <a:srcRect/>
          <a:stretch>
            <a:fillRect/>
          </a:stretch>
        </p:blipFill>
        <p:spPr bwMode="auto">
          <a:xfrm>
            <a:off x="428596" y="1857363"/>
            <a:ext cx="2286016" cy="202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08"/>
                                        </p:tgtEl>
                                        <p:attrNameLst>
                                          <p:attrName>style.visibility</p:attrName>
                                        </p:attrNameLst>
                                      </p:cBhvr>
                                      <p:to>
                                        <p:strVal val="visible"/>
                                      </p:to>
                                    </p:set>
                                    <p:animEffect transition="in" filter="randombar(horizontal)">
                                      <p:cBhvr>
                                        <p:cTn id="12" dur="1000"/>
                                        <p:tgtEl>
                                          <p:spTgt spid="51208"/>
                                        </p:tgtEl>
                                      </p:cBhvr>
                                    </p:animEffect>
                                  </p:childTnLst>
                                </p:cTn>
                              </p:par>
                              <p:par>
                                <p:cTn id="13" presetID="14" presetClass="entr" presetSubtype="10" fill="hold" nodeType="withEffect">
                                  <p:stCondLst>
                                    <p:cond delay="0"/>
                                  </p:stCondLst>
                                  <p:childTnLst>
                                    <p:set>
                                      <p:cBhvr>
                                        <p:cTn id="14" dur="1" fill="hold">
                                          <p:stCondLst>
                                            <p:cond delay="0"/>
                                          </p:stCondLst>
                                        </p:cTn>
                                        <p:tgtEl>
                                          <p:spTgt spid="51202"/>
                                        </p:tgtEl>
                                        <p:attrNameLst>
                                          <p:attrName>style.visibility</p:attrName>
                                        </p:attrNameLst>
                                      </p:cBhvr>
                                      <p:to>
                                        <p:strVal val="visible"/>
                                      </p:to>
                                    </p:set>
                                    <p:animEffect transition="in" filter="randombar(horizontal)">
                                      <p:cBhvr>
                                        <p:cTn id="15" dur="1000"/>
                                        <p:tgtEl>
                                          <p:spTgt spid="5120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1204"/>
                                        </p:tgtEl>
                                        <p:attrNameLst>
                                          <p:attrName>style.visibility</p:attrName>
                                        </p:attrNameLst>
                                      </p:cBhvr>
                                      <p:to>
                                        <p:strVal val="visible"/>
                                      </p:to>
                                    </p:set>
                                    <p:animEffect transition="in" filter="circle(in)">
                                      <p:cBhvr>
                                        <p:cTn id="20" dur="2000"/>
                                        <p:tgtEl>
                                          <p:spTgt spid="51204"/>
                                        </p:tgtEl>
                                      </p:cBhvr>
                                    </p:animEffect>
                                  </p:childTnLst>
                                </p:cTn>
                              </p:par>
                              <p:par>
                                <p:cTn id="21" presetID="6"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26</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Rotulagem de produtos químicos</a:t>
            </a:r>
          </a:p>
        </p:txBody>
      </p:sp>
      <p:sp>
        <p:nvSpPr>
          <p:cNvPr id="14" name="Retângulo 13"/>
          <p:cNvSpPr/>
          <p:nvPr/>
        </p:nvSpPr>
        <p:spPr>
          <a:xfrm>
            <a:off x="5000628" y="2143116"/>
            <a:ext cx="3643338" cy="3046988"/>
          </a:xfrm>
          <a:prstGeom prst="rect">
            <a:avLst/>
          </a:prstGeom>
        </p:spPr>
        <p:txBody>
          <a:bodyPr wrap="square">
            <a:spAutoFit/>
          </a:bodyPr>
          <a:lstStyle/>
          <a:p>
            <a:pPr algn="just"/>
            <a:r>
              <a:rPr lang="pt-BR" sz="2400" b="1" dirty="0" smtClean="0">
                <a:latin typeface="Calibri" pitchFamily="34" charset="0"/>
                <a:cs typeface="Calibri" pitchFamily="34" charset="0"/>
              </a:rPr>
              <a:t>• Identificação do produto</a:t>
            </a:r>
          </a:p>
          <a:p>
            <a:pPr algn="just">
              <a:buFontTx/>
              <a:buChar char="-"/>
            </a:pPr>
            <a:r>
              <a:rPr lang="pt-BR" sz="2400" b="1" dirty="0" smtClean="0">
                <a:latin typeface="Calibri" pitchFamily="34" charset="0"/>
                <a:cs typeface="Calibri" pitchFamily="34" charset="0"/>
              </a:rPr>
              <a:t>Nome comercial</a:t>
            </a:r>
          </a:p>
          <a:p>
            <a:pPr algn="just">
              <a:buFontTx/>
              <a:buChar char="-"/>
            </a:pPr>
            <a:r>
              <a:rPr lang="pt-BR" sz="2400" b="1" dirty="0" smtClean="0">
                <a:latin typeface="Calibri" pitchFamily="34" charset="0"/>
                <a:cs typeface="Calibri" pitchFamily="34" charset="0"/>
              </a:rPr>
              <a:t> Aplicação</a:t>
            </a:r>
          </a:p>
          <a:p>
            <a:pPr algn="just">
              <a:buFontTx/>
              <a:buChar char="-"/>
            </a:pPr>
            <a:r>
              <a:rPr lang="pt-BR" sz="2400" b="1" dirty="0" smtClean="0">
                <a:latin typeface="Calibri" pitchFamily="34" charset="0"/>
                <a:cs typeface="Calibri" pitchFamily="34" charset="0"/>
              </a:rPr>
              <a:t>Lote</a:t>
            </a:r>
          </a:p>
          <a:p>
            <a:pPr algn="just">
              <a:buFontTx/>
              <a:buChar char="-"/>
            </a:pPr>
            <a:r>
              <a:rPr lang="pt-BR" sz="2400" b="1" dirty="0" smtClean="0">
                <a:latin typeface="Calibri" pitchFamily="34" charset="0"/>
                <a:cs typeface="Calibri" pitchFamily="34" charset="0"/>
              </a:rPr>
              <a:t>Peso bruto</a:t>
            </a:r>
          </a:p>
          <a:p>
            <a:pPr algn="just">
              <a:buFontTx/>
              <a:buChar char="-"/>
            </a:pPr>
            <a:r>
              <a:rPr lang="pt-BR" sz="2400" b="1" dirty="0" smtClean="0">
                <a:latin typeface="Calibri" pitchFamily="34" charset="0"/>
                <a:cs typeface="Calibri" pitchFamily="34" charset="0"/>
              </a:rPr>
              <a:t> Peso líquido</a:t>
            </a:r>
          </a:p>
          <a:p>
            <a:pPr algn="just">
              <a:buFontTx/>
              <a:buChar char="-"/>
            </a:pPr>
            <a:r>
              <a:rPr lang="pt-BR" sz="2400" b="1" dirty="0" smtClean="0">
                <a:latin typeface="Calibri" pitchFamily="34" charset="0"/>
                <a:cs typeface="Calibri" pitchFamily="34" charset="0"/>
              </a:rPr>
              <a:t> Telefone de emergência</a:t>
            </a:r>
          </a:p>
          <a:p>
            <a:pPr algn="just">
              <a:buFontTx/>
              <a:buChar char="-"/>
            </a:pPr>
            <a:r>
              <a:rPr lang="pt-BR" sz="2400" b="1" dirty="0" smtClean="0">
                <a:latin typeface="Calibri" pitchFamily="34" charset="0"/>
                <a:cs typeface="Calibri" pitchFamily="34" charset="0"/>
              </a:rPr>
              <a:t>Dados da empresa</a:t>
            </a:r>
          </a:p>
        </p:txBody>
      </p:sp>
      <p:pic>
        <p:nvPicPr>
          <p:cNvPr id="69634" name="Picture 2" descr="http://www.epralima.pt/design/inforadapt/extra/manuais/manual5/imagens/image52.jpg"/>
          <p:cNvPicPr>
            <a:picLocks noChangeAspect="1" noChangeArrowheads="1"/>
          </p:cNvPicPr>
          <p:nvPr/>
        </p:nvPicPr>
        <p:blipFill>
          <a:blip r:embed="rId3" cstate="print"/>
          <a:srcRect/>
          <a:stretch>
            <a:fillRect/>
          </a:stretch>
        </p:blipFill>
        <p:spPr bwMode="auto">
          <a:xfrm>
            <a:off x="142844" y="1928802"/>
            <a:ext cx="4724400" cy="3429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ssolve">
                                      <p:cBhvr>
                                        <p:cTn id="7" dur="1000"/>
                                        <p:tgtEl>
                                          <p:spTgt spid="696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27</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Rotulagem de produtos químicos</a:t>
            </a:r>
          </a:p>
        </p:txBody>
      </p:sp>
      <p:sp>
        <p:nvSpPr>
          <p:cNvPr id="14" name="Retângulo 13"/>
          <p:cNvSpPr/>
          <p:nvPr/>
        </p:nvSpPr>
        <p:spPr>
          <a:xfrm>
            <a:off x="142844" y="1571612"/>
            <a:ext cx="8572560" cy="461665"/>
          </a:xfrm>
          <a:prstGeom prst="rect">
            <a:avLst/>
          </a:prstGeom>
        </p:spPr>
        <p:txBody>
          <a:bodyPr wrap="square">
            <a:spAutoFit/>
          </a:bodyPr>
          <a:lstStyle/>
          <a:p>
            <a:pPr algn="ctr"/>
            <a:r>
              <a:rPr lang="pt-BR" sz="2400" b="1" dirty="0" smtClean="0">
                <a:latin typeface="Calibri" pitchFamily="34" charset="0"/>
                <a:cs typeface="Calibri" pitchFamily="34" charset="0"/>
              </a:rPr>
              <a:t>• Pictograma e símbolos de perigos</a:t>
            </a:r>
          </a:p>
        </p:txBody>
      </p:sp>
      <p:pic>
        <p:nvPicPr>
          <p:cNvPr id="70658" name="Picture 2"/>
          <p:cNvPicPr>
            <a:picLocks noChangeAspect="1" noChangeArrowheads="1"/>
          </p:cNvPicPr>
          <p:nvPr/>
        </p:nvPicPr>
        <p:blipFill>
          <a:blip r:embed="rId3" cstate="print"/>
          <a:srcRect l="16406" t="13125" r="11523" b="15625"/>
          <a:stretch>
            <a:fillRect/>
          </a:stretch>
        </p:blipFill>
        <p:spPr bwMode="auto">
          <a:xfrm>
            <a:off x="513232" y="2071678"/>
            <a:ext cx="7630668" cy="47148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plus(in)">
                                      <p:cBhvr>
                                        <p:cTn id="7" dur="2000"/>
                                        <p:tgtEl>
                                          <p:spTgt spid="70658"/>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plus(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28</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Rotulagem de produtos químicos</a:t>
            </a:r>
          </a:p>
        </p:txBody>
      </p:sp>
      <p:sp>
        <p:nvSpPr>
          <p:cNvPr id="14" name="Retângulo 13"/>
          <p:cNvSpPr/>
          <p:nvPr/>
        </p:nvSpPr>
        <p:spPr>
          <a:xfrm>
            <a:off x="142844" y="1571612"/>
            <a:ext cx="8572560" cy="461665"/>
          </a:xfrm>
          <a:prstGeom prst="rect">
            <a:avLst/>
          </a:prstGeom>
        </p:spPr>
        <p:txBody>
          <a:bodyPr wrap="square">
            <a:spAutoFit/>
          </a:bodyPr>
          <a:lstStyle/>
          <a:p>
            <a:pPr algn="ctr"/>
            <a:r>
              <a:rPr lang="pt-BR" sz="2400" b="1" dirty="0" smtClean="0">
                <a:latin typeface="Calibri" pitchFamily="34" charset="0"/>
                <a:cs typeface="Calibri" pitchFamily="34" charset="0"/>
              </a:rPr>
              <a:t>• Palavras de advertência</a:t>
            </a:r>
          </a:p>
        </p:txBody>
      </p:sp>
      <p:pic>
        <p:nvPicPr>
          <p:cNvPr id="71682" name="Picture 2"/>
          <p:cNvPicPr>
            <a:picLocks noChangeAspect="1" noChangeArrowheads="1"/>
          </p:cNvPicPr>
          <p:nvPr/>
        </p:nvPicPr>
        <p:blipFill>
          <a:blip r:embed="rId3" cstate="print"/>
          <a:srcRect l="18750" t="35625" r="15039" b="10000"/>
          <a:stretch>
            <a:fillRect/>
          </a:stretch>
        </p:blipFill>
        <p:spPr bwMode="auto">
          <a:xfrm>
            <a:off x="785786" y="2071678"/>
            <a:ext cx="7286676" cy="37400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fltVal val="0"/>
                                          </p:val>
                                        </p:tav>
                                        <p:tav tm="100000">
                                          <p:val>
                                            <p:strVal val="#ppt_w"/>
                                          </p:val>
                                        </p:tav>
                                      </p:tavLst>
                                    </p:anim>
                                    <p:anim calcmode="lin" valueType="num">
                                      <p:cBhvr>
                                        <p:cTn id="8" dur="1000" fill="hold"/>
                                        <p:tgtEl>
                                          <p:spTgt spid="7168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Rotulagem de produtos químicos</a:t>
            </a:r>
          </a:p>
        </p:txBody>
      </p:sp>
      <p:sp>
        <p:nvSpPr>
          <p:cNvPr id="14" name="Retângulo 13"/>
          <p:cNvSpPr/>
          <p:nvPr/>
        </p:nvSpPr>
        <p:spPr>
          <a:xfrm>
            <a:off x="142844" y="1571612"/>
            <a:ext cx="8572560" cy="461665"/>
          </a:xfrm>
          <a:prstGeom prst="rect">
            <a:avLst/>
          </a:prstGeom>
        </p:spPr>
        <p:txBody>
          <a:bodyPr wrap="square">
            <a:spAutoFit/>
          </a:bodyPr>
          <a:lstStyle/>
          <a:p>
            <a:pPr algn="ctr"/>
            <a:r>
              <a:rPr lang="pt-BR" sz="2400" b="1" dirty="0" smtClean="0">
                <a:latin typeface="Calibri" pitchFamily="34" charset="0"/>
                <a:cs typeface="Calibri" pitchFamily="34" charset="0"/>
              </a:rPr>
              <a:t>• Frases de preocupação - Exemplos:</a:t>
            </a:r>
          </a:p>
        </p:txBody>
      </p:sp>
      <p:sp>
        <p:nvSpPr>
          <p:cNvPr id="4" name="Espaço Reservado para Número de Slide 3"/>
          <p:cNvSpPr>
            <a:spLocks noGrp="1"/>
          </p:cNvSpPr>
          <p:nvPr>
            <p:ph type="sldNum" sz="quarter" idx="15"/>
          </p:nvPr>
        </p:nvSpPr>
        <p:spPr>
          <a:xfrm>
            <a:off x="8129016" y="5715016"/>
            <a:ext cx="609600" cy="521208"/>
          </a:xfrm>
        </p:spPr>
        <p:txBody>
          <a:bodyPr/>
          <a:lstStyle/>
          <a:p>
            <a:fld id="{8EC4324D-7787-43AA-8D96-A67366E9717F}" type="slidenum">
              <a:rPr lang="pt-BR" smtClean="0">
                <a:solidFill>
                  <a:schemeClr val="bg1"/>
                </a:solidFill>
              </a:rPr>
              <a:pPr/>
              <a:t>29</a:t>
            </a:fld>
            <a:endParaRPr lang="pt-BR" dirty="0">
              <a:solidFill>
                <a:schemeClr val="bg1"/>
              </a:solidFill>
            </a:endParaRPr>
          </a:p>
        </p:txBody>
      </p:sp>
      <p:pic>
        <p:nvPicPr>
          <p:cNvPr id="72707" name="Picture 3"/>
          <p:cNvPicPr>
            <a:picLocks noChangeAspect="1" noChangeArrowheads="1"/>
          </p:cNvPicPr>
          <p:nvPr/>
        </p:nvPicPr>
        <p:blipFill>
          <a:blip r:embed="rId3" cstate="print"/>
          <a:srcRect l="24219" t="25625" r="17187" b="26562"/>
          <a:stretch>
            <a:fillRect/>
          </a:stretch>
        </p:blipFill>
        <p:spPr bwMode="auto">
          <a:xfrm>
            <a:off x="1691680" y="4149080"/>
            <a:ext cx="5883129" cy="3000396"/>
          </a:xfrm>
          <a:prstGeom prst="rect">
            <a:avLst/>
          </a:prstGeom>
          <a:noFill/>
          <a:ln w="9525">
            <a:noFill/>
            <a:miter lim="800000"/>
            <a:headEnd/>
            <a:tailEnd/>
          </a:ln>
          <a:effectLst/>
        </p:spPr>
      </p:pic>
      <p:pic>
        <p:nvPicPr>
          <p:cNvPr id="72709" name="Picture 5" descr="http://www.gasin.com/ghs/images/acetylen-label_new.gif"/>
          <p:cNvPicPr>
            <a:picLocks noChangeAspect="1" noChangeArrowheads="1"/>
          </p:cNvPicPr>
          <p:nvPr/>
        </p:nvPicPr>
        <p:blipFill>
          <a:blip r:embed="rId4" cstate="print"/>
          <a:srcRect/>
          <a:stretch>
            <a:fillRect/>
          </a:stretch>
        </p:blipFill>
        <p:spPr bwMode="auto">
          <a:xfrm>
            <a:off x="2143108" y="2143116"/>
            <a:ext cx="4248150" cy="1552576"/>
          </a:xfrm>
          <a:prstGeom prst="rect">
            <a:avLst/>
          </a:prstGeom>
          <a:noFill/>
        </p:spPr>
      </p:pic>
      <p:sp>
        <p:nvSpPr>
          <p:cNvPr id="10" name="Retângulo 9"/>
          <p:cNvSpPr/>
          <p:nvPr/>
        </p:nvSpPr>
        <p:spPr>
          <a:xfrm>
            <a:off x="827584" y="5949280"/>
            <a:ext cx="7128792"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ppt_w+.3"/>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animEffect transition="in" filter="fade">
                                      <p:cBhvr>
                                        <p:cTn id="9" dur="2000"/>
                                        <p:tgtEl>
                                          <p:spTgt spid="1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2709"/>
                                        </p:tgtEl>
                                        <p:attrNameLst>
                                          <p:attrName>style.visibility</p:attrName>
                                        </p:attrNameLst>
                                      </p:cBhvr>
                                      <p:to>
                                        <p:strVal val="visible"/>
                                      </p:to>
                                    </p:set>
                                    <p:anim calcmode="lin" valueType="num">
                                      <p:cBhvr>
                                        <p:cTn id="12" dur="2000" fill="hold"/>
                                        <p:tgtEl>
                                          <p:spTgt spid="72709"/>
                                        </p:tgtEl>
                                        <p:attrNameLst>
                                          <p:attrName>ppt_w</p:attrName>
                                        </p:attrNameLst>
                                      </p:cBhvr>
                                      <p:tavLst>
                                        <p:tav tm="0">
                                          <p:val>
                                            <p:strVal val="#ppt_w+.3"/>
                                          </p:val>
                                        </p:tav>
                                        <p:tav tm="100000">
                                          <p:val>
                                            <p:strVal val="#ppt_w"/>
                                          </p:val>
                                        </p:tav>
                                      </p:tavLst>
                                    </p:anim>
                                    <p:anim calcmode="lin" valueType="num">
                                      <p:cBhvr>
                                        <p:cTn id="13" dur="2000" fill="hold"/>
                                        <p:tgtEl>
                                          <p:spTgt spid="72709"/>
                                        </p:tgtEl>
                                        <p:attrNameLst>
                                          <p:attrName>ppt_h</p:attrName>
                                        </p:attrNameLst>
                                      </p:cBhvr>
                                      <p:tavLst>
                                        <p:tav tm="0">
                                          <p:val>
                                            <p:strVal val="#ppt_h"/>
                                          </p:val>
                                        </p:tav>
                                        <p:tav tm="100000">
                                          <p:val>
                                            <p:strVal val="#ppt_h"/>
                                          </p:val>
                                        </p:tav>
                                      </p:tavLst>
                                    </p:anim>
                                    <p:animEffect transition="in" filter="fade">
                                      <p:cBhvr>
                                        <p:cTn id="14" dur="2000"/>
                                        <p:tgtEl>
                                          <p:spTgt spid="7270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2707"/>
                                        </p:tgtEl>
                                        <p:attrNameLst>
                                          <p:attrName>style.visibility</p:attrName>
                                        </p:attrNameLst>
                                      </p:cBhvr>
                                      <p:to>
                                        <p:strVal val="visible"/>
                                      </p:to>
                                    </p:set>
                                    <p:anim calcmode="lin" valueType="num">
                                      <p:cBhvr>
                                        <p:cTn id="17" dur="2000" fill="hold"/>
                                        <p:tgtEl>
                                          <p:spTgt spid="72707"/>
                                        </p:tgtEl>
                                        <p:attrNameLst>
                                          <p:attrName>ppt_w</p:attrName>
                                        </p:attrNameLst>
                                      </p:cBhvr>
                                      <p:tavLst>
                                        <p:tav tm="0">
                                          <p:val>
                                            <p:strVal val="#ppt_w+.3"/>
                                          </p:val>
                                        </p:tav>
                                        <p:tav tm="100000">
                                          <p:val>
                                            <p:strVal val="#ppt_w"/>
                                          </p:val>
                                        </p:tav>
                                      </p:tavLst>
                                    </p:anim>
                                    <p:anim calcmode="lin" valueType="num">
                                      <p:cBhvr>
                                        <p:cTn id="18" dur="2000" fill="hold"/>
                                        <p:tgtEl>
                                          <p:spTgt spid="72707"/>
                                        </p:tgtEl>
                                        <p:attrNameLst>
                                          <p:attrName>ppt_h</p:attrName>
                                        </p:attrNameLst>
                                      </p:cBhvr>
                                      <p:tavLst>
                                        <p:tav tm="0">
                                          <p:val>
                                            <p:strVal val="#ppt_h"/>
                                          </p:val>
                                        </p:tav>
                                        <p:tav tm="100000">
                                          <p:val>
                                            <p:strVal val="#ppt_h"/>
                                          </p:val>
                                        </p:tav>
                                      </p:tavLst>
                                    </p:anim>
                                    <p:animEffect transition="in" filter="fade">
                                      <p:cBhvr>
                                        <p:cTn id="19"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Grandes acidentes com produtos químicos</a:t>
            </a:r>
            <a:endParaRPr lang="pt-BR" sz="4800" b="1" dirty="0">
              <a:solidFill>
                <a:schemeClr val="accent1"/>
              </a:solidFill>
              <a:latin typeface="Brush Script MT" pitchFamily="66" charset="0"/>
              <a:cs typeface="Calibri" pitchFamily="34" charset="0"/>
            </a:endParaRPr>
          </a:p>
        </p:txBody>
      </p:sp>
      <p:pic>
        <p:nvPicPr>
          <p:cNvPr id="94210" name="Picture 2" descr="https://encrypted-tbn1.gstatic.com/images?q=tbn:ANd9GcRAvFvnluShIoRzT6flzpCIAkn6hC1UcD_9dhKu81UFnTMycmn4"/>
          <p:cNvPicPr>
            <a:picLocks noChangeAspect="1" noChangeArrowheads="1"/>
          </p:cNvPicPr>
          <p:nvPr/>
        </p:nvPicPr>
        <p:blipFill>
          <a:blip r:embed="rId3" cstate="print"/>
          <a:srcRect/>
          <a:stretch>
            <a:fillRect/>
          </a:stretch>
        </p:blipFill>
        <p:spPr bwMode="auto">
          <a:xfrm>
            <a:off x="4572000" y="4797152"/>
            <a:ext cx="2343150" cy="1247775"/>
          </a:xfrm>
          <a:prstGeom prst="rect">
            <a:avLst/>
          </a:prstGeom>
          <a:noFill/>
        </p:spPr>
      </p:pic>
      <p:pic>
        <p:nvPicPr>
          <p:cNvPr id="94211" name="Picture 3"/>
          <p:cNvPicPr>
            <a:picLocks noChangeAspect="1" noChangeArrowheads="1"/>
          </p:cNvPicPr>
          <p:nvPr/>
        </p:nvPicPr>
        <p:blipFill>
          <a:blip r:embed="rId4" cstate="print"/>
          <a:srcRect/>
          <a:stretch>
            <a:fillRect/>
          </a:stretch>
        </p:blipFill>
        <p:spPr bwMode="auto">
          <a:xfrm>
            <a:off x="323528" y="2132856"/>
            <a:ext cx="8526660" cy="2384673"/>
          </a:xfrm>
          <a:prstGeom prst="rect">
            <a:avLst/>
          </a:prstGeom>
          <a:noFill/>
          <a:ln w="9525">
            <a:noFill/>
            <a:miter lim="800000"/>
            <a:headEnd/>
            <a:tailEnd/>
          </a:ln>
        </p:spPr>
      </p:pic>
      <p:pic>
        <p:nvPicPr>
          <p:cNvPr id="94213" name="Picture 5" descr="http://www.brasilescola.com/upload/e/contaminacao%20por%20mercurio%20peixes-%20B.E.jpg"/>
          <p:cNvPicPr>
            <a:picLocks noChangeAspect="1" noChangeArrowheads="1"/>
          </p:cNvPicPr>
          <p:nvPr/>
        </p:nvPicPr>
        <p:blipFill>
          <a:blip r:embed="rId5" cstate="print"/>
          <a:srcRect/>
          <a:stretch>
            <a:fillRect/>
          </a:stretch>
        </p:blipFill>
        <p:spPr bwMode="auto">
          <a:xfrm>
            <a:off x="1475656" y="4476750"/>
            <a:ext cx="238125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2" name="CaixaDeTexto 11"/>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Rotulagem de produtos químicos</a:t>
            </a:r>
          </a:p>
        </p:txBody>
      </p:sp>
      <p:sp>
        <p:nvSpPr>
          <p:cNvPr id="4" name="Espaço Reservado para Número de Slide 3"/>
          <p:cNvSpPr>
            <a:spLocks noGrp="1"/>
          </p:cNvSpPr>
          <p:nvPr>
            <p:ph type="sldNum" sz="quarter" idx="15"/>
          </p:nvPr>
        </p:nvSpPr>
        <p:spPr>
          <a:xfrm>
            <a:off x="8129016" y="5715016"/>
            <a:ext cx="609600" cy="521208"/>
          </a:xfrm>
        </p:spPr>
        <p:txBody>
          <a:bodyPr/>
          <a:lstStyle/>
          <a:p>
            <a:fld id="{8EC4324D-7787-43AA-8D96-A67366E9717F}" type="slidenum">
              <a:rPr lang="pt-BR" smtClean="0">
                <a:solidFill>
                  <a:schemeClr val="bg1"/>
                </a:solidFill>
              </a:rPr>
              <a:pPr/>
              <a:t>30</a:t>
            </a:fld>
            <a:endParaRPr lang="pt-BR" dirty="0">
              <a:solidFill>
                <a:schemeClr val="bg1"/>
              </a:solidFill>
            </a:endParaRPr>
          </a:p>
        </p:txBody>
      </p:sp>
      <p:pic>
        <p:nvPicPr>
          <p:cNvPr id="76802" name="Picture 2"/>
          <p:cNvPicPr>
            <a:picLocks noChangeAspect="1" noChangeArrowheads="1"/>
          </p:cNvPicPr>
          <p:nvPr/>
        </p:nvPicPr>
        <p:blipFill>
          <a:blip r:embed="rId3" cstate="print"/>
          <a:srcRect l="22266" t="10312" r="16796" b="18437"/>
          <a:stretch>
            <a:fillRect/>
          </a:stretch>
        </p:blipFill>
        <p:spPr bwMode="auto">
          <a:xfrm>
            <a:off x="864776" y="1571612"/>
            <a:ext cx="7136248" cy="5214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1000"/>
                                        <p:tgtEl>
                                          <p:spTgt spid="76802"/>
                                        </p:tgtEl>
                                      </p:cBhvr>
                                    </p:animEffect>
                                    <p:anim calcmode="lin" valueType="num">
                                      <p:cBhvr>
                                        <p:cTn id="8" dur="1000" fill="hold"/>
                                        <p:tgtEl>
                                          <p:spTgt spid="76802"/>
                                        </p:tgtEl>
                                        <p:attrNameLst>
                                          <p:attrName>ppt_x</p:attrName>
                                        </p:attrNameLst>
                                      </p:cBhvr>
                                      <p:tavLst>
                                        <p:tav tm="0">
                                          <p:val>
                                            <p:strVal val="#ppt_x"/>
                                          </p:val>
                                        </p:tav>
                                        <p:tav tm="100000">
                                          <p:val>
                                            <p:strVal val="#ppt_x"/>
                                          </p:val>
                                        </p:tav>
                                      </p:tavLst>
                                    </p:anim>
                                    <p:anim calcmode="lin" valueType="num">
                                      <p:cBhvr>
                                        <p:cTn id="9" dur="1000" fill="hold"/>
                                        <p:tgtEl>
                                          <p:spTgt spid="768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31</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4143372" y="2680170"/>
            <a:ext cx="4572032" cy="2308324"/>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Objetivo:</a:t>
            </a:r>
            <a:r>
              <a:rPr lang="pt-BR" sz="2400" b="1" dirty="0" smtClean="0">
                <a:latin typeface="Calibri" pitchFamily="34" charset="0"/>
                <a:cs typeface="Calibri" pitchFamily="34" charset="0"/>
              </a:rPr>
              <a:t> chamar a atenção das pessoas, de forma rápida e inequívoca, para as situações que, nos espaços onde elas se encontram, comportem riscos para a sua segurança.</a:t>
            </a:r>
          </a:p>
        </p:txBody>
      </p:sp>
      <p:pic>
        <p:nvPicPr>
          <p:cNvPr id="12" name="Picture 6"/>
          <p:cNvPicPr>
            <a:picLocks noChangeAspect="1" noChangeArrowheads="1"/>
          </p:cNvPicPr>
          <p:nvPr/>
        </p:nvPicPr>
        <p:blipFill>
          <a:blip r:embed="rId3" cstate="print"/>
          <a:srcRect/>
          <a:stretch>
            <a:fillRect/>
          </a:stretch>
        </p:blipFill>
        <p:spPr bwMode="auto">
          <a:xfrm>
            <a:off x="328608" y="2406663"/>
            <a:ext cx="3600450" cy="2951163"/>
          </a:xfrm>
          <a:prstGeom prst="rect">
            <a:avLst/>
          </a:prstGeom>
          <a:noFill/>
          <a:ln w="9525">
            <a:noFill/>
            <a:miter lim="800000"/>
            <a:headEnd/>
            <a:tailEnd/>
          </a:ln>
        </p:spPr>
      </p:pic>
      <p:sp>
        <p:nvSpPr>
          <p:cNvPr id="14" name="CaixaDeTexto 13"/>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2"/>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
                                        <p:tgtEl>
                                          <p:spTgt spid="12"/>
                                        </p:tgtEl>
                                      </p:cBhvr>
                                    </p:animEffect>
                                    <p:anim calcmode="lin" valueType="num">
                                      <p:cBhvr>
                                        <p:cTn id="15" dur="800" fill="hold"/>
                                        <p:tgtEl>
                                          <p:spTgt spid="12"/>
                                        </p:tgtEl>
                                        <p:attrNameLst>
                                          <p:attrName>ppt_x</p:attrName>
                                        </p:attrNameLst>
                                      </p:cBhvr>
                                      <p:tavLst>
                                        <p:tav tm="0">
                                          <p:val>
                                            <p:strVal val="#ppt_x"/>
                                          </p:val>
                                        </p:tav>
                                        <p:tav tm="100000">
                                          <p:val>
                                            <p:strVal val="#ppt_x"/>
                                          </p:val>
                                        </p:tav>
                                      </p:tavLst>
                                    </p:anim>
                                    <p:anim calcmode="lin" valueType="num">
                                      <p:cBhvr>
                                        <p:cTn id="16" dur="800" fill="hold"/>
                                        <p:tgtEl>
                                          <p:spTgt spid="12"/>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
                                        <p:tgtEl>
                                          <p:spTgt spid="8"/>
                                        </p:tgtEl>
                                      </p:cBhvr>
                                    </p:animEffect>
                                    <p:anim calcmode="lin" valueType="num">
                                      <p:cBhvr>
                                        <p:cTn id="22" dur="800" fill="hold"/>
                                        <p:tgtEl>
                                          <p:spTgt spid="8"/>
                                        </p:tgtEl>
                                        <p:attrNameLst>
                                          <p:attrName>ppt_x</p:attrName>
                                        </p:attrNameLst>
                                      </p:cBhvr>
                                      <p:tavLst>
                                        <p:tav tm="0">
                                          <p:val>
                                            <p:strVal val="#ppt_x"/>
                                          </p:val>
                                        </p:tav>
                                        <p:tav tm="100000">
                                          <p:val>
                                            <p:strVal val="#ppt_x"/>
                                          </p:val>
                                        </p:tav>
                                      </p:tavLst>
                                    </p:anim>
                                    <p:anim calcmode="lin" valueType="num">
                                      <p:cBhvr>
                                        <p:cTn id="23" dur="800" fill="hold"/>
                                        <p:tgtEl>
                                          <p:spTgt spid="8"/>
                                        </p:tgtEl>
                                        <p:attrNameLst>
                                          <p:attrName>ppt_y</p:attrName>
                                        </p:attrNameLst>
                                      </p:cBhvr>
                                      <p:tavLst>
                                        <p:tav tm="0">
                                          <p:val>
                                            <p:strVal val="#ppt_y+0.31"/>
                                          </p:val>
                                        </p:tav>
                                        <p:tav tm="100000">
                                          <p:val>
                                            <p:strVal val="#ppt_y+0.31"/>
                                          </p:val>
                                        </p:tav>
                                      </p:tavLst>
                                    </p:anim>
                                    <p:anim calcmode="lin" valueType="num">
                                      <p:cBhvr>
                                        <p:cTn id="24" dur="1200" decel="50000" fill="hold">
                                          <p:stCondLst>
                                            <p:cond delay="8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200" decel="50000" fill="hold">
                                          <p:stCondLst>
                                            <p:cond delay="8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32</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8" name="Retângulo 7"/>
          <p:cNvSpPr/>
          <p:nvPr/>
        </p:nvSpPr>
        <p:spPr>
          <a:xfrm>
            <a:off x="142844" y="4251806"/>
            <a:ext cx="8572560" cy="2677656"/>
          </a:xfrm>
          <a:prstGeom prst="rect">
            <a:avLst/>
          </a:prstGeom>
        </p:spPr>
        <p:txBody>
          <a:bodyPr wrap="square">
            <a:spAutoFit/>
          </a:bodyPr>
          <a:lstStyle/>
          <a:p>
            <a:pPr algn="just"/>
            <a:r>
              <a:rPr lang="pt-BR" sz="2400" b="1" dirty="0" smtClean="0">
                <a:latin typeface="Calibri" pitchFamily="34" charset="0"/>
                <a:cs typeface="Calibri" pitchFamily="34" charset="0"/>
              </a:rPr>
              <a:t>Devem existir em lugar visível as seguintes indicações/referências:</a:t>
            </a:r>
          </a:p>
          <a:p>
            <a:pPr algn="just">
              <a:buClr>
                <a:schemeClr val="accent1"/>
              </a:buClr>
              <a:buFont typeface="Arial" pitchFamily="34" charset="0"/>
              <a:buChar char="•"/>
            </a:pPr>
            <a:r>
              <a:rPr lang="pt-BR" sz="2400" b="1" dirty="0" smtClean="0">
                <a:latin typeface="Calibri" pitchFamily="34" charset="0"/>
                <a:cs typeface="Calibri" pitchFamily="34" charset="0"/>
              </a:rPr>
              <a:t> Armazém de produtos químicos </a:t>
            </a:r>
          </a:p>
          <a:p>
            <a:pPr algn="just">
              <a:buClr>
                <a:schemeClr val="accent1"/>
              </a:buClr>
              <a:buFont typeface="Arial" pitchFamily="34" charset="0"/>
              <a:buChar char="•"/>
            </a:pPr>
            <a:r>
              <a:rPr lang="pt-BR" sz="2400" b="1" dirty="0" smtClean="0">
                <a:latin typeface="Calibri" pitchFamily="34" charset="0"/>
                <a:cs typeface="Calibri" pitchFamily="34" charset="0"/>
              </a:rPr>
              <a:t> Proibida a entrada de pessoas estranhas ou não autorizadas </a:t>
            </a:r>
          </a:p>
          <a:p>
            <a:pPr algn="just">
              <a:buClr>
                <a:schemeClr val="accent1"/>
              </a:buClr>
              <a:buFont typeface="Arial" pitchFamily="34" charset="0"/>
              <a:buChar char="•"/>
            </a:pPr>
            <a:r>
              <a:rPr lang="pt-BR" sz="2400" b="1" dirty="0" smtClean="0">
                <a:latin typeface="Calibri" pitchFamily="34" charset="0"/>
                <a:cs typeface="Calibri" pitchFamily="34" charset="0"/>
              </a:rPr>
              <a:t> Proibido fumar </a:t>
            </a:r>
          </a:p>
          <a:p>
            <a:pPr algn="just">
              <a:buClr>
                <a:schemeClr val="accent1"/>
              </a:buClr>
              <a:buFont typeface="Arial" pitchFamily="34" charset="0"/>
              <a:buChar char="•"/>
            </a:pPr>
            <a:r>
              <a:rPr lang="pt-BR" sz="2400" b="1" dirty="0" smtClean="0">
                <a:latin typeface="Calibri" pitchFamily="34" charset="0"/>
                <a:cs typeface="Calibri" pitchFamily="34" charset="0"/>
              </a:rPr>
              <a:t> Saídas de Emergência </a:t>
            </a:r>
          </a:p>
          <a:p>
            <a:pPr algn="just">
              <a:buClr>
                <a:schemeClr val="accent1"/>
              </a:buClr>
              <a:buFont typeface="Arial" pitchFamily="34" charset="0"/>
              <a:buChar char="•"/>
            </a:pPr>
            <a:r>
              <a:rPr lang="pt-BR" sz="2400" b="1" dirty="0" smtClean="0">
                <a:latin typeface="Calibri" pitchFamily="34" charset="0"/>
                <a:cs typeface="Calibri" pitchFamily="34" charset="0"/>
              </a:rPr>
              <a:t> Recipientes para coleta de resíduos (sólido, líquidos absorvidos) </a:t>
            </a:r>
          </a:p>
          <a:p>
            <a:pPr algn="just">
              <a:buClr>
                <a:schemeClr val="accent1"/>
              </a:buClr>
              <a:buFont typeface="Arial" pitchFamily="34" charset="0"/>
              <a:buChar char="•"/>
            </a:pPr>
            <a:r>
              <a:rPr lang="pt-BR" sz="2400" b="1" dirty="0" smtClean="0">
                <a:latin typeface="Calibri" pitchFamily="34" charset="0"/>
                <a:cs typeface="Calibri" pitchFamily="34" charset="0"/>
              </a:rPr>
              <a:t> Extintores</a:t>
            </a:r>
          </a:p>
        </p:txBody>
      </p:sp>
      <p:pic>
        <p:nvPicPr>
          <p:cNvPr id="44034" name="Picture 2"/>
          <p:cNvPicPr>
            <a:picLocks noChangeAspect="1" noChangeArrowheads="1"/>
          </p:cNvPicPr>
          <p:nvPr/>
        </p:nvPicPr>
        <p:blipFill>
          <a:blip r:embed="rId3" cstate="print"/>
          <a:srcRect l="6445" t="22500" r="4492" b="21250"/>
          <a:stretch>
            <a:fillRect/>
          </a:stretch>
        </p:blipFill>
        <p:spPr bwMode="auto">
          <a:xfrm>
            <a:off x="1643042" y="1857364"/>
            <a:ext cx="5929354" cy="2340535"/>
          </a:xfrm>
          <a:prstGeom prst="rect">
            <a:avLst/>
          </a:prstGeom>
          <a:noFill/>
          <a:ln w="9525">
            <a:noFill/>
            <a:miter lim="800000"/>
            <a:headEnd/>
            <a:tailEnd/>
          </a:ln>
          <a:effectLst/>
        </p:spPr>
      </p:pic>
      <p:sp>
        <p:nvSpPr>
          <p:cNvPr id="13" name="CaixaDeTexto 12"/>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900" decel="100000" fill="hold"/>
                                        <p:tgtEl>
                                          <p:spTgt spid="440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403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45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3" dur="500"/>
                                        <p:tgtEl>
                                          <p:spTgt spid="8">
                                            <p:txEl>
                                              <p:pRg st="1" end="1"/>
                                            </p:txEl>
                                          </p:spTgt>
                                        </p:tgtEl>
                                      </p:cBhvr>
                                    </p:animEffect>
                                  </p:childTnLst>
                                </p:cTn>
                              </p:par>
                            </p:childTnLst>
                          </p:cTn>
                        </p:par>
                        <p:par>
                          <p:cTn id="24" fill="hold">
                            <p:stCondLst>
                              <p:cond delay="2100"/>
                            </p:stCondLst>
                            <p:childTnLst>
                              <p:par>
                                <p:cTn id="25" presetID="49" presetClass="entr" presetSubtype="0" decel="100000"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8">
                                            <p:txEl>
                                              <p:pRg st="2" end="2"/>
                                            </p:txEl>
                                          </p:spTgt>
                                        </p:tgtEl>
                                      </p:cBhvr>
                                    </p:animEffect>
                                  </p:childTnLst>
                                </p:cTn>
                              </p:par>
                            </p:childTnLst>
                          </p:cTn>
                        </p:par>
                        <p:par>
                          <p:cTn id="31" fill="hold">
                            <p:stCondLst>
                              <p:cond delay="2600"/>
                            </p:stCondLst>
                            <p:childTnLst>
                              <p:par>
                                <p:cTn id="32" presetID="40" presetClass="entr" presetSubtype="0" fill="hold" nodeType="afterEffect">
                                  <p:stCondLst>
                                    <p:cond delay="0"/>
                                  </p:stCondLst>
                                  <p:iterate type="lt">
                                    <p:tmPct val="10000"/>
                                  </p:iterate>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anim calcmode="lin" valueType="num">
                                      <p:cBhvr>
                                        <p:cTn id="35" dur="500" fill="hold"/>
                                        <p:tgtEl>
                                          <p:spTgt spid="8">
                                            <p:txEl>
                                              <p:pRg st="3" end="3"/>
                                            </p:txEl>
                                          </p:spTgt>
                                        </p:tgtEl>
                                        <p:attrNameLst>
                                          <p:attrName>ppt_x</p:attrName>
                                        </p:attrNameLst>
                                      </p:cBhvr>
                                      <p:tavLst>
                                        <p:tav tm="0">
                                          <p:val>
                                            <p:strVal val="#ppt_x-.1"/>
                                          </p:val>
                                        </p:tav>
                                        <p:tav tm="100000">
                                          <p:val>
                                            <p:strVal val="#ppt_x"/>
                                          </p:val>
                                        </p:tav>
                                      </p:tavLst>
                                    </p:anim>
                                    <p:anim calcmode="lin" valueType="num">
                                      <p:cBhvr>
                                        <p:cTn id="3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40" dur="50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50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42" dur="500"/>
                                        <p:tgtEl>
                                          <p:spTgt spid="8">
                                            <p:txEl>
                                              <p:pRg st="4" end="4"/>
                                            </p:txEl>
                                          </p:spTgt>
                                        </p:tgtEl>
                                        <p:attrNameLst>
                                          <p:attrName>fill.type</p:attrName>
                                        </p:attrNameLst>
                                      </p:cBhvr>
                                      <p:to>
                                        <p:strVal val="solid"/>
                                      </p:to>
                                    </p:set>
                                  </p:childTnLst>
                                </p:cTn>
                              </p:par>
                            </p:childTnLst>
                          </p:cTn>
                        </p:par>
                        <p:par>
                          <p:cTn id="43" fill="hold">
                            <p:stCondLst>
                              <p:cond delay="8450"/>
                            </p:stCondLst>
                            <p:childTnLst>
                              <p:par>
                                <p:cTn id="44" presetID="42" presetClass="entr" presetSubtype="0" fill="hold" nodeType="after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Effect transition="in" filter="fade">
                                      <p:cBhvr>
                                        <p:cTn id="46" dur="500"/>
                                        <p:tgtEl>
                                          <p:spTgt spid="8">
                                            <p:txEl>
                                              <p:pRg st="5" end="5"/>
                                            </p:txEl>
                                          </p:spTgt>
                                        </p:tgtEl>
                                      </p:cBhvr>
                                    </p:animEffect>
                                    <p:anim calcmode="lin" valueType="num">
                                      <p:cBhvr>
                                        <p:cTn id="4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8"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9" fill="hold">
                            <p:stCondLst>
                              <p:cond delay="8950"/>
                            </p:stCondLst>
                            <p:childTnLst>
                              <p:par>
                                <p:cTn id="50" presetID="23" presetClass="entr" presetSubtype="16" fill="hold" nodeType="after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 calcmode="lin" valueType="num">
                                      <p:cBhvr>
                                        <p:cTn id="5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33</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45058" name="Picture 2"/>
          <p:cNvPicPr>
            <a:picLocks noChangeAspect="1" noChangeArrowheads="1"/>
          </p:cNvPicPr>
          <p:nvPr/>
        </p:nvPicPr>
        <p:blipFill>
          <a:blip r:embed="rId3" cstate="print"/>
          <a:srcRect l="22266" t="19551" r="37171" b="21549"/>
          <a:stretch>
            <a:fillRect/>
          </a:stretch>
        </p:blipFill>
        <p:spPr bwMode="auto">
          <a:xfrm>
            <a:off x="2000232" y="2143116"/>
            <a:ext cx="4869621" cy="4419270"/>
          </a:xfrm>
          <a:prstGeom prst="rect">
            <a:avLst/>
          </a:prstGeom>
          <a:noFill/>
          <a:ln w="9525">
            <a:noFill/>
            <a:miter lim="800000"/>
            <a:headEnd/>
            <a:tailEnd/>
          </a:ln>
          <a:effectLst/>
        </p:spPr>
      </p:pic>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sp>
        <p:nvSpPr>
          <p:cNvPr id="13" name="Retângulo 12"/>
          <p:cNvSpPr/>
          <p:nvPr/>
        </p:nvSpPr>
        <p:spPr>
          <a:xfrm>
            <a:off x="142844" y="1571612"/>
            <a:ext cx="8572560" cy="461665"/>
          </a:xfrm>
          <a:prstGeom prst="rect">
            <a:avLst/>
          </a:prstGeom>
        </p:spPr>
        <p:txBody>
          <a:bodyPr wrap="square">
            <a:spAutoFit/>
          </a:bodyPr>
          <a:lstStyle/>
          <a:p>
            <a:pPr algn="ctr"/>
            <a:r>
              <a:rPr lang="pt-BR" sz="2400" b="1" dirty="0" smtClean="0">
                <a:latin typeface="Calibri" pitchFamily="34" charset="0"/>
                <a:cs typeface="Calibri" pitchFamily="34" charset="0"/>
              </a:rPr>
              <a:t>Armazém por grau de severidade</a:t>
            </a:r>
          </a:p>
        </p:txBody>
      </p:sp>
      <p:sp>
        <p:nvSpPr>
          <p:cNvPr id="12" name="Retângulo 11"/>
          <p:cNvSpPr/>
          <p:nvPr/>
        </p:nvSpPr>
        <p:spPr>
          <a:xfrm>
            <a:off x="7020272" y="4005064"/>
            <a:ext cx="1800200" cy="2585323"/>
          </a:xfrm>
          <a:prstGeom prst="rect">
            <a:avLst/>
          </a:prstGeom>
          <a:solidFill>
            <a:schemeClr val="bg2"/>
          </a:solidFill>
        </p:spPr>
        <p:txBody>
          <a:bodyPr wrap="square">
            <a:spAutoFit/>
          </a:bodyPr>
          <a:lstStyle/>
          <a:p>
            <a:r>
              <a:rPr lang="pt-BR" b="1" dirty="0" err="1" smtClean="0"/>
              <a:t>Pirofóricos</a:t>
            </a:r>
            <a:r>
              <a:rPr lang="pt-BR" b="1" dirty="0" smtClean="0"/>
              <a:t>: </a:t>
            </a:r>
            <a:r>
              <a:rPr lang="pt-BR" dirty="0" smtClean="0"/>
              <a:t>São  compostos </a:t>
            </a:r>
            <a:r>
              <a:rPr lang="pt-BR" dirty="0" err="1" smtClean="0"/>
              <a:t>aquarreativos</a:t>
            </a:r>
            <a:r>
              <a:rPr lang="pt-BR" dirty="0" smtClean="0"/>
              <a:t> </a:t>
            </a:r>
            <a:r>
              <a:rPr lang="pt-BR" dirty="0" smtClean="0"/>
              <a:t>assim como irão entrar em ignição quando em contato com a umidade do ar</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505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5058"/>
                                        </p:tgtEl>
                                        <p:attrNameLst>
                                          <p:attrName>ppt_y</p:attrName>
                                        </p:attrNameLst>
                                      </p:cBhvr>
                                      <p:tavLst>
                                        <p:tav tm="0">
                                          <p:val>
                                            <p:strVal val="#ppt_y"/>
                                          </p:val>
                                        </p:tav>
                                        <p:tav tm="100000">
                                          <p:val>
                                            <p:strVal val="#ppt_y"/>
                                          </p:val>
                                        </p:tav>
                                      </p:tavLst>
                                    </p:anim>
                                    <p:animEffect transition="in" filter="fade">
                                      <p:cBhvr>
                                        <p:cTn id="10" dur="1000"/>
                                        <p:tgtEl>
                                          <p:spTgt spid="45058"/>
                                        </p:tgtEl>
                                      </p:cBhvr>
                                    </p:animEffect>
                                  </p:childTnLst>
                                </p:cTn>
                              </p:par>
                              <p:par>
                                <p:cTn id="11" presetID="50"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000" fill="hold"/>
                                        <p:tgtEl>
                                          <p:spTgt spid="13"/>
                                        </p:tgtEl>
                                        <p:attrNameLst>
                                          <p:attrName>ppt_w</p:attrName>
                                        </p:attrNameLst>
                                      </p:cBhvr>
                                      <p:tavLst>
                                        <p:tav tm="0">
                                          <p:val>
                                            <p:strVal val="#ppt_w+.3"/>
                                          </p:val>
                                        </p:tav>
                                        <p:tav tm="100000">
                                          <p:val>
                                            <p:strVal val="#ppt_w"/>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34</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sp>
        <p:nvSpPr>
          <p:cNvPr id="12" name="Oval 24"/>
          <p:cNvSpPr>
            <a:spLocks noChangeArrowheads="1"/>
          </p:cNvSpPr>
          <p:nvPr/>
        </p:nvSpPr>
        <p:spPr bwMode="auto">
          <a:xfrm>
            <a:off x="1714475" y="2500306"/>
            <a:ext cx="792162" cy="720725"/>
          </a:xfrm>
          <a:prstGeom prst="ellipse">
            <a:avLst/>
          </a:prstGeom>
          <a:solidFill>
            <a:schemeClr val="tx1"/>
          </a:solidFill>
          <a:ln w="12700" cap="sq">
            <a:solidFill>
              <a:schemeClr val="tx1"/>
            </a:solidFill>
            <a:round/>
            <a:headEnd type="none" w="sm" len="sm"/>
            <a:tailEnd type="none" w="sm" len="sm"/>
          </a:ln>
        </p:spPr>
        <p:txBody>
          <a:bodyPr wrap="none" anchor="ctr"/>
          <a:lstStyle/>
          <a:p>
            <a:endParaRPr lang="pt-PT"/>
          </a:p>
        </p:txBody>
      </p:sp>
      <p:sp>
        <p:nvSpPr>
          <p:cNvPr id="13" name="AutoShape 25"/>
          <p:cNvSpPr>
            <a:spLocks noChangeArrowheads="1"/>
          </p:cNvSpPr>
          <p:nvPr/>
        </p:nvSpPr>
        <p:spPr bwMode="auto">
          <a:xfrm>
            <a:off x="1643037" y="3725856"/>
            <a:ext cx="865188" cy="719138"/>
          </a:xfrm>
          <a:prstGeom prst="triangle">
            <a:avLst>
              <a:gd name="adj" fmla="val 50000"/>
            </a:avLst>
          </a:prstGeom>
          <a:solidFill>
            <a:schemeClr val="tx1"/>
          </a:solidFill>
          <a:ln w="12700" cap="sq">
            <a:solidFill>
              <a:schemeClr val="tx1"/>
            </a:solidFill>
            <a:miter lim="800000"/>
            <a:headEnd type="none" w="sm" len="sm"/>
            <a:tailEnd type="none" w="sm" len="sm"/>
          </a:ln>
        </p:spPr>
        <p:txBody>
          <a:bodyPr wrap="none" anchor="ctr"/>
          <a:lstStyle/>
          <a:p>
            <a:endParaRPr lang="pt-PT"/>
          </a:p>
        </p:txBody>
      </p:sp>
      <p:sp>
        <p:nvSpPr>
          <p:cNvPr id="14" name="Rectangle 26"/>
          <p:cNvSpPr>
            <a:spLocks noChangeArrowheads="1"/>
          </p:cNvSpPr>
          <p:nvPr/>
        </p:nvSpPr>
        <p:spPr bwMode="auto">
          <a:xfrm>
            <a:off x="1000100" y="5021256"/>
            <a:ext cx="1152525" cy="53975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pt-PT"/>
          </a:p>
        </p:txBody>
      </p:sp>
      <p:sp>
        <p:nvSpPr>
          <p:cNvPr id="15" name="Rectangle 27"/>
          <p:cNvSpPr>
            <a:spLocks noChangeArrowheads="1"/>
          </p:cNvSpPr>
          <p:nvPr/>
        </p:nvSpPr>
        <p:spPr bwMode="auto">
          <a:xfrm>
            <a:off x="2584425" y="5021256"/>
            <a:ext cx="576262" cy="53975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pt-PT"/>
          </a:p>
        </p:txBody>
      </p:sp>
      <p:sp>
        <p:nvSpPr>
          <p:cNvPr id="16" name="Rectangle 119"/>
          <p:cNvSpPr>
            <a:spLocks noChangeArrowheads="1"/>
          </p:cNvSpPr>
          <p:nvPr/>
        </p:nvSpPr>
        <p:spPr bwMode="auto">
          <a:xfrm>
            <a:off x="642910" y="1714488"/>
            <a:ext cx="2955168" cy="461665"/>
          </a:xfrm>
          <a:prstGeom prst="rect">
            <a:avLst/>
          </a:prstGeom>
          <a:noFill/>
          <a:ln w="12700" cap="sq">
            <a:noFill/>
            <a:miter lim="800000"/>
            <a:headEnd type="none" w="sm" len="sm"/>
            <a:tailEnd type="none" w="sm" len="sm"/>
          </a:ln>
        </p:spPr>
        <p:txBody>
          <a:bodyPr wrap="none">
            <a:spAutoFit/>
          </a:bodyPr>
          <a:lstStyle/>
          <a:p>
            <a:pPr algn="l">
              <a:spcBef>
                <a:spcPct val="50000"/>
              </a:spcBef>
              <a:buClr>
                <a:schemeClr val="tx1"/>
              </a:buClr>
            </a:pPr>
            <a:r>
              <a:rPr lang="pt-PT" sz="2400" b="1" dirty="0">
                <a:solidFill>
                  <a:schemeClr val="accent1"/>
                </a:solidFill>
                <a:latin typeface="Calibri" pitchFamily="34" charset="0"/>
                <a:cs typeface="Calibri" pitchFamily="34" charset="0"/>
              </a:rPr>
              <a:t>FORMA GEOMÉTRICA</a:t>
            </a:r>
          </a:p>
        </p:txBody>
      </p:sp>
      <p:sp>
        <p:nvSpPr>
          <p:cNvPr id="17" name="Text Box 120"/>
          <p:cNvSpPr txBox="1">
            <a:spLocks noChangeArrowheads="1"/>
          </p:cNvSpPr>
          <p:nvPr/>
        </p:nvSpPr>
        <p:spPr bwMode="auto">
          <a:xfrm>
            <a:off x="5286380" y="1714488"/>
            <a:ext cx="2303463" cy="461665"/>
          </a:xfrm>
          <a:prstGeom prst="rect">
            <a:avLst/>
          </a:prstGeom>
          <a:noFill/>
          <a:ln w="12700" cap="sq">
            <a:noFill/>
            <a:miter lim="800000"/>
            <a:headEnd type="none" w="sm" len="sm"/>
            <a:tailEnd type="none" w="sm" len="sm"/>
          </a:ln>
        </p:spPr>
        <p:txBody>
          <a:bodyPr>
            <a:spAutoFit/>
          </a:bodyPr>
          <a:lstStyle/>
          <a:p>
            <a:pPr>
              <a:spcBef>
                <a:spcPct val="50000"/>
              </a:spcBef>
              <a:buClr>
                <a:schemeClr val="tx1"/>
              </a:buClr>
            </a:pPr>
            <a:r>
              <a:rPr lang="pt-PT" sz="2400" b="1" dirty="0">
                <a:solidFill>
                  <a:schemeClr val="accent1"/>
                </a:solidFill>
                <a:latin typeface="Calibri" pitchFamily="34" charset="0"/>
                <a:cs typeface="Calibri" pitchFamily="34" charset="0"/>
              </a:rPr>
              <a:t>SIGNIFICADO</a:t>
            </a:r>
          </a:p>
        </p:txBody>
      </p:sp>
      <p:sp>
        <p:nvSpPr>
          <p:cNvPr id="18" name="Rectangle 147"/>
          <p:cNvSpPr>
            <a:spLocks noChangeArrowheads="1"/>
          </p:cNvSpPr>
          <p:nvPr/>
        </p:nvSpPr>
        <p:spPr bwMode="auto">
          <a:xfrm>
            <a:off x="4929190" y="2471734"/>
            <a:ext cx="2500330" cy="830997"/>
          </a:xfrm>
          <a:prstGeom prst="rect">
            <a:avLst/>
          </a:prstGeom>
          <a:noFill/>
          <a:ln w="12700" cap="sq">
            <a:noFill/>
            <a:miter lim="800000"/>
            <a:headEnd type="none" w="sm" len="sm"/>
            <a:tailEnd type="none" w="sm" len="sm"/>
          </a:ln>
        </p:spPr>
        <p:txBody>
          <a:bodyPr wrap="square">
            <a:spAutoFit/>
          </a:bodyPr>
          <a:lstStyle/>
          <a:p>
            <a:pPr algn="ctr"/>
            <a:r>
              <a:rPr lang="pt-PT" sz="2400" b="1" dirty="0">
                <a:latin typeface="Calibri" pitchFamily="34" charset="0"/>
                <a:cs typeface="Calibri" pitchFamily="34" charset="0"/>
              </a:rPr>
              <a:t>OBRIGAÇÃO E  PROIBIÇÃO</a:t>
            </a:r>
          </a:p>
        </p:txBody>
      </p:sp>
      <p:sp>
        <p:nvSpPr>
          <p:cNvPr id="19" name="Rectangle 148"/>
          <p:cNvSpPr>
            <a:spLocks noChangeArrowheads="1"/>
          </p:cNvSpPr>
          <p:nvPr/>
        </p:nvSpPr>
        <p:spPr bwMode="auto">
          <a:xfrm>
            <a:off x="5572132" y="3786190"/>
            <a:ext cx="1285885" cy="461665"/>
          </a:xfrm>
          <a:prstGeom prst="rect">
            <a:avLst/>
          </a:prstGeom>
          <a:noFill/>
          <a:ln w="12700" cap="sq">
            <a:noFill/>
            <a:miter lim="800000"/>
            <a:headEnd type="none" w="sm" len="sm"/>
            <a:tailEnd type="none" w="sm" len="sm"/>
          </a:ln>
        </p:spPr>
        <p:txBody>
          <a:bodyPr wrap="square">
            <a:spAutoFit/>
          </a:bodyPr>
          <a:lstStyle/>
          <a:p>
            <a:pPr algn="l">
              <a:spcBef>
                <a:spcPct val="50000"/>
              </a:spcBef>
              <a:buClr>
                <a:schemeClr val="tx1"/>
              </a:buClr>
            </a:pPr>
            <a:r>
              <a:rPr lang="pt-PT" sz="2400" b="1" dirty="0">
                <a:latin typeface="Calibri" pitchFamily="34" charset="0"/>
                <a:cs typeface="Calibri" pitchFamily="34" charset="0"/>
              </a:rPr>
              <a:t>PERIGO</a:t>
            </a:r>
          </a:p>
        </p:txBody>
      </p:sp>
      <p:sp>
        <p:nvSpPr>
          <p:cNvPr id="20" name="Rectangle 151"/>
          <p:cNvSpPr>
            <a:spLocks noChangeArrowheads="1"/>
          </p:cNvSpPr>
          <p:nvPr/>
        </p:nvSpPr>
        <p:spPr bwMode="auto">
          <a:xfrm>
            <a:off x="4857752" y="4929198"/>
            <a:ext cx="2643187" cy="830997"/>
          </a:xfrm>
          <a:prstGeom prst="rect">
            <a:avLst/>
          </a:prstGeom>
          <a:noFill/>
          <a:ln w="12700" cap="sq">
            <a:noFill/>
            <a:miter lim="800000"/>
            <a:headEnd type="none" w="sm" len="sm"/>
            <a:tailEnd type="none" w="sm" len="sm"/>
          </a:ln>
        </p:spPr>
        <p:txBody>
          <a:bodyPr>
            <a:spAutoFit/>
          </a:bodyPr>
          <a:lstStyle/>
          <a:p>
            <a:pPr algn="ctr"/>
            <a:r>
              <a:rPr lang="pt-PT" sz="2400" b="1" dirty="0">
                <a:latin typeface="Calibri" pitchFamily="34" charset="0"/>
                <a:cs typeface="Calibri" pitchFamily="34" charset="0"/>
              </a:rPr>
              <a:t>EMERGÊNCIA </a:t>
            </a:r>
          </a:p>
          <a:p>
            <a:pPr algn="ctr"/>
            <a:r>
              <a:rPr lang="pt-PT" sz="2400" b="1" dirty="0">
                <a:latin typeface="Calibri" pitchFamily="34" charset="0"/>
                <a:cs typeface="Calibri" pitchFamily="34" charset="0"/>
              </a:rPr>
              <a:t>INDICAÇÃO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Scale>
                                      <p:cBhvr>
                                        <p:cTn id="2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2"/>
                                        </p:tgtEl>
                                        <p:attrNameLst>
                                          <p:attrName>ppt_x</p:attrName>
                                          <p:attrName>ppt_y</p:attrName>
                                        </p:attrNameLst>
                                      </p:cBhvr>
                                    </p:animMotion>
                                    <p:animEffect transition="in" filter="fade">
                                      <p:cBhvr>
                                        <p:cTn id="31" dur="1000"/>
                                        <p:tgtEl>
                                          <p:spTgt spid="12"/>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Scale>
                                      <p:cBhvr>
                                        <p:cTn id="34"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8"/>
                                        </p:tgtEl>
                                        <p:attrNameLst>
                                          <p:attrName>ppt_x</p:attrName>
                                          <p:attrName>ppt_y</p:attrName>
                                        </p:attrNameLst>
                                      </p:cBhvr>
                                    </p:animMotion>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290">
                                          <p:stCondLst>
                                            <p:cond delay="0"/>
                                          </p:stCondLst>
                                        </p:cTn>
                                        <p:tgtEl>
                                          <p:spTgt spid="13"/>
                                        </p:tgtEl>
                                      </p:cBhvr>
                                    </p:animEffect>
                                    <p:anim calcmode="lin" valueType="num">
                                      <p:cBhvr>
                                        <p:cTn id="4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47" dur="13">
                                          <p:stCondLst>
                                            <p:cond delay="325"/>
                                          </p:stCondLst>
                                        </p:cTn>
                                        <p:tgtEl>
                                          <p:spTgt spid="13"/>
                                        </p:tgtEl>
                                      </p:cBhvr>
                                      <p:to x="100000" y="60000"/>
                                    </p:animScale>
                                    <p:animScale>
                                      <p:cBhvr>
                                        <p:cTn id="48" dur="83" decel="50000">
                                          <p:stCondLst>
                                            <p:cond delay="338"/>
                                          </p:stCondLst>
                                        </p:cTn>
                                        <p:tgtEl>
                                          <p:spTgt spid="13"/>
                                        </p:tgtEl>
                                      </p:cBhvr>
                                      <p:to x="100000" y="100000"/>
                                    </p:animScale>
                                    <p:animScale>
                                      <p:cBhvr>
                                        <p:cTn id="49" dur="13">
                                          <p:stCondLst>
                                            <p:cond delay="656"/>
                                          </p:stCondLst>
                                        </p:cTn>
                                        <p:tgtEl>
                                          <p:spTgt spid="13"/>
                                        </p:tgtEl>
                                      </p:cBhvr>
                                      <p:to x="100000" y="80000"/>
                                    </p:animScale>
                                    <p:animScale>
                                      <p:cBhvr>
                                        <p:cTn id="50" dur="83" decel="50000">
                                          <p:stCondLst>
                                            <p:cond delay="669"/>
                                          </p:stCondLst>
                                        </p:cTn>
                                        <p:tgtEl>
                                          <p:spTgt spid="13"/>
                                        </p:tgtEl>
                                      </p:cBhvr>
                                      <p:to x="100000" y="100000"/>
                                    </p:animScale>
                                    <p:animScale>
                                      <p:cBhvr>
                                        <p:cTn id="51" dur="13">
                                          <p:stCondLst>
                                            <p:cond delay="821"/>
                                          </p:stCondLst>
                                        </p:cTn>
                                        <p:tgtEl>
                                          <p:spTgt spid="13"/>
                                        </p:tgtEl>
                                      </p:cBhvr>
                                      <p:to x="100000" y="90000"/>
                                    </p:animScale>
                                    <p:animScale>
                                      <p:cBhvr>
                                        <p:cTn id="52" dur="83" decel="50000">
                                          <p:stCondLst>
                                            <p:cond delay="834"/>
                                          </p:stCondLst>
                                        </p:cTn>
                                        <p:tgtEl>
                                          <p:spTgt spid="13"/>
                                        </p:tgtEl>
                                      </p:cBhvr>
                                      <p:to x="100000" y="100000"/>
                                    </p:animScale>
                                    <p:animScale>
                                      <p:cBhvr>
                                        <p:cTn id="53" dur="13">
                                          <p:stCondLst>
                                            <p:cond delay="904"/>
                                          </p:stCondLst>
                                        </p:cTn>
                                        <p:tgtEl>
                                          <p:spTgt spid="13"/>
                                        </p:tgtEl>
                                      </p:cBhvr>
                                      <p:to x="100000" y="95000"/>
                                    </p:animScale>
                                    <p:animScale>
                                      <p:cBhvr>
                                        <p:cTn id="54" dur="83" decel="50000">
                                          <p:stCondLst>
                                            <p:cond delay="917"/>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290">
                                          <p:stCondLst>
                                            <p:cond delay="0"/>
                                          </p:stCondLst>
                                        </p:cTn>
                                        <p:tgtEl>
                                          <p:spTgt spid="19"/>
                                        </p:tgtEl>
                                      </p:cBhvr>
                                    </p:animEffect>
                                    <p:anim calcmode="lin" valueType="num">
                                      <p:cBhvr>
                                        <p:cTn id="58"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63" dur="13">
                                          <p:stCondLst>
                                            <p:cond delay="325"/>
                                          </p:stCondLst>
                                        </p:cTn>
                                        <p:tgtEl>
                                          <p:spTgt spid="19"/>
                                        </p:tgtEl>
                                      </p:cBhvr>
                                      <p:to x="100000" y="60000"/>
                                    </p:animScale>
                                    <p:animScale>
                                      <p:cBhvr>
                                        <p:cTn id="64" dur="83" decel="50000">
                                          <p:stCondLst>
                                            <p:cond delay="338"/>
                                          </p:stCondLst>
                                        </p:cTn>
                                        <p:tgtEl>
                                          <p:spTgt spid="19"/>
                                        </p:tgtEl>
                                      </p:cBhvr>
                                      <p:to x="100000" y="100000"/>
                                    </p:animScale>
                                    <p:animScale>
                                      <p:cBhvr>
                                        <p:cTn id="65" dur="13">
                                          <p:stCondLst>
                                            <p:cond delay="656"/>
                                          </p:stCondLst>
                                        </p:cTn>
                                        <p:tgtEl>
                                          <p:spTgt spid="19"/>
                                        </p:tgtEl>
                                      </p:cBhvr>
                                      <p:to x="100000" y="80000"/>
                                    </p:animScale>
                                    <p:animScale>
                                      <p:cBhvr>
                                        <p:cTn id="66" dur="83" decel="50000">
                                          <p:stCondLst>
                                            <p:cond delay="669"/>
                                          </p:stCondLst>
                                        </p:cTn>
                                        <p:tgtEl>
                                          <p:spTgt spid="19"/>
                                        </p:tgtEl>
                                      </p:cBhvr>
                                      <p:to x="100000" y="100000"/>
                                    </p:animScale>
                                    <p:animScale>
                                      <p:cBhvr>
                                        <p:cTn id="67" dur="13">
                                          <p:stCondLst>
                                            <p:cond delay="821"/>
                                          </p:stCondLst>
                                        </p:cTn>
                                        <p:tgtEl>
                                          <p:spTgt spid="19"/>
                                        </p:tgtEl>
                                      </p:cBhvr>
                                      <p:to x="100000" y="90000"/>
                                    </p:animScale>
                                    <p:animScale>
                                      <p:cBhvr>
                                        <p:cTn id="68" dur="83" decel="50000">
                                          <p:stCondLst>
                                            <p:cond delay="834"/>
                                          </p:stCondLst>
                                        </p:cTn>
                                        <p:tgtEl>
                                          <p:spTgt spid="19"/>
                                        </p:tgtEl>
                                      </p:cBhvr>
                                      <p:to x="100000" y="100000"/>
                                    </p:animScale>
                                    <p:animScale>
                                      <p:cBhvr>
                                        <p:cTn id="69" dur="13">
                                          <p:stCondLst>
                                            <p:cond delay="904"/>
                                          </p:stCondLst>
                                        </p:cTn>
                                        <p:tgtEl>
                                          <p:spTgt spid="19"/>
                                        </p:tgtEl>
                                      </p:cBhvr>
                                      <p:to x="100000" y="95000"/>
                                    </p:animScale>
                                    <p:animScale>
                                      <p:cBhvr>
                                        <p:cTn id="70" dur="83" decel="50000">
                                          <p:stCondLst>
                                            <p:cond delay="917"/>
                                          </p:stCondLst>
                                        </p:cTn>
                                        <p:tgtEl>
                                          <p:spTgt spid="1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1000" fill="hold"/>
                                        <p:tgtEl>
                                          <p:spTgt spid="14"/>
                                        </p:tgtEl>
                                        <p:attrNameLst>
                                          <p:attrName>ppt_w</p:attrName>
                                        </p:attrNameLst>
                                      </p:cBhvr>
                                      <p:tavLst>
                                        <p:tav tm="0">
                                          <p:val>
                                            <p:fltVal val="0"/>
                                          </p:val>
                                        </p:tav>
                                        <p:tav tm="100000">
                                          <p:val>
                                            <p:strVal val="#ppt_w"/>
                                          </p:val>
                                        </p:tav>
                                      </p:tavLst>
                                    </p:anim>
                                    <p:anim calcmode="lin" valueType="num">
                                      <p:cBhvr>
                                        <p:cTn id="76" dur="1000" fill="hold"/>
                                        <p:tgtEl>
                                          <p:spTgt spid="14"/>
                                        </p:tgtEl>
                                        <p:attrNameLst>
                                          <p:attrName>ppt_h</p:attrName>
                                        </p:attrNameLst>
                                      </p:cBhvr>
                                      <p:tavLst>
                                        <p:tav tm="0">
                                          <p:val>
                                            <p:fltVal val="0"/>
                                          </p:val>
                                        </p:tav>
                                        <p:tav tm="100000">
                                          <p:val>
                                            <p:strVal val="#ppt_h"/>
                                          </p:val>
                                        </p:tav>
                                      </p:tavLst>
                                    </p:anim>
                                    <p:anim calcmode="lin" valueType="num">
                                      <p:cBhvr>
                                        <p:cTn id="7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4"/>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1000" fill="hold"/>
                                        <p:tgtEl>
                                          <p:spTgt spid="15"/>
                                        </p:tgtEl>
                                        <p:attrNameLst>
                                          <p:attrName>ppt_w</p:attrName>
                                        </p:attrNameLst>
                                      </p:cBhvr>
                                      <p:tavLst>
                                        <p:tav tm="0">
                                          <p:val>
                                            <p:fltVal val="0"/>
                                          </p:val>
                                        </p:tav>
                                        <p:tav tm="100000">
                                          <p:val>
                                            <p:strVal val="#ppt_w"/>
                                          </p:val>
                                        </p:tav>
                                      </p:tavLst>
                                    </p:anim>
                                    <p:anim calcmode="lin" valueType="num">
                                      <p:cBhvr>
                                        <p:cTn id="82" dur="1000" fill="hold"/>
                                        <p:tgtEl>
                                          <p:spTgt spid="15"/>
                                        </p:tgtEl>
                                        <p:attrNameLst>
                                          <p:attrName>ppt_h</p:attrName>
                                        </p:attrNameLst>
                                      </p:cBhvr>
                                      <p:tavLst>
                                        <p:tav tm="0">
                                          <p:val>
                                            <p:fltVal val="0"/>
                                          </p:val>
                                        </p:tav>
                                        <p:tav tm="100000">
                                          <p:val>
                                            <p:strVal val="#ppt_h"/>
                                          </p:val>
                                        </p:tav>
                                      </p:tavLst>
                                    </p:anim>
                                    <p:anim calcmode="lin" valueType="num">
                                      <p:cBhvr>
                                        <p:cTn id="8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15"/>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35</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770137" y="1696866"/>
            <a:ext cx="5016705" cy="479288"/>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graphicFrame>
        <p:nvGraphicFramePr>
          <p:cNvPr id="21" name="Group 116"/>
          <p:cNvGraphicFramePr>
            <a:graphicFrameLocks/>
          </p:cNvGraphicFramePr>
          <p:nvPr/>
        </p:nvGraphicFramePr>
        <p:xfrm>
          <a:off x="571472" y="1714489"/>
          <a:ext cx="8059767" cy="3886212"/>
        </p:xfrm>
        <a:graphic>
          <a:graphicData uri="http://schemas.openxmlformats.org/drawingml/2006/table">
            <a:tbl>
              <a:tblPr/>
              <a:tblGrid>
                <a:gridCol w="1501517"/>
                <a:gridCol w="1579902"/>
                <a:gridCol w="1816802"/>
                <a:gridCol w="3161546"/>
              </a:tblGrid>
              <a:tr h="896564">
                <a:tc>
                  <a:txBody>
                    <a:bodyPr/>
                    <a:lstStyle/>
                    <a:p>
                      <a:pPr marL="0" marR="0" lvl="0" indent="0" algn="r"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r>
              <a:tr h="748236">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smtClean="0">
                        <a:ln>
                          <a:noFill/>
                        </a:ln>
                        <a:solidFill>
                          <a:schemeClr val="hlink"/>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r>
              <a:tr h="7465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smtClean="0">
                        <a:ln>
                          <a:noFill/>
                        </a:ln>
                        <a:solidFill>
                          <a:srgbClr val="FFFF00"/>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r>
              <a:tr h="748236">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smtClean="0">
                        <a:ln>
                          <a:noFill/>
                        </a:ln>
                        <a:solidFill>
                          <a:srgbClr val="66FF33"/>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r>
              <a:tr h="7465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endParaRPr kumimoji="0" lang="pt-PT" sz="2000" b="0" i="0" u="none" strike="noStrike" cap="none" normalizeH="0" baseline="0" dirty="0" smtClean="0">
                        <a:ln>
                          <a:noFill/>
                        </a:ln>
                        <a:solidFill>
                          <a:schemeClr val="bg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endParaRPr kumimoji="0" lang="pt-PT"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lumMod val="85000"/>
                        <a:lumOff val="15000"/>
                      </a:schemeClr>
                    </a:solidFill>
                  </a:tcPr>
                </a:tc>
              </a:tr>
            </a:tbl>
          </a:graphicData>
        </a:graphic>
      </p:graphicFrame>
      <p:sp>
        <p:nvSpPr>
          <p:cNvPr id="22" name="Line 73"/>
          <p:cNvSpPr>
            <a:spLocks noChangeShapeType="1"/>
          </p:cNvSpPr>
          <p:nvPr/>
        </p:nvSpPr>
        <p:spPr bwMode="auto">
          <a:xfrm>
            <a:off x="642910" y="1785926"/>
            <a:ext cx="1357322" cy="785818"/>
          </a:xfrm>
          <a:prstGeom prst="line">
            <a:avLst/>
          </a:prstGeom>
          <a:noFill/>
          <a:ln w="12700" cap="sq">
            <a:solidFill>
              <a:schemeClr val="tx1"/>
            </a:solidFill>
            <a:round/>
            <a:headEnd type="none" w="sm" len="sm"/>
            <a:tailEnd type="none" w="sm" len="sm"/>
          </a:ln>
        </p:spPr>
        <p:txBody>
          <a:bodyPr/>
          <a:lstStyle/>
          <a:p>
            <a:endParaRPr lang="pt-BR"/>
          </a:p>
        </p:txBody>
      </p:sp>
      <p:sp>
        <p:nvSpPr>
          <p:cNvPr id="23" name="Text Box 74"/>
          <p:cNvSpPr txBox="1">
            <a:spLocks noChangeArrowheads="1"/>
          </p:cNvSpPr>
          <p:nvPr/>
        </p:nvSpPr>
        <p:spPr bwMode="auto">
          <a:xfrm>
            <a:off x="3643306" y="3467401"/>
            <a:ext cx="1819285" cy="461665"/>
          </a:xfrm>
          <a:prstGeom prst="rect">
            <a:avLst/>
          </a:prstGeom>
          <a:noFill/>
          <a:ln w="12700" cap="sq">
            <a:noFill/>
            <a:miter lim="800000"/>
            <a:headEnd type="none" w="sm" len="sm"/>
            <a:tailEnd type="none" w="sm" len="sm"/>
          </a:ln>
        </p:spPr>
        <p:txBody>
          <a:bodyPr wrap="square" anchor="ctr" anchorCtr="1">
            <a:spAutoFit/>
          </a:bodyPr>
          <a:lstStyle/>
          <a:p>
            <a:pPr algn="l">
              <a:spcBef>
                <a:spcPct val="50000"/>
              </a:spcBef>
              <a:buClr>
                <a:schemeClr val="tx1"/>
              </a:buClr>
            </a:pPr>
            <a:r>
              <a:rPr lang="pt-PT" sz="2400" b="1" dirty="0">
                <a:latin typeface="Calibri" pitchFamily="34" charset="0"/>
                <a:cs typeface="Calibri" pitchFamily="34" charset="0"/>
              </a:rPr>
              <a:t>PROIBIÇÃO</a:t>
            </a:r>
            <a:endParaRPr lang="pt-PT" sz="2400" dirty="0">
              <a:latin typeface="Calibri" pitchFamily="34" charset="0"/>
              <a:cs typeface="Calibri" pitchFamily="34" charset="0"/>
            </a:endParaRPr>
          </a:p>
        </p:txBody>
      </p:sp>
      <p:sp>
        <p:nvSpPr>
          <p:cNvPr id="24" name="Rectangle 79"/>
          <p:cNvSpPr>
            <a:spLocks noChangeArrowheads="1"/>
          </p:cNvSpPr>
          <p:nvPr/>
        </p:nvSpPr>
        <p:spPr bwMode="auto">
          <a:xfrm>
            <a:off x="2071670" y="2730965"/>
            <a:ext cx="1571636" cy="461665"/>
          </a:xfrm>
          <a:prstGeom prst="rect">
            <a:avLst/>
          </a:prstGeom>
          <a:noFill/>
          <a:ln w="12700" cap="sq">
            <a:noFill/>
            <a:miter lim="800000"/>
            <a:headEnd type="none" w="sm" len="sm"/>
            <a:tailEnd type="none" w="sm" len="sm"/>
          </a:ln>
        </p:spPr>
        <p:txBody>
          <a:bodyPr wrap="square" anchor="ctr" anchorCtr="1">
            <a:spAutoFit/>
          </a:bodyPr>
          <a:lstStyle/>
          <a:p>
            <a:pPr>
              <a:spcBef>
                <a:spcPct val="50000"/>
              </a:spcBef>
              <a:buClr>
                <a:schemeClr val="tx1"/>
              </a:buClr>
            </a:pPr>
            <a:r>
              <a:rPr lang="pt-PT" sz="2400" b="1" dirty="0">
                <a:latin typeface="Calibri" pitchFamily="34" charset="0"/>
                <a:cs typeface="Calibri" pitchFamily="34" charset="0"/>
              </a:rPr>
              <a:t>PERIGO   </a:t>
            </a:r>
          </a:p>
        </p:txBody>
      </p:sp>
      <p:sp>
        <p:nvSpPr>
          <p:cNvPr id="25" name="Rectangle 80"/>
          <p:cNvSpPr>
            <a:spLocks noChangeArrowheads="1"/>
          </p:cNvSpPr>
          <p:nvPr/>
        </p:nvSpPr>
        <p:spPr bwMode="auto">
          <a:xfrm>
            <a:off x="3643306" y="4939544"/>
            <a:ext cx="1829505" cy="461665"/>
          </a:xfrm>
          <a:prstGeom prst="rect">
            <a:avLst/>
          </a:prstGeom>
          <a:noFill/>
          <a:ln w="12700" cap="sq">
            <a:noFill/>
            <a:miter lim="800000"/>
            <a:headEnd type="none" w="sm" len="sm"/>
            <a:tailEnd type="none" w="sm" len="sm"/>
          </a:ln>
        </p:spPr>
        <p:txBody>
          <a:bodyPr wrap="square" anchor="ctr" anchorCtr="1">
            <a:spAutoFit/>
          </a:bodyPr>
          <a:lstStyle/>
          <a:p>
            <a:pPr algn="l">
              <a:spcBef>
                <a:spcPct val="50000"/>
              </a:spcBef>
              <a:buClr>
                <a:schemeClr val="tx1"/>
              </a:buClr>
            </a:pPr>
            <a:r>
              <a:rPr lang="pt-PT" sz="2400" b="1" dirty="0">
                <a:latin typeface="Calibri" pitchFamily="34" charset="0"/>
                <a:cs typeface="Calibri" pitchFamily="34" charset="0"/>
              </a:rPr>
              <a:t>OBRIGAÇÃO</a:t>
            </a:r>
          </a:p>
        </p:txBody>
      </p:sp>
      <p:sp>
        <p:nvSpPr>
          <p:cNvPr id="26" name="Rectangle 83"/>
          <p:cNvSpPr>
            <a:spLocks noChangeArrowheads="1"/>
          </p:cNvSpPr>
          <p:nvPr/>
        </p:nvSpPr>
        <p:spPr bwMode="auto">
          <a:xfrm>
            <a:off x="5500694" y="3396417"/>
            <a:ext cx="3143272" cy="707886"/>
          </a:xfrm>
          <a:prstGeom prst="rect">
            <a:avLst/>
          </a:prstGeom>
          <a:noFill/>
          <a:ln w="12700" cap="sq">
            <a:noFill/>
            <a:miter lim="800000"/>
            <a:headEnd type="none" w="sm" len="sm"/>
            <a:tailEnd type="none" w="sm" len="sm"/>
          </a:ln>
        </p:spPr>
        <p:txBody>
          <a:bodyPr wrap="square" anchor="ctr" anchorCtr="1">
            <a:spAutoFit/>
          </a:bodyPr>
          <a:lstStyle/>
          <a:p>
            <a:pPr algn="ctr">
              <a:spcBef>
                <a:spcPct val="50000"/>
              </a:spcBef>
              <a:buClr>
                <a:schemeClr val="tx1"/>
              </a:buClr>
            </a:pPr>
            <a:r>
              <a:rPr lang="pt-PT" sz="2000" b="1" dirty="0">
                <a:latin typeface="Calibri" pitchFamily="34" charset="0"/>
                <a:cs typeface="Calibri" pitchFamily="34" charset="0"/>
              </a:rPr>
              <a:t>MATERIAL  DE COMBATE A INCÊNDIOS</a:t>
            </a:r>
          </a:p>
        </p:txBody>
      </p:sp>
      <p:sp>
        <p:nvSpPr>
          <p:cNvPr id="27" name="Rectangle 86"/>
          <p:cNvSpPr>
            <a:spLocks noChangeArrowheads="1"/>
          </p:cNvSpPr>
          <p:nvPr/>
        </p:nvSpPr>
        <p:spPr bwMode="auto">
          <a:xfrm>
            <a:off x="5500694" y="4086745"/>
            <a:ext cx="3143272" cy="707886"/>
          </a:xfrm>
          <a:prstGeom prst="rect">
            <a:avLst/>
          </a:prstGeom>
          <a:noFill/>
          <a:ln w="12700" cap="sq">
            <a:noFill/>
            <a:miter lim="800000"/>
            <a:headEnd type="none" w="sm" len="sm"/>
            <a:tailEnd type="none" w="sm" len="sm"/>
          </a:ln>
        </p:spPr>
        <p:txBody>
          <a:bodyPr wrap="square" anchor="ctr" anchorCtr="1">
            <a:spAutoFit/>
          </a:bodyPr>
          <a:lstStyle/>
          <a:p>
            <a:pPr algn="ctr">
              <a:spcBef>
                <a:spcPct val="50000"/>
              </a:spcBef>
              <a:buClr>
                <a:schemeClr val="tx1"/>
              </a:buClr>
            </a:pPr>
            <a:r>
              <a:rPr lang="pt-PT" sz="2000" b="1" dirty="0">
                <a:latin typeface="Calibri" pitchFamily="34" charset="0"/>
                <a:cs typeface="Calibri" pitchFamily="34" charset="0"/>
              </a:rPr>
              <a:t>SEGURANÇA EM SITUAÇÃO DE EMERGÊNCIA</a:t>
            </a:r>
          </a:p>
        </p:txBody>
      </p:sp>
      <p:sp>
        <p:nvSpPr>
          <p:cNvPr id="28" name="Oval 88"/>
          <p:cNvSpPr>
            <a:spLocks noChangeArrowheads="1"/>
          </p:cNvSpPr>
          <p:nvPr/>
        </p:nvSpPr>
        <p:spPr bwMode="auto">
          <a:xfrm>
            <a:off x="4143372" y="1785926"/>
            <a:ext cx="869208" cy="748236"/>
          </a:xfrm>
          <a:prstGeom prst="ellipse">
            <a:avLst/>
          </a:prstGeom>
          <a:solidFill>
            <a:schemeClr val="tx1"/>
          </a:solidFill>
          <a:ln w="12700" cap="sq">
            <a:solidFill>
              <a:schemeClr val="tx1"/>
            </a:solidFill>
            <a:round/>
            <a:headEnd type="none" w="sm" len="sm"/>
            <a:tailEnd type="none" w="sm" len="sm"/>
          </a:ln>
        </p:spPr>
        <p:txBody>
          <a:bodyPr wrap="none" anchor="ctr"/>
          <a:lstStyle/>
          <a:p>
            <a:endParaRPr lang="pt-PT"/>
          </a:p>
        </p:txBody>
      </p:sp>
      <p:sp>
        <p:nvSpPr>
          <p:cNvPr id="29" name="AutoShape 89"/>
          <p:cNvSpPr>
            <a:spLocks noChangeArrowheads="1"/>
          </p:cNvSpPr>
          <p:nvPr/>
        </p:nvSpPr>
        <p:spPr bwMode="auto">
          <a:xfrm>
            <a:off x="2503983" y="1928802"/>
            <a:ext cx="710695" cy="524094"/>
          </a:xfrm>
          <a:prstGeom prst="triangle">
            <a:avLst>
              <a:gd name="adj" fmla="val 50000"/>
            </a:avLst>
          </a:prstGeom>
          <a:solidFill>
            <a:schemeClr val="tx1"/>
          </a:solidFill>
          <a:ln w="12700" cap="sq">
            <a:solidFill>
              <a:schemeClr val="tx1"/>
            </a:solidFill>
            <a:miter lim="800000"/>
            <a:headEnd type="none" w="sm" len="sm"/>
            <a:tailEnd type="none" w="sm" len="sm"/>
          </a:ln>
        </p:spPr>
        <p:txBody>
          <a:bodyPr wrap="none" anchor="ctr"/>
          <a:lstStyle/>
          <a:p>
            <a:endParaRPr lang="pt-PT"/>
          </a:p>
        </p:txBody>
      </p:sp>
      <p:sp>
        <p:nvSpPr>
          <p:cNvPr id="30" name="Rectangle 93"/>
          <p:cNvSpPr>
            <a:spLocks noChangeArrowheads="1"/>
          </p:cNvSpPr>
          <p:nvPr/>
        </p:nvSpPr>
        <p:spPr bwMode="auto">
          <a:xfrm>
            <a:off x="5974913" y="2000240"/>
            <a:ext cx="1025979" cy="374118"/>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pt-PT"/>
          </a:p>
        </p:txBody>
      </p:sp>
      <p:sp>
        <p:nvSpPr>
          <p:cNvPr id="31" name="Rectangle 94"/>
          <p:cNvSpPr>
            <a:spLocks noChangeArrowheads="1"/>
          </p:cNvSpPr>
          <p:nvPr/>
        </p:nvSpPr>
        <p:spPr bwMode="auto">
          <a:xfrm>
            <a:off x="7508001" y="2000240"/>
            <a:ext cx="475539" cy="374118"/>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pt-PT"/>
          </a:p>
        </p:txBody>
      </p:sp>
      <p:sp>
        <p:nvSpPr>
          <p:cNvPr id="32" name="Rectangle 95"/>
          <p:cNvSpPr>
            <a:spLocks noChangeArrowheads="1"/>
          </p:cNvSpPr>
          <p:nvPr/>
        </p:nvSpPr>
        <p:spPr bwMode="auto">
          <a:xfrm>
            <a:off x="618907" y="2714620"/>
            <a:ext cx="1381325" cy="560353"/>
          </a:xfrm>
          <a:prstGeom prst="rect">
            <a:avLst/>
          </a:prstGeom>
          <a:solidFill>
            <a:srgbClr val="FFFF00"/>
          </a:solidFill>
          <a:ln w="12700" cap="sq">
            <a:noFill/>
            <a:miter lim="800000"/>
            <a:headEnd type="none" w="sm" len="sm"/>
            <a:tailEnd type="none" w="sm" len="sm"/>
          </a:ln>
        </p:spPr>
        <p:txBody>
          <a:bodyPr/>
          <a:lstStyle/>
          <a:p>
            <a:pPr>
              <a:spcBef>
                <a:spcPct val="50000"/>
              </a:spcBef>
              <a:buClr>
                <a:schemeClr val="tx1"/>
              </a:buClr>
            </a:pPr>
            <a:endParaRPr lang="pt-PT" sz="1600" b="1">
              <a:solidFill>
                <a:srgbClr val="FFFF00"/>
              </a:solidFill>
              <a:latin typeface="Arial" charset="0"/>
            </a:endParaRPr>
          </a:p>
        </p:txBody>
      </p:sp>
      <p:sp>
        <p:nvSpPr>
          <p:cNvPr id="33" name="Rectangle 96"/>
          <p:cNvSpPr>
            <a:spLocks noChangeArrowheads="1"/>
          </p:cNvSpPr>
          <p:nvPr/>
        </p:nvSpPr>
        <p:spPr bwMode="auto">
          <a:xfrm>
            <a:off x="642910" y="3429000"/>
            <a:ext cx="1381325" cy="560353"/>
          </a:xfrm>
          <a:prstGeom prst="rect">
            <a:avLst/>
          </a:prstGeom>
          <a:solidFill>
            <a:srgbClr val="FF0000"/>
          </a:solidFill>
          <a:ln w="12700" cap="sq">
            <a:noFill/>
            <a:miter lim="800000"/>
            <a:headEnd type="none" w="sm" len="sm"/>
            <a:tailEnd type="none" w="sm" len="sm"/>
          </a:ln>
        </p:spPr>
        <p:txBody>
          <a:bodyPr/>
          <a:lstStyle/>
          <a:p>
            <a:pPr>
              <a:spcBef>
                <a:spcPct val="50000"/>
              </a:spcBef>
              <a:buClr>
                <a:schemeClr val="tx1"/>
              </a:buClr>
            </a:pPr>
            <a:endParaRPr lang="pt-PT" sz="1400" b="1">
              <a:solidFill>
                <a:schemeClr val="hlink"/>
              </a:solidFill>
              <a:latin typeface="Arial" charset="0"/>
            </a:endParaRPr>
          </a:p>
        </p:txBody>
      </p:sp>
      <p:sp>
        <p:nvSpPr>
          <p:cNvPr id="34" name="Rectangle 97"/>
          <p:cNvSpPr>
            <a:spLocks noChangeArrowheads="1"/>
          </p:cNvSpPr>
          <p:nvPr/>
        </p:nvSpPr>
        <p:spPr bwMode="auto">
          <a:xfrm>
            <a:off x="642910" y="4225969"/>
            <a:ext cx="1381325" cy="560353"/>
          </a:xfrm>
          <a:prstGeom prst="rect">
            <a:avLst/>
          </a:prstGeom>
          <a:solidFill>
            <a:srgbClr val="00B050"/>
          </a:solidFill>
          <a:ln w="12700" cap="sq">
            <a:noFill/>
            <a:miter lim="800000"/>
            <a:headEnd type="none" w="sm" len="sm"/>
            <a:tailEnd type="none" w="sm" len="sm"/>
          </a:ln>
        </p:spPr>
        <p:txBody>
          <a:bodyPr/>
          <a:lstStyle/>
          <a:p>
            <a:pPr algn="l">
              <a:spcBef>
                <a:spcPct val="50000"/>
              </a:spcBef>
              <a:buClr>
                <a:schemeClr val="tx1"/>
              </a:buClr>
            </a:pPr>
            <a:endParaRPr lang="pt-PT" sz="1600" b="1">
              <a:solidFill>
                <a:srgbClr val="66FF33"/>
              </a:solidFill>
              <a:latin typeface="Arial" charset="0"/>
            </a:endParaRPr>
          </a:p>
        </p:txBody>
      </p:sp>
      <p:sp>
        <p:nvSpPr>
          <p:cNvPr id="35" name="Text Box 98"/>
          <p:cNvSpPr txBox="1">
            <a:spLocks noChangeArrowheads="1"/>
          </p:cNvSpPr>
          <p:nvPr/>
        </p:nvSpPr>
        <p:spPr bwMode="auto">
          <a:xfrm>
            <a:off x="642910" y="4929198"/>
            <a:ext cx="1381325" cy="560353"/>
          </a:xfrm>
          <a:prstGeom prst="rect">
            <a:avLst/>
          </a:prstGeom>
          <a:solidFill>
            <a:srgbClr val="3399FF"/>
          </a:solidFill>
          <a:ln w="12700" cap="sq">
            <a:noFill/>
            <a:miter lim="800000"/>
            <a:headEnd type="none" w="sm" len="sm"/>
            <a:tailEnd type="none" w="sm" len="sm"/>
          </a:ln>
        </p:spPr>
        <p:txBody>
          <a:bodyPr/>
          <a:lstStyle/>
          <a:p>
            <a:pPr algn="l">
              <a:spcBef>
                <a:spcPct val="50000"/>
              </a:spcBef>
            </a:pPr>
            <a:endParaRPr lang="pt-PT">
              <a:solidFill>
                <a:schemeClr val="bg1"/>
              </a:solidFill>
            </a:endParaRPr>
          </a:p>
        </p:txBody>
      </p:sp>
      <p:sp>
        <p:nvSpPr>
          <p:cNvPr id="36" name="Rectangle 99"/>
          <p:cNvSpPr>
            <a:spLocks noChangeArrowheads="1"/>
          </p:cNvSpPr>
          <p:nvPr/>
        </p:nvSpPr>
        <p:spPr bwMode="auto">
          <a:xfrm>
            <a:off x="571472" y="2214554"/>
            <a:ext cx="1071570" cy="461665"/>
          </a:xfrm>
          <a:prstGeom prst="rect">
            <a:avLst/>
          </a:prstGeom>
          <a:noFill/>
          <a:ln w="12700" cap="sq">
            <a:noFill/>
            <a:miter lim="800000"/>
            <a:headEnd type="none" w="sm" len="sm"/>
            <a:tailEnd type="none" w="sm" len="sm"/>
          </a:ln>
        </p:spPr>
        <p:txBody>
          <a:bodyPr wrap="square">
            <a:spAutoFit/>
          </a:bodyPr>
          <a:lstStyle/>
          <a:p>
            <a:pPr algn="l">
              <a:spcBef>
                <a:spcPct val="50000"/>
              </a:spcBef>
              <a:buClr>
                <a:schemeClr val="tx1"/>
              </a:buClr>
            </a:pPr>
            <a:r>
              <a:rPr lang="pt-PT" sz="2400" b="1" dirty="0">
                <a:latin typeface="Calibri" pitchFamily="34" charset="0"/>
                <a:cs typeface="Calibri" pitchFamily="34" charset="0"/>
              </a:rPr>
              <a:t>CORES</a:t>
            </a:r>
          </a:p>
        </p:txBody>
      </p:sp>
      <p:sp>
        <p:nvSpPr>
          <p:cNvPr id="37" name="Rectangle 100"/>
          <p:cNvSpPr>
            <a:spLocks noChangeArrowheads="1"/>
          </p:cNvSpPr>
          <p:nvPr/>
        </p:nvSpPr>
        <p:spPr bwMode="auto">
          <a:xfrm>
            <a:off x="1000100" y="1714488"/>
            <a:ext cx="1214446" cy="461665"/>
          </a:xfrm>
          <a:prstGeom prst="rect">
            <a:avLst/>
          </a:prstGeom>
          <a:noFill/>
          <a:ln w="12700" cap="sq">
            <a:noFill/>
            <a:miter lim="800000"/>
            <a:headEnd type="none" w="sm" len="sm"/>
            <a:tailEnd type="none" w="sm" len="sm"/>
          </a:ln>
        </p:spPr>
        <p:txBody>
          <a:bodyPr wrap="square">
            <a:spAutoFit/>
          </a:bodyPr>
          <a:lstStyle/>
          <a:p>
            <a:pPr algn="l"/>
            <a:r>
              <a:rPr lang="pt-PT" sz="2400" b="1" dirty="0">
                <a:latin typeface="Calibri" pitchFamily="34" charset="0"/>
                <a:cs typeface="Calibri" pitchFamily="34" charset="0"/>
              </a:rPr>
              <a:t>FORMA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fmla="#ppt_w*sin(2.5*pi*$)">
                                          <p:val>
                                            <p:fltVal val="0"/>
                                          </p:val>
                                        </p:tav>
                                        <p:tav tm="100000">
                                          <p:val>
                                            <p:fltVal val="1"/>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1000" fill="hold"/>
                                        <p:tgtEl>
                                          <p:spTgt spid="36"/>
                                        </p:tgtEl>
                                        <p:attrNameLst>
                                          <p:attrName>ppt_w</p:attrName>
                                        </p:attrNameLst>
                                      </p:cBhvr>
                                      <p:tavLst>
                                        <p:tav tm="0" fmla="#ppt_w*sin(2.5*pi*$)">
                                          <p:val>
                                            <p:fltVal val="0"/>
                                          </p:val>
                                        </p:tav>
                                        <p:tav tm="100000">
                                          <p:val>
                                            <p:fltVal val="1"/>
                                          </p:val>
                                        </p:tav>
                                      </p:tavLst>
                                    </p:anim>
                                    <p:anim calcmode="lin" valueType="num">
                                      <p:cBhvr>
                                        <p:cTn id="12" dur="1000" fill="hold"/>
                                        <p:tgtEl>
                                          <p:spTgt spid="36"/>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1000" fill="hold"/>
                                        <p:tgtEl>
                                          <p:spTgt spid="37"/>
                                        </p:tgtEl>
                                        <p:attrNameLst>
                                          <p:attrName>ppt_w</p:attrName>
                                        </p:attrNameLst>
                                      </p:cBhvr>
                                      <p:tavLst>
                                        <p:tav tm="0" fmla="#ppt_w*sin(2.5*pi*$)">
                                          <p:val>
                                            <p:fltVal val="0"/>
                                          </p:val>
                                        </p:tav>
                                        <p:tav tm="100000">
                                          <p:val>
                                            <p:fltVal val="1"/>
                                          </p:val>
                                        </p:tav>
                                      </p:tavLst>
                                    </p:anim>
                                    <p:anim calcmode="lin" valueType="num">
                                      <p:cBhvr>
                                        <p:cTn id="16" dur="1000" fill="hold"/>
                                        <p:tgtEl>
                                          <p:spTgt spid="37"/>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fmla="#ppt_w*sin(2.5*pi*$)">
                                          <p:val>
                                            <p:fltVal val="0"/>
                                          </p:val>
                                        </p:tav>
                                        <p:tav tm="100000">
                                          <p:val>
                                            <p:fltVal val="1"/>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385" decel="100000"/>
                                        <p:tgtEl>
                                          <p:spTgt spid="29"/>
                                        </p:tgtEl>
                                      </p:cBhvr>
                                    </p:animEffect>
                                    <p:animScale>
                                      <p:cBhvr>
                                        <p:cTn id="26" dur="385" decel="100000"/>
                                        <p:tgtEl>
                                          <p:spTgt spid="29"/>
                                        </p:tgtEl>
                                      </p:cBhvr>
                                      <p:from x="10000" y="10000"/>
                                      <p:to x="200000" y="450000"/>
                                    </p:animScale>
                                    <p:animScale>
                                      <p:cBhvr>
                                        <p:cTn id="27" dur="615" accel="100000" fill="hold">
                                          <p:stCondLst>
                                            <p:cond delay="385"/>
                                          </p:stCondLst>
                                        </p:cTn>
                                        <p:tgtEl>
                                          <p:spTgt spid="29"/>
                                        </p:tgtEl>
                                      </p:cBhvr>
                                      <p:from x="200000" y="450000"/>
                                      <p:to x="100000" y="100000"/>
                                    </p:animScale>
                                    <p:set>
                                      <p:cBhvr>
                                        <p:cTn id="28" dur="385" fill="hold"/>
                                        <p:tgtEl>
                                          <p:spTgt spid="29"/>
                                        </p:tgtEl>
                                        <p:attrNameLst>
                                          <p:attrName>ppt_x</p:attrName>
                                        </p:attrNameLst>
                                      </p:cBhvr>
                                      <p:to>
                                        <p:strVal val="(0.5)"/>
                                      </p:to>
                                    </p:set>
                                    <p:anim from="(0.5)" to="(#ppt_x)" calcmode="lin" valueType="num">
                                      <p:cBhvr>
                                        <p:cTn id="29" dur="615" accel="100000" fill="hold">
                                          <p:stCondLst>
                                            <p:cond delay="385"/>
                                          </p:stCondLst>
                                        </p:cTn>
                                        <p:tgtEl>
                                          <p:spTgt spid="29"/>
                                        </p:tgtEl>
                                        <p:attrNameLst>
                                          <p:attrName>ppt_x</p:attrName>
                                        </p:attrNameLst>
                                      </p:cBhvr>
                                    </p:anim>
                                    <p:set>
                                      <p:cBhvr>
                                        <p:cTn id="30" dur="385" fill="hold"/>
                                        <p:tgtEl>
                                          <p:spTgt spid="29"/>
                                        </p:tgtEl>
                                        <p:attrNameLst>
                                          <p:attrName>ppt_y</p:attrName>
                                        </p:attrNameLst>
                                      </p:cBhvr>
                                      <p:to>
                                        <p:strVal val="(#ppt_y+0.4)"/>
                                      </p:to>
                                    </p:set>
                                    <p:anim from="(#ppt_y+0.4)" to="(#ppt_y)" calcmode="lin" valueType="num">
                                      <p:cBhvr>
                                        <p:cTn id="31" dur="615" accel="100000" fill="hold">
                                          <p:stCondLst>
                                            <p:cond delay="385"/>
                                          </p:stCondLst>
                                        </p:cTn>
                                        <p:tgtEl>
                                          <p:spTgt spid="29"/>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385" decel="100000"/>
                                        <p:tgtEl>
                                          <p:spTgt spid="32"/>
                                        </p:tgtEl>
                                      </p:cBhvr>
                                    </p:animEffect>
                                    <p:animScale>
                                      <p:cBhvr>
                                        <p:cTn id="35" dur="385" decel="100000"/>
                                        <p:tgtEl>
                                          <p:spTgt spid="32"/>
                                        </p:tgtEl>
                                      </p:cBhvr>
                                      <p:from x="10000" y="10000"/>
                                      <p:to x="200000" y="450000"/>
                                    </p:animScale>
                                    <p:animScale>
                                      <p:cBhvr>
                                        <p:cTn id="36" dur="615" accel="100000" fill="hold">
                                          <p:stCondLst>
                                            <p:cond delay="385"/>
                                          </p:stCondLst>
                                        </p:cTn>
                                        <p:tgtEl>
                                          <p:spTgt spid="32"/>
                                        </p:tgtEl>
                                      </p:cBhvr>
                                      <p:from x="200000" y="450000"/>
                                      <p:to x="100000" y="100000"/>
                                    </p:animScale>
                                    <p:set>
                                      <p:cBhvr>
                                        <p:cTn id="37" dur="385" fill="hold"/>
                                        <p:tgtEl>
                                          <p:spTgt spid="32"/>
                                        </p:tgtEl>
                                        <p:attrNameLst>
                                          <p:attrName>ppt_x</p:attrName>
                                        </p:attrNameLst>
                                      </p:cBhvr>
                                      <p:to>
                                        <p:strVal val="(0.5)"/>
                                      </p:to>
                                    </p:set>
                                    <p:anim from="(0.5)" to="(#ppt_x)" calcmode="lin" valueType="num">
                                      <p:cBhvr>
                                        <p:cTn id="38" dur="615" accel="100000" fill="hold">
                                          <p:stCondLst>
                                            <p:cond delay="385"/>
                                          </p:stCondLst>
                                        </p:cTn>
                                        <p:tgtEl>
                                          <p:spTgt spid="32"/>
                                        </p:tgtEl>
                                        <p:attrNameLst>
                                          <p:attrName>ppt_x</p:attrName>
                                        </p:attrNameLst>
                                      </p:cBhvr>
                                    </p:anim>
                                    <p:set>
                                      <p:cBhvr>
                                        <p:cTn id="39" dur="385" fill="hold"/>
                                        <p:tgtEl>
                                          <p:spTgt spid="32"/>
                                        </p:tgtEl>
                                        <p:attrNameLst>
                                          <p:attrName>ppt_y</p:attrName>
                                        </p:attrNameLst>
                                      </p:cBhvr>
                                      <p:to>
                                        <p:strVal val="(#ppt_y+0.4)"/>
                                      </p:to>
                                    </p:set>
                                    <p:anim from="(#ppt_y+0.4)" to="(#ppt_y)" calcmode="lin" valueType="num">
                                      <p:cBhvr>
                                        <p:cTn id="40" dur="615" accel="100000" fill="hold">
                                          <p:stCondLst>
                                            <p:cond delay="385"/>
                                          </p:stCondLst>
                                        </p:cTn>
                                        <p:tgtEl>
                                          <p:spTgt spid="32"/>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385" decel="100000"/>
                                        <p:tgtEl>
                                          <p:spTgt spid="24"/>
                                        </p:tgtEl>
                                      </p:cBhvr>
                                    </p:animEffect>
                                    <p:animScale>
                                      <p:cBhvr>
                                        <p:cTn id="44" dur="385" decel="100000"/>
                                        <p:tgtEl>
                                          <p:spTgt spid="24"/>
                                        </p:tgtEl>
                                      </p:cBhvr>
                                      <p:from x="10000" y="10000"/>
                                      <p:to x="200000" y="450000"/>
                                    </p:animScale>
                                    <p:animScale>
                                      <p:cBhvr>
                                        <p:cTn id="45" dur="615" accel="100000" fill="hold">
                                          <p:stCondLst>
                                            <p:cond delay="385"/>
                                          </p:stCondLst>
                                        </p:cTn>
                                        <p:tgtEl>
                                          <p:spTgt spid="24"/>
                                        </p:tgtEl>
                                      </p:cBhvr>
                                      <p:from x="200000" y="450000"/>
                                      <p:to x="100000" y="100000"/>
                                    </p:animScale>
                                    <p:set>
                                      <p:cBhvr>
                                        <p:cTn id="46" dur="385" fill="hold"/>
                                        <p:tgtEl>
                                          <p:spTgt spid="24"/>
                                        </p:tgtEl>
                                        <p:attrNameLst>
                                          <p:attrName>ppt_x</p:attrName>
                                        </p:attrNameLst>
                                      </p:cBhvr>
                                      <p:to>
                                        <p:strVal val="(0.5)"/>
                                      </p:to>
                                    </p:set>
                                    <p:anim from="(0.5)" to="(#ppt_x)" calcmode="lin" valueType="num">
                                      <p:cBhvr>
                                        <p:cTn id="47" dur="615" accel="100000" fill="hold">
                                          <p:stCondLst>
                                            <p:cond delay="385"/>
                                          </p:stCondLst>
                                        </p:cTn>
                                        <p:tgtEl>
                                          <p:spTgt spid="24"/>
                                        </p:tgtEl>
                                        <p:attrNameLst>
                                          <p:attrName>ppt_x</p:attrName>
                                        </p:attrNameLst>
                                      </p:cBhvr>
                                    </p:anim>
                                    <p:set>
                                      <p:cBhvr>
                                        <p:cTn id="48" dur="385" fill="hold"/>
                                        <p:tgtEl>
                                          <p:spTgt spid="24"/>
                                        </p:tgtEl>
                                        <p:attrNameLst>
                                          <p:attrName>ppt_y</p:attrName>
                                        </p:attrNameLst>
                                      </p:cBhvr>
                                      <p:to>
                                        <p:strVal val="(#ppt_y+0.4)"/>
                                      </p:to>
                                    </p:set>
                                    <p:anim from="(#ppt_y+0.4)" to="(#ppt_y)" calcmode="lin" valueType="num">
                                      <p:cBhvr>
                                        <p:cTn id="49" dur="615" accel="100000" fill="hold">
                                          <p:stCondLst>
                                            <p:cond delay="385"/>
                                          </p:stCondLst>
                                        </p:cTn>
                                        <p:tgtEl>
                                          <p:spTgt spid="24"/>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000"/>
                                        <p:tgtEl>
                                          <p:spTgt spid="33"/>
                                        </p:tgtEl>
                                      </p:cBhvr>
                                    </p:animEffect>
                                    <p:anim calcmode="lin" valueType="num">
                                      <p:cBhvr>
                                        <p:cTn id="55" dur="2000" fill="hold"/>
                                        <p:tgtEl>
                                          <p:spTgt spid="33"/>
                                        </p:tgtEl>
                                        <p:attrNameLst>
                                          <p:attrName>style.rotation</p:attrName>
                                        </p:attrNameLst>
                                      </p:cBhvr>
                                      <p:tavLst>
                                        <p:tav tm="0">
                                          <p:val>
                                            <p:fltVal val="720"/>
                                          </p:val>
                                        </p:tav>
                                        <p:tav tm="100000">
                                          <p:val>
                                            <p:fltVal val="0"/>
                                          </p:val>
                                        </p:tav>
                                      </p:tavLst>
                                    </p:anim>
                                    <p:anim calcmode="lin" valueType="num">
                                      <p:cBhvr>
                                        <p:cTn id="56" dur="2000" fill="hold"/>
                                        <p:tgtEl>
                                          <p:spTgt spid="33"/>
                                        </p:tgtEl>
                                        <p:attrNameLst>
                                          <p:attrName>ppt_h</p:attrName>
                                        </p:attrNameLst>
                                      </p:cBhvr>
                                      <p:tavLst>
                                        <p:tav tm="0">
                                          <p:val>
                                            <p:fltVal val="0"/>
                                          </p:val>
                                        </p:tav>
                                        <p:tav tm="100000">
                                          <p:val>
                                            <p:strVal val="#ppt_h"/>
                                          </p:val>
                                        </p:tav>
                                      </p:tavLst>
                                    </p:anim>
                                    <p:anim calcmode="lin" valueType="num">
                                      <p:cBhvr>
                                        <p:cTn id="57" dur="2000" fill="hold"/>
                                        <p:tgtEl>
                                          <p:spTgt spid="33"/>
                                        </p:tgtEl>
                                        <p:attrNameLst>
                                          <p:attrName>ppt_w</p:attrName>
                                        </p:attrNameLst>
                                      </p:cBhvr>
                                      <p:tavLst>
                                        <p:tav tm="0">
                                          <p:val>
                                            <p:fltVal val="0"/>
                                          </p:val>
                                        </p:tav>
                                        <p:tav tm="100000">
                                          <p:val>
                                            <p:strVal val="#ppt_w"/>
                                          </p:val>
                                        </p:tav>
                                      </p:tavLst>
                                    </p:anim>
                                  </p:childTnLst>
                                </p:cTn>
                              </p:par>
                              <p:par>
                                <p:cTn id="58" presetID="35"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2000"/>
                                        <p:tgtEl>
                                          <p:spTgt spid="23"/>
                                        </p:tgtEl>
                                      </p:cBhvr>
                                    </p:animEffect>
                                    <p:anim calcmode="lin" valueType="num">
                                      <p:cBhvr>
                                        <p:cTn id="61" dur="2000" fill="hold"/>
                                        <p:tgtEl>
                                          <p:spTgt spid="23"/>
                                        </p:tgtEl>
                                        <p:attrNameLst>
                                          <p:attrName>style.rotation</p:attrName>
                                        </p:attrNameLst>
                                      </p:cBhvr>
                                      <p:tavLst>
                                        <p:tav tm="0">
                                          <p:val>
                                            <p:fltVal val="720"/>
                                          </p:val>
                                        </p:tav>
                                        <p:tav tm="100000">
                                          <p:val>
                                            <p:fltVal val="0"/>
                                          </p:val>
                                        </p:tav>
                                      </p:tavLst>
                                    </p:anim>
                                    <p:anim calcmode="lin" valueType="num">
                                      <p:cBhvr>
                                        <p:cTn id="62" dur="2000" fill="hold"/>
                                        <p:tgtEl>
                                          <p:spTgt spid="23"/>
                                        </p:tgtEl>
                                        <p:attrNameLst>
                                          <p:attrName>ppt_h</p:attrName>
                                        </p:attrNameLst>
                                      </p:cBhvr>
                                      <p:tavLst>
                                        <p:tav tm="0">
                                          <p:val>
                                            <p:fltVal val="0"/>
                                          </p:val>
                                        </p:tav>
                                        <p:tav tm="100000">
                                          <p:val>
                                            <p:strVal val="#ppt_h"/>
                                          </p:val>
                                        </p:tav>
                                      </p:tavLst>
                                    </p:anim>
                                    <p:anim calcmode="lin" valueType="num">
                                      <p:cBhvr>
                                        <p:cTn id="63" dur="2000" fill="hold"/>
                                        <p:tgtEl>
                                          <p:spTgt spid="23"/>
                                        </p:tgtEl>
                                        <p:attrNameLst>
                                          <p:attrName>ppt_w</p:attrName>
                                        </p:attrNameLst>
                                      </p:cBhvr>
                                      <p:tavLst>
                                        <p:tav tm="0">
                                          <p:val>
                                            <p:fltVal val="0"/>
                                          </p:val>
                                        </p:tav>
                                        <p:tav tm="100000">
                                          <p:val>
                                            <p:strVal val="#ppt_w"/>
                                          </p:val>
                                        </p:tav>
                                      </p:tavLst>
                                    </p:anim>
                                  </p:childTnLst>
                                </p:cTn>
                              </p:par>
                              <p:par>
                                <p:cTn id="64" presetID="35"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000"/>
                                        <p:tgtEl>
                                          <p:spTgt spid="28"/>
                                        </p:tgtEl>
                                      </p:cBhvr>
                                    </p:animEffect>
                                    <p:anim calcmode="lin" valueType="num">
                                      <p:cBhvr>
                                        <p:cTn id="67" dur="2000" fill="hold"/>
                                        <p:tgtEl>
                                          <p:spTgt spid="28"/>
                                        </p:tgtEl>
                                        <p:attrNameLst>
                                          <p:attrName>style.rotation</p:attrName>
                                        </p:attrNameLst>
                                      </p:cBhvr>
                                      <p:tavLst>
                                        <p:tav tm="0">
                                          <p:val>
                                            <p:fltVal val="720"/>
                                          </p:val>
                                        </p:tav>
                                        <p:tav tm="100000">
                                          <p:val>
                                            <p:fltVal val="0"/>
                                          </p:val>
                                        </p:tav>
                                      </p:tavLst>
                                    </p:anim>
                                    <p:anim calcmode="lin" valueType="num">
                                      <p:cBhvr>
                                        <p:cTn id="68" dur="2000" fill="hold"/>
                                        <p:tgtEl>
                                          <p:spTgt spid="28"/>
                                        </p:tgtEl>
                                        <p:attrNameLst>
                                          <p:attrName>ppt_h</p:attrName>
                                        </p:attrNameLst>
                                      </p:cBhvr>
                                      <p:tavLst>
                                        <p:tav tm="0">
                                          <p:val>
                                            <p:fltVal val="0"/>
                                          </p:val>
                                        </p:tav>
                                        <p:tav tm="100000">
                                          <p:val>
                                            <p:strVal val="#ppt_h"/>
                                          </p:val>
                                        </p:tav>
                                      </p:tavLst>
                                    </p:anim>
                                    <p:anim calcmode="lin" valueType="num">
                                      <p:cBhvr>
                                        <p:cTn id="69" dur="2000" fill="hold"/>
                                        <p:tgtEl>
                                          <p:spTgt spid="28"/>
                                        </p:tgtEl>
                                        <p:attrNameLst>
                                          <p:attrName>ppt_w</p:attrName>
                                        </p:attrNameLst>
                                      </p:cBhvr>
                                      <p:tavLst>
                                        <p:tav tm="0">
                                          <p:val>
                                            <p:fltVal val="0"/>
                                          </p:val>
                                        </p:tav>
                                        <p:tav tm="100000">
                                          <p:val>
                                            <p:strVal val="#ppt_w"/>
                                          </p:val>
                                        </p:tav>
                                      </p:tavLst>
                                    </p:anim>
                                  </p:childTnLst>
                                </p:cTn>
                              </p:par>
                              <p:par>
                                <p:cTn id="70" presetID="35"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2000"/>
                                        <p:tgtEl>
                                          <p:spTgt spid="30"/>
                                        </p:tgtEl>
                                      </p:cBhvr>
                                    </p:animEffect>
                                    <p:anim calcmode="lin" valueType="num">
                                      <p:cBhvr>
                                        <p:cTn id="73" dur="2000" fill="hold"/>
                                        <p:tgtEl>
                                          <p:spTgt spid="30"/>
                                        </p:tgtEl>
                                        <p:attrNameLst>
                                          <p:attrName>style.rotation</p:attrName>
                                        </p:attrNameLst>
                                      </p:cBhvr>
                                      <p:tavLst>
                                        <p:tav tm="0">
                                          <p:val>
                                            <p:fltVal val="720"/>
                                          </p:val>
                                        </p:tav>
                                        <p:tav tm="100000">
                                          <p:val>
                                            <p:fltVal val="0"/>
                                          </p:val>
                                        </p:tav>
                                      </p:tavLst>
                                    </p:anim>
                                    <p:anim calcmode="lin" valueType="num">
                                      <p:cBhvr>
                                        <p:cTn id="74" dur="2000" fill="hold"/>
                                        <p:tgtEl>
                                          <p:spTgt spid="30"/>
                                        </p:tgtEl>
                                        <p:attrNameLst>
                                          <p:attrName>ppt_h</p:attrName>
                                        </p:attrNameLst>
                                      </p:cBhvr>
                                      <p:tavLst>
                                        <p:tav tm="0">
                                          <p:val>
                                            <p:fltVal val="0"/>
                                          </p:val>
                                        </p:tav>
                                        <p:tav tm="100000">
                                          <p:val>
                                            <p:strVal val="#ppt_h"/>
                                          </p:val>
                                        </p:tav>
                                      </p:tavLst>
                                    </p:anim>
                                    <p:anim calcmode="lin" valueType="num">
                                      <p:cBhvr>
                                        <p:cTn id="75" dur="2000" fill="hold"/>
                                        <p:tgtEl>
                                          <p:spTgt spid="30"/>
                                        </p:tgtEl>
                                        <p:attrNameLst>
                                          <p:attrName>ppt_w</p:attrName>
                                        </p:attrNameLst>
                                      </p:cBhvr>
                                      <p:tavLst>
                                        <p:tav tm="0">
                                          <p:val>
                                            <p:fltVal val="0"/>
                                          </p:val>
                                        </p:tav>
                                        <p:tav tm="100000">
                                          <p:val>
                                            <p:strVal val="#ppt_w"/>
                                          </p:val>
                                        </p:tav>
                                      </p:tavLst>
                                    </p:anim>
                                  </p:childTnLst>
                                </p:cTn>
                              </p:par>
                              <p:par>
                                <p:cTn id="76" presetID="35"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2000"/>
                                        <p:tgtEl>
                                          <p:spTgt spid="31"/>
                                        </p:tgtEl>
                                      </p:cBhvr>
                                    </p:animEffect>
                                    <p:anim calcmode="lin" valueType="num">
                                      <p:cBhvr>
                                        <p:cTn id="79" dur="2000" fill="hold"/>
                                        <p:tgtEl>
                                          <p:spTgt spid="31"/>
                                        </p:tgtEl>
                                        <p:attrNameLst>
                                          <p:attrName>style.rotation</p:attrName>
                                        </p:attrNameLst>
                                      </p:cBhvr>
                                      <p:tavLst>
                                        <p:tav tm="0">
                                          <p:val>
                                            <p:fltVal val="720"/>
                                          </p:val>
                                        </p:tav>
                                        <p:tav tm="100000">
                                          <p:val>
                                            <p:fltVal val="0"/>
                                          </p:val>
                                        </p:tav>
                                      </p:tavLst>
                                    </p:anim>
                                    <p:anim calcmode="lin" valueType="num">
                                      <p:cBhvr>
                                        <p:cTn id="80" dur="2000" fill="hold"/>
                                        <p:tgtEl>
                                          <p:spTgt spid="31"/>
                                        </p:tgtEl>
                                        <p:attrNameLst>
                                          <p:attrName>ppt_h</p:attrName>
                                        </p:attrNameLst>
                                      </p:cBhvr>
                                      <p:tavLst>
                                        <p:tav tm="0">
                                          <p:val>
                                            <p:fltVal val="0"/>
                                          </p:val>
                                        </p:tav>
                                        <p:tav tm="100000">
                                          <p:val>
                                            <p:strVal val="#ppt_h"/>
                                          </p:val>
                                        </p:tav>
                                      </p:tavLst>
                                    </p:anim>
                                    <p:anim calcmode="lin" valueType="num">
                                      <p:cBhvr>
                                        <p:cTn id="81" dur="2000" fill="hold"/>
                                        <p:tgtEl>
                                          <p:spTgt spid="31"/>
                                        </p:tgtEl>
                                        <p:attrNameLst>
                                          <p:attrName>ppt_w</p:attrName>
                                        </p:attrNameLst>
                                      </p:cBhvr>
                                      <p:tavLst>
                                        <p:tav tm="0">
                                          <p:val>
                                            <p:fltVal val="0"/>
                                          </p:val>
                                        </p:tav>
                                        <p:tav tm="100000">
                                          <p:val>
                                            <p:strVal val="#ppt_w"/>
                                          </p:val>
                                        </p:tav>
                                      </p:tavLst>
                                    </p:anim>
                                  </p:childTnLst>
                                </p:cTn>
                              </p:par>
                              <p:par>
                                <p:cTn id="82" presetID="35"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2000"/>
                                        <p:tgtEl>
                                          <p:spTgt spid="26"/>
                                        </p:tgtEl>
                                      </p:cBhvr>
                                    </p:animEffect>
                                    <p:anim calcmode="lin" valueType="num">
                                      <p:cBhvr>
                                        <p:cTn id="85" dur="2000" fill="hold"/>
                                        <p:tgtEl>
                                          <p:spTgt spid="26"/>
                                        </p:tgtEl>
                                        <p:attrNameLst>
                                          <p:attrName>style.rotation</p:attrName>
                                        </p:attrNameLst>
                                      </p:cBhvr>
                                      <p:tavLst>
                                        <p:tav tm="0">
                                          <p:val>
                                            <p:fltVal val="720"/>
                                          </p:val>
                                        </p:tav>
                                        <p:tav tm="100000">
                                          <p:val>
                                            <p:fltVal val="0"/>
                                          </p:val>
                                        </p:tav>
                                      </p:tavLst>
                                    </p:anim>
                                    <p:anim calcmode="lin" valueType="num">
                                      <p:cBhvr>
                                        <p:cTn id="86" dur="2000" fill="hold"/>
                                        <p:tgtEl>
                                          <p:spTgt spid="26"/>
                                        </p:tgtEl>
                                        <p:attrNameLst>
                                          <p:attrName>ppt_h</p:attrName>
                                        </p:attrNameLst>
                                      </p:cBhvr>
                                      <p:tavLst>
                                        <p:tav tm="0">
                                          <p:val>
                                            <p:fltVal val="0"/>
                                          </p:val>
                                        </p:tav>
                                        <p:tav tm="100000">
                                          <p:val>
                                            <p:strVal val="#ppt_h"/>
                                          </p:val>
                                        </p:tav>
                                      </p:tavLst>
                                    </p:anim>
                                    <p:anim calcmode="lin" valueType="num">
                                      <p:cBhvr>
                                        <p:cTn id="87"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88" fill="hold">
                      <p:stCondLst>
                        <p:cond delay="indefinite"/>
                      </p:stCondLst>
                      <p:childTnLst>
                        <p:par>
                          <p:cTn id="89" fill="hold">
                            <p:stCondLst>
                              <p:cond delay="0"/>
                            </p:stCondLst>
                            <p:childTnLst>
                              <p:par>
                                <p:cTn id="90" presetID="34"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 from="(-#ppt_w/2)" to="(#ppt_x)" calcmode="lin" valueType="num">
                                      <p:cBhvr>
                                        <p:cTn id="92" dur="600" fill="hold">
                                          <p:stCondLst>
                                            <p:cond delay="0"/>
                                          </p:stCondLst>
                                        </p:cTn>
                                        <p:tgtEl>
                                          <p:spTgt spid="34"/>
                                        </p:tgtEl>
                                        <p:attrNameLst>
                                          <p:attrName>ppt_x</p:attrName>
                                        </p:attrNameLst>
                                      </p:cBhvr>
                                    </p:anim>
                                    <p:anim from="0" to="-1.0" calcmode="lin" valueType="num">
                                      <p:cBhvr>
                                        <p:cTn id="93" dur="200" decel="50000" autoRev="1" fill="hold">
                                          <p:stCondLst>
                                            <p:cond delay="600"/>
                                          </p:stCondLst>
                                        </p:cTn>
                                        <p:tgtEl>
                                          <p:spTgt spid="34"/>
                                        </p:tgtEl>
                                        <p:attrNameLst>
                                          <p:attrName>xshear</p:attrName>
                                        </p:attrNameLst>
                                      </p:cBhvr>
                                    </p:anim>
                                    <p:animScale>
                                      <p:cBhvr>
                                        <p:cTn id="94" dur="200" decel="100000" autoRev="1" fill="hold">
                                          <p:stCondLst>
                                            <p:cond delay="600"/>
                                          </p:stCondLst>
                                        </p:cTn>
                                        <p:tgtEl>
                                          <p:spTgt spid="34"/>
                                        </p:tgtEl>
                                      </p:cBhvr>
                                      <p:from x="100000" y="100000"/>
                                      <p:to x="80000" y="100000"/>
                                    </p:animScale>
                                    <p:anim by="(#ppt_h/3+#ppt_w*0.1)" calcmode="lin" valueType="num">
                                      <p:cBhvr additive="sum">
                                        <p:cTn id="95" dur="200" decel="100000" autoRev="1" fill="hold">
                                          <p:stCondLst>
                                            <p:cond delay="600"/>
                                          </p:stCondLst>
                                        </p:cTn>
                                        <p:tgtEl>
                                          <p:spTgt spid="34"/>
                                        </p:tgtEl>
                                        <p:attrNameLst>
                                          <p:attrName>ppt_x</p:attrName>
                                        </p:attrNameLst>
                                      </p:cBhvr>
                                    </p:anim>
                                  </p:childTnLst>
                                </p:cTn>
                              </p:par>
                              <p:par>
                                <p:cTn id="96" presetID="34"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 from="(-#ppt_w/2)" to="(#ppt_x)" calcmode="lin" valueType="num">
                                      <p:cBhvr>
                                        <p:cTn id="98" dur="600" fill="hold">
                                          <p:stCondLst>
                                            <p:cond delay="0"/>
                                          </p:stCondLst>
                                        </p:cTn>
                                        <p:tgtEl>
                                          <p:spTgt spid="27"/>
                                        </p:tgtEl>
                                        <p:attrNameLst>
                                          <p:attrName>ppt_x</p:attrName>
                                        </p:attrNameLst>
                                      </p:cBhvr>
                                    </p:anim>
                                    <p:anim from="0" to="-1.0" calcmode="lin" valueType="num">
                                      <p:cBhvr>
                                        <p:cTn id="99" dur="200" decel="50000" autoRev="1" fill="hold">
                                          <p:stCondLst>
                                            <p:cond delay="600"/>
                                          </p:stCondLst>
                                        </p:cTn>
                                        <p:tgtEl>
                                          <p:spTgt spid="27"/>
                                        </p:tgtEl>
                                        <p:attrNameLst>
                                          <p:attrName>xshear</p:attrName>
                                        </p:attrNameLst>
                                      </p:cBhvr>
                                    </p:anim>
                                    <p:animScale>
                                      <p:cBhvr>
                                        <p:cTn id="100" dur="200" decel="100000" autoRev="1" fill="hold">
                                          <p:stCondLst>
                                            <p:cond delay="600"/>
                                          </p:stCondLst>
                                        </p:cTn>
                                        <p:tgtEl>
                                          <p:spTgt spid="27"/>
                                        </p:tgtEl>
                                      </p:cBhvr>
                                      <p:from x="100000" y="100000"/>
                                      <p:to x="80000" y="100000"/>
                                    </p:animScale>
                                    <p:anim by="(#ppt_h/3+#ppt_w*0.1)" calcmode="lin" valueType="num">
                                      <p:cBhvr additive="sum">
                                        <p:cTn id="101" dur="200" decel="100000" autoRev="1" fill="hold">
                                          <p:stCondLst>
                                            <p:cond delay="600"/>
                                          </p:stCondLst>
                                        </p:cTn>
                                        <p:tgtEl>
                                          <p:spTgt spid="27"/>
                                        </p:tgtEl>
                                        <p:attrNameLst>
                                          <p:attrName>ppt_x</p:attrName>
                                        </p:attrNameLst>
                                      </p:cBhvr>
                                    </p:anim>
                                  </p:childTnLst>
                                </p:cTn>
                              </p:par>
                            </p:childTnLst>
                          </p:cTn>
                        </p:par>
                      </p:childTnLst>
                    </p:cTn>
                  </p:par>
                  <p:par>
                    <p:cTn id="102" fill="hold">
                      <p:stCondLst>
                        <p:cond delay="indefinite"/>
                      </p:stCondLst>
                      <p:childTnLst>
                        <p:par>
                          <p:cTn id="103" fill="hold">
                            <p:stCondLst>
                              <p:cond delay="0"/>
                            </p:stCondLst>
                            <p:childTnLst>
                              <p:par>
                                <p:cTn id="104" presetID="58" presetClass="entr" presetSubtype="0" accel="100000" fill="hold" grpId="0" nodeType="click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strVal val="#ppt_w*2.5"/>
                                          </p:val>
                                        </p:tav>
                                        <p:tav tm="100000">
                                          <p:val>
                                            <p:strVal val="#ppt_w"/>
                                          </p:val>
                                        </p:tav>
                                      </p:tavLst>
                                    </p:anim>
                                    <p:anim calcmode="lin" valueType="num">
                                      <p:cBhvr>
                                        <p:cTn id="107" dur="500" fill="hold"/>
                                        <p:tgtEl>
                                          <p:spTgt spid="35"/>
                                        </p:tgtEl>
                                        <p:attrNameLst>
                                          <p:attrName>ppt_h</p:attrName>
                                        </p:attrNameLst>
                                      </p:cBhvr>
                                      <p:tavLst>
                                        <p:tav tm="0">
                                          <p:val>
                                            <p:strVal val="#ppt_h*0.01"/>
                                          </p:val>
                                        </p:tav>
                                        <p:tav tm="100000">
                                          <p:val>
                                            <p:strVal val="#ppt_h"/>
                                          </p:val>
                                        </p:tav>
                                      </p:tavLst>
                                    </p:anim>
                                    <p:anim calcmode="lin" valueType="num">
                                      <p:cBhvr>
                                        <p:cTn id="108" dur="500" fill="hold"/>
                                        <p:tgtEl>
                                          <p:spTgt spid="35"/>
                                        </p:tgtEl>
                                        <p:attrNameLst>
                                          <p:attrName>ppt_x</p:attrName>
                                        </p:attrNameLst>
                                      </p:cBhvr>
                                      <p:tavLst>
                                        <p:tav tm="0">
                                          <p:val>
                                            <p:strVal val="#ppt_x"/>
                                          </p:val>
                                        </p:tav>
                                        <p:tav tm="100000">
                                          <p:val>
                                            <p:strVal val="#ppt_x"/>
                                          </p:val>
                                        </p:tav>
                                      </p:tavLst>
                                    </p:anim>
                                    <p:anim calcmode="lin" valueType="num">
                                      <p:cBhvr>
                                        <p:cTn id="109" dur="500" fill="hold"/>
                                        <p:tgtEl>
                                          <p:spTgt spid="35"/>
                                        </p:tgtEl>
                                        <p:attrNameLst>
                                          <p:attrName>ppt_y</p:attrName>
                                        </p:attrNameLst>
                                      </p:cBhvr>
                                      <p:tavLst>
                                        <p:tav tm="0">
                                          <p:val>
                                            <p:strVal val="#ppt_h+1"/>
                                          </p:val>
                                        </p:tav>
                                        <p:tav tm="100000">
                                          <p:val>
                                            <p:strVal val="#ppt_y"/>
                                          </p:val>
                                        </p:tav>
                                      </p:tavLst>
                                    </p:anim>
                                    <p:animEffect transition="in" filter="fade">
                                      <p:cBhvr>
                                        <p:cTn id="110" dur="500"/>
                                        <p:tgtEl>
                                          <p:spTgt spid="35"/>
                                        </p:tgtEl>
                                      </p:cBhvr>
                                    </p:animEffect>
                                  </p:childTnLst>
                                </p:cTn>
                              </p:par>
                              <p:par>
                                <p:cTn id="111" presetID="58" presetClass="entr" presetSubtype="0" accel="100000"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fill="hold"/>
                                        <p:tgtEl>
                                          <p:spTgt spid="25"/>
                                        </p:tgtEl>
                                        <p:attrNameLst>
                                          <p:attrName>ppt_w</p:attrName>
                                        </p:attrNameLst>
                                      </p:cBhvr>
                                      <p:tavLst>
                                        <p:tav tm="0">
                                          <p:val>
                                            <p:strVal val="#ppt_w*2.5"/>
                                          </p:val>
                                        </p:tav>
                                        <p:tav tm="100000">
                                          <p:val>
                                            <p:strVal val="#ppt_w"/>
                                          </p:val>
                                        </p:tav>
                                      </p:tavLst>
                                    </p:anim>
                                    <p:anim calcmode="lin" valueType="num">
                                      <p:cBhvr>
                                        <p:cTn id="114" dur="500" fill="hold"/>
                                        <p:tgtEl>
                                          <p:spTgt spid="25"/>
                                        </p:tgtEl>
                                        <p:attrNameLst>
                                          <p:attrName>ppt_h</p:attrName>
                                        </p:attrNameLst>
                                      </p:cBhvr>
                                      <p:tavLst>
                                        <p:tav tm="0">
                                          <p:val>
                                            <p:strVal val="#ppt_h*0.01"/>
                                          </p:val>
                                        </p:tav>
                                        <p:tav tm="100000">
                                          <p:val>
                                            <p:strVal val="#ppt_h"/>
                                          </p:val>
                                        </p:tav>
                                      </p:tavLst>
                                    </p:anim>
                                    <p:anim calcmode="lin" valueType="num">
                                      <p:cBhvr>
                                        <p:cTn id="115" dur="500" fill="hold"/>
                                        <p:tgtEl>
                                          <p:spTgt spid="25"/>
                                        </p:tgtEl>
                                        <p:attrNameLst>
                                          <p:attrName>ppt_x</p:attrName>
                                        </p:attrNameLst>
                                      </p:cBhvr>
                                      <p:tavLst>
                                        <p:tav tm="0">
                                          <p:val>
                                            <p:strVal val="#ppt_x"/>
                                          </p:val>
                                        </p:tav>
                                        <p:tav tm="100000">
                                          <p:val>
                                            <p:strVal val="#ppt_x"/>
                                          </p:val>
                                        </p:tav>
                                      </p:tavLst>
                                    </p:anim>
                                    <p:anim calcmode="lin" valueType="num">
                                      <p:cBhvr>
                                        <p:cTn id="116" dur="500" fill="hold"/>
                                        <p:tgtEl>
                                          <p:spTgt spid="25"/>
                                        </p:tgtEl>
                                        <p:attrNameLst>
                                          <p:attrName>ppt_y</p:attrName>
                                        </p:attrNameLst>
                                      </p:cBhvr>
                                      <p:tavLst>
                                        <p:tav tm="0">
                                          <p:val>
                                            <p:strVal val="#ppt_h+1"/>
                                          </p:val>
                                        </p:tav>
                                        <p:tav tm="100000">
                                          <p:val>
                                            <p:strVal val="#ppt_y"/>
                                          </p:val>
                                        </p:tav>
                                      </p:tavLst>
                                    </p:anim>
                                    <p:animEffect transition="in" filter="fade">
                                      <p:cBhvr>
                                        <p:cTn id="1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36</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pic>
        <p:nvPicPr>
          <p:cNvPr id="78850" name="Picture 2" descr="http://www.equipedeobra.com.br/construcao-reforma/52/imagens/i355132.jpg"/>
          <p:cNvPicPr>
            <a:picLocks noChangeAspect="1" noChangeArrowheads="1"/>
          </p:cNvPicPr>
          <p:nvPr/>
        </p:nvPicPr>
        <p:blipFill>
          <a:blip r:embed="rId3" cstate="print"/>
          <a:srcRect l="49550"/>
          <a:stretch>
            <a:fillRect/>
          </a:stretch>
        </p:blipFill>
        <p:spPr bwMode="auto">
          <a:xfrm>
            <a:off x="4143372" y="1847994"/>
            <a:ext cx="4000528" cy="3509832"/>
          </a:xfrm>
          <a:prstGeom prst="rect">
            <a:avLst/>
          </a:prstGeom>
          <a:noFill/>
        </p:spPr>
      </p:pic>
      <p:pic>
        <p:nvPicPr>
          <p:cNvPr id="18" name="Picture 2" descr="http://www.equipedeobra.com.br/construcao-reforma/52/imagens/i355132.jpg"/>
          <p:cNvPicPr>
            <a:picLocks noChangeAspect="1" noChangeArrowheads="1"/>
          </p:cNvPicPr>
          <p:nvPr/>
        </p:nvPicPr>
        <p:blipFill>
          <a:blip r:embed="rId3" cstate="print"/>
          <a:srcRect r="67568"/>
          <a:stretch>
            <a:fillRect/>
          </a:stretch>
        </p:blipFill>
        <p:spPr bwMode="auto">
          <a:xfrm>
            <a:off x="1142976" y="1857364"/>
            <a:ext cx="2571768" cy="3509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8"/>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78850"/>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78850"/>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788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37</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pic>
        <p:nvPicPr>
          <p:cNvPr id="12" name="Picture 3" descr="C:\My Documents\Vitor\Vitor\Vitor\Formação\Higiene e segurança\aviso.bmp"/>
          <p:cNvPicPr>
            <a:picLocks noGrp="1" noChangeAspect="1" noChangeArrowheads="1"/>
          </p:cNvPicPr>
          <p:nvPr>
            <p:ph idx="1"/>
          </p:nvPr>
        </p:nvPicPr>
        <p:blipFill>
          <a:blip r:embed="rId3" cstate="print"/>
          <a:srcRect/>
          <a:stretch>
            <a:fillRect/>
          </a:stretch>
        </p:blipFill>
        <p:spPr>
          <a:xfrm>
            <a:off x="112498" y="1785926"/>
            <a:ext cx="8602906" cy="4500594"/>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 calcmode="lin" valueType="num">
                                      <p:cBhvr>
                                        <p:cTn id="9"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38</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929058" y="1928802"/>
            <a:ext cx="4572032" cy="461665"/>
          </a:xfrm>
          <a:prstGeom prst="rect">
            <a:avLst/>
          </a:prstGeom>
        </p:spPr>
        <p:txBody>
          <a:bodyPr wrap="square">
            <a:spAutoFit/>
          </a:bodyPr>
          <a:lstStyle/>
          <a:p>
            <a:pPr algn="just"/>
            <a:r>
              <a:rPr lang="pt-BR" sz="2400" b="1" dirty="0" smtClean="0">
                <a:effectLst>
                  <a:outerShdw blurRad="38100" dist="38100" dir="2700000" algn="tl">
                    <a:srgbClr val="000000">
                      <a:alpha val="43137"/>
                    </a:srgbClr>
                  </a:outerShdw>
                </a:effectLst>
                <a:latin typeface="Calibri" pitchFamily="34" charset="0"/>
                <a:cs typeface="Calibri" pitchFamily="34" charset="0"/>
              </a:rPr>
              <a:t>	 </a:t>
            </a:r>
            <a:endParaRPr lang="pt-BR" sz="24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sp>
        <p:nvSpPr>
          <p:cNvPr id="13" name="Rectangle 4"/>
          <p:cNvSpPr>
            <a:spLocks noGrp="1" noChangeArrowheads="1"/>
          </p:cNvSpPr>
          <p:nvPr>
            <p:ph type="title"/>
          </p:nvPr>
        </p:nvSpPr>
        <p:spPr>
          <a:xfrm>
            <a:off x="142844" y="1643049"/>
            <a:ext cx="8572560" cy="649325"/>
          </a:xfrm>
          <a:noFill/>
          <a:ln/>
        </p:spPr>
        <p:txBody>
          <a:bodyPr>
            <a:normAutofit/>
          </a:bodyPr>
          <a:lstStyle/>
          <a:p>
            <a:r>
              <a:rPr lang="es-MX" sz="2400" u="sng" dirty="0" smtClean="0">
                <a:solidFill>
                  <a:schemeClr val="tx1"/>
                </a:solidFill>
                <a:latin typeface="Calibri" pitchFamily="34" charset="0"/>
                <a:cs typeface="Calibri" pitchFamily="34" charset="0"/>
              </a:rPr>
              <a:t>Rotas de </a:t>
            </a:r>
            <a:r>
              <a:rPr lang="es-MX" sz="2400" u="sng" dirty="0" err="1" smtClean="0">
                <a:solidFill>
                  <a:schemeClr val="tx1"/>
                </a:solidFill>
                <a:latin typeface="Calibri" pitchFamily="34" charset="0"/>
                <a:cs typeface="Calibri" pitchFamily="34" charset="0"/>
              </a:rPr>
              <a:t>evacuação</a:t>
            </a:r>
            <a:endParaRPr lang="es-ES" sz="2400" u="sng" dirty="0" smtClean="0">
              <a:solidFill>
                <a:schemeClr val="tx1"/>
              </a:solidFill>
              <a:latin typeface="Calibri" pitchFamily="34" charset="0"/>
              <a:cs typeface="Calibri" pitchFamily="34" charset="0"/>
            </a:endParaRPr>
          </a:p>
        </p:txBody>
      </p:sp>
      <p:sp>
        <p:nvSpPr>
          <p:cNvPr id="14" name="Rectangle 5"/>
          <p:cNvSpPr txBox="1">
            <a:spLocks noChangeArrowheads="1"/>
          </p:cNvSpPr>
          <p:nvPr/>
        </p:nvSpPr>
        <p:spPr>
          <a:xfrm>
            <a:off x="142844" y="2474937"/>
            <a:ext cx="8532844" cy="4525963"/>
          </a:xfrm>
          <a:prstGeom prst="rect">
            <a:avLst/>
          </a:prstGeom>
          <a:noFill/>
          <a:ln/>
        </p:spPr>
        <p:txBody>
          <a:bodyPr vert="horz">
            <a:normAutofit/>
          </a:bodyPr>
          <a:lstStyle/>
          <a:p>
            <a:pPr marL="274320" marR="0" lvl="0" indent="-274320" algn="just" defTabSz="914400" rtl="0" eaLnBrk="1" fontAlgn="auto" latinLnBrk="0" hangingPunct="1">
              <a:lnSpc>
                <a:spcPct val="180000"/>
              </a:lnSpc>
              <a:spcBef>
                <a:spcPts val="600"/>
              </a:spcBef>
              <a:spcAft>
                <a:spcPts val="0"/>
              </a:spcAft>
              <a:buClr>
                <a:schemeClr val="accent1"/>
              </a:buClr>
              <a:buSzPct val="70000"/>
              <a:tabLst/>
              <a:defRPr/>
            </a:pP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São todas as zonas de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trânsito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desenhadas</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ou</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adaptadas para o</a:t>
            </a:r>
            <a:r>
              <a:rPr kumimoji="0" lang="es-MX" sz="2400" b="0" i="0" u="none" strike="noStrike" kern="1200" cap="none" spc="0" normalizeH="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movimento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massivo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de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pessoas</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para as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situações</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de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emergência</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definem</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-se utilizando o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senso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comum</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com</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a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finalidade</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de salvaguardar a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integridade</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 de cada utilizador do </a:t>
            </a:r>
            <a:r>
              <a:rPr kumimoji="0" lang="es-MX" sz="2400" b="0" i="0" u="none" strike="noStrike" kern="1200" cap="none" spc="0" normalizeH="0" baseline="0" noProof="0" dirty="0" err="1" smtClean="0">
                <a:ln>
                  <a:noFill/>
                </a:ln>
                <a:solidFill>
                  <a:schemeClr val="tx1"/>
                </a:solidFill>
                <a:effectLst/>
                <a:uLnTx/>
                <a:uFillTx/>
                <a:latin typeface="Calibri" pitchFamily="34" charset="0"/>
                <a:cs typeface="Calibri" pitchFamily="34" charset="0"/>
              </a:rPr>
              <a:t>edifício</a:t>
            </a:r>
            <a:r>
              <a:rPr kumimoji="0" lang="es-MX" sz="2400" b="0" i="0" u="none" strike="noStrike" kern="1200" cap="none" spc="0" normalizeH="0" baseline="0" noProof="0" dirty="0" smtClean="0">
                <a:ln>
                  <a:noFill/>
                </a:ln>
                <a:solidFill>
                  <a:schemeClr val="tx1"/>
                </a:solidFill>
                <a:effectLst/>
                <a:uLnTx/>
                <a:uFillTx/>
                <a:latin typeface="Calibri" pitchFamily="34" charset="0"/>
                <a:cs typeface="Calibri" pitchFamily="34" charset="0"/>
              </a:rPr>
              <a:t>.</a:t>
            </a:r>
            <a:endParaRPr kumimoji="0" lang="es-ES" sz="2400" b="0" i="0" u="none" strike="noStrike" kern="120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15" name="Picture 18" descr="MCj04280650000[1]"/>
          <p:cNvPicPr>
            <a:picLocks noChangeAspect="1" noChangeArrowheads="1"/>
          </p:cNvPicPr>
          <p:nvPr/>
        </p:nvPicPr>
        <p:blipFill>
          <a:blip r:embed="rId3" cstate="print"/>
          <a:srcRect/>
          <a:stretch>
            <a:fillRect/>
          </a:stretch>
        </p:blipFill>
        <p:spPr bwMode="auto">
          <a:xfrm>
            <a:off x="6429388" y="1214422"/>
            <a:ext cx="2098675" cy="1279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5"/>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800" decel="100000"/>
                                        <p:tgtEl>
                                          <p:spTgt spid="14"/>
                                        </p:tgtEl>
                                      </p:cBhvr>
                                    </p:animEffect>
                                    <p:anim calcmode="lin" valueType="num">
                                      <p:cBhvr>
                                        <p:cTn id="22" dur="800" decel="100000" fill="hold"/>
                                        <p:tgtEl>
                                          <p:spTgt spid="14"/>
                                        </p:tgtEl>
                                        <p:attrNameLst>
                                          <p:attrName>style.rotation</p:attrName>
                                        </p:attrNameLst>
                                      </p:cBhvr>
                                      <p:tavLst>
                                        <p:tav tm="0">
                                          <p:val>
                                            <p:fltVal val="-90"/>
                                          </p:val>
                                        </p:tav>
                                        <p:tav tm="100000">
                                          <p:val>
                                            <p:fltVal val="0"/>
                                          </p:val>
                                        </p:tav>
                                      </p:tavLst>
                                    </p:anim>
                                    <p:anim calcmode="lin" valueType="num">
                                      <p:cBhvr>
                                        <p:cTn id="23" dur="800" decel="100000" fill="hold"/>
                                        <p:tgtEl>
                                          <p:spTgt spid="14"/>
                                        </p:tgtEl>
                                        <p:attrNameLst>
                                          <p:attrName>ppt_x</p:attrName>
                                        </p:attrNameLst>
                                      </p:cBhvr>
                                      <p:tavLst>
                                        <p:tav tm="0">
                                          <p:val>
                                            <p:strVal val="#ppt_x+0.4"/>
                                          </p:val>
                                        </p:tav>
                                        <p:tav tm="100000">
                                          <p:val>
                                            <p:strVal val="#ppt_x-0.05"/>
                                          </p:val>
                                        </p:tav>
                                      </p:tavLst>
                                    </p:anim>
                                    <p:anim calcmode="lin" valueType="num">
                                      <p:cBhvr>
                                        <p:cTn id="24" dur="800" decel="100000" fill="hold"/>
                                        <p:tgtEl>
                                          <p:spTgt spid="1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39</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pic>
        <p:nvPicPr>
          <p:cNvPr id="15" name="Picture 4" descr="Boceto1"/>
          <p:cNvPicPr>
            <a:picLocks noChangeAspect="1" noChangeArrowheads="1"/>
          </p:cNvPicPr>
          <p:nvPr/>
        </p:nvPicPr>
        <p:blipFill>
          <a:blip r:embed="rId3" cstate="print"/>
          <a:srcRect/>
          <a:stretch>
            <a:fillRect/>
          </a:stretch>
        </p:blipFill>
        <p:spPr bwMode="auto">
          <a:xfrm>
            <a:off x="1214414" y="1577997"/>
            <a:ext cx="6767512" cy="4400550"/>
          </a:xfrm>
          <a:prstGeom prst="rect">
            <a:avLst/>
          </a:prstGeom>
          <a:noFill/>
        </p:spPr>
      </p:pic>
      <p:sp>
        <p:nvSpPr>
          <p:cNvPr id="16" name="Text Box 5"/>
          <p:cNvSpPr txBox="1">
            <a:spLocks noChangeArrowheads="1"/>
          </p:cNvSpPr>
          <p:nvPr/>
        </p:nvSpPr>
        <p:spPr bwMode="auto">
          <a:xfrm>
            <a:off x="142908" y="6000768"/>
            <a:ext cx="9144000" cy="461665"/>
          </a:xfrm>
          <a:prstGeom prst="rect">
            <a:avLst/>
          </a:prstGeom>
          <a:noFill/>
          <a:ln w="12700" cap="sq">
            <a:noFill/>
            <a:miter lim="800000"/>
            <a:headEnd type="none" w="sm" len="sm"/>
            <a:tailEnd type="none" w="sm" len="sm"/>
          </a:ln>
          <a:effectLst/>
        </p:spPr>
        <p:txBody>
          <a:bodyPr wrap="square">
            <a:spAutoFit/>
          </a:bodyPr>
          <a:lstStyle/>
          <a:p>
            <a:pPr algn="ctr"/>
            <a:r>
              <a:rPr lang="pt-PT" sz="2400" b="1" dirty="0">
                <a:latin typeface="Calibri" pitchFamily="34" charset="0"/>
                <a:cs typeface="Calibri" pitchFamily="34" charset="0"/>
              </a:rPr>
              <a:t>Durante o dia ou em condições de iluminação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05"/>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 calcmode="lin" valueType="num">
                                      <p:cBhvr>
                                        <p:cTn id="9" dur="1000" fill="hold"/>
                                        <p:tgtEl>
                                          <p:spTgt spid="15"/>
                                        </p:tgtEl>
                                        <p:attrNameLst>
                                          <p:attrName>ppt_x</p:attrName>
                                        </p:attrNameLst>
                                      </p:cBhvr>
                                      <p:tavLst>
                                        <p:tav tm="0">
                                          <p:val>
                                            <p:strVal val="#ppt_x-.2"/>
                                          </p:val>
                                        </p:tav>
                                        <p:tav tm="100000">
                                          <p:val>
                                            <p:strVal val="#ppt_x"/>
                                          </p:val>
                                        </p:tav>
                                      </p:tavLst>
                                    </p:anim>
                                    <p:anim calcmode="lin" valueType="num">
                                      <p:cBhvr>
                                        <p:cTn id="10" dur="1000" fill="hold"/>
                                        <p:tgtEl>
                                          <p:spTgt spid="15"/>
                                        </p:tgtEl>
                                        <p:attrNameLst>
                                          <p:attrName>ppt_y</p:attrName>
                                        </p:attrNameLst>
                                      </p:cBhvr>
                                      <p:tavLst>
                                        <p:tav tm="0">
                                          <p:val>
                                            <p:strVal val="#ppt_y"/>
                                          </p:val>
                                        </p:tav>
                                        <p:tav tm="100000">
                                          <p:val>
                                            <p:strVal val="#ppt_y"/>
                                          </p:val>
                                        </p:tav>
                                      </p:tavLst>
                                    </p:anim>
                                    <p:animEffect transition="in" filter="fade">
                                      <p:cBhvr>
                                        <p:cTn id="11" dur="1000"/>
                                        <p:tgtEl>
                                          <p:spTgt spid="15"/>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1000" fill="hold"/>
                                        <p:tgtEl>
                                          <p:spTgt spid="16"/>
                                        </p:tgtEl>
                                        <p:attrNameLst>
                                          <p:attrName>ppt_x</p:attrName>
                                        </p:attrNameLst>
                                      </p:cBhvr>
                                      <p:tavLst>
                                        <p:tav tm="0">
                                          <p:val>
                                            <p:strVal val="#ppt_x-.2"/>
                                          </p:val>
                                        </p:tav>
                                        <p:tav tm="100000">
                                          <p:val>
                                            <p:strVal val="#ppt_x"/>
                                          </p:val>
                                        </p:tav>
                                      </p:tavLst>
                                    </p:anim>
                                    <p:anim calcmode="lin" valueType="num">
                                      <p:cBhvr>
                                        <p:cTn id="17" dur="1000" fill="hold"/>
                                        <p:tgtEl>
                                          <p:spTgt spid="16"/>
                                        </p:tgtEl>
                                        <p:attrNameLst>
                                          <p:attrName>ppt_y</p:attrName>
                                        </p:attrNameLst>
                                      </p:cBhvr>
                                      <p:tavLst>
                                        <p:tav tm="0">
                                          <p:val>
                                            <p:strVal val="#ppt_y"/>
                                          </p:val>
                                        </p:tav>
                                        <p:tav tm="100000">
                                          <p:val>
                                            <p:strVal val="#ppt_y"/>
                                          </p:val>
                                        </p:tav>
                                      </p:tavLst>
                                    </p:anim>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EC4324D-7787-43AA-8D96-A67366E9717F}" type="slidenum">
              <a:rPr lang="pt-BR" smtClean="0"/>
              <a:pPr/>
              <a:t>4</a:t>
            </a:fld>
            <a:endParaRPr lang="pt-BR"/>
          </a:p>
        </p:txBody>
      </p:sp>
      <p:pic>
        <p:nvPicPr>
          <p:cNvPr id="112642" name="Picture 2"/>
          <p:cNvPicPr>
            <a:picLocks noChangeAspect="1" noChangeArrowheads="1"/>
          </p:cNvPicPr>
          <p:nvPr/>
        </p:nvPicPr>
        <p:blipFill>
          <a:blip r:embed="rId3" cstate="print"/>
          <a:srcRect/>
          <a:stretch>
            <a:fillRect/>
          </a:stretch>
        </p:blipFill>
        <p:spPr bwMode="auto">
          <a:xfrm>
            <a:off x="467544" y="2132856"/>
            <a:ext cx="7968281" cy="3200375"/>
          </a:xfrm>
          <a:prstGeom prst="rect">
            <a:avLst/>
          </a:prstGeom>
          <a:noFill/>
          <a:ln w="9525">
            <a:noFill/>
            <a:miter lim="800000"/>
            <a:headEnd/>
            <a:tailEnd/>
          </a:ln>
        </p:spPr>
      </p:pic>
      <p:sp>
        <p:nvSpPr>
          <p:cNvPr id="6" name="CaixaDeTexto 5"/>
          <p:cNvSpPr txBox="1"/>
          <p:nvPr/>
        </p:nvSpPr>
        <p:spPr>
          <a:xfrm>
            <a:off x="0" y="476672"/>
            <a:ext cx="9144000" cy="707886"/>
          </a:xfrm>
          <a:prstGeom prst="rect">
            <a:avLst/>
          </a:prstGeom>
          <a:solidFill>
            <a:schemeClr val="accent1">
              <a:lumMod val="75000"/>
            </a:schemeClr>
          </a:solidFill>
          <a:ln>
            <a:solidFill>
              <a:schemeClr val="accent1"/>
            </a:solidFill>
          </a:ln>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40</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Sinalizações</a:t>
            </a:r>
          </a:p>
        </p:txBody>
      </p:sp>
      <p:pic>
        <p:nvPicPr>
          <p:cNvPr id="8" name="Picture 4" descr="boceto2"/>
          <p:cNvPicPr>
            <a:picLocks noChangeAspect="1" noChangeArrowheads="1"/>
          </p:cNvPicPr>
          <p:nvPr/>
        </p:nvPicPr>
        <p:blipFill>
          <a:blip r:embed="rId3" cstate="print"/>
          <a:srcRect/>
          <a:stretch>
            <a:fillRect/>
          </a:stretch>
        </p:blipFill>
        <p:spPr bwMode="auto">
          <a:xfrm>
            <a:off x="714348" y="1571612"/>
            <a:ext cx="7380287" cy="4398962"/>
          </a:xfrm>
          <a:prstGeom prst="rect">
            <a:avLst/>
          </a:prstGeom>
          <a:noFill/>
        </p:spPr>
      </p:pic>
      <p:sp>
        <p:nvSpPr>
          <p:cNvPr id="11" name="Text Box 5"/>
          <p:cNvSpPr txBox="1">
            <a:spLocks noChangeArrowheads="1"/>
          </p:cNvSpPr>
          <p:nvPr/>
        </p:nvSpPr>
        <p:spPr bwMode="auto">
          <a:xfrm>
            <a:off x="1201886" y="6000768"/>
            <a:ext cx="6411563" cy="461665"/>
          </a:xfrm>
          <a:prstGeom prst="rect">
            <a:avLst/>
          </a:prstGeom>
          <a:noFill/>
          <a:ln w="12700" cap="sq">
            <a:noFill/>
            <a:miter lim="800000"/>
            <a:headEnd type="none" w="sm" len="sm"/>
            <a:tailEnd type="none" w="sm" len="sm"/>
          </a:ln>
          <a:effectLst/>
        </p:spPr>
        <p:txBody>
          <a:bodyPr wrap="none">
            <a:spAutoFit/>
          </a:bodyPr>
          <a:lstStyle/>
          <a:p>
            <a:pPr algn="ctr"/>
            <a:r>
              <a:rPr lang="pt-PT" sz="2400" b="1" dirty="0">
                <a:latin typeface="Calibri" pitchFamily="34" charset="0"/>
                <a:cs typeface="Calibri" pitchFamily="34" charset="0"/>
              </a:rPr>
              <a:t>Durante a noite ou em condições de obscuridade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from="(-#ppt_w/2)" to="(#ppt_x)" calcmode="lin" valueType="num">
                                      <p:cBhvr>
                                        <p:cTn id="13" dur="600" fill="hold">
                                          <p:stCondLst>
                                            <p:cond delay="0"/>
                                          </p:stCondLst>
                                        </p:cTn>
                                        <p:tgtEl>
                                          <p:spTgt spid="11"/>
                                        </p:tgtEl>
                                        <p:attrNameLst>
                                          <p:attrName>ppt_x</p:attrName>
                                        </p:attrNameLst>
                                      </p:cBhvr>
                                    </p:anim>
                                    <p:anim from="0" to="-1.0" calcmode="lin" valueType="num">
                                      <p:cBhvr>
                                        <p:cTn id="14" dur="200" decel="50000" autoRev="1" fill="hold">
                                          <p:stCondLst>
                                            <p:cond delay="600"/>
                                          </p:stCondLst>
                                        </p:cTn>
                                        <p:tgtEl>
                                          <p:spTgt spid="11"/>
                                        </p:tgtEl>
                                        <p:attrNameLst>
                                          <p:attrName>xshear</p:attrName>
                                        </p:attrNameLst>
                                      </p:cBhvr>
                                    </p:anim>
                                    <p:animScale>
                                      <p:cBhvr>
                                        <p:cTn id="15" dur="200" decel="100000" autoRev="1" fill="hold">
                                          <p:stCondLst>
                                            <p:cond delay="600"/>
                                          </p:stCondLst>
                                        </p:cTn>
                                        <p:tgtEl>
                                          <p:spTgt spid="11"/>
                                        </p:tgtEl>
                                      </p:cBhvr>
                                      <p:from x="100000" y="100000"/>
                                      <p:to x="80000" y="100000"/>
                                    </p:animScale>
                                    <p:anim by="(#ppt_h/3+#ppt_w*0.1)" calcmode="lin" valueType="num">
                                      <p:cBhvr additive="sum">
                                        <p:cTn id="16"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1143000"/>
          </a:xfrm>
          <a:noFill/>
        </p:spPr>
        <p:txBody>
          <a:bodyPr/>
          <a:lstStyle/>
          <a:p>
            <a:pPr algn="ctr"/>
            <a:r>
              <a:rPr lang="pt-BR" sz="3200" b="1" u="sng" dirty="0" smtClean="0"/>
              <a:t>Procedimentos Básicos para </a:t>
            </a:r>
            <a:br>
              <a:rPr lang="pt-BR" sz="3200" b="1" u="sng" dirty="0" smtClean="0"/>
            </a:br>
            <a:r>
              <a:rPr lang="pt-BR" sz="3200" b="1" u="sng" dirty="0" smtClean="0"/>
              <a:t>Situações de derramamento</a:t>
            </a:r>
          </a:p>
        </p:txBody>
      </p:sp>
      <p:sp>
        <p:nvSpPr>
          <p:cNvPr id="32771" name="Rectangle 3"/>
          <p:cNvSpPr>
            <a:spLocks noChangeArrowheads="1"/>
          </p:cNvSpPr>
          <p:nvPr/>
        </p:nvSpPr>
        <p:spPr bwMode="auto">
          <a:xfrm>
            <a:off x="609600" y="1752600"/>
            <a:ext cx="8066856" cy="4709624"/>
          </a:xfrm>
          <a:prstGeom prst="rect">
            <a:avLst/>
          </a:prstGeom>
          <a:noFill/>
          <a:ln w="9525">
            <a:noFill/>
            <a:miter lim="800000"/>
            <a:headEnd/>
            <a:tailEnd/>
          </a:ln>
        </p:spPr>
        <p:txBody>
          <a:bodyPr wrap="square" lIns="92075" tIns="46038" rIns="92075" bIns="46038">
            <a:spAutoFit/>
          </a:bodyPr>
          <a:lstStyle/>
          <a:p>
            <a:pPr algn="just">
              <a:spcAft>
                <a:spcPct val="50000"/>
              </a:spcAft>
              <a:buClr>
                <a:srgbClr val="FF0000"/>
              </a:buClr>
              <a:buFont typeface="Symbol" pitchFamily="18" charset="2"/>
              <a:buChar char="Ö"/>
            </a:pPr>
            <a:r>
              <a:rPr lang="pt-BR" dirty="0"/>
              <a:t> </a:t>
            </a:r>
            <a:r>
              <a:rPr lang="pt-BR" sz="2400" b="1" dirty="0"/>
              <a:t>Aspectos de Higiene Ocupacional</a:t>
            </a:r>
          </a:p>
          <a:p>
            <a:pPr algn="just">
              <a:buFontTx/>
              <a:buChar char="•"/>
            </a:pPr>
            <a:r>
              <a:rPr lang="pt-BR" sz="2400" dirty="0"/>
              <a:t> Usar os EPI (roupas de proteção, luvas, máscaras </a:t>
            </a:r>
            <a:r>
              <a:rPr lang="pt-BR" sz="2400" dirty="0" err="1"/>
              <a:t>etc</a:t>
            </a:r>
            <a:r>
              <a:rPr lang="pt-BR" sz="2400" dirty="0"/>
              <a:t>);</a:t>
            </a:r>
          </a:p>
          <a:p>
            <a:pPr algn="just">
              <a:buFontTx/>
              <a:buChar char="•"/>
            </a:pPr>
            <a:r>
              <a:rPr lang="pt-BR" sz="2400" dirty="0" err="1" smtClean="0"/>
              <a:t>Descontaminar</a:t>
            </a:r>
            <a:r>
              <a:rPr lang="pt-BR" sz="2400" dirty="0" smtClean="0"/>
              <a:t> </a:t>
            </a:r>
            <a:r>
              <a:rPr lang="pt-BR" sz="2400" dirty="0"/>
              <a:t>a área, eliminando os resíduos remanescentes;</a:t>
            </a:r>
          </a:p>
          <a:p>
            <a:pPr algn="just">
              <a:buFontTx/>
              <a:buChar char="•"/>
            </a:pPr>
            <a:r>
              <a:rPr lang="pt-BR" sz="2400" dirty="0"/>
              <a:t> Avaliar o uso de água para lavagem;</a:t>
            </a:r>
          </a:p>
          <a:p>
            <a:pPr algn="just">
              <a:buFontTx/>
              <a:buChar char="•"/>
            </a:pPr>
            <a:r>
              <a:rPr lang="pt-BR" sz="2400" dirty="0"/>
              <a:t> Em caso de produto sólido, </a:t>
            </a:r>
            <a:r>
              <a:rPr lang="pt-BR" sz="2400" dirty="0" smtClean="0"/>
              <a:t>aspirar o local;</a:t>
            </a:r>
            <a:endParaRPr lang="pt-BR" sz="2400" dirty="0"/>
          </a:p>
          <a:p>
            <a:pPr algn="just">
              <a:buFontTx/>
              <a:buChar char="•"/>
            </a:pPr>
            <a:r>
              <a:rPr lang="pt-BR" sz="2400" dirty="0"/>
              <a:t> </a:t>
            </a:r>
            <a:r>
              <a:rPr lang="pt-BR" sz="2400" dirty="0" err="1"/>
              <a:t>Descontaminar</a:t>
            </a:r>
            <a:r>
              <a:rPr lang="pt-BR" sz="2400" dirty="0"/>
              <a:t>  os EPI/fardamentos adequadamente;</a:t>
            </a:r>
          </a:p>
          <a:p>
            <a:pPr algn="just">
              <a:buFontTx/>
              <a:buChar char="•"/>
            </a:pPr>
            <a:r>
              <a:rPr lang="pt-BR" sz="2400" dirty="0"/>
              <a:t> Equipamentos de madeira ou material absorvente devem ser </a:t>
            </a:r>
            <a:r>
              <a:rPr lang="pt-BR" sz="2400" dirty="0" smtClean="0"/>
              <a:t> </a:t>
            </a:r>
            <a:r>
              <a:rPr lang="pt-BR" sz="2400" dirty="0"/>
              <a:t>preferencialmente descartados após a sua contaminação;</a:t>
            </a:r>
          </a:p>
          <a:p>
            <a:pPr algn="just"/>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0-#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1143000"/>
          </a:xfrm>
          <a:noFill/>
        </p:spPr>
        <p:txBody>
          <a:bodyPr/>
          <a:lstStyle/>
          <a:p>
            <a:pPr algn="ctr"/>
            <a:r>
              <a:rPr lang="pt-BR" sz="3200" b="1" u="sng" dirty="0" smtClean="0"/>
              <a:t>Procedimentos Básicos para </a:t>
            </a:r>
            <a:br>
              <a:rPr lang="pt-BR" sz="3200" b="1" u="sng" dirty="0" smtClean="0"/>
            </a:br>
            <a:r>
              <a:rPr lang="pt-BR" sz="3200" b="1" u="sng" dirty="0" smtClean="0"/>
              <a:t>Situações de derramamento</a:t>
            </a:r>
          </a:p>
        </p:txBody>
      </p:sp>
      <p:sp>
        <p:nvSpPr>
          <p:cNvPr id="36867" name="Rectangle 3"/>
          <p:cNvSpPr>
            <a:spLocks noChangeArrowheads="1"/>
          </p:cNvSpPr>
          <p:nvPr/>
        </p:nvSpPr>
        <p:spPr bwMode="auto">
          <a:xfrm>
            <a:off x="609600" y="1676400"/>
            <a:ext cx="8534400" cy="4401847"/>
          </a:xfrm>
          <a:prstGeom prst="rect">
            <a:avLst/>
          </a:prstGeom>
          <a:noFill/>
          <a:ln w="9525">
            <a:noFill/>
            <a:miter lim="800000"/>
            <a:headEnd/>
            <a:tailEnd/>
          </a:ln>
        </p:spPr>
        <p:txBody>
          <a:bodyPr lIns="92075" tIns="46038" rIns="92075" bIns="46038">
            <a:spAutoFit/>
          </a:bodyPr>
          <a:lstStyle/>
          <a:p>
            <a:pPr>
              <a:buClr>
                <a:srgbClr val="FF0000"/>
              </a:buClr>
              <a:buFont typeface="Symbol" pitchFamily="18" charset="2"/>
              <a:buChar char="Ö"/>
            </a:pPr>
            <a:r>
              <a:rPr lang="pt-BR" dirty="0"/>
              <a:t> </a:t>
            </a:r>
            <a:r>
              <a:rPr lang="pt-BR" sz="2000" b="1" dirty="0"/>
              <a:t>Aspectos de Meio Ambiente</a:t>
            </a:r>
          </a:p>
          <a:p>
            <a:pPr>
              <a:buFontTx/>
              <a:buChar char="•"/>
            </a:pPr>
            <a:r>
              <a:rPr lang="pt-BR" sz="2000" dirty="0"/>
              <a:t> Treinamento e conhecimento sobre o sistema de controle</a:t>
            </a:r>
          </a:p>
          <a:p>
            <a:r>
              <a:rPr lang="pt-BR" sz="2000" dirty="0"/>
              <a:t>   ambiental da área de ocorrência;</a:t>
            </a:r>
          </a:p>
          <a:p>
            <a:pPr>
              <a:buFontTx/>
              <a:buChar char="•"/>
            </a:pPr>
            <a:r>
              <a:rPr lang="pt-BR" sz="2000" dirty="0"/>
              <a:t> Controlar o derramamento evitando a diluição do produto;</a:t>
            </a:r>
          </a:p>
          <a:p>
            <a:pPr>
              <a:buFontTx/>
              <a:buChar char="•"/>
            </a:pPr>
            <a:r>
              <a:rPr lang="pt-BR" sz="2000" dirty="0"/>
              <a:t> Usar material absorvente para confinar o produto na menor área</a:t>
            </a:r>
          </a:p>
          <a:p>
            <a:r>
              <a:rPr lang="pt-BR" sz="2000" dirty="0"/>
              <a:t>   possível;</a:t>
            </a:r>
          </a:p>
          <a:p>
            <a:pPr>
              <a:buFontTx/>
              <a:buChar char="•"/>
            </a:pPr>
            <a:r>
              <a:rPr lang="pt-BR" sz="2000" dirty="0"/>
              <a:t> Recolher o produto derramado e condicioná-lo em recipiente</a:t>
            </a:r>
          </a:p>
          <a:p>
            <a:r>
              <a:rPr lang="pt-BR" sz="2000" dirty="0"/>
              <a:t>   fechado;</a:t>
            </a:r>
          </a:p>
          <a:p>
            <a:pPr>
              <a:buFontTx/>
              <a:buChar char="•"/>
            </a:pPr>
            <a:r>
              <a:rPr lang="pt-BR" sz="2000" dirty="0"/>
              <a:t> Reciclá-lo internamente quando possível;</a:t>
            </a:r>
          </a:p>
          <a:p>
            <a:pPr>
              <a:buFontTx/>
              <a:buChar char="•"/>
            </a:pPr>
            <a:r>
              <a:rPr lang="pt-BR" sz="2000" dirty="0"/>
              <a:t> </a:t>
            </a:r>
            <a:r>
              <a:rPr lang="pt-BR" sz="2000" dirty="0" err="1"/>
              <a:t>Contactar</a:t>
            </a:r>
            <a:r>
              <a:rPr lang="pt-BR" sz="2000" dirty="0"/>
              <a:t> o fabricante para a destinação ambientalmente correta;</a:t>
            </a:r>
          </a:p>
          <a:p>
            <a:pPr>
              <a:buFontTx/>
              <a:buChar char="•"/>
            </a:pPr>
            <a:r>
              <a:rPr lang="pt-BR" sz="2000" dirty="0"/>
              <a:t> O efluente gerado deve ser analisado antes do descarte;</a:t>
            </a:r>
          </a:p>
          <a:p>
            <a:pPr>
              <a:buFontTx/>
              <a:buChar char="•"/>
            </a:pPr>
            <a:r>
              <a:rPr lang="pt-BR" sz="2000" dirty="0"/>
              <a:t> Analisar o impacto do produto no corpo receptor;</a:t>
            </a:r>
          </a:p>
          <a:p>
            <a:pPr>
              <a:buFontTx/>
              <a:buChar char="•"/>
            </a:pPr>
            <a:r>
              <a:rPr lang="pt-BR" sz="2000" dirty="0"/>
              <a:t> Quando a causa for da embalagem, informar ao expedidor para </a:t>
            </a:r>
          </a:p>
          <a:p>
            <a:r>
              <a:rPr lang="pt-BR" sz="2000" dirty="0"/>
              <a:t>   que sejam tomadas as medidas cabíveis.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685800"/>
          </a:xfrm>
          <a:noFill/>
        </p:spPr>
        <p:txBody>
          <a:bodyPr/>
          <a:lstStyle/>
          <a:p>
            <a:pPr algn="ctr"/>
            <a:r>
              <a:rPr lang="pt-BR" sz="3200" b="1" u="sng" dirty="0" smtClean="0"/>
              <a:t>Segurança no Armazenamento</a:t>
            </a:r>
          </a:p>
        </p:txBody>
      </p:sp>
      <p:sp>
        <p:nvSpPr>
          <p:cNvPr id="38915" name="Rectangle 3"/>
          <p:cNvSpPr>
            <a:spLocks noChangeArrowheads="1"/>
          </p:cNvSpPr>
          <p:nvPr/>
        </p:nvSpPr>
        <p:spPr bwMode="auto">
          <a:xfrm>
            <a:off x="898525" y="1556792"/>
            <a:ext cx="8245475" cy="4094070"/>
          </a:xfrm>
          <a:prstGeom prst="rect">
            <a:avLst/>
          </a:prstGeom>
          <a:noFill/>
          <a:ln w="9525">
            <a:noFill/>
            <a:miter lim="800000"/>
            <a:headEnd/>
            <a:tailEnd/>
          </a:ln>
        </p:spPr>
        <p:txBody>
          <a:bodyPr lIns="92075" tIns="46038" rIns="92075" bIns="46038">
            <a:spAutoFit/>
          </a:bodyPr>
          <a:lstStyle/>
          <a:p>
            <a:pPr>
              <a:buFontTx/>
              <a:buChar char="•"/>
            </a:pPr>
            <a:r>
              <a:rPr lang="pt-BR" dirty="0"/>
              <a:t> </a:t>
            </a:r>
            <a:r>
              <a:rPr lang="pt-BR" sz="2000" dirty="0"/>
              <a:t>Evitar piso escorregadio;</a:t>
            </a:r>
          </a:p>
          <a:p>
            <a:pPr>
              <a:buFontTx/>
              <a:buChar char="•"/>
            </a:pPr>
            <a:r>
              <a:rPr lang="pt-BR" sz="2000" dirty="0"/>
              <a:t> Garantir a </a:t>
            </a:r>
            <a:r>
              <a:rPr lang="pt-BR" sz="2000" dirty="0" err="1"/>
              <a:t>estanqueidade</a:t>
            </a:r>
            <a:r>
              <a:rPr lang="pt-BR" sz="2000" dirty="0"/>
              <a:t> do piso usando rejunte entre placas </a:t>
            </a:r>
          </a:p>
          <a:p>
            <a:r>
              <a:rPr lang="pt-BR" sz="2000" dirty="0"/>
              <a:t>  de concreto (</a:t>
            </a:r>
            <a:r>
              <a:rPr lang="pt-BR" sz="2000" dirty="0" err="1"/>
              <a:t>mastique</a:t>
            </a:r>
            <a:r>
              <a:rPr lang="pt-BR" sz="2000" dirty="0"/>
              <a:t>);</a:t>
            </a:r>
          </a:p>
          <a:p>
            <a:pPr>
              <a:buFontTx/>
              <a:buChar char="•"/>
            </a:pPr>
            <a:r>
              <a:rPr lang="pt-BR" sz="2000" dirty="0"/>
              <a:t> Não exceder a capacidade de carga do piso;</a:t>
            </a:r>
          </a:p>
          <a:p>
            <a:pPr>
              <a:buFontTx/>
              <a:buChar char="•"/>
            </a:pPr>
            <a:r>
              <a:rPr lang="pt-BR" sz="2000" dirty="0"/>
              <a:t> Promover o </a:t>
            </a:r>
            <a:r>
              <a:rPr lang="pt-BR" sz="2000" dirty="0" err="1"/>
              <a:t>lay-out</a:t>
            </a:r>
            <a:r>
              <a:rPr lang="pt-BR" sz="2000" dirty="0"/>
              <a:t> adequado (livre trânsito de pessoas e </a:t>
            </a:r>
          </a:p>
          <a:p>
            <a:r>
              <a:rPr lang="pt-BR" sz="2000" dirty="0"/>
              <a:t>  máquinas, acesso a saídas e equipamentos de segurança </a:t>
            </a:r>
            <a:r>
              <a:rPr lang="pt-BR" sz="2000" dirty="0" err="1"/>
              <a:t>etc</a:t>
            </a:r>
            <a:r>
              <a:rPr lang="pt-BR" sz="2000" dirty="0" smtClean="0"/>
              <a:t>);</a:t>
            </a:r>
            <a:endParaRPr lang="pt-BR" sz="2000" dirty="0"/>
          </a:p>
          <a:p>
            <a:pPr>
              <a:buFontTx/>
              <a:buChar char="•"/>
            </a:pPr>
            <a:r>
              <a:rPr lang="pt-BR" sz="2000" dirty="0"/>
              <a:t> Segregar as classes de material evitando as incompatibilidades</a:t>
            </a:r>
          </a:p>
          <a:p>
            <a:r>
              <a:rPr lang="pt-BR" sz="2000" dirty="0"/>
              <a:t>  de produtos;</a:t>
            </a:r>
          </a:p>
          <a:p>
            <a:pPr>
              <a:buFontTx/>
              <a:buChar char="•"/>
            </a:pPr>
            <a:r>
              <a:rPr lang="pt-BR" sz="2000" dirty="0"/>
              <a:t> Evitar o contato direto entre as embalagens e o piso;</a:t>
            </a:r>
          </a:p>
          <a:p>
            <a:pPr>
              <a:buFontTx/>
              <a:buChar char="•"/>
            </a:pPr>
            <a:r>
              <a:rPr lang="pt-BR" sz="2000" dirty="0"/>
              <a:t> Não armazenar embalagens abertas, danificadas ou com</a:t>
            </a:r>
          </a:p>
          <a:p>
            <a:r>
              <a:rPr lang="pt-BR" sz="2000" dirty="0"/>
              <a:t>   vazamentos;</a:t>
            </a:r>
          </a:p>
          <a:p>
            <a:pPr>
              <a:buFontTx/>
              <a:buChar char="•"/>
            </a:pPr>
            <a:r>
              <a:rPr lang="pt-BR" sz="2000" dirty="0"/>
              <a:t> Minimizar qualquer ponto de calor (distância de luminárias,</a:t>
            </a:r>
          </a:p>
          <a:p>
            <a:r>
              <a:rPr lang="pt-BR" sz="2000" dirty="0"/>
              <a:t>   equipamentos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0-#ppt_w/2"/>
                                          </p:val>
                                        </p:tav>
                                        <p:tav tm="100000">
                                          <p:val>
                                            <p:strVal val="#ppt_x"/>
                                          </p:val>
                                        </p:tav>
                                      </p:tavLst>
                                    </p:anim>
                                    <p:anim calcmode="lin" valueType="num">
                                      <p:cBhvr additive="base">
                                        <p:cTn id="8"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44</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3571868" y="1857364"/>
            <a:ext cx="5143536" cy="4154984"/>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A embalagem vazia de produto químico é uma fonte de perigo até que tenha sido efetivamente e corretamente descartada; esta embalagem deve ser tratada como resíduo perigoso. Embalagens vazias de produtos químicos e seus resíduos contidos nestas devem ser segregados e rotulados adequadamente para sua destinação apropriada e conforme a legislação em vigor.</a:t>
            </a:r>
            <a:endParaRPr lang="pt-PT" sz="2400" b="1" dirty="0">
              <a:latin typeface="Calibri" pitchFamily="34" charset="0"/>
              <a:cs typeface="Calibri" pitchFamily="34" charset="0"/>
            </a:endParaRPr>
          </a:p>
        </p:txBody>
      </p:sp>
      <p:pic>
        <p:nvPicPr>
          <p:cNvPr id="96258" name="Picture 2" descr="http://www.ufgd.edu.br/noticias/empresa-contratada-pela-ufgd-faz-a-coleta-e-destinacao-correta-para-os-residuos-dos-laboratorios/image_mini"/>
          <p:cNvPicPr>
            <a:picLocks noChangeAspect="1" noChangeArrowheads="1"/>
          </p:cNvPicPr>
          <p:nvPr/>
        </p:nvPicPr>
        <p:blipFill>
          <a:blip r:embed="rId3" cstate="print"/>
          <a:srcRect/>
          <a:stretch>
            <a:fillRect/>
          </a:stretch>
        </p:blipFill>
        <p:spPr bwMode="auto">
          <a:xfrm>
            <a:off x="285720" y="2643182"/>
            <a:ext cx="3143272"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ppt_w</p:attrName>
                                        </p:attrNameLst>
                                      </p:cBhvr>
                                      <p:tavLst>
                                        <p:tav tm="0">
                                          <p:val>
                                            <p:strVal val="#ppt_w+.3"/>
                                          </p:val>
                                        </p:tav>
                                        <p:tav tm="100000">
                                          <p:val>
                                            <p:strVal val="#ppt_w"/>
                                          </p:val>
                                        </p:tav>
                                      </p:tavLst>
                                    </p:anim>
                                    <p:anim calcmode="lin" valueType="num">
                                      <p:cBhvr>
                                        <p:cTn id="8" dur="1000" fill="hold"/>
                                        <p:tgtEl>
                                          <p:spTgt spid="96258"/>
                                        </p:tgtEl>
                                        <p:attrNameLst>
                                          <p:attrName>ppt_h</p:attrName>
                                        </p:attrNameLst>
                                      </p:cBhvr>
                                      <p:tavLst>
                                        <p:tav tm="0">
                                          <p:val>
                                            <p:strVal val="#ppt_h"/>
                                          </p:val>
                                        </p:tav>
                                        <p:tav tm="100000">
                                          <p:val>
                                            <p:strVal val="#ppt_h"/>
                                          </p:val>
                                        </p:tav>
                                      </p:tavLst>
                                    </p:anim>
                                    <p:animEffect transition="in" filter="fade">
                                      <p:cBhvr>
                                        <p:cTn id="9" dur="1000"/>
                                        <p:tgtEl>
                                          <p:spTgt spid="9625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45</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4714876" y="1857364"/>
            <a:ext cx="4000528" cy="4893647"/>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As empresas devem assegurar-se da disposição/destinação correta de suas embalagens vazias de produtos químicos, desenvolver meios para operar em um meio ambiente aceitável minimizando o impacto que pode ocorrer neste meio e como </a:t>
            </a:r>
            <a:r>
              <a:rPr lang="pt-BR" sz="2400" b="1" dirty="0" err="1" smtClean="0">
                <a:latin typeface="Calibri" pitchFamily="34" charset="0"/>
                <a:cs typeface="Calibri" pitchFamily="34" charset="0"/>
              </a:rPr>
              <a:t>consequência</a:t>
            </a:r>
            <a:r>
              <a:rPr lang="pt-BR" sz="2400" b="1" dirty="0" smtClean="0">
                <a:latin typeface="Calibri" pitchFamily="34" charset="0"/>
                <a:cs typeface="Calibri" pitchFamily="34" charset="0"/>
              </a:rPr>
              <a:t> obter também o envolvimento do ser humano. </a:t>
            </a:r>
            <a:endParaRPr lang="pt-PT" sz="2400" b="1" dirty="0">
              <a:latin typeface="Calibri" pitchFamily="34" charset="0"/>
              <a:cs typeface="Calibri" pitchFamily="34" charset="0"/>
            </a:endParaRPr>
          </a:p>
        </p:txBody>
      </p:sp>
      <p:pic>
        <p:nvPicPr>
          <p:cNvPr id="100354" name="Picture 2" descr="http://www.informativo.uem.br/novo/images/stories/2008/816/816-pro-residuos-chapeco-sc.jpg"/>
          <p:cNvPicPr>
            <a:picLocks noChangeAspect="1" noChangeArrowheads="1"/>
          </p:cNvPicPr>
          <p:nvPr/>
        </p:nvPicPr>
        <p:blipFill>
          <a:blip r:embed="rId3" cstate="print"/>
          <a:srcRect/>
          <a:stretch>
            <a:fillRect/>
          </a:stretch>
        </p:blipFill>
        <p:spPr bwMode="auto">
          <a:xfrm>
            <a:off x="214282" y="2500306"/>
            <a:ext cx="4329576" cy="2857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fade">
                                      <p:cBhvr>
                                        <p:cTn id="7" dur="1000"/>
                                        <p:tgtEl>
                                          <p:spTgt spid="100354"/>
                                        </p:tgtEl>
                                      </p:cBhvr>
                                    </p:animEffect>
                                    <p:anim calcmode="lin" valueType="num">
                                      <p:cBhvr>
                                        <p:cTn id="8" dur="1000" fill="hold"/>
                                        <p:tgtEl>
                                          <p:spTgt spid="100354"/>
                                        </p:tgtEl>
                                        <p:attrNameLst>
                                          <p:attrName>ppt_x</p:attrName>
                                        </p:attrNameLst>
                                      </p:cBhvr>
                                      <p:tavLst>
                                        <p:tav tm="0">
                                          <p:val>
                                            <p:strVal val="#ppt_x"/>
                                          </p:val>
                                        </p:tav>
                                        <p:tav tm="100000">
                                          <p:val>
                                            <p:strVal val="#ppt_x"/>
                                          </p:val>
                                        </p:tav>
                                      </p:tavLst>
                                    </p:anim>
                                    <p:anim calcmode="lin" valueType="num">
                                      <p:cBhvr>
                                        <p:cTn id="9" dur="1000" fill="hold"/>
                                        <p:tgtEl>
                                          <p:spTgt spid="1003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46</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4429124" y="2453714"/>
            <a:ext cx="4286280" cy="3046988"/>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Evite causar riscos destinando de maneira correta e segura as embalagens vazias de produtos químicos usados no seu processo industrial. É essencial que as pessoas responsáveis pelos processos estejam cientes dos riscos.</a:t>
            </a:r>
            <a:endParaRPr lang="pt-PT" sz="2400" b="1" dirty="0">
              <a:latin typeface="Calibri" pitchFamily="34" charset="0"/>
              <a:cs typeface="Calibri" pitchFamily="34" charset="0"/>
            </a:endParaRPr>
          </a:p>
        </p:txBody>
      </p:sp>
      <p:pic>
        <p:nvPicPr>
          <p:cNvPr id="98306" name="Picture 2" descr="http://t0.gstatic.com/images?q=tbn:ANd9GcRz44f3_6AowpQ4rpDSxZ96RGBiPMu_TvmnL9HP_Lx7EAefvldG4w"/>
          <p:cNvPicPr>
            <a:picLocks noChangeAspect="1" noChangeArrowheads="1"/>
          </p:cNvPicPr>
          <p:nvPr/>
        </p:nvPicPr>
        <p:blipFill>
          <a:blip r:embed="rId3" cstate="print"/>
          <a:srcRect/>
          <a:stretch>
            <a:fillRect/>
          </a:stretch>
        </p:blipFill>
        <p:spPr bwMode="auto">
          <a:xfrm>
            <a:off x="285720" y="2786058"/>
            <a:ext cx="4053164"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ppt_x</p:attrName>
                                        </p:attrNameLst>
                                      </p:cBhvr>
                                      <p:tavLst>
                                        <p:tav tm="0">
                                          <p:val>
                                            <p:strVal val="#ppt_x-.2"/>
                                          </p:val>
                                        </p:tav>
                                        <p:tav tm="100000">
                                          <p:val>
                                            <p:strVal val="#ppt_x"/>
                                          </p:val>
                                        </p:tav>
                                      </p:tavLst>
                                    </p:anim>
                                    <p:anim calcmode="lin" valueType="num">
                                      <p:cBhvr>
                                        <p:cTn id="8" dur="1000" fill="hold"/>
                                        <p:tgtEl>
                                          <p:spTgt spid="98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47</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4857752" y="2143116"/>
            <a:ext cx="3857652" cy="3416320"/>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As embalagens vazias devem ser enviadas a empresas de destinação de resíduos licenciadas e autorizadas pelos órgãos ambientais. O descarte deve ser feito conforme as leis e regulamentos federais, estaduais e ou municipais.</a:t>
            </a:r>
            <a:endParaRPr lang="pt-PT" sz="2400" b="1" dirty="0">
              <a:latin typeface="Calibri" pitchFamily="34" charset="0"/>
              <a:cs typeface="Calibri" pitchFamily="34" charset="0"/>
            </a:endParaRPr>
          </a:p>
        </p:txBody>
      </p:sp>
      <p:pic>
        <p:nvPicPr>
          <p:cNvPr id="102402" name="Picture 2" descr="http://www.ebc.com.br/sites/default/files/styles/large/public/embalagens-vazias-de-agrotoxicos.jpg"/>
          <p:cNvPicPr>
            <a:picLocks noChangeAspect="1" noChangeArrowheads="1"/>
          </p:cNvPicPr>
          <p:nvPr/>
        </p:nvPicPr>
        <p:blipFill>
          <a:blip r:embed="rId3" cstate="print"/>
          <a:srcRect/>
          <a:stretch>
            <a:fillRect/>
          </a:stretch>
        </p:blipFill>
        <p:spPr bwMode="auto">
          <a:xfrm>
            <a:off x="214282" y="2071678"/>
            <a:ext cx="4619625" cy="3467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1000" fill="hold"/>
                                        <p:tgtEl>
                                          <p:spTgt spid="102402"/>
                                        </p:tgtEl>
                                        <p:attrNameLst>
                                          <p:attrName>ppt_x</p:attrName>
                                        </p:attrNameLst>
                                      </p:cBhvr>
                                      <p:tavLst>
                                        <p:tav tm="0">
                                          <p:val>
                                            <p:strVal val="#ppt_x-.2"/>
                                          </p:val>
                                        </p:tav>
                                        <p:tav tm="100000">
                                          <p:val>
                                            <p:strVal val="#ppt_x"/>
                                          </p:val>
                                        </p:tav>
                                      </p:tavLst>
                                    </p:anim>
                                    <p:anim calcmode="lin" valueType="num">
                                      <p:cBhvr>
                                        <p:cTn id="8" dur="1000" fill="hold"/>
                                        <p:tgtEl>
                                          <p:spTgt spid="1024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0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48</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4857752" y="2143116"/>
            <a:ext cx="3857652" cy="461665"/>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a:t>
            </a:r>
            <a:endParaRPr lang="pt-PT" sz="2400" b="1" dirty="0">
              <a:latin typeface="Calibri" pitchFamily="34" charset="0"/>
              <a:cs typeface="Calibri" pitchFamily="34" charset="0"/>
            </a:endParaRPr>
          </a:p>
        </p:txBody>
      </p:sp>
      <p:sp>
        <p:nvSpPr>
          <p:cNvPr id="8" name="Retângulo 7"/>
          <p:cNvSpPr/>
          <p:nvPr/>
        </p:nvSpPr>
        <p:spPr>
          <a:xfrm>
            <a:off x="3428992" y="1628082"/>
            <a:ext cx="5286412" cy="4893647"/>
          </a:xfrm>
          <a:prstGeom prst="rect">
            <a:avLst/>
          </a:prstGeom>
        </p:spPr>
        <p:txBody>
          <a:bodyPr wrap="square">
            <a:spAutoFit/>
          </a:bodyPr>
          <a:lstStyle/>
          <a:p>
            <a:pPr algn="just"/>
            <a:r>
              <a:rPr lang="pt-BR" sz="2400" b="1" dirty="0" smtClean="0">
                <a:solidFill>
                  <a:schemeClr val="accent1"/>
                </a:solidFill>
                <a:latin typeface="Calibri" pitchFamily="34" charset="0"/>
                <a:cs typeface="Calibri" pitchFamily="34" charset="0"/>
              </a:rPr>
              <a:t>SEQUÊNCIA IDEAL PARA O DESCARTE </a:t>
            </a:r>
            <a:r>
              <a:rPr lang="pt-BR" sz="2400" b="1" dirty="0" smtClean="0">
                <a:solidFill>
                  <a:schemeClr val="accent1"/>
                </a:solidFill>
                <a:latin typeface="Calibri" pitchFamily="34" charset="0"/>
                <a:cs typeface="Calibri" pitchFamily="34" charset="0"/>
              </a:rPr>
              <a:t>DE EMBALAGENS VAZIAS DE </a:t>
            </a:r>
            <a:r>
              <a:rPr lang="pt-BR" sz="2400" b="1" dirty="0" smtClean="0">
                <a:solidFill>
                  <a:schemeClr val="accent1"/>
                </a:solidFill>
                <a:latin typeface="Calibri" pitchFamily="34" charset="0"/>
                <a:cs typeface="Calibri" pitchFamily="34" charset="0"/>
              </a:rPr>
              <a:t>PRODUTOS QUÍMICOS:</a:t>
            </a:r>
          </a:p>
          <a:p>
            <a:pPr algn="just"/>
            <a:r>
              <a:rPr lang="pt-BR" sz="2400" b="1" dirty="0" smtClean="0">
                <a:latin typeface="Calibri" pitchFamily="34" charset="0"/>
                <a:cs typeface="Calibri" pitchFamily="34" charset="0"/>
              </a:rPr>
              <a:t>1 - Segregar as embalagens vazias de produtos químicos em área adequada para o armazenamento de resíduos químicos para a posterior destinação</a:t>
            </a:r>
            <a:r>
              <a:rPr lang="pt-BR" sz="2400" b="1" dirty="0" smtClean="0">
                <a:latin typeface="Calibri" pitchFamily="34" charset="0"/>
                <a:cs typeface="Calibri" pitchFamily="34" charset="0"/>
              </a:rPr>
              <a:t>;</a:t>
            </a:r>
          </a:p>
          <a:p>
            <a:pPr algn="just"/>
            <a:endParaRPr lang="pt-BR" sz="2400" b="1" dirty="0" smtClean="0">
              <a:latin typeface="Calibri" pitchFamily="34" charset="0"/>
              <a:cs typeface="Calibri" pitchFamily="34" charset="0"/>
            </a:endParaRPr>
          </a:p>
          <a:p>
            <a:pPr algn="just"/>
            <a:r>
              <a:rPr lang="pt-BR" sz="2400" b="1" dirty="0" smtClean="0">
                <a:latin typeface="Calibri" pitchFamily="34" charset="0"/>
                <a:cs typeface="Calibri" pitchFamily="34" charset="0"/>
              </a:rPr>
              <a:t>2 - Remover todo e qualquer rótulo da embalagem a ser destinada, e rotular adequadamente como resíduo, impossibilitando assim a sua reutilização inadequada;</a:t>
            </a:r>
          </a:p>
        </p:txBody>
      </p:sp>
      <p:pic>
        <p:nvPicPr>
          <p:cNvPr id="106500" name="Picture 4" descr="http://t2.gstatic.com/images?q=tbn:ANd9GcRO2uqDKbwzUXnHOR4S31iBbrwSm-ShRx6bOWfsrnmO2es9FzldiA"/>
          <p:cNvPicPr>
            <a:picLocks noChangeAspect="1" noChangeArrowheads="1"/>
          </p:cNvPicPr>
          <p:nvPr/>
        </p:nvPicPr>
        <p:blipFill>
          <a:blip r:embed="rId3" cstate="print"/>
          <a:srcRect/>
          <a:stretch>
            <a:fillRect/>
          </a:stretch>
        </p:blipFill>
        <p:spPr bwMode="auto">
          <a:xfrm>
            <a:off x="214283" y="1788123"/>
            <a:ext cx="3129980" cy="41412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fade">
                                      <p:cBhvr>
                                        <p:cTn id="7" dur="50"/>
                                        <p:tgtEl>
                                          <p:spTgt spid="106500"/>
                                        </p:tgtEl>
                                      </p:cBhvr>
                                    </p:animEffect>
                                    <p:anim calcmode="lin" valueType="num">
                                      <p:cBhvr>
                                        <p:cTn id="8" dur="200" fill="hold"/>
                                        <p:tgtEl>
                                          <p:spTgt spid="106500"/>
                                        </p:tgtEl>
                                        <p:attrNameLst>
                                          <p:attrName>ppt_x</p:attrName>
                                        </p:attrNameLst>
                                      </p:cBhvr>
                                      <p:tavLst>
                                        <p:tav tm="0">
                                          <p:val>
                                            <p:strVal val="#ppt_x"/>
                                          </p:val>
                                        </p:tav>
                                        <p:tav tm="100000">
                                          <p:val>
                                            <p:strVal val="#ppt_x"/>
                                          </p:val>
                                        </p:tav>
                                      </p:tavLst>
                                    </p:anim>
                                    <p:anim calcmode="lin" valueType="num">
                                      <p:cBhvr>
                                        <p:cTn id="9" dur="200" fill="hold"/>
                                        <p:tgtEl>
                                          <p:spTgt spid="106500"/>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1065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1065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4"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8">
                                            <p:txEl>
                                              <p:pRg st="0" end="0"/>
                                            </p:txEl>
                                          </p:spTgt>
                                        </p:tgtEl>
                                        <p:attrNameLst>
                                          <p:attrName>ppt_x</p:attrName>
                                        </p:attrNameLst>
                                      </p:cBhvr>
                                    </p:anim>
                                    <p:anim from="0" to="-1.0" calcmode="lin" valueType="num">
                                      <p:cBhvr>
                                        <p:cTn id="15" dur="200" decel="50000" autoRev="1" fill="hold">
                                          <p:stCondLst>
                                            <p:cond delay="600"/>
                                          </p:stCondLst>
                                        </p:cTn>
                                        <p:tgtEl>
                                          <p:spTgt spid="8">
                                            <p:txEl>
                                              <p:pRg st="0" end="0"/>
                                            </p:txEl>
                                          </p:spTgt>
                                        </p:tgtEl>
                                        <p:attrNameLst>
                                          <p:attrName>xshear</p:attrName>
                                        </p:attrNameLst>
                                      </p:cBhvr>
                                    </p:anim>
                                    <p:animScale>
                                      <p:cBhvr>
                                        <p:cTn id="16" dur="200" decel="100000" autoRev="1" fill="hold">
                                          <p:stCondLst>
                                            <p:cond delay="600"/>
                                          </p:stCondLst>
                                        </p:cTn>
                                        <p:tgtEl>
                                          <p:spTgt spid="8">
                                            <p:txEl>
                                              <p:pRg st="0" end="0"/>
                                            </p:txEl>
                                          </p:spTgt>
                                        </p:tgtEl>
                                      </p:cBhvr>
                                      <p:from x="100000" y="100000"/>
                                      <p:to x="80000" y="100000"/>
                                    </p:animScale>
                                    <p:anim by="(#ppt_h/3+#ppt_w*0.1)" calcmode="lin" valueType="num">
                                      <p:cBhvr additive="sum">
                                        <p:cTn id="17" dur="200" decel="100000" autoRev="1" fill="hold">
                                          <p:stCondLst>
                                            <p:cond delay="600"/>
                                          </p:stCondLst>
                                        </p:cTn>
                                        <p:tgtEl>
                                          <p:spTgt spid="8">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p:cTn id="2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2000"/>
                                        <p:tgtEl>
                                          <p:spTgt spid="8">
                                            <p:txEl>
                                              <p:pRg st="3" end="3"/>
                                            </p:txEl>
                                          </p:spTgt>
                                        </p:tgtEl>
                                      </p:cBhvr>
                                    </p:animEffect>
                                    <p:anim calcmode="lin" valueType="num">
                                      <p:cBhvr>
                                        <p:cTn id="29"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30"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1"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49</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4857752" y="2143116"/>
            <a:ext cx="3857652" cy="461665"/>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a:t>
            </a:r>
            <a:endParaRPr lang="pt-PT" sz="2400" b="1" dirty="0">
              <a:latin typeface="Calibri" pitchFamily="34" charset="0"/>
              <a:cs typeface="Calibri" pitchFamily="34" charset="0"/>
            </a:endParaRPr>
          </a:p>
        </p:txBody>
      </p:sp>
      <p:sp>
        <p:nvSpPr>
          <p:cNvPr id="8" name="Retângulo 7"/>
          <p:cNvSpPr/>
          <p:nvPr/>
        </p:nvSpPr>
        <p:spPr>
          <a:xfrm>
            <a:off x="3714744" y="1628082"/>
            <a:ext cx="5000660" cy="4893647"/>
          </a:xfrm>
          <a:prstGeom prst="rect">
            <a:avLst/>
          </a:prstGeom>
        </p:spPr>
        <p:txBody>
          <a:bodyPr wrap="square">
            <a:spAutoFit/>
          </a:bodyPr>
          <a:lstStyle/>
          <a:p>
            <a:pPr algn="just"/>
            <a:r>
              <a:rPr lang="pt-BR" sz="2400" b="1" dirty="0" smtClean="0">
                <a:latin typeface="Calibri" pitchFamily="34" charset="0"/>
                <a:cs typeface="Calibri" pitchFamily="34" charset="0"/>
              </a:rPr>
              <a:t>3 - Providenciar a solicitação de CADRI (Certificado de Aprovação Destinação de Resíduos Industriais) com a devida anuência do Órgão Ambiental Estadual e em acordo, com a empresa de destinação de resíduos contratada para o serviço</a:t>
            </a:r>
            <a:r>
              <a:rPr lang="pt-BR" sz="2400" b="1" dirty="0" smtClean="0">
                <a:latin typeface="Calibri" pitchFamily="34" charset="0"/>
                <a:cs typeface="Calibri" pitchFamily="34" charset="0"/>
              </a:rPr>
              <a:t>;</a:t>
            </a:r>
          </a:p>
          <a:p>
            <a:pPr algn="just"/>
            <a:endParaRPr lang="pt-BR" sz="2400" b="1" dirty="0" smtClean="0">
              <a:latin typeface="Calibri" pitchFamily="34" charset="0"/>
              <a:cs typeface="Calibri" pitchFamily="34" charset="0"/>
            </a:endParaRPr>
          </a:p>
          <a:p>
            <a:pPr algn="just"/>
            <a:r>
              <a:rPr lang="pt-BR" sz="2400" b="1" dirty="0" smtClean="0">
                <a:latin typeface="Calibri" pitchFamily="34" charset="0"/>
                <a:cs typeface="Calibri" pitchFamily="34" charset="0"/>
              </a:rPr>
              <a:t>4 - Enviar as embalagens vazias e rotuladas como resíduo somente para empresas de destinação de resíduos licenciadas e autorizadas pelos órgãos ambientais;</a:t>
            </a:r>
          </a:p>
        </p:txBody>
      </p:sp>
      <p:pic>
        <p:nvPicPr>
          <p:cNvPr id="12" name="Picture 2" descr="http://www.portalsaofrancisco.com.br/alfa/agrotoxicos/imagens/Destino-das-Embalagens-de-Agrotoxicos-60.jpg"/>
          <p:cNvPicPr>
            <a:picLocks noChangeAspect="1" noChangeArrowheads="1"/>
          </p:cNvPicPr>
          <p:nvPr/>
        </p:nvPicPr>
        <p:blipFill>
          <a:blip r:embed="rId3" cstate="print"/>
          <a:srcRect/>
          <a:stretch>
            <a:fillRect/>
          </a:stretch>
        </p:blipFill>
        <p:spPr bwMode="auto">
          <a:xfrm>
            <a:off x="142844" y="2443174"/>
            <a:ext cx="3495675" cy="277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10" dur="500" fill="hold"/>
                                        <p:tgtEl>
                                          <p:spTgt spid="1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25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0" dur="5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5</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4286248" y="2500306"/>
            <a:ext cx="4429156" cy="3477875"/>
          </a:xfrm>
          <a:prstGeom prst="rect">
            <a:avLst/>
          </a:prstGeom>
        </p:spPr>
        <p:txBody>
          <a:bodyPr wrap="square">
            <a:spAutoFit/>
          </a:bodyPr>
          <a:lstStyle/>
          <a:p>
            <a:pPr algn="just"/>
            <a:r>
              <a:rPr lang="pt-BR" sz="2400" b="1" dirty="0" smtClean="0">
                <a:latin typeface="Calibri" pitchFamily="34" charset="0"/>
                <a:cs typeface="Calibri" pitchFamily="34" charset="0"/>
              </a:rPr>
              <a:t>	Produto Químico é uma substância química, seja só, em mistura ou preparação, fabricada ou obtida da natureza.</a:t>
            </a:r>
          </a:p>
          <a:p>
            <a:pPr algn="just"/>
            <a:endParaRPr lang="pt-BR" sz="2400" b="1" dirty="0" smtClean="0">
              <a:latin typeface="Calibri" pitchFamily="34" charset="0"/>
              <a:cs typeface="Calibri" pitchFamily="34" charset="0"/>
            </a:endParaRPr>
          </a:p>
          <a:p>
            <a:pPr algn="just"/>
            <a:r>
              <a:rPr lang="pt-BR" sz="2000" b="1" dirty="0" smtClean="0">
                <a:latin typeface="Calibri" pitchFamily="34" charset="0"/>
                <a:cs typeface="Calibri" pitchFamily="34" charset="0"/>
              </a:rPr>
              <a:t>(Decisão 14/27 do Conselho de Administração do Programa das Nações Unidas para o Meio de Ambiente (PNUMA) de 17 de junho de 1987 – Diretrizes de Londres).</a:t>
            </a:r>
          </a:p>
        </p:txBody>
      </p:sp>
      <p:pic>
        <p:nvPicPr>
          <p:cNvPr id="69634" name="Picture 2" descr="http://thumbs.dreamstime.com/z/cientista-dos-desenhos-animados-que-experimenta-com-os-produtos-qu%C3%ADmicos-19680901.jpg"/>
          <p:cNvPicPr>
            <a:picLocks noChangeAspect="1" noChangeArrowheads="1"/>
          </p:cNvPicPr>
          <p:nvPr/>
        </p:nvPicPr>
        <p:blipFill>
          <a:blip r:embed="rId3" cstate="print"/>
          <a:srcRect l="13125" t="2813" r="12812" b="3437"/>
          <a:stretch>
            <a:fillRect/>
          </a:stretch>
        </p:blipFill>
        <p:spPr bwMode="auto">
          <a:xfrm>
            <a:off x="571472" y="1785926"/>
            <a:ext cx="3611905" cy="4572032"/>
          </a:xfrm>
          <a:prstGeom prst="rect">
            <a:avLst/>
          </a:prstGeom>
          <a:noFill/>
        </p:spPr>
      </p:pic>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O que é produto químico?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blinds(horizontal)">
                                      <p:cBhvr>
                                        <p:cTn id="12" dur="2000"/>
                                        <p:tgtEl>
                                          <p:spTgt spid="6963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50</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0" name="CaixaDeTexto 9"/>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Destinação de produtos químicos</a:t>
            </a:r>
          </a:p>
        </p:txBody>
      </p:sp>
      <p:sp>
        <p:nvSpPr>
          <p:cNvPr id="11" name="Text Box 5"/>
          <p:cNvSpPr txBox="1">
            <a:spLocks noChangeArrowheads="1"/>
          </p:cNvSpPr>
          <p:nvPr/>
        </p:nvSpPr>
        <p:spPr bwMode="auto">
          <a:xfrm>
            <a:off x="4857752" y="2143116"/>
            <a:ext cx="3857652" cy="461665"/>
          </a:xfrm>
          <a:prstGeom prst="rect">
            <a:avLst/>
          </a:prstGeom>
          <a:noFill/>
          <a:ln w="12700" cap="sq">
            <a:noFill/>
            <a:miter lim="800000"/>
            <a:headEnd type="none" w="sm" len="sm"/>
            <a:tailEnd type="none" w="sm" len="sm"/>
          </a:ln>
          <a:effectLst/>
        </p:spPr>
        <p:txBody>
          <a:bodyPr wrap="square">
            <a:spAutoFit/>
          </a:bodyPr>
          <a:lstStyle/>
          <a:p>
            <a:pPr algn="just"/>
            <a:r>
              <a:rPr lang="pt-BR" sz="2400" b="1" dirty="0" smtClean="0">
                <a:latin typeface="Calibri" pitchFamily="34" charset="0"/>
                <a:cs typeface="Calibri" pitchFamily="34" charset="0"/>
              </a:rPr>
              <a:t>	</a:t>
            </a:r>
            <a:endParaRPr lang="pt-PT" sz="2400" b="1" dirty="0">
              <a:latin typeface="Calibri" pitchFamily="34" charset="0"/>
              <a:cs typeface="Calibri" pitchFamily="34" charset="0"/>
            </a:endParaRPr>
          </a:p>
        </p:txBody>
      </p:sp>
      <p:sp>
        <p:nvSpPr>
          <p:cNvPr id="8" name="Retângulo 7"/>
          <p:cNvSpPr/>
          <p:nvPr/>
        </p:nvSpPr>
        <p:spPr>
          <a:xfrm>
            <a:off x="3714744" y="2251542"/>
            <a:ext cx="5000660" cy="1938992"/>
          </a:xfrm>
          <a:prstGeom prst="rect">
            <a:avLst/>
          </a:prstGeom>
        </p:spPr>
        <p:txBody>
          <a:bodyPr wrap="square">
            <a:spAutoFit/>
          </a:bodyPr>
          <a:lstStyle/>
          <a:p>
            <a:pPr algn="just"/>
            <a:r>
              <a:rPr lang="pt-BR" sz="2400" b="1" dirty="0" smtClean="0">
                <a:latin typeface="Calibri" pitchFamily="34" charset="0"/>
                <a:cs typeface="Calibri" pitchFamily="34" charset="0"/>
              </a:rPr>
              <a:t>5 - Manter os registros da destinação/descarte de sua embalagem vazia de produto químico fornecido pela empresa contratada para a destinação da embalagem</a:t>
            </a:r>
            <a:r>
              <a:rPr lang="pt-BR" sz="2400" b="1" dirty="0" smtClean="0">
                <a:latin typeface="Calibri" pitchFamily="34" charset="0"/>
                <a:cs typeface="Calibri" pitchFamily="34" charset="0"/>
              </a:rPr>
              <a:t>.</a:t>
            </a:r>
            <a:endParaRPr lang="pt-BR" sz="2400" b="1" dirty="0" smtClean="0">
              <a:latin typeface="Calibri" pitchFamily="34" charset="0"/>
              <a:cs typeface="Calibri" pitchFamily="34" charset="0"/>
            </a:endParaRPr>
          </a:p>
        </p:txBody>
      </p:sp>
      <p:pic>
        <p:nvPicPr>
          <p:cNvPr id="108546" name="Picture 2" descr="http://rmai.com.br/Imagens/Imagens.aspx?img=d18c9de007.jpg&amp;pasta=destaques&amp;largura=300"/>
          <p:cNvPicPr>
            <a:picLocks noChangeAspect="1" noChangeArrowheads="1"/>
          </p:cNvPicPr>
          <p:nvPr/>
        </p:nvPicPr>
        <p:blipFill>
          <a:blip r:embed="rId3" cstate="print"/>
          <a:srcRect/>
          <a:stretch>
            <a:fillRect/>
          </a:stretch>
        </p:blipFill>
        <p:spPr bwMode="auto">
          <a:xfrm>
            <a:off x="500034" y="2714620"/>
            <a:ext cx="2857500" cy="2000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8546"/>
                                        </p:tgtEl>
                                        <p:attrNameLst>
                                          <p:attrName>style.visibility</p:attrName>
                                        </p:attrNameLst>
                                      </p:cBhvr>
                                      <p:to>
                                        <p:strVal val="visible"/>
                                      </p:to>
                                    </p:set>
                                    <p:animScale>
                                      <p:cBhvr>
                                        <p:cTn id="7" dur="1000" decel="50000" fill="hold">
                                          <p:stCondLst>
                                            <p:cond delay="0"/>
                                          </p:stCondLst>
                                        </p:cTn>
                                        <p:tgtEl>
                                          <p:spTgt spid="1085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546"/>
                                        </p:tgtEl>
                                        <p:attrNameLst>
                                          <p:attrName>ppt_x</p:attrName>
                                          <p:attrName>ppt_y</p:attrName>
                                        </p:attrNameLst>
                                      </p:cBhvr>
                                    </p:animMotion>
                                    <p:animEffect transition="in" filter="fade">
                                      <p:cBhvr>
                                        <p:cTn id="9" dur="1000"/>
                                        <p:tgtEl>
                                          <p:spTgt spid="10854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6</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4214810" y="2298696"/>
            <a:ext cx="4500594" cy="3416320"/>
          </a:xfrm>
          <a:prstGeom prst="rect">
            <a:avLst/>
          </a:prstGeom>
        </p:spPr>
        <p:txBody>
          <a:bodyPr wrap="square">
            <a:spAutoFit/>
          </a:bodyPr>
          <a:lstStyle/>
          <a:p>
            <a:pPr algn="just"/>
            <a:r>
              <a:rPr lang="pt-BR" sz="2400" b="1" dirty="0" smtClean="0">
                <a:latin typeface="Calibri" pitchFamily="34" charset="0"/>
                <a:cs typeface="Calibri" pitchFamily="34" charset="0"/>
              </a:rPr>
              <a:t>	Os</a:t>
            </a:r>
            <a:r>
              <a:rPr lang="pt-BR" sz="2400" b="1" dirty="0">
                <a:latin typeface="Calibri" pitchFamily="34" charset="0"/>
                <a:cs typeface="Calibri" pitchFamily="34" charset="0"/>
              </a:rPr>
              <a:t> produtos químicos, devido às suas propriedades, muitas vezes desconhecidas por não especialistas, podem reagir entre si de modo violento, resultando, por exemplo, em uma explosão, ou podendo produzir gases altamente tóxicos ou inflamáveis. </a:t>
            </a:r>
          </a:p>
        </p:txBody>
      </p:sp>
      <p:pic>
        <p:nvPicPr>
          <p:cNvPr id="55298" name="Picture 2" descr="http://4.bp.blogspot.com/-6sWdJL5vMsU/Tdpj999fFxI/AAAAAAAAAAY/IOpQ4NooR_E/s320/charge+eng+quimico.jpg"/>
          <p:cNvPicPr>
            <a:picLocks noChangeAspect="1" noChangeArrowheads="1"/>
          </p:cNvPicPr>
          <p:nvPr/>
        </p:nvPicPr>
        <p:blipFill>
          <a:blip r:embed="rId3" cstate="print"/>
          <a:srcRect/>
          <a:stretch>
            <a:fillRect/>
          </a:stretch>
        </p:blipFill>
        <p:spPr bwMode="auto">
          <a:xfrm>
            <a:off x="285720" y="2285992"/>
            <a:ext cx="3752945" cy="3248644"/>
          </a:xfrm>
          <a:prstGeom prst="rect">
            <a:avLst/>
          </a:prstGeom>
          <a:noFill/>
        </p:spPr>
      </p:pic>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Introdução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wipe(up)">
                                      <p:cBhvr>
                                        <p:cTn id="12" dur="2000"/>
                                        <p:tgtEl>
                                          <p:spTgt spid="5529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7</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11" name="Retângulo 10"/>
          <p:cNvSpPr/>
          <p:nvPr/>
        </p:nvSpPr>
        <p:spPr>
          <a:xfrm>
            <a:off x="3571868" y="2382276"/>
            <a:ext cx="5143536" cy="3046988"/>
          </a:xfrm>
          <a:prstGeom prst="rect">
            <a:avLst/>
          </a:prstGeom>
        </p:spPr>
        <p:txBody>
          <a:bodyPr wrap="square">
            <a:spAutoFit/>
          </a:bodyPr>
          <a:lstStyle/>
          <a:p>
            <a:pPr algn="just"/>
            <a:r>
              <a:rPr lang="pt-BR" sz="2400" b="1" dirty="0" smtClean="0">
                <a:latin typeface="Calibri" pitchFamily="34" charset="0"/>
                <a:cs typeface="Calibri" pitchFamily="34" charset="0"/>
              </a:rPr>
              <a:t>	Por </a:t>
            </a:r>
            <a:r>
              <a:rPr lang="pt-BR" sz="2400" b="1" dirty="0">
                <a:latin typeface="Calibri" pitchFamily="34" charset="0"/>
                <a:cs typeface="Calibri" pitchFamily="34" charset="0"/>
              </a:rPr>
              <a:t>essa razão, toda e qualquer atividade que necessite de transporte, do armazenamento, da utilização (manuseio) ou do descarte devem ser executados de tal maneira que as substâncias não entrem acidentalmente em contato com outras que lhes são incompatíveis.</a:t>
            </a:r>
          </a:p>
        </p:txBody>
      </p:sp>
      <p:pic>
        <p:nvPicPr>
          <p:cNvPr id="72706" name="Picture 2" descr="Produto Químico, Ciência, Garrafa, Desenhos Animados"/>
          <p:cNvPicPr>
            <a:picLocks noChangeAspect="1" noChangeArrowheads="1"/>
          </p:cNvPicPr>
          <p:nvPr/>
        </p:nvPicPr>
        <p:blipFill>
          <a:blip r:embed="rId3" cstate="print"/>
          <a:srcRect/>
          <a:stretch>
            <a:fillRect/>
          </a:stretch>
        </p:blipFill>
        <p:spPr bwMode="auto">
          <a:xfrm>
            <a:off x="214282" y="2214554"/>
            <a:ext cx="3305123" cy="3357586"/>
          </a:xfrm>
          <a:prstGeom prst="rect">
            <a:avLst/>
          </a:prstGeom>
          <a:noFill/>
        </p:spPr>
      </p:pic>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Introdução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edge">
                                      <p:cBhvr>
                                        <p:cTn id="7" dur="2000"/>
                                        <p:tgtEl>
                                          <p:spTgt spid="7270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8</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Danos causados por produtos químicos</a:t>
            </a:r>
          </a:p>
        </p:txBody>
      </p:sp>
      <p:pic>
        <p:nvPicPr>
          <p:cNvPr id="46082" name="Picture 2"/>
          <p:cNvPicPr>
            <a:picLocks noChangeAspect="1" noChangeArrowheads="1"/>
          </p:cNvPicPr>
          <p:nvPr/>
        </p:nvPicPr>
        <p:blipFill>
          <a:blip r:embed="rId3" cstate="print"/>
          <a:srcRect l="10547" t="10312" r="6250" b="13750"/>
          <a:stretch>
            <a:fillRect/>
          </a:stretch>
        </p:blipFill>
        <p:spPr bwMode="auto">
          <a:xfrm>
            <a:off x="74094" y="1500174"/>
            <a:ext cx="8641310" cy="4929198"/>
          </a:xfrm>
          <a:prstGeom prst="rect">
            <a:avLst/>
          </a:prstGeom>
          <a:noFill/>
          <a:ln w="9525">
            <a:noFill/>
            <a:miter lim="800000"/>
            <a:headEnd/>
            <a:tailEnd/>
          </a:ln>
          <a:effectLst/>
        </p:spPr>
      </p:pic>
      <p:pic>
        <p:nvPicPr>
          <p:cNvPr id="10" name="Picture 4" descr="MCj04257400000[1]"/>
          <p:cNvPicPr>
            <a:picLocks noChangeAspect="1" noChangeArrowheads="1"/>
          </p:cNvPicPr>
          <p:nvPr/>
        </p:nvPicPr>
        <p:blipFill>
          <a:blip r:embed="rId4" cstate="print"/>
          <a:srcRect/>
          <a:stretch>
            <a:fillRect/>
          </a:stretch>
        </p:blipFill>
        <p:spPr bwMode="auto">
          <a:xfrm rot="20669368">
            <a:off x="158646" y="5326706"/>
            <a:ext cx="2105025" cy="147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randombar(horizontal)">
                                      <p:cBhvr>
                                        <p:cTn id="12" dur="1000"/>
                                        <p:tgtEl>
                                          <p:spTgt spid="46082"/>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5"/>
          </p:nvPr>
        </p:nvSpPr>
        <p:spPr/>
        <p:txBody>
          <a:bodyPr/>
          <a:lstStyle/>
          <a:p>
            <a:fld id="{8EC4324D-7787-43AA-8D96-A67366E9717F}" type="slidenum">
              <a:rPr lang="pt-BR" smtClean="0">
                <a:solidFill>
                  <a:schemeClr val="bg1"/>
                </a:solidFill>
              </a:rPr>
              <a:pPr/>
              <a:t>9</a:t>
            </a:fld>
            <a:endParaRPr lang="pt-BR">
              <a:solidFill>
                <a:schemeClr val="bg1"/>
              </a:solidFill>
            </a:endParaRPr>
          </a:p>
        </p:txBody>
      </p:sp>
      <p:sp>
        <p:nvSpPr>
          <p:cNvPr id="7" name="Retângulo de cantos arredondados 6"/>
          <p:cNvSpPr/>
          <p:nvPr/>
        </p:nvSpPr>
        <p:spPr>
          <a:xfrm>
            <a:off x="142844" y="71438"/>
            <a:ext cx="8572560" cy="714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42844" y="0"/>
            <a:ext cx="8572560" cy="707886"/>
          </a:xfrm>
          <a:prstGeom prst="rect">
            <a:avLst/>
          </a:prstGeom>
          <a:noFill/>
        </p:spPr>
        <p:txBody>
          <a:bodyPr wrap="square" rtlCol="0">
            <a:spAutoFit/>
          </a:bodyPr>
          <a:lstStyle/>
          <a:p>
            <a:pPr algn="ctr"/>
            <a:r>
              <a:rPr lang="pt-BR" sz="4000" dirty="0" smtClean="0">
                <a:solidFill>
                  <a:schemeClr val="bg1"/>
                </a:solidFill>
                <a:effectLst>
                  <a:outerShdw blurRad="38100" dist="38100" dir="2700000" algn="tl">
                    <a:srgbClr val="000000">
                      <a:alpha val="43137"/>
                    </a:srgbClr>
                  </a:outerShdw>
                </a:effectLst>
                <a:latin typeface="Brush Script MT" pitchFamily="66" charset="0"/>
              </a:rPr>
              <a:t>Armazenamento e destinação de produtos químicos</a:t>
            </a:r>
            <a:endParaRPr lang="pt-BR" sz="4000" dirty="0">
              <a:solidFill>
                <a:schemeClr val="bg1"/>
              </a:solidFill>
              <a:effectLst>
                <a:outerShdw blurRad="38100" dist="38100" dir="2700000" algn="tl">
                  <a:srgbClr val="000000">
                    <a:alpha val="43137"/>
                  </a:srgbClr>
                </a:outerShdw>
              </a:effectLst>
              <a:latin typeface="Brush Script MT" pitchFamily="66" charset="0"/>
            </a:endParaRPr>
          </a:p>
        </p:txBody>
      </p:sp>
      <p:sp>
        <p:nvSpPr>
          <p:cNvPr id="8" name="CaixaDeTexto 7"/>
          <p:cNvSpPr txBox="1"/>
          <p:nvPr/>
        </p:nvSpPr>
        <p:spPr>
          <a:xfrm>
            <a:off x="142844" y="785794"/>
            <a:ext cx="8643998" cy="830997"/>
          </a:xfrm>
          <a:prstGeom prst="rect">
            <a:avLst/>
          </a:prstGeom>
          <a:noFill/>
        </p:spPr>
        <p:txBody>
          <a:bodyPr wrap="square" rtlCol="0">
            <a:spAutoFit/>
          </a:bodyPr>
          <a:lstStyle/>
          <a:p>
            <a:pPr algn="ctr"/>
            <a:r>
              <a:rPr lang="pt-BR" sz="4800" b="1" dirty="0" smtClean="0">
                <a:solidFill>
                  <a:schemeClr val="accent1"/>
                </a:solidFill>
                <a:latin typeface="Brush Script MT" pitchFamily="66" charset="0"/>
                <a:cs typeface="Calibri" pitchFamily="34" charset="0"/>
              </a:rPr>
              <a:t>Vias de intoxicação no organismo</a:t>
            </a:r>
          </a:p>
        </p:txBody>
      </p:sp>
      <p:pic>
        <p:nvPicPr>
          <p:cNvPr id="47106" name="Picture 2"/>
          <p:cNvPicPr>
            <a:picLocks noChangeAspect="1" noChangeArrowheads="1"/>
          </p:cNvPicPr>
          <p:nvPr/>
        </p:nvPicPr>
        <p:blipFill>
          <a:blip r:embed="rId3" cstate="print"/>
          <a:srcRect l="15820" t="10312" r="10351" b="12812"/>
          <a:stretch>
            <a:fillRect/>
          </a:stretch>
        </p:blipFill>
        <p:spPr bwMode="auto">
          <a:xfrm>
            <a:off x="142843" y="1571612"/>
            <a:ext cx="8572561" cy="52863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dissolve">
                                      <p:cBhvr>
                                        <p:cTn id="12" dur="1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1932</TotalTime>
  <Words>1510</Words>
  <Application>Microsoft Office PowerPoint</Application>
  <PresentationFormat>Apresentação na tela (4:3)</PresentationFormat>
  <Paragraphs>328</Paragraphs>
  <Slides>50</Slides>
  <Notes>50</Notes>
  <HiddenSlides>0</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Balcão Envidraçado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Rotas de evacuação</vt:lpstr>
      <vt:lpstr>Slide 39</vt:lpstr>
      <vt:lpstr>Slide 40</vt:lpstr>
      <vt:lpstr>Procedimentos Básicos para  Situações de derramamento</vt:lpstr>
      <vt:lpstr>Procedimentos Básicos para  Situações de derramamento</vt:lpstr>
      <vt:lpstr>Segurança no Armazenamento</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Cliente</dc:creator>
  <cp:lastModifiedBy>Valued Acer Customer</cp:lastModifiedBy>
  <cp:revision>89</cp:revision>
  <dcterms:created xsi:type="dcterms:W3CDTF">2013-09-05T04:40:31Z</dcterms:created>
  <dcterms:modified xsi:type="dcterms:W3CDTF">2013-11-20T13:24:27Z</dcterms:modified>
</cp:coreProperties>
</file>