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63" r:id="rId7"/>
    <p:sldId id="266" r:id="rId8"/>
    <p:sldId id="262" r:id="rId9"/>
    <p:sldId id="265" r:id="rId10"/>
    <p:sldId id="281" r:id="rId11"/>
    <p:sldId id="258" r:id="rId12"/>
    <p:sldId id="267" r:id="rId13"/>
    <p:sldId id="268" r:id="rId14"/>
    <p:sldId id="282" r:id="rId15"/>
    <p:sldId id="269" r:id="rId16"/>
    <p:sldId id="270" r:id="rId17"/>
    <p:sldId id="288" r:id="rId18"/>
    <p:sldId id="291" r:id="rId19"/>
    <p:sldId id="289" r:id="rId20"/>
    <p:sldId id="290" r:id="rId21"/>
    <p:sldId id="285" r:id="rId22"/>
    <p:sldId id="287" r:id="rId23"/>
    <p:sldId id="286" r:id="rId24"/>
    <p:sldId id="272" r:id="rId25"/>
    <p:sldId id="273" r:id="rId26"/>
    <p:sldId id="274" r:id="rId27"/>
    <p:sldId id="275" r:id="rId28"/>
    <p:sldId id="292" r:id="rId29"/>
    <p:sldId id="284" r:id="rId30"/>
    <p:sldId id="294" r:id="rId31"/>
    <p:sldId id="293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852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C32A-A1E2-4659-ACA7-B3CB2F8CFC52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0BDE-3813-4668-A2CA-0364F1BFF4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C733AA-DADA-4242-81BF-23BF8DD163A2}" type="slidenum">
              <a:rPr lang="pt-BR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80BDE-3813-4668-A2CA-0364F1BFF429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320"/>
            <a:ext cx="8229600" cy="5852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F399036-D376-4364-9CB5-0AA93D73E110}" type="datetimeFigureOut">
              <a:rPr lang="pt-BR" smtClean="0"/>
              <a:pPr/>
              <a:t>16/1/2014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8E30AB5-0432-4CD0-B564-314BC38AF53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Chorum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t.wikipedia.org/wiki/Polietilen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Polui%C3%A7%C3%A3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hyperlink" Target="http://pt.wikipedia.org/wiki/Chuv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Biog%C3%A1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t.wikipedia.org/wiki/G%C3%A1s_carb%C3%B4nico" TargetMode="External"/><Relationship Id="rId4" Type="http://schemas.openxmlformats.org/officeDocument/2006/relationships/hyperlink" Target="http://pt.wikipedia.org/wiki/Meta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Monitoramento_ambienta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Aterro_sanit%C3%A1rio" TargetMode="External"/><Relationship Id="rId3" Type="http://schemas.openxmlformats.org/officeDocument/2006/relationships/image" Target="../media/image34.jpeg"/><Relationship Id="rId7" Type="http://schemas.openxmlformats.org/officeDocument/2006/relationships/hyperlink" Target="http://pt.wikipedia.org/wiki/Am%C3%A9rica_do_Su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pt.wikipedia.org/wiki/1981" TargetMode="External"/><Relationship Id="rId5" Type="http://schemas.openxmlformats.org/officeDocument/2006/relationships/hyperlink" Target="http://pt.wikipedia.org/wiki/S%C3%A3o_Paulo_(cidade)" TargetMode="External"/><Relationship Id="rId4" Type="http://schemas.openxmlformats.org/officeDocument/2006/relationships/hyperlink" Target="http://pt.wikipedia.org/wiki/Parque_municipa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63688" y="3356992"/>
            <a:ext cx="6477000" cy="1828800"/>
          </a:xfrm>
        </p:spPr>
        <p:txBody>
          <a:bodyPr/>
          <a:lstStyle/>
          <a:p>
            <a:pPr algn="ctr"/>
            <a:r>
              <a:rPr lang="pt-BR" dirty="0" smtClean="0"/>
              <a:t>Química Ambiental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BR" dirty="0" smtClean="0"/>
              <a:t>Capítulo 7 – Resíduos Sólidos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259632" y="692696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Disposição dos Resíduos Sólidos</a:t>
            </a:r>
            <a:endParaRPr kumimoji="0" lang="pt-BR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7586" name="AutoShape 2" descr="data:image/jpeg;base64,/9j/4AAQSkZJRgABAQAAAQABAAD/2wCEAAkGBxQSEhUUEhQWFRUXFxQWFxcYFxgXGBYXFRYXFxgVFxUYHiggGBolHRoYITEhJSkrLi8uFx8zODQsNygtLisBCgoKDg0OGhAQGywkHyQvLDAsLy8sLCwvLy8sLCwtLDAvLCwsLCwsLDQsLCwvLCwvLCwsLCwsLCwsLCwsLCwsLP/AABEIAL8BCAMBIgACEQEDEQH/xAAcAAABBQEBAQAAAAAAAAAAAAAEAQIDBQYHAAj/xAA+EAACAgAFAwMCBAQEBAUFAAABAgMRAAQSITEFIkEGE1EyYRRCcYEHI5GhUrHR4RUzYsEkcoLw8RYlQ1OS/8QAGQEAAwEBAQAAAAAAAAAAAAAAAAECAwQF/8QAKBEAAgICAwAABgEFAAAAAAAAAAECEQMhEjFBBBMiMmFxUUKBoeHw/9oADAMBAAIRAxEAPwDturHteBPdx73cXRIUXx7XgQy4Z72CgCZKwMWxBLmMDnNYdAFNiIvvWGBsKFs4YgtUBGBZY/jE4asQTi+DvgGNVcODb4hUHzhoko1gEHLh2IUxIt4BjqvC1hrNhLwgJMRyrdVjxbHteACN4sSomE1DHrwASg4R98R3hrSVgAhkSuMNVaxIu+J48uThiIkJxMMGplwBhfYGFY6BFOFs4J9jD0AGCwBI47PGLADHgceJxDdjSPYQNiMvhmo4dAEXhcD68ewqCysaTETz4mMGBpMucaEjHzWIGzZwr5c4jbLnDpE2MacnCLJ84QxYa0eHQWHxTqBjz5xT5rFYRhpBwUFloM398ebPAYqt8MLHBQWWD54nEYmvFeThQTh0Ky3jzlYmXO4pReFEhGFxHyLwZoYeJxilGYw8TnC4j5Fo8+PLPiuSQk4JGCgsMEuPe5gUPiVJBhDJl1HgYmTKE84bHmKGJo8xhWMf+CG2+JREAecRNPiMzYQBwfDw2Ks5jDlzOCgD2lw0NiDWMLqwASs5w33CcN1YYThgSasPU4Hx4SYAJxj2IVkx7CAeEHnbDpKA2xGJcI0mACB4/tgdoz8YM93Esb4dioqGgOIWgOLrNsKwAXGGmJoAMBGGlMH6xeGyAYdiorHxERiyGXBxDJlvjDsKACMKFwQcuce9o4YhsYxKctj0SYPj4rCbGkVpy2HLlsWDxYVYAcKwoq87IsEbyt9Mas7fOlQSa/YYyE38SoR/+F+fLoNq52Jxp/X8P/23NgeYmA+SSQAB9ydv3xwbq+Vly8EZ1Nf5jtpUEkBRtZ8b8bffGcp06NIw0dVi/iflLpo5gPkJq/0xM/8AFHI2AqZpiTVCL/K23xwiLPuT3SVsfANkA0OPJwqdUl//AGEfsP8ATByYUjs2Z/i7lVbSkEzfqUQ3/wCUknG/6JnkzWXjnisLIuoA8qeCrfcGxj5izuYP1LIapCA2ktuBfH3x0b+CXqtkzByUjl45SxS/yyKpYkMW2BAqgPg/qKQOJ2IqfGEIf4OLQFVwrZseMXskqCjfBxLDAzcYMDhmGLCGKicD0JbKpMs98HBCRHFphmje8TyKorHJGFU4Kny/J5+2IDtyMUtiYoS8RSpWJhP8DCOh84AsEZjhMFzINN49hpEtgsT4NVARisTNgYRuofGJaZVlj7IxCz1gFuoHAkubOHTC0HzzjALSb4GeYnDLOKUSWwsSffDvcwGMPAOHxFZYJMKrHmmGK/fEggb4P9MHEXIMWQHHtjgMDDgcaLCZvKHR1iexWKvXiRZDxgeEFmDRL8DCJLviAyADEDSmjVE0avi/F/bCWOxvJRUfxAzQdEy4O7EO2/Cr8/v/ANsc/wDUIBSuaGkD/Gp2KH7HFjnfdMkkkytr1ML/AC0p00vyP9cUWYfU29kJf/8AR/0/748uc25M9OEEoo551XIGFtrKNZQnmroqfhgdiP8AXARGNx1qBJebBbc7XpI2Elf2PyMYvMwMjFW2INH/AFHyPONoS5IxnHiz2Yk1EfZVH9ABh+QzjwyJLExV0YMrDkEYsOi+mcxmgWiQaASC7MFWxXbZ5O42F84uet/w+myscbySxFpLpVNjaq7+N/uB++Lsmmdt9Eerl6jlhJsJV7ZU/wALfI/6TyMX2vHD/T3R8z06WGbL/wA33KV0WRHEkbH6l0eBzfj9Mdj6dmVmVTGQbIHIsE/lP35/pjowzjJGXxOGWOVd/rZoOlRA74s8R5eAIAB4HOJcYzlbKiqR7Hsewl4koXA+diBF3VA4n1YB6rNQ0jz/AJYqCdkyaoZ09RuT44xJNZxD096Brf8A7YKVh5xpLTIj0IMtqA1H9sexLI9YXEbKpGcZRhvtjBGj7Y8F+2OikY2wYwYcuWwTpOF0HCGDDKj4w4ZYYm0HC6TgAh/DDD4cnqNDBMWWZhYrFjk8voH384iU6RSjYzK5FVWiATyTWCtI+MLj2MW7NUqK/M9KVt12OKibKlbscbY0xxFNDqBBrfGkMrXZnPGn0Zj2sJprFgekPZ4r5/2wPmMiyAE46lOL9OVwkvAcgYbpHjC6cPVcVdEpX4VXqDINJA6qAXolN67v1++OZ5zJtECjgqVu75vkk1+v98dlEeMj/EHoLzKjxIWNkS0RegCxsefjbff+nD8Xj5/Uuzu+EycPpfRyr3aOs3vsP/L/ANv98eg6Tl8xIFmZ0UAhWQC7IsRsW2obkH4sYLz0OkEn7UPJJGw/uMCZVatW/UkeDzY+4xwp60dzXjOifg2jEUWTKroIHtNYLAgAFgthQb2YnezxgnOi5glxJNSr3NYYMR9PdpbuoUCpH74qun9QlzEaIjxe3GsSu7qx8KajVdyPzbmgR8XgBctH+LLSO76LsVoMpP0WdtJ7we2ztwOTVL0IvZpM7011XWs7u4JbUxrSxLLpEQWinzQvbfk4J9KdQmEZedmJ1aaiCtruqJ1cKO7attGxxmc8v85my3ah0sVUEGVlPcweRh2AWb2B28Y12Ul1ontT/STIwdQranXlo2JBOkncMd+AeMXy8MqNV0f1BfZMyWNrBNngWysB/UWMaL9Mca6h0fIW0ixSyPKS2pbCxkEszqxGndluibO+1Y3/AKM62kuXQahsAoBPd20u/wDbj5xcOSvkzOVeGmAx4jC49iyRunCPEDyAf1GH49gsKGrGAKAAwoUfGBOqdUiy6F5XCiifua+B5/3wvS8+J4xIoIB+efuD9wdj9wcFgFMoPOEw7HsO2KgD2sJ7WJhiQRYuxUDpBZxOcsMSotYdiXIdArZXbbnHI+j+oup/8TH4mJo8n7zxszAiIL3KulmC2L093nHU+t5howhCa4y2mSiQUDDZ9uVBoH7NfAOOSH11I/VJsrIp/DkCN639sqdpRewG4H32xDyyi6RSxpqztiIBxh2MV6Q6xOuZbJ5nekZ4pPDhSoIv9GvG1wRdqxfgQNhcROPjnEf4iudsVQggnHrwKcwL5w78SAawUFhBbAecjsV84n94YTWDhrQPZSmAk0BiFoyDVYviorATx742jkMZYwSJcQdXzQhglk/wIzfuBt/fFg6AcYyX8SJGOXjy8f15iaOL/wBN23/bClIajujnXU+g5hEhmZC0bRxtq2PfICdJA3FDYX84z2e37V21f2HnH0XmcrG8ZjZbQrp0/b7fH+2OFdX6JLBM/uoy2W0XRBQNQII2Pg/vjiyY+O/DsxZOar0qITpIKEqUBoj9N1/fi8afNdZy6xOfZtkMB1Byr6Vqi7D85FEnYkV+mMq5tmC+Pq+1+MenlVpAsxLwAhWUABiukjUP+oX8/lHGIjXZckafpvVkz8xkULEiA94XSx8qGbawtAAXZ1eMW3VOjZedFkeULs30djy3tQI8FyPO/jYb1vp3p+USFwXLICxiJjYFApP5mABNkmt/q+KOIeh6JH95oz7KBQiMatgwX6dRLAE/VfJrGml+iatV6aPJZ9cnF7eZjIh5hCKrayAdS0p1HYVuDdnnEv8AxyikzxRhiI9CodEiKzjd1UXQ2vkDVe24xU5jMJH1DsgIH+I2wMkiVuATpbSTR2X9MW+e9SFK1xh5QSsLFVYICaZjqUbnmuf6YJttWlZMaumdC6N18S2GK8Ahgwok7aKNEG/tvYxce5jjGe6yEig/DMjI7tZGtn1mwTuNgxJAFgD7bXtfQ3qo5qR8vKCsiBSrHb3FqjQNGwd/O3k41xttWzLJSlRuRjGfxL9eR9KgBoPmJL9qO/jl3rcKP7nb5I0HqPqLZbKzTJG0rxxsyRqrMXbhVpd6urrgXj5E9SdUzGamaXNszSHUO7bSAzdgX8oBvbxgA6J6J6V1Lrk75mbMtHAHAdvBrcxQx8ChW/ixzj6DyWWSJFjjFKooD/fyfN45V/CDITrkYGyueRomctJA8IYo4/5kSvrBA4PH3HO/U1k3w6FYTj2Gs1Y9hDFArC4azAckDCq17jfAAuPYz/VvWeUy8wgkkuU12KLIvg1yR+l8Yt87nFijeSQ6URWdj8KoJJ/oMA6Zh/4odfKocvGSDVyEbDcdqE/ewa/THOOq9MhnlEzqRMUVJE1MqSFRs3ahOqqFWOBgH+I3qKOef8Vl2co5UlGWihRVF6gxBBr9sY/NdeLtqtwSN9/O1muPGMHbdm1cVR2zI+o0iMDahI0YAJFk3QXSDydiQT/1Y6cuY1UeAQDR5F+Dj5c9OdakilinCq3tur6X3DV4PwfN/YY+ken9VEsUchjaPWobQ/1Lfg1i8LW0jCU1J6Dmlo4GzOZsYjzEuBWWztjoSIbHiQ4Ly3y37YEMVc4LiW8NiQctYfpAwKuFkY4kofI2I7HnDGvCAYaExWq9rxjs+ff6vDHyuWiaU/Zn7V/zB/bGxfe74xj/AEK/vZjO5kgd8ojU/Kxj/df6YTBG1jTSLIvGf9ZdM/FZaRQhaRQzxAVesD6QT4biv0+2NEshC0dziKNN9/1wNWtjWno+dP8Ah7Q2silXvuDAqQfgg7jnjFeB3F+aJC/r5/0x1z+MHSw0S5hFbWGVJGUWAh4dvijtf3F8Y5dMioo8Bfn/ADxwyXGVM7YvkrRNBEktpNKy7oIdNkxsxoj2/pYHwKu/vjbZbK5eFYcuWC+2S9rwrAbO2mmJYi6JxzKBNVswvUf3AHFfFc41Pp3PSZiSYMkF2gaTTKSQ52UhGsWatgRQu8aqWqM3HdmnzeWjkf3lYozaRE0guxXczWe2wCQTwCeMK0eg6nMBvUHYHR3MCztqNCytn5ok3zdT1CLMTr+HmUoQwYNC7Se6WBUbyUEQUP38VzKuUyu8S/zdrIRyuwPcTIhLFiVWyKB+kYW1sd2q/wBBaZPLiSijK6X3xwFlAHjWu5JsC+bB5oDEORyNu7wuYZPceSMksVYoApUjmOTY7i+0HbkYswrL/NiZdCUrIZQ8gWm07MncATwDdD7DGclyMkio0c/toWvVqbQfbJDCtJKMRtqPm7vyo3f5Klx4naPT/VPfiX3ColAplBJsgC2Fqpo2PG11jNde/hL0/NS+8yNG5cu/tkBZCWLEMpBHJ5FHGR6T1RMrIkyZh5AaGgG4k1XRO4LXXJrnnHV+ldbjzESyIdmA2NggkfTRx0HL+gfpnSIcmvtwRJGPlVALfctyTgoPgmaPX9sRDKMOCMWqJdj0fHsNjiceP774TCGcw/iHnZTnik06rlVCEQq7a3taOogAxnng8fvgzpPrfLZfp8kcDN7sQBVXYsW1sbZdV8b7eNsct9c+9mnbPIVdXJ1AbaaXahqOrt+N/tit6Lk5fbYjeZwgWNkYEpyHLnYKQSb42GCMsWv8jlHIXI9WHM9Vy0k6RugljsyANSht+7k1uaO22OqdU9axTCTLxvHGO2NjKusFXBtRHYDDTzfF1veOOZPokkEavOFBkmjKhg7ClDE6Suxbusre+isX/VeloA5yo1y6gpd5BpRRS2E51UV5JAGMviPiFKfGCOjDhSXLI/7GW9RQwtKI4NgXISIE6VJPljwP61vir6/0L8PIqhtQZbB7b2NHZSaF8Xvi9yXp+XLyPI0ZmrYMrWpXbW4Y/Asb+R5vA/rrOu00agT6VjIQSqF2LE9gH5a0j/0nAkkvyZ23J30a/oPRshkosrmcxJM3uCM+yVBUSBAX4vUt2aHggY7CsuvjexY/Q+cc06b1OYfhwdBEYG/0bAEAKrAWQQBz4wnUPUjZ01lmkgmJZFmC9pN7ozD8ux+/BF4iGVKT0N4FVpnT0yxJGLfL5RVA23x8ydV9QSTqxzE8/vRMK0vaB4z2sCNgNdffbHSvQH8SY48ukOd90SAFjM7ag+tywJLtqU9wFVQ2rbG3OzNwo6nJlwTZwjZcVsMUMPrLLS7Iz0NNsFOnuNCyON/msVnqL1OsDISJGU2S+tUSNRyz6hYF7bA4OaDi2a8Ri8KsitupBHyD8Y+fvWvrn3JlRC7RgrIn82QW7bUwQg2Oa3NUNsWEHWUNH3FZSh1MbjQSKQSuhJjtf9/nnEyyVtlRxcnR2PM9TjRwjMASCdz8YDTrGXYipozdUA431cbfexjlkvq9QCdaMwplRFJGk1ZJjBbT543scYDzs8k5WRYlSMPQLAqLPc6/zxr5vcAcV+srJLvwt4oVV7Oseq877GUmkutKED9W2H+eIP4f5ERZCGx3ODKf1kOof2IH7Y5t6g6vNLD+G1e4pcqNOyWCDRH1Cj4Fjf8ATBXpD1h1GPMRx5sJJl27LjUBouNJ2A7R8ecWsibM3jaVnX5FoWMMUH5xXN6hy7dvuqCDp7u2zYHnnkf1xPmMykSl5WCIOWY0B8b400Z0wnORa4JUq9ccin91Ix8rZPPNMio25TY/JUVQP/vxj6Nl9aQKD7QeZQBqKL5bhdTULP644PH6fKtrWSRQX1WEbQLN0xB7hW21ecc+Xi/2b4riCzy6VJ/QAffwMP6Dm3y5LKQWPIYWrAsCUP2NAYKz2QYSs1alUXdad7osyWdNHavviq6g4UfUAfHO5/YYxV9em7rvw6V6P6nFNM02bZE1lDGHag5Nt7emP7gE2u9C+cAqnu5l5R7ckdP2r26v+squyotUPLEDgHGX9OsIJBKtilMbaU1sQw0+a0Hmz9sazofpawjwERlpGOhXLPKuprBUgqgAojb5O11i/poj6ui0HVsnl5EWOINJMGdo0GkmRzSaQw1e411YO5bgc4B6t0o9QzBABhd3Aa1U0UAVtV6QSCvN/NHbEnUfQ2XMglY5khnJZVbZnLGnb8yqD29n+EbjBeY6kzHSoYkOqkCRQ7ayQLd+0A8ftVG8VOdUo9+jw41Ny5vSuijg6BPk2eLMXmA0dllBMQvVQMpbkMpauRpBobXp+iZ+Mske8UiPGzFjp1xk0zELe+n442ugce6dC8MErZ9DGAW0qsjSM7aSNIKj7baQDjJ9ZeOT25IvfNnQsZR5E1BRSpID7oPcLYgitt6GH7sz66PoDLzo62jK44tWDDb7jziYY5Z/DTIplmmmnnUzykAorFYwFCqSE2DHUpF1twKs3vc/12HLprletrodxP6AY0tVZlxd0W+PY5s38WIBP7Zjb2ySFcEFmob9gOxvgeRvj2J+bj/kGmjOwZwSyLBFZjZG0xwRh2VmIpmKsCIzvuB8XW+ML1nNtPmmRXYwwqyXqKsSgILFZWtWvx4rbnEuSzkUUtaXVmYn6mjQSKxNpKxpALI7diD9xgx544neRogdVBhSKV1DiR+Htl53s3875RqzpldEfR+kymKR8xJZKVGqFncup7PdtWVQQDv9VEbgA4sYMs0cZKk2rHUFZiKUW1laD0SLUUAD4AAOWTMPNmLy+YMCc0dShF430gjTqHH3HOL3qOfkb24pZcu+kM1e2lSI7Efy2cagKBUgb1xhyXbFF9IuIZ2WP3Fb3djceXTdVA1l17qNtsDWrkldsNjyWfnUzxq2lQOwSxiYsVBZxJInbva9o8eKvFb0LrKxD2exUKvWrcqVLcbi+RzeCc7KzaCGLEo6jUaI3NvCFayv770RS8YWNrugypp1ZPls46AtPG0ZUMCGct7nNx6wxkdx8tY4NfM3TY44QgSAAydzq7SJZIIEQZ+6PkNYK6iD84k6z1gRPDSxIdK6Fc9oc7tKY6ClgSwDbjZvGAetZ2SX+Z+JVnTtUEKFbYaqNH3FBB2I02TRvmlvoluuxeq9IR5YysWWysKrZCiKbvIrS/fuu9gnayTWLbpnR2aTSqEiP3XA1ozliFUht7qlBBs7KBjBS9IzMSSTwFqiYh3RdMUbONRt37pDvRpaFC62xpujSGdlaLMGIEaZlkB30hiRHI5pjZuhQoD4w5KIo8gmLqJhllLqwmAkI0AvXC3LKy6aC/lUncbjk4Ah9TJmCxljKajGFt10t3WFsHTf2obE0Ph/U8kmXjaV9xNQ9pZAJWDsKkvSRuWBqxt8gYH6x6Yy+WdYwDokh90guxQSAEKrvqWvqJB2uhtjNRizRyaDuu+nIp8v7kaLG6qwGkgA2+7sAp1NQvaiaG++2ZGU/Dq/uwoiOFGl0VpDp2UorXo1bn7kffa26dBEREoSXSGZm1u3thUUgIVvRsa76N0dziy6rlIJSztJ7ksa6xqegqWCulSaJB+asE74ri+L2Q5rktGZyHVTFFQSNWeQWzbSlaAVVVQAu21knz+xJ6LLPCrqqnTI4aQkSNfaFAVuKAJ7a4+Dibp/p9ZQXEqHsYe4JCSoL7MYmFqa1bBjR4B5wucyMgijbJhCRpb3AShdfb+vfSCDZFbjYbXvhUkyuWhenxQL2NIQ8UitqALHdrH8taAoaRq/ayOJeogSzxe1mmViGaaegsIQE62CV9dgfU1bj9cVjehMydMswWANRHuORKbIJOiMG7F8kf2xF023eX2ELsgZSitqugVEgs/zPkg3xe5F4anSuxTx1Kg3NdNzBf3Icx76PuAQKriiu4Brgiwfti76d1fPzg/8txFuySanS1VtkOrY1YINaSRwMU/Qc+sM4zkyvGxjKBGVCFB3DIBpFAbFSL3seBg/MvHmEExTaVi2sH2vp0hWdR26jQ+ogUfOFKdJX6Cin0Er0B5f5kkiohAf8OqllvwNZFA1YoA7AbnGXz2dGXcLuVDE1qsKCAwTQBd7jb+tYsPT/Wliaf8AFmYsT/4dVIAU0dRDE8eNmKiztxgb1X6cmTOxNCFkeZg6AamUEAWrFjuDTk/uMXxjerI5T/qoIzqyZOOl9hptBLWwRlRrY6Y0YCxpN2CTX9Qcn15JmqTLCVmDGN3QuVdaIAF0wNcfpi06x6WX8GZ5ZP8AxWkuVDXHTsL070ANfA53xjczr1rlyjRMh0sjvoBri+O7nffm/OCht7NbmeuRZ5kVnVJAmkhkaJJaN92j6qNimodo22wi5ScBoqEUZdSkiu7PfAC2aK9uwr98RdN9OPIXfLh20uE0vFrK6VJMLECmuwAdwdQO3BKgzjwSnTAqtJReBkj0djMpKo1uLoHSnyOQNob1rwvhbr1l1nOozQivekXSB2FGIK7bBrO933A1+nGDD1KMxsz9h0yFWdjo7t3sefHNEAeAcZTLdRDyRZZ1zCtqPcNDLHHZBofUa4vVe3AO2NSfTkAif2zK7hu0SgvJ9FmlXaRTfJ4s2dsKWSadS6JjCK6MYuezJMkkWcb6lJoPSla7ERQxsDUbsEVwCcNl61M4Ekk+kKpIfWdUh5GgVYAN8gfG9Y0GkQxGTToQlUr29Gh73JLHUxvgkj6t8Yzrkb/iFIC1qQkcoCxBpjwfAJ+cVbb2h0ktFtkWzUqKVYRFagZpmJkZRbhVAQBQO7cGz5O2LeFnX2ZJLZ+FWPUzDSaWyy2ATq2FbGzjNdT6opRYo2aMI6rIwX2y3aR2gWQKA5+Ri99PTMYZRGS1toIiapUiMf1ljsifBvdhvge9MLraJMxllFAiVSSXkBVJQ5BI77SOwLrmxQr5x7DYs6kMCxQ6pI7Foyo3uMW7iTZYnV5WifFAY9iVjb2iHKJXZnpbBf5ELOcyQyNpJEeqyysBtGwVTtt/bas6lmQqnKPGFkjVVVrVq7dZN7itzxeqxxgeeXNRU5mVS3coV+86TQbStkfT+bwv2xB1Tq/uyJKyMHVVWVjp73HLCgNIPwOL81jVR+rsHLTBshm3y82k6TVrelHBF3tqB1AkD/bBXU+srM0ZjieORWP0sWVgRWy7Uf0/+GzZeOZVeMEHXpI+t2YgsCFXcjt5r82Jem9CZKmzFe123RJkF2O1BvqBB8UCN8V+yV+DQ+m+mwPEZtMmYlLC4w+jT+Yxjf6rAssCDQ7d7xs4A8kMbzzRJJHsqm5WV9IsOO3azXNbDGT9M9SSOKU5ZT7eqTdpI0lYlSFanb6vpsj4xBlutyrLc6siMdNKp7vBIvSCd6Jo+ANqxhJ/wjoUWnt3+i39QZdWUPIjrKFADLIXOv8AK+lRQF7bHgit9zVdM6Wkyl2jS1IS2LMTQ3ayxYVq+kAcDF9J0yQM7RiaMaNTSEvtVkAoVrWK8Vx5rFJCqLCXlzSyqqhY1R2RRIXtpW7RRIoeRZ38YcMj2qFLEu7L3MSPHl4o4ZohDpT2ipkVD5GptwTq34JJG9+amX1eyyhXVJZk7TzIso08BhyDd7nm9sU3XeslJk9ibXB7e6BmZUGvelHHjevNYkzfRosxCJFmMknCMlXvqcRzX+YAc7cjG0c/GNNaZhL4ZSlyT2ifruSObaSeM6Jo1U+0GXQgax2kgDwdr22/QZ6WRGdGdWIXQhfUbfQoY7HhStVxyMaj070OSOGTTIqnnU1WSNwTpkJq9vnnjz6XpUEoE08yyA2oVYvZ/mKSC7xqx1UQQTsCBuTiFrfg3ctPsC6LnmzfY0bLGq/yoYaXWpPcNTMCx2A28X+uJ8iEaYQ+zChZ206ktCrqNBVbBQ0rXqZjZoUNsG5HPRxyx5MRrQtXNASvKVALBb3U9lbj6BWwrEMWU/EK0kRkIA0EyKob3EB3R42sE7KRRB5P2JMqH20gD1N1DKwShcuWZ+9XIoKoulWvJBvfB3pnrsRheB20KqEqYw8e9SBmkGsB/BB5vxe4r4Dlsqfbnhj90RqSaLbs1nVGeO3feqvjEMOVdpUkgVPaDArEdJ1j/GIvNnSL/TwNqStUTK0zS5nLyZWNkzCh2ZC9Tl3ISr4lYAAfqd6O+2M9kmiLSGEJCxjYFzreJ9QttEZW4302P8sWXU5JsxEn44IhLt7buAfbioEqWX6VNHZuCPvWBcl0dDHDGssbr7mqQHSrnjeFma22IHA2/ucfWxcq0kJ6e6aM5NL7jMItlvYqW502zLXJ2vyOABhPUPTc0ztoalWTSTvGpJOkL3MbbaiAPAwL6mghimaGE5kKCth0QEMSdZLr9VfPmudrxF16PQi6JI5hoCMzKdQvlwbNg7b87YGlSBXb2elmETMZY2kjr2NSGqJ7iA5re96qjtW2DMl1nM6G9kTSpp0uXblDVrEwIaqVgdO+14A6Z08yqsOopGaZ3YEFv8GgkdwFbAVyThmcz6MsXtmpEY9v5SLpTGAaBbUTW2+3jCVLY3bNd0vpSZmT2Y9MWX0Auhf3JIywJKBlauKoc/pWJPUHU8nFIZkIaRQU1yKZmatgNC0igb1deMZ/0vCgibQX1yK6kDZRtdaid9goBHk7VvcWZzUGZzMaMlLTxgbB9dALqIsk6iRV4SVspukdVT1BDl4cs0agBoS2pBpXVIKBOntBvf8A+Mct9V9Umi7VcPExJXt0mNrvTzuQCd68/wBC5p4YlMEzOnsr7eqjIhIN0VABq2r7UfFYC6pkYp2FamKGmVb1AFQRZPggc+P2w/t2xfdpFh0TrIIijkjaWVgQDrKOgIq0OkiwCOdjR4xYr19YwyiaSablQWBjKoFJpm5+kbbnYnbjGM6J1XQXVh7sarY1Fg1KCVjQ32Amga3rFSmQdx7umo9xqB2tRdCzzx/XDjHYpOlZqM76mMwImlMb6qP1sAhFHSFOi7HxsD58WnSmyXsSZiOOQ+zod2k0adZvSACDqv4AvjasYstqYxrG4IU6iAdWyg7p+VQRuPAv95+oMuhI4V06Si7Mx92QqD7pBNWLobD6vgYHsXRfrkznpH/D5ZY3JYiN+wAb7GQnxYIXt+nyNsV2eXMZNxFnFAK/QxAkAr8y1sfsb8f0rNUsLMY7UhjuNQNgkal348398ENmJs/pEjM8qClpLvzu42UcbnycNxT2SpVoHk6se8LIwDIwLaRqPkIDyoJAuqvz8Y9g3q+Ry0UTKWLzA0H7+8jnYmgtUL33/smHHocuylObAIaMFWqib8/Iw2CAyuFTdmO2/H6n9MPyuUEkgTUEB1WT+XSpb/tWNF6f9PoFWWZ4ikqTdtvaBF1ElgpAPx/nzipLiSthXTosrlCtTSyZkN2mAadLKb06tXg83iTpbJLKYZ5mR2djGy7qAQLNFSKZlo38cVWLLo+RyeYlEUcPsF1K+6+qTTtXuAFhShiOP8X64L9X/wAMFySRTPn+xmCe4I+9TXaQBINYAu2G/njjBXyZva4EGX9KxSaUEgZyWsKqLEbJFBY+69jQDbkUK2xpMnAIMuwhZFdGdWOlwdu0gxkMy1Q7dX5bOOa+nOr/AIKdkE5MTH6xstg9jGrKnYfpwbGJssM/JmJWjV9blpAzHTq3BIQ3pfZgNrsV9sE4a0wjPe0aHrHWM4sehJXIjPDkqZbB7wVaqF7WPjEPTOmNmFhD5afQ5q/aCk1ZA1AKrKRW9cc8YByc0szNEzoNIJ3YqpYMNRMjDSXAta25+BQtk9TZuAFVnhkh27WL2hAoFSQAyBqNWaJxcsUPlJp7Xf5Jjln8xprT6GSZ/IRiTLjXEUZdva7HYVasVI3IH1N9/G2Cuh5cSe5PFEuru0Uq6i7V3agSSACaHm/IG+efNGPtiYPNIW91nWwaA3aNtl32Dc+MJlvVTrIFZmgck6m/5kXjTSWKWrHO3j4xyybe4K3+Tq40qloPzWeTMwHKyxGDMKxTf6SVAe2SgUBAoUTROwOww6L0xBHoETPrtQ7Eh0buADhQQyNZoFhVajgBvUUubYB44tcYYawO7jd7KnUKHk3vgvKrMoM0Tl5E0hgRpjKHagd7002232+MaQyNr6lRjLGtNMqfU3TzC0cSKRJsQo0hizuVBJXuslfBI7hVXgkW5OXBR0F+47kKZnLmypBBIViKF72eQRjSDNPmVd0gBVPaUSK491Fe+4oTxRej3EEbE4qOpdMGXKCJxGW5OotGdroSMQpIFdpAoAEeDjSLTIkn2V5Z1V1lpYjHYc1LTbkLSbau6tzQA3NYl6b6lfKuEkX3E2GqyfbSgX0xr2CtjuCedxgLOzsrRwLEwkNavbVtU0YBpDGeduOR/XGg6X6xNLrCmlQaCqkuj2C4C0NRS9VDnmqxfJx2jPipdgHV6aSWXL+3NF7WqcRnbSx0h9B3FH/COTZAxB0Lq80cOtJAy6QWgJonSwCiIKu9VuL+m/jEfV+oJFMv4KEe1GVZHouDqRXZRq+oDyps9pxrP/piDN5RJI0jinlRZaVkUq5IP0cFCfy+P+k3hz27YoLikkZTPdUObkM1BSTqUkUzLv8Ayv8AC1FdrKk0avc4TpEKInvSqDc8dhhRFtdsK+ncGr8ecX/qX0vlvweuMn8UNGpncrV1euMbIDZ3/e6vGc6ZlSpSGSU6nsPHQaOtz/zbOrUoG4FDY74UXBJp+/8AWVKM7TXhJnWilzJkVikJt40QCozoAMhQbDfegQST98N6h06NFBjYIGaiZCurUD3lV1GgraRQ335xJk85lyAsIAYfUX0uHA3AMZFabJNLR84ss2Ms7LJnI1KRg0kTMut9J1IVH0jVpOqxyRvjCM91/BrJLtGO6znmdgSwbdja9tM1HYAmgLBvzvis9wlixY6ru+DfyPvdY2vTOhZXMM6GOfLvXb3B475IDb6htd38fOLrp3peH2vZWnIYsS6GrJoMSTttQsD+u96uaj4RHHy9MF0nKySzqB3W2tjrAvSNZuQ3v+vnG76L0hc7LKzTLDDqAeThwxVkUKUa6HbtVUB4vFdnohlpZAntK1Cyh2BagV00FFjT3BfnjA/W4VlKBQ0IZgNSi0cnuB2ru1ef0PmhLkpFRi0FdT9G5fLq4jzP4khlUmPtEZaimxamDXWxJHNc4Z07OezIBLF/LTSRGFBGohgCw/Ib33vcj4GFg0xARKWazwzFlUg3oNEb1uTW1EYBzIkkDKI49nK0p7y1gayPuB55B+2E5bsK8IeozQsnYsr5iWdnlpgymIWFiFb+4Nmsqfm9sQ5LpzRywhiCWlh71JJjr8uk1Ysrwfy4Oiz8mVkcA6WjUqAosAE94tfzWaJvledsLnJZYFSZZGMpJkVCPos7kKTRvzW4+POKu3RNUgDOdDkHumaZLjOkLZ7wSQGFcgNY/UH95ej9OKwhgzLLI5CVsmkHQG+m7JsCiOBiw6T1zKyTzZiWEWYyRGO7W7ONZC7aW3sc1eKnq2ekjKMgCoFCR6SwOjfQXB3LUL+374u34QlED6j0cgpUiyK5b+YDtqvcFTuDwf3GPYGTqbaFRiSqk7Wbo0BR8VWw/XHsLZS4l7mPRuZQlgjM5Lmho9v2yPqMmrTuDxfBG2LH0vmsxFohZOwPs70ygkNSqb7gAp+m+PA3xe5b1PLDkG0qqyrV8lKCraqvCnSSL8Yz2U6icwui210XIZmKKUIVCL31AEfY6r8Uc4ZObaXjopwSVmw6l6pzEaoZ2jnGpiDpk1NGK2Aj4FgnVfgCiMUimKaSIrCTK+2s6mjgWSylljWsnTW4oNvwRjO5p3cIqoyRiRmBtdRGkFwVDVWzbX5/W7k5xjkpLLbRuL1GwwbZh4GrRuB8cnDcXZUZ6Lnqc6CKyEkjjUAhoowUdVALRkAl9JJv7eTRwzoHVMvIqR8e1Gza67e0kjfkA3sOTZ4oYxfSOpyo1qTq06WPNJVlx4JBvY87eMavpPp4PLNVLasY9QBaRTRdqXtB32Umra/G+blTUVtlqqbZV5rKpr1coG7AQJQdrW0J7h4PP2wV7SsodGDBANMWkgKTsSjDtC/SaB2Jo4b1+eaHKSIkXsPHLFqtlYmKZWC2QSCQ0X2+rjk4d0b1ZlsvlQHUGTuI0oS9kk0WNADfwcJxl0XBxdv1FJnMt7jF4/5gAJGpijAN2l5EYEAajXgb/fYWQZaT22kZ1lJf3F0qsIIbtCkHVVXd0dxWKyTO7t/LTlnFgEqrEmh+5/vgiRUOXVyx1tJQTetIrUbP02377jnGyhRi8l2i+y8P4mOVYwkftqXWFVOhtOk6QzC3YqHOom+PF4N6b6tEsjLmB7LtGsYk41BLXRIBQKePnb7YZ13KMmUjzEUhS9Jkh3OixoRlk31CjuNvqxH03pmXDp+J9yT6hIg0hgZDqUAk6QLr55PzslUextOfQGOoZnJmWJSGWRgewaloPqDKavfjfiz+2r6R05M/kvbhELTyuXlj1sJUKggSRqxA1aA3bqrcg3ZGG5j0+Y3DUoeRWMcamkjjFearVQ3Nc7gecBP1uddO/t06LUddusBlVmYbsRXcLG/jGfzly+lFfIfH6mHZbpYhnjkEGYeSIhffcsVvTWmzQ0i6Ar/ek6x0YyZp5URoQNbNpDOELEkNpKJpBJcnwMWT9ZkSSEe/Lq9tnCnSyudPkUAB2ttt+pxJnvV2YzcASVNA1BQ6tq0AGqaIFQV34BbY40jKTdtGMopKkylyQzMLRPGRMImR9MgChgraqCSDu2vcHwa8X1XrM75zSBET3airAB2Wgy+211Q8qGHjwTjPQ9WEWhY0dZSCLVrUMNXcNbGhQA00dq3OKrrPVsxAPfb3wTTe4siNdmmGljsPHGKjJSeqCWOUF6a3pUSyWXy3sTxLS+4ulnG5pq7W3B3F1845r1npknvStTBmBZhq0xpud7s6k0kd3kA2BsTvZs2hy5bOiQDQJNCvfu+VvRWkXVjVuLxjc6J9YWJMu8UtSR7yroSVSdG5sCjuBgVN2gppUwzouXymUhMysk04A09tatRX6Y+SAfIB3BAw/NTAo2b0hZFPcxcqWkDopRga0i64BoLW22AukdIzKZi2iRVK17vuNKwAshV9w2NyPHjFhnuiSspLzkxtvpVACSSWINkj9+dv2w5yX2ihB/cUnU+qSSrH7yn2lYBSNhuSTsKs38X98G9V6tqg1oz2x7VGsWU7bLBt6AO3ihiHrPSnMaieRSASKVAt8hSdIAFD4xVrmI0DIrECRDoSjpFj2755sD7bnxjFRb2zVyS0idOpyzWcwQ1knWQHfjtpqvkHa8WXSc8s1ayiIigLGd1YeLArTVbEn9MZjKZfSpjJLC655sWtfG+LDosjQDu+lt6U92nVR7if8v8AfBSsLdFzmpIpTIRGUIFuwYsp2oENyAb/APY3x4ZGKGB5NSGZlapLI9vtIoKCNyDXdfgit8MGZ0uYXBZSmpTYIKVd0RamtP7XiuOchZmBH8s3WxagR9Ok2R+x8/bEqVSqhvaAc11NbWHSgjUKFsAsdO4tm2P6fffnY+MPNNCJ2oLQZF0mU8ncBdN/BANA83h2S6nohaOJ/wDlurmMgtEyBvqo1RAsHm6++NZ0bqUQzKIilXVTokjVQWNADUpA7ebAIO4NkjGrkQoW+zP9V6T7dmCOSKcPrHuR9jKy6QtaaL6gdySDY2HODPSvpO5NOcQTBlLFAwGnSCS+sGtyxAH24+Nvm85HmCoZpF0n6CbpkD+4hI2YEsFv7XeMt6ijWB3WX3FVtJVlkPaQSQSBu1bGmtTttYvDhNWGXE67KPqnpTJOXEHvxGMMz0jTRgKN1B5sbEmyPA+cexNnepCgvvyo76hGoAZL1arNiwSTdAgDnbCYTlJ7VCUV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7588" name="AutoShape 4" descr="data:image/jpeg;base64,/9j/4AAQSkZJRgABAQAAAQABAAD/2wCEAAkGBxQSEhUUEhQWFRUXFxQWFxcYFxgXGBYXFRYXFxgVFxUYHiggGBolHRoYITEhJSkrLi8uFx8zODQsNygtLisBCgoKDg0OGhAQGywkHyQvLDAsLy8sLCwvLy8sLCwtLDAvLCwsLCwsLDQsLCwvLCwvLCwsLCwsLCwsLCwsLCwsLP/AABEIAL8BCAMBIgACEQEDEQH/xAAcAAABBQEBAQAAAAAAAAAAAAAEAQIDBQYHAAj/xAA+EAACAgAFAwMCBAQEBAUFAAABAgMRAAQSITEFIkEGE1EyYRRCcYEHI5GhUrHR4RUzYsEkcoLw8RYlQ1OS/8QAGQEAAwEBAQAAAAAAAAAAAAAAAAECAwQF/8QAKBEAAgICAwAABgEFAAAAAAAAAAECEQMhEjFBBBMiMmFxUUKBoeHw/9oADAMBAAIRAxEAPwDturHteBPdx73cXRIUXx7XgQy4Z72CgCZKwMWxBLmMDnNYdAFNiIvvWGBsKFs4YgtUBGBZY/jE4asQTi+DvgGNVcODb4hUHzhoko1gEHLh2IUxIt4BjqvC1hrNhLwgJMRyrdVjxbHteACN4sSomE1DHrwASg4R98R3hrSVgAhkSuMNVaxIu+J48uThiIkJxMMGplwBhfYGFY6BFOFs4J9jD0AGCwBI47PGLADHgceJxDdjSPYQNiMvhmo4dAEXhcD68ewqCysaTETz4mMGBpMucaEjHzWIGzZwr5c4jbLnDpE2MacnCLJ84QxYa0eHQWHxTqBjz5xT5rFYRhpBwUFloM398ebPAYqt8MLHBQWWD54nEYmvFeThQTh0Ky3jzlYmXO4pReFEhGFxHyLwZoYeJxilGYw8TnC4j5Fo8+PLPiuSQk4JGCgsMEuPe5gUPiVJBhDJl1HgYmTKE84bHmKGJo8xhWMf+CG2+JREAecRNPiMzYQBwfDw2Ks5jDlzOCgD2lw0NiDWMLqwASs5w33CcN1YYThgSasPU4Hx4SYAJxj2IVkx7CAeEHnbDpKA2xGJcI0mACB4/tgdoz8YM93Esb4dioqGgOIWgOLrNsKwAXGGmJoAMBGGlMH6xeGyAYdiorHxERiyGXBxDJlvjDsKACMKFwQcuce9o4YhsYxKctj0SYPj4rCbGkVpy2HLlsWDxYVYAcKwoq87IsEbyt9Mas7fOlQSa/YYyE38SoR/+F+fLoNq52Jxp/X8P/23NgeYmA+SSQAB9ydv3xwbq+Vly8EZ1Nf5jtpUEkBRtZ8b8bffGcp06NIw0dVi/iflLpo5gPkJq/0xM/8AFHI2AqZpiTVCL/K23xwiLPuT3SVsfANkA0OPJwqdUl//AGEfsP8ATByYUjs2Z/i7lVbSkEzfqUQ3/wCUknG/6JnkzWXjnisLIuoA8qeCrfcGxj5izuYP1LIapCA2ktuBfH3x0b+CXqtkzByUjl45SxS/yyKpYkMW2BAqgPg/qKQOJ2IqfGEIf4OLQFVwrZseMXskqCjfBxLDAzcYMDhmGLCGKicD0JbKpMs98HBCRHFphmje8TyKorHJGFU4Kny/J5+2IDtyMUtiYoS8RSpWJhP8DCOh84AsEZjhMFzINN49hpEtgsT4NVARisTNgYRuofGJaZVlj7IxCz1gFuoHAkubOHTC0HzzjALSb4GeYnDLOKUSWwsSffDvcwGMPAOHxFZYJMKrHmmGK/fEggb4P9MHEXIMWQHHtjgMDDgcaLCZvKHR1iexWKvXiRZDxgeEFmDRL8DCJLviAyADEDSmjVE0avi/F/bCWOxvJRUfxAzQdEy4O7EO2/Cr8/v/ANsc/wDUIBSuaGkD/Gp2KH7HFjnfdMkkkytr1ML/AC0p00vyP9cUWYfU29kJf/8AR/0/748uc25M9OEEoo551XIGFtrKNZQnmroqfhgdiP8AXARGNx1qBJebBbc7XpI2Elf2PyMYvMwMjFW2INH/AFHyPONoS5IxnHiz2Yk1EfZVH9ABh+QzjwyJLExV0YMrDkEYsOi+mcxmgWiQaASC7MFWxXbZ5O42F84uet/w+myscbySxFpLpVNjaq7+N/uB++Lsmmdt9Eerl6jlhJsJV7ZU/wALfI/6TyMX2vHD/T3R8z06WGbL/wA33KV0WRHEkbH6l0eBzfj9Mdj6dmVmVTGQbIHIsE/lP35/pjowzjJGXxOGWOVd/rZoOlRA74s8R5eAIAB4HOJcYzlbKiqR7Hsewl4koXA+diBF3VA4n1YB6rNQ0jz/AJYqCdkyaoZ09RuT44xJNZxD096Brf8A7YKVh5xpLTIj0IMtqA1H9sexLI9YXEbKpGcZRhvtjBGj7Y8F+2OikY2wYwYcuWwTpOF0HCGDDKj4w4ZYYm0HC6TgAh/DDD4cnqNDBMWWZhYrFjk8voH384iU6RSjYzK5FVWiATyTWCtI+MLj2MW7NUqK/M9KVt12OKibKlbscbY0xxFNDqBBrfGkMrXZnPGn0Zj2sJprFgekPZ4r5/2wPmMiyAE46lOL9OVwkvAcgYbpHjC6cPVcVdEpX4VXqDINJA6qAXolN67v1++OZ5zJtECjgqVu75vkk1+v98dlEeMj/EHoLzKjxIWNkS0RegCxsefjbff+nD8Xj5/Uuzu+EycPpfRyr3aOs3vsP/L/ANv98eg6Tl8xIFmZ0UAhWQC7IsRsW2obkH4sYLz0OkEn7UPJJGw/uMCZVatW/UkeDzY+4xwp60dzXjOifg2jEUWTKroIHtNYLAgAFgthQb2YnezxgnOi5glxJNSr3NYYMR9PdpbuoUCpH74qun9QlzEaIjxe3GsSu7qx8KajVdyPzbmgR8XgBctH+LLSO76LsVoMpP0WdtJ7we2ztwOTVL0IvZpM7011XWs7u4JbUxrSxLLpEQWinzQvbfk4J9KdQmEZedmJ1aaiCtruqJ1cKO7attGxxmc8v85my3ah0sVUEGVlPcweRh2AWb2B28Y12Ul1ontT/STIwdQranXlo2JBOkncMd+AeMXy8MqNV0f1BfZMyWNrBNngWysB/UWMaL9Mca6h0fIW0ixSyPKS2pbCxkEszqxGndluibO+1Y3/AKM62kuXQahsAoBPd20u/wDbj5xcOSvkzOVeGmAx4jC49iyRunCPEDyAf1GH49gsKGrGAKAAwoUfGBOqdUiy6F5XCiifua+B5/3wvS8+J4xIoIB+efuD9wdj9wcFgFMoPOEw7HsO2KgD2sJ7WJhiQRYuxUDpBZxOcsMSotYdiXIdArZXbbnHI+j+oup/8TH4mJo8n7zxszAiIL3KulmC2L093nHU+t5howhCa4y2mSiQUDDZ9uVBoH7NfAOOSH11I/VJsrIp/DkCN639sqdpRewG4H32xDyyi6RSxpqztiIBxh2MV6Q6xOuZbJ5nekZ4pPDhSoIv9GvG1wRdqxfgQNhcROPjnEf4iudsVQggnHrwKcwL5w78SAawUFhBbAecjsV84n94YTWDhrQPZSmAk0BiFoyDVYviorATx742jkMZYwSJcQdXzQhglk/wIzfuBt/fFg6AcYyX8SJGOXjy8f15iaOL/wBN23/bClIajujnXU+g5hEhmZC0bRxtq2PfICdJA3FDYX84z2e37V21f2HnH0XmcrG8ZjZbQrp0/b7fH+2OFdX6JLBM/uoy2W0XRBQNQII2Pg/vjiyY+O/DsxZOar0qITpIKEqUBoj9N1/fi8afNdZy6xOfZtkMB1Byr6Vqi7D85FEnYkV+mMq5tmC+Pq+1+MenlVpAsxLwAhWUABiukjUP+oX8/lHGIjXZckafpvVkz8xkULEiA94XSx8qGbawtAAXZ1eMW3VOjZedFkeULs30djy3tQI8FyPO/jYb1vp3p+USFwXLICxiJjYFApP5mABNkmt/q+KOIeh6JH95oz7KBQiMatgwX6dRLAE/VfJrGml+iatV6aPJZ9cnF7eZjIh5hCKrayAdS0p1HYVuDdnnEv8AxyikzxRhiI9CodEiKzjd1UXQ2vkDVe24xU5jMJH1DsgIH+I2wMkiVuATpbSTR2X9MW+e9SFK1xh5QSsLFVYICaZjqUbnmuf6YJttWlZMaumdC6N18S2GK8Ahgwok7aKNEG/tvYxce5jjGe6yEig/DMjI7tZGtn1mwTuNgxJAFgD7bXtfQ3qo5qR8vKCsiBSrHb3FqjQNGwd/O3k41xttWzLJSlRuRjGfxL9eR9KgBoPmJL9qO/jl3rcKP7nb5I0HqPqLZbKzTJG0rxxsyRqrMXbhVpd6urrgXj5E9SdUzGamaXNszSHUO7bSAzdgX8oBvbxgA6J6J6V1Lrk75mbMtHAHAdvBrcxQx8ChW/ixzj6DyWWSJFjjFKooD/fyfN45V/CDITrkYGyueRomctJA8IYo4/5kSvrBA4PH3HO/U1k3w6FYTj2Gs1Y9hDFArC4azAckDCq17jfAAuPYz/VvWeUy8wgkkuU12KLIvg1yR+l8Yt87nFijeSQ6URWdj8KoJJ/oMA6Zh/4odfKocvGSDVyEbDcdqE/ewa/THOOq9MhnlEzqRMUVJE1MqSFRs3ahOqqFWOBgH+I3qKOef8Vl2co5UlGWihRVF6gxBBr9sY/NdeLtqtwSN9/O1muPGMHbdm1cVR2zI+o0iMDahI0YAJFk3QXSDydiQT/1Y6cuY1UeAQDR5F+Dj5c9OdakilinCq3tur6X3DV4PwfN/YY+ken9VEsUchjaPWobQ/1Lfg1i8LW0jCU1J6Dmlo4GzOZsYjzEuBWWztjoSIbHiQ4Ly3y37YEMVc4LiW8NiQctYfpAwKuFkY4kofI2I7HnDGvCAYaExWq9rxjs+ff6vDHyuWiaU/Zn7V/zB/bGxfe74xj/AEK/vZjO5kgd8ojU/Kxj/df6YTBG1jTSLIvGf9ZdM/FZaRQhaRQzxAVesD6QT4biv0+2NEshC0dziKNN9/1wNWtjWno+dP8Ah7Q2silXvuDAqQfgg7jnjFeB3F+aJC/r5/0x1z+MHSw0S5hFbWGVJGUWAh4dvijtf3F8Y5dMioo8Bfn/ADxwyXGVM7YvkrRNBEktpNKy7oIdNkxsxoj2/pYHwKu/vjbZbK5eFYcuWC+2S9rwrAbO2mmJYi6JxzKBNVswvUf3AHFfFc41Pp3PSZiSYMkF2gaTTKSQ52UhGsWatgRQu8aqWqM3HdmnzeWjkf3lYozaRE0guxXczWe2wCQTwCeMK0eg6nMBvUHYHR3MCztqNCytn5ok3zdT1CLMTr+HmUoQwYNC7Se6WBUbyUEQUP38VzKuUyu8S/zdrIRyuwPcTIhLFiVWyKB+kYW1sd2q/wBBaZPLiSijK6X3xwFlAHjWu5JsC+bB5oDEORyNu7wuYZPceSMksVYoApUjmOTY7i+0HbkYswrL/NiZdCUrIZQ8gWm07MncATwDdD7DGclyMkio0c/toWvVqbQfbJDCtJKMRtqPm7vyo3f5Klx4naPT/VPfiX3ColAplBJsgC2Fqpo2PG11jNde/hL0/NS+8yNG5cu/tkBZCWLEMpBHJ5FHGR6T1RMrIkyZh5AaGgG4k1XRO4LXXJrnnHV+ldbjzESyIdmA2NggkfTRx0HL+gfpnSIcmvtwRJGPlVALfctyTgoPgmaPX9sRDKMOCMWqJdj0fHsNjiceP774TCGcw/iHnZTnik06rlVCEQq7a3taOogAxnng8fvgzpPrfLZfp8kcDN7sQBVXYsW1sbZdV8b7eNsct9c+9mnbPIVdXJ1AbaaXahqOrt+N/tit6Lk5fbYjeZwgWNkYEpyHLnYKQSb42GCMsWv8jlHIXI9WHM9Vy0k6RugljsyANSht+7k1uaO22OqdU9axTCTLxvHGO2NjKusFXBtRHYDDTzfF1veOOZPokkEavOFBkmjKhg7ClDE6Suxbusre+isX/VeloA5yo1y6gpd5BpRRS2E51UV5JAGMviPiFKfGCOjDhSXLI/7GW9RQwtKI4NgXISIE6VJPljwP61vir6/0L8PIqhtQZbB7b2NHZSaF8Xvi9yXp+XLyPI0ZmrYMrWpXbW4Y/Asb+R5vA/rrOu00agT6VjIQSqF2LE9gH5a0j/0nAkkvyZ23J30a/oPRshkosrmcxJM3uCM+yVBUSBAX4vUt2aHggY7CsuvjexY/Q+cc06b1OYfhwdBEYG/0bAEAKrAWQQBz4wnUPUjZ01lmkgmJZFmC9pN7ozD8ux+/BF4iGVKT0N4FVpnT0yxJGLfL5RVA23x8ydV9QSTqxzE8/vRMK0vaB4z2sCNgNdffbHSvQH8SY48ukOd90SAFjM7ag+tywJLtqU9wFVQ2rbG3OzNwo6nJlwTZwjZcVsMUMPrLLS7Iz0NNsFOnuNCyON/msVnqL1OsDISJGU2S+tUSNRyz6hYF7bA4OaDi2a8Ri8KsitupBHyD8Y+fvWvrn3JlRC7RgrIn82QW7bUwQg2Oa3NUNsWEHWUNH3FZSh1MbjQSKQSuhJjtf9/nnEyyVtlRxcnR2PM9TjRwjMASCdz8YDTrGXYipozdUA431cbfexjlkvq9QCdaMwplRFJGk1ZJjBbT543scYDzs8k5WRYlSMPQLAqLPc6/zxr5vcAcV+srJLvwt4oVV7Oseq877GUmkutKED9W2H+eIP4f5ERZCGx3ODKf1kOof2IH7Y5t6g6vNLD+G1e4pcqNOyWCDRH1Cj4Fjf8ATBXpD1h1GPMRx5sJJl27LjUBouNJ2A7R8ecWsibM3jaVnX5FoWMMUH5xXN6hy7dvuqCDp7u2zYHnnkf1xPmMykSl5WCIOWY0B8b400Z0wnORa4JUq9ccin91Ix8rZPPNMio25TY/JUVQP/vxj6Nl9aQKD7QeZQBqKL5bhdTULP644PH6fKtrWSRQX1WEbQLN0xB7hW21ecc+Xi/2b4riCzy6VJ/QAffwMP6Dm3y5LKQWPIYWrAsCUP2NAYKz2QYSs1alUXdad7osyWdNHavviq6g4UfUAfHO5/YYxV9em7rvw6V6P6nFNM02bZE1lDGHag5Nt7emP7gE2u9C+cAqnu5l5R7ckdP2r26v+squyotUPLEDgHGX9OsIJBKtilMbaU1sQw0+a0Hmz9sazofpawjwERlpGOhXLPKuprBUgqgAojb5O11i/poj6ui0HVsnl5EWOINJMGdo0GkmRzSaQw1e411YO5bgc4B6t0o9QzBABhd3Aa1U0UAVtV6QSCvN/NHbEnUfQ2XMglY5khnJZVbZnLGnb8yqD29n+EbjBeY6kzHSoYkOqkCRQ7ayQLd+0A8ftVG8VOdUo9+jw41Ny5vSuijg6BPk2eLMXmA0dllBMQvVQMpbkMpauRpBobXp+iZ+Mske8UiPGzFjp1xk0zELe+n442ugce6dC8MErZ9DGAW0qsjSM7aSNIKj7baQDjJ9ZeOT25IvfNnQsZR5E1BRSpID7oPcLYgitt6GH7sz66PoDLzo62jK44tWDDb7jziYY5Z/DTIplmmmnnUzykAorFYwFCqSE2DHUpF1twKs3vc/12HLprletrodxP6AY0tVZlxd0W+PY5s38WIBP7Zjb2ySFcEFmob9gOxvgeRvj2J+bj/kGmjOwZwSyLBFZjZG0xwRh2VmIpmKsCIzvuB8XW+ML1nNtPmmRXYwwqyXqKsSgILFZWtWvx4rbnEuSzkUUtaXVmYn6mjQSKxNpKxpALI7diD9xgx544neRogdVBhSKV1DiR+Htl53s3875RqzpldEfR+kymKR8xJZKVGqFncup7PdtWVQQDv9VEbgA4sYMs0cZKk2rHUFZiKUW1laD0SLUUAD4AAOWTMPNmLy+YMCc0dShF430gjTqHH3HOL3qOfkb24pZcu+kM1e2lSI7Efy2cagKBUgb1xhyXbFF9IuIZ2WP3Fb3djceXTdVA1l17qNtsDWrkldsNjyWfnUzxq2lQOwSxiYsVBZxJInbva9o8eKvFb0LrKxD2exUKvWrcqVLcbi+RzeCc7KzaCGLEo6jUaI3NvCFayv770RS8YWNrugypp1ZPls46AtPG0ZUMCGct7nNx6wxkdx8tY4NfM3TY44QgSAAydzq7SJZIIEQZ+6PkNYK6iD84k6z1gRPDSxIdK6Fc9oc7tKY6ClgSwDbjZvGAetZ2SX+Z+JVnTtUEKFbYaqNH3FBB2I02TRvmlvoluuxeq9IR5YysWWysKrZCiKbvIrS/fuu9gnayTWLbpnR2aTSqEiP3XA1ozliFUht7qlBBs7KBjBS9IzMSSTwFqiYh3RdMUbONRt37pDvRpaFC62xpujSGdlaLMGIEaZlkB30hiRHI5pjZuhQoD4w5KIo8gmLqJhllLqwmAkI0AvXC3LKy6aC/lUncbjk4Ah9TJmCxljKajGFt10t3WFsHTf2obE0Ph/U8kmXjaV9xNQ9pZAJWDsKkvSRuWBqxt8gYH6x6Yy+WdYwDokh90guxQSAEKrvqWvqJB2uhtjNRizRyaDuu+nIp8v7kaLG6qwGkgA2+7sAp1NQvaiaG++2ZGU/Dq/uwoiOFGl0VpDp2UorXo1bn7kffa26dBEREoSXSGZm1u3thUUgIVvRsa76N0dziy6rlIJSztJ7ksa6xqegqWCulSaJB+asE74ri+L2Q5rktGZyHVTFFQSNWeQWzbSlaAVVVQAu21knz+xJ6LLPCrqqnTI4aQkSNfaFAVuKAJ7a4+Dibp/p9ZQXEqHsYe4JCSoL7MYmFqa1bBjR4B5wucyMgijbJhCRpb3AShdfb+vfSCDZFbjYbXvhUkyuWhenxQL2NIQ8UitqALHdrH8taAoaRq/ayOJeogSzxe1mmViGaaegsIQE62CV9dgfU1bj9cVjehMydMswWANRHuORKbIJOiMG7F8kf2xF023eX2ELsgZSitqugVEgs/zPkg3xe5F4anSuxTx1Kg3NdNzBf3Icx76PuAQKriiu4Brgiwfti76d1fPzg/8txFuySanS1VtkOrY1YINaSRwMU/Qc+sM4zkyvGxjKBGVCFB3DIBpFAbFSL3seBg/MvHmEExTaVi2sH2vp0hWdR26jQ+ogUfOFKdJX6Cin0Er0B5f5kkiohAf8OqllvwNZFA1YoA7AbnGXz2dGXcLuVDE1qsKCAwTQBd7jb+tYsPT/Wliaf8AFmYsT/4dVIAU0dRDE8eNmKiztxgb1X6cmTOxNCFkeZg6AamUEAWrFjuDTk/uMXxjerI5T/qoIzqyZOOl9hptBLWwRlRrY6Y0YCxpN2CTX9Qcn15JmqTLCVmDGN3QuVdaIAF0wNcfpi06x6WX8GZ5ZP8AxWkuVDXHTsL070ANfA53xjczr1rlyjRMh0sjvoBri+O7nffm/OCht7NbmeuRZ5kVnVJAmkhkaJJaN92j6qNimodo22wi5ScBoqEUZdSkiu7PfAC2aK9uwr98RdN9OPIXfLh20uE0vFrK6VJMLECmuwAdwdQO3BKgzjwSnTAqtJReBkj0djMpKo1uLoHSnyOQNob1rwvhbr1l1nOozQivekXSB2FGIK7bBrO933A1+nGDD1KMxsz9h0yFWdjo7t3sefHNEAeAcZTLdRDyRZZ1zCtqPcNDLHHZBofUa4vVe3AO2NSfTkAif2zK7hu0SgvJ9FmlXaRTfJ4s2dsKWSadS6JjCK6MYuezJMkkWcb6lJoPSla7ERQxsDUbsEVwCcNl61M4Ekk+kKpIfWdUh5GgVYAN8gfG9Y0GkQxGTToQlUr29Gh73JLHUxvgkj6t8Yzrkb/iFIC1qQkcoCxBpjwfAJ+cVbb2h0ktFtkWzUqKVYRFagZpmJkZRbhVAQBQO7cGz5O2LeFnX2ZJLZ+FWPUzDSaWyy2ATq2FbGzjNdT6opRYo2aMI6rIwX2y3aR2gWQKA5+Ri99PTMYZRGS1toIiapUiMf1ljsifBvdhvge9MLraJMxllFAiVSSXkBVJQ5BI77SOwLrmxQr5x7DYs6kMCxQ6pI7Foyo3uMW7iTZYnV5WifFAY9iVjb2iHKJXZnpbBf5ELOcyQyNpJEeqyysBtGwVTtt/bas6lmQqnKPGFkjVVVrVq7dZN7itzxeqxxgeeXNRU5mVS3coV+86TQbStkfT+bwv2xB1Tq/uyJKyMHVVWVjp73HLCgNIPwOL81jVR+rsHLTBshm3y82k6TVrelHBF3tqB1AkD/bBXU+srM0ZjieORWP0sWVgRWy7Uf0/+GzZeOZVeMEHXpI+t2YgsCFXcjt5r82Jem9CZKmzFe123RJkF2O1BvqBB8UCN8V+yV+DQ+m+mwPEZtMmYlLC4w+jT+Yxjf6rAssCDQ7d7xs4A8kMbzzRJJHsqm5WV9IsOO3azXNbDGT9M9SSOKU5ZT7eqTdpI0lYlSFanb6vpsj4xBlutyrLc6siMdNKp7vBIvSCd6Jo+ANqxhJ/wjoUWnt3+i39QZdWUPIjrKFADLIXOv8AK+lRQF7bHgit9zVdM6Wkyl2jS1IS2LMTQ3ayxYVq+kAcDF9J0yQM7RiaMaNTSEvtVkAoVrWK8Vx5rFJCqLCXlzSyqqhY1R2RRIXtpW7RRIoeRZ38YcMj2qFLEu7L3MSPHl4o4ZohDpT2ipkVD5GptwTq34JJG9+amX1eyyhXVJZk7TzIso08BhyDd7nm9sU3XeslJk9ibXB7e6BmZUGvelHHjevNYkzfRosxCJFmMknCMlXvqcRzX+YAc7cjG0c/GNNaZhL4ZSlyT2ifruSObaSeM6Jo1U+0GXQgax2kgDwdr22/QZ6WRGdGdWIXQhfUbfQoY7HhStVxyMaj070OSOGTTIqnnU1WSNwTpkJq9vnnjz6XpUEoE08yyA2oVYvZ/mKSC7xqx1UQQTsCBuTiFrfg3ctPsC6LnmzfY0bLGq/yoYaXWpPcNTMCx2A28X+uJ8iEaYQ+zChZ206ktCrqNBVbBQ0rXqZjZoUNsG5HPRxyx5MRrQtXNASvKVALBb3U9lbj6BWwrEMWU/EK0kRkIA0EyKob3EB3R42sE7KRRB5P2JMqH20gD1N1DKwShcuWZ+9XIoKoulWvJBvfB3pnrsRheB20KqEqYw8e9SBmkGsB/BB5vxe4r4Dlsqfbnhj90RqSaLbs1nVGeO3feqvjEMOVdpUkgVPaDArEdJ1j/GIvNnSL/TwNqStUTK0zS5nLyZWNkzCh2ZC9Tl3ISr4lYAAfqd6O+2M9kmiLSGEJCxjYFzreJ9QttEZW4302P8sWXU5JsxEn44IhLt7buAfbioEqWX6VNHZuCPvWBcl0dDHDGssbr7mqQHSrnjeFma22IHA2/ucfWxcq0kJ6e6aM5NL7jMItlvYqW502zLXJ2vyOABhPUPTc0ztoalWTSTvGpJOkL3MbbaiAPAwL6mghimaGE5kKCth0QEMSdZLr9VfPmudrxF16PQi6JI5hoCMzKdQvlwbNg7b87YGlSBXb2elmETMZY2kjr2NSGqJ7iA5re96qjtW2DMl1nM6G9kTSpp0uXblDVrEwIaqVgdO+14A6Z08yqsOopGaZ3YEFv8GgkdwFbAVyThmcz6MsXtmpEY9v5SLpTGAaBbUTW2+3jCVLY3bNd0vpSZmT2Y9MWX0Auhf3JIywJKBlauKoc/pWJPUHU8nFIZkIaRQU1yKZmatgNC0igb1deMZ/0vCgibQX1yK6kDZRtdaid9goBHk7VvcWZzUGZzMaMlLTxgbB9dALqIsk6iRV4SVspukdVT1BDl4cs0agBoS2pBpXVIKBOntBvf8A+Mct9V9Umi7VcPExJXt0mNrvTzuQCd68/wBC5p4YlMEzOnsr7eqjIhIN0VABq2r7UfFYC6pkYp2FamKGmVb1AFQRZPggc+P2w/t2xfdpFh0TrIIijkjaWVgQDrKOgIq0OkiwCOdjR4xYr19YwyiaSablQWBjKoFJpm5+kbbnYnbjGM6J1XQXVh7sarY1Fg1KCVjQ32Amga3rFSmQdx7umo9xqB2tRdCzzx/XDjHYpOlZqM76mMwImlMb6qP1sAhFHSFOi7HxsD58WnSmyXsSZiOOQ+zod2k0adZvSACDqv4AvjasYstqYxrG4IU6iAdWyg7p+VQRuPAv95+oMuhI4V06Si7Mx92QqD7pBNWLobD6vgYHsXRfrkznpH/D5ZY3JYiN+wAb7GQnxYIXt+nyNsV2eXMZNxFnFAK/QxAkAr8y1sfsb8f0rNUsLMY7UhjuNQNgkal348398ENmJs/pEjM8qClpLvzu42UcbnycNxT2SpVoHk6se8LIwDIwLaRqPkIDyoJAuqvz8Y9g3q+Ry0UTKWLzA0H7+8jnYmgtUL33/smHHocuylObAIaMFWqib8/Iw2CAyuFTdmO2/H6n9MPyuUEkgTUEB1WT+XSpb/tWNF6f9PoFWWZ4ikqTdtvaBF1ElgpAPx/nzipLiSthXTosrlCtTSyZkN2mAadLKb06tXg83iTpbJLKYZ5mR2djGy7qAQLNFSKZlo38cVWLLo+RyeYlEUcPsF1K+6+qTTtXuAFhShiOP8X64L9X/wAMFySRTPn+xmCe4I+9TXaQBINYAu2G/njjBXyZva4EGX9KxSaUEgZyWsKqLEbJFBY+69jQDbkUK2xpMnAIMuwhZFdGdWOlwdu0gxkMy1Q7dX5bOOa+nOr/AIKdkE5MTH6xstg9jGrKnYfpwbGJssM/JmJWjV9blpAzHTq3BIQ3pfZgNrsV9sE4a0wjPe0aHrHWM4sehJXIjPDkqZbB7wVaqF7WPjEPTOmNmFhD5afQ5q/aCk1ZA1AKrKRW9cc8YByc0szNEzoNIJ3YqpYMNRMjDSXAta25+BQtk9TZuAFVnhkh27WL2hAoFSQAyBqNWaJxcsUPlJp7Xf5Jjln8xprT6GSZ/IRiTLjXEUZdva7HYVasVI3IH1N9/G2Cuh5cSe5PFEuru0Uq6i7V3agSSACaHm/IG+efNGPtiYPNIW91nWwaA3aNtl32Dc+MJlvVTrIFZmgck6m/5kXjTSWKWrHO3j4xyybe4K3+Tq40qloPzWeTMwHKyxGDMKxTf6SVAe2SgUBAoUTROwOww6L0xBHoETPrtQ7Eh0buADhQQyNZoFhVajgBvUUubYB44tcYYawO7jd7KnUKHk3vgvKrMoM0Tl5E0hgRpjKHagd7002232+MaQyNr6lRjLGtNMqfU3TzC0cSKRJsQo0hizuVBJXuslfBI7hVXgkW5OXBR0F+47kKZnLmypBBIViKF72eQRjSDNPmVd0gBVPaUSK491Fe+4oTxRej3EEbE4qOpdMGXKCJxGW5OotGdroSMQpIFdpAoAEeDjSLTIkn2V5Z1V1lpYjHYc1LTbkLSbau6tzQA3NYl6b6lfKuEkX3E2GqyfbSgX0xr2CtjuCedxgLOzsrRwLEwkNavbVtU0YBpDGeduOR/XGg6X6xNLrCmlQaCqkuj2C4C0NRS9VDnmqxfJx2jPipdgHV6aSWXL+3NF7WqcRnbSx0h9B3FH/COTZAxB0Lq80cOtJAy6QWgJonSwCiIKu9VuL+m/jEfV+oJFMv4KEe1GVZHouDqRXZRq+oDyps9pxrP/piDN5RJI0jinlRZaVkUq5IP0cFCfy+P+k3hz27YoLikkZTPdUObkM1BSTqUkUzLv8Ayv8AC1FdrKk0avc4TpEKInvSqDc8dhhRFtdsK+ncGr8ecX/qX0vlvweuMn8UNGpncrV1euMbIDZ3/e6vGc6ZlSpSGSU6nsPHQaOtz/zbOrUoG4FDY74UXBJp+/8AWVKM7TXhJnWilzJkVikJt40QCozoAMhQbDfegQST98N6h06NFBjYIGaiZCurUD3lV1GgraRQ335xJk85lyAsIAYfUX0uHA3AMZFabJNLR84ss2Ms7LJnI1KRg0kTMut9J1IVH0jVpOqxyRvjCM91/BrJLtGO6znmdgSwbdja9tM1HYAmgLBvzvis9wlixY6ru+DfyPvdY2vTOhZXMM6GOfLvXb3B475IDb6htd38fOLrp3peH2vZWnIYsS6GrJoMSTttQsD+u96uaj4RHHy9MF0nKySzqB3W2tjrAvSNZuQ3v+vnG76L0hc7LKzTLDDqAeThwxVkUKUa6HbtVUB4vFdnohlpZAntK1Cyh2BagV00FFjT3BfnjA/W4VlKBQ0IZgNSi0cnuB2ru1ef0PmhLkpFRi0FdT9G5fLq4jzP4khlUmPtEZaimxamDXWxJHNc4Z07OezIBLF/LTSRGFBGohgCw/Ib33vcj4GFg0xARKWazwzFlUg3oNEb1uTW1EYBzIkkDKI49nK0p7y1gayPuB55B+2E5bsK8IeozQsnYsr5iWdnlpgymIWFiFb+4Nmsqfm9sQ5LpzRywhiCWlh71JJjr8uk1Ysrwfy4Oiz8mVkcA6WjUqAosAE94tfzWaJvledsLnJZYFSZZGMpJkVCPos7kKTRvzW4+POKu3RNUgDOdDkHumaZLjOkLZ7wSQGFcgNY/UH95ej9OKwhgzLLI5CVsmkHQG+m7JsCiOBiw6T1zKyTzZiWEWYyRGO7W7ONZC7aW3sc1eKnq2ekjKMgCoFCR6SwOjfQXB3LUL+374u34QlED6j0cgpUiyK5b+YDtqvcFTuDwf3GPYGTqbaFRiSqk7Wbo0BR8VWw/XHsLZS4l7mPRuZQlgjM5Lmho9v2yPqMmrTuDxfBG2LH0vmsxFohZOwPs70ygkNSqb7gAp+m+PA3xe5b1PLDkG0qqyrV8lKCraqvCnSSL8Yz2U6icwui210XIZmKKUIVCL31AEfY6r8Uc4ZObaXjopwSVmw6l6pzEaoZ2jnGpiDpk1NGK2Aj4FgnVfgCiMUimKaSIrCTK+2s6mjgWSylljWsnTW4oNvwRjO5p3cIqoyRiRmBtdRGkFwVDVWzbX5/W7k5xjkpLLbRuL1GwwbZh4GrRuB8cnDcXZUZ6Lnqc6CKyEkjjUAhoowUdVALRkAl9JJv7eTRwzoHVMvIqR8e1Gza67e0kjfkA3sOTZ4oYxfSOpyo1qTq06WPNJVlx4JBvY87eMavpPp4PLNVLasY9QBaRTRdqXtB32Umra/G+blTUVtlqqbZV5rKpr1coG7AQJQdrW0J7h4PP2wV7SsodGDBANMWkgKTsSjDtC/SaB2Jo4b1+eaHKSIkXsPHLFqtlYmKZWC2QSCQ0X2+rjk4d0b1ZlsvlQHUGTuI0oS9kk0WNADfwcJxl0XBxdv1FJnMt7jF4/5gAJGpijAN2l5EYEAajXgb/fYWQZaT22kZ1lJf3F0qsIIbtCkHVVXd0dxWKyTO7t/LTlnFgEqrEmh+5/vgiRUOXVyx1tJQTetIrUbP02377jnGyhRi8l2i+y8P4mOVYwkftqXWFVOhtOk6QzC3YqHOom+PF4N6b6tEsjLmB7LtGsYk41BLXRIBQKePnb7YZ13KMmUjzEUhS9Jkh3OixoRlk31CjuNvqxH03pmXDp+J9yT6hIg0hgZDqUAk6QLr55PzslUextOfQGOoZnJmWJSGWRgewaloPqDKavfjfiz+2r6R05M/kvbhELTyuXlj1sJUKggSRqxA1aA3bqrcg3ZGG5j0+Y3DUoeRWMcamkjjFearVQ3Nc7gecBP1uddO/t06LUddusBlVmYbsRXcLG/jGfzly+lFfIfH6mHZbpYhnjkEGYeSIhffcsVvTWmzQ0i6Ar/ek6x0YyZp5URoQNbNpDOELEkNpKJpBJcnwMWT9ZkSSEe/Lq9tnCnSyudPkUAB2ttt+pxJnvV2YzcASVNA1BQ6tq0AGqaIFQV34BbY40jKTdtGMopKkylyQzMLRPGRMImR9MgChgraqCSDu2vcHwa8X1XrM75zSBET3airAB2Wgy+211Q8qGHjwTjPQ9WEWhY0dZSCLVrUMNXcNbGhQA00dq3OKrrPVsxAPfb3wTTe4siNdmmGljsPHGKjJSeqCWOUF6a3pUSyWXy3sTxLS+4ulnG5pq7W3B3F1845r1npknvStTBmBZhq0xpud7s6k0kd3kA2BsTvZs2hy5bOiQDQJNCvfu+VvRWkXVjVuLxjc6J9YWJMu8UtSR7yroSVSdG5sCjuBgVN2gppUwzouXymUhMysk04A09tatRX6Y+SAfIB3BAw/NTAo2b0hZFPcxcqWkDopRga0i64BoLW22AukdIzKZi2iRVK17vuNKwAshV9w2NyPHjFhnuiSspLzkxtvpVACSSWINkj9+dv2w5yX2ihB/cUnU+qSSrH7yn2lYBSNhuSTsKs38X98G9V6tqg1oz2x7VGsWU7bLBt6AO3ihiHrPSnMaieRSASKVAt8hSdIAFD4xVrmI0DIrECRDoSjpFj2755sD7bnxjFRb2zVyS0idOpyzWcwQ1knWQHfjtpqvkHa8WXSc8s1ayiIigLGd1YeLArTVbEn9MZjKZfSpjJLC655sWtfG+LDosjQDu+lt6U92nVR7if8v8AfBSsLdFzmpIpTIRGUIFuwYsp2oENyAb/APY3x4ZGKGB5NSGZlapLI9vtIoKCNyDXdfgit8MGZ0uYXBZSmpTYIKVd0RamtP7XiuOchZmBH8s3WxagR9Ok2R+x8/bEqVSqhvaAc11NbWHSgjUKFsAsdO4tm2P6fffnY+MPNNCJ2oLQZF0mU8ncBdN/BANA83h2S6nohaOJ/wDlurmMgtEyBvqo1RAsHm6++NZ0bqUQzKIilXVTokjVQWNADUpA7ebAIO4NkjGrkQoW+zP9V6T7dmCOSKcPrHuR9jKy6QtaaL6gdySDY2HODPSvpO5NOcQTBlLFAwGnSCS+sGtyxAH24+Nvm85HmCoZpF0n6CbpkD+4hI2YEsFv7XeMt6ijWB3WX3FVtJVlkPaQSQSBu1bGmtTttYvDhNWGXE67KPqnpTJOXEHvxGMMz0jTRgKN1B5sbEmyPA+cexNnepCgvvyo76hGoAZL1arNiwSTdAgDnbCYTlJ7VCUV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7590" name="Picture 6" descr="http://agageaquiraz.files.wordpress.com/2011/04/lixa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916832"/>
            <a:ext cx="6281936" cy="4013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Lixão</a:t>
            </a:r>
          </a:p>
          <a:p>
            <a:pPr lvl="1"/>
            <a:r>
              <a:rPr lang="pt-BR" dirty="0" smtClean="0"/>
              <a:t>Os depósitos de lixo a céu aberto, popularmente conhecidos como vazadouros, lixeiras ou lixões, são áreas geralmente localizadas nas periferias pobres das cidades.</a:t>
            </a:r>
          </a:p>
          <a:p>
            <a:pPr lvl="1"/>
            <a:r>
              <a:rPr lang="pt-BR" dirty="0" smtClean="0"/>
              <a:t>Os caminhões de lixo depositam o seu conteúdo nestes locais sem o menor cuidado, muitas vezes a beira de rios, lagoas ou do mar.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023078"/>
            <a:ext cx="2376264" cy="157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082096"/>
            <a:ext cx="2160240" cy="155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Lixão</a:t>
            </a:r>
          </a:p>
          <a:p>
            <a:pPr lvl="1"/>
            <a:r>
              <a:rPr lang="pt-BR" dirty="0" smtClean="0"/>
              <a:t>Ali o lixo exala odores, atraem insetos e ratos sem incomodar a maior parte da população. Quando as cidades crescem as casas começam a ser construídas mais próximas destas áreas e o prejuízo à saúde se torna mais evidente. </a:t>
            </a:r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76701"/>
            <a:ext cx="4040294" cy="258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 l="3024" t="4421" r="3233" b="4949"/>
          <a:stretch>
            <a:fillRect/>
          </a:stretch>
        </p:blipFill>
        <p:spPr bwMode="auto">
          <a:xfrm>
            <a:off x="4211960" y="4288024"/>
            <a:ext cx="3886306" cy="25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/>
          <a:lstStyle/>
          <a:p>
            <a:r>
              <a:rPr lang="pt-BR" dirty="0" smtClean="0"/>
              <a:t>Aterro controlado</a:t>
            </a:r>
          </a:p>
          <a:p>
            <a:pPr lvl="1"/>
            <a:r>
              <a:rPr lang="pt-BR" dirty="0" smtClean="0"/>
              <a:t>Neste sistema, há uma contenção do lixo que, depois de lançado no depósito, é coberto por uma camada de terra.</a:t>
            </a:r>
          </a:p>
          <a:p>
            <a:pPr lvl="1"/>
            <a:r>
              <a:rPr lang="pt-BR" dirty="0" smtClean="0"/>
              <a:t>Esta forma de disposição minimiza o mau cheiro e o impacto visual, porém, não dispõe de impermeabilização de base (contaminando o solo e o lençol d’água) nem de sistema de tratamento do </a:t>
            </a:r>
            <a:r>
              <a:rPr lang="pt-BR" dirty="0" err="1" smtClean="0"/>
              <a:t>chorume</a:t>
            </a:r>
            <a:r>
              <a:rPr lang="pt-BR" dirty="0" smtClean="0"/>
              <a:t> ou do biogás.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25144"/>
            <a:ext cx="301490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988840"/>
            <a:ext cx="5400600" cy="405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r>
              <a:rPr lang="pt-BR" dirty="0" smtClean="0"/>
              <a:t>Aterro sanitário</a:t>
            </a:r>
          </a:p>
          <a:p>
            <a:pPr lvl="1"/>
            <a:r>
              <a:rPr lang="pt-BR" dirty="0" smtClean="0"/>
              <a:t>É o processo mais avançado de disposição final de resíduos sólidos no solo, principalmente do lixo domiciliar.</a:t>
            </a:r>
          </a:p>
          <a:p>
            <a:pPr lvl="1"/>
            <a:r>
              <a:rPr lang="pt-BR" dirty="0" smtClean="0"/>
              <a:t>É baseado em critérios de engenharia e normas operacionais específicas, que permitem a confinação segura do lixo, em termos de controle da poluição ambiental e proteção ao meio ambiente.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653136"/>
            <a:ext cx="3188406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653136"/>
            <a:ext cx="337039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Disposição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6047584" cy="4495800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Aterro sanitário</a:t>
            </a:r>
          </a:p>
          <a:p>
            <a:pPr lvl="1"/>
            <a:r>
              <a:rPr lang="pt-BR" dirty="0" smtClean="0"/>
              <a:t>O lixo é colocado em valas forradas com lonas plásticas, sendo compactado diversas vezes por um trator e coberto com terra, evitando a proliferação de insetos.</a:t>
            </a:r>
          </a:p>
          <a:p>
            <a:pPr lvl="1"/>
            <a:r>
              <a:rPr lang="pt-BR" dirty="0" smtClean="0"/>
              <a:t>Existe tratamento dos gases e líquidos produzidos pelo lixo e controle de animais transmissores de doenças.</a:t>
            </a:r>
          </a:p>
          <a:p>
            <a:pPr lvl="1"/>
            <a:r>
              <a:rPr lang="pt-BR" dirty="0" smtClean="0"/>
              <a:t>Possui um tempo de vida útil, devendo ser desativado no final.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645024"/>
            <a:ext cx="3203848" cy="213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052736"/>
            <a:ext cx="31318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908720"/>
            <a:ext cx="82809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Condições e características do aterro sanitário</a:t>
            </a:r>
          </a:p>
          <a:p>
            <a:pPr algn="just"/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A base do aterro sanitário deve ser constituída por um sistema de drenagem de </a:t>
            </a:r>
            <a:r>
              <a:rPr lang="pt-BR" sz="2000" dirty="0" err="1" smtClean="0">
                <a:latin typeface="Arial" pitchFamily="34" charset="0"/>
                <a:cs typeface="Arial" pitchFamily="34" charset="0"/>
                <a:hlinkClick r:id="rId3" tooltip="Chorume"/>
              </a:rPr>
              <a:t>chorume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 acima de uma camada impermeável de </a:t>
            </a:r>
            <a:r>
              <a:rPr lang="pt-BR" sz="2000" dirty="0" smtClean="0">
                <a:latin typeface="Arial" pitchFamily="34" charset="0"/>
                <a:cs typeface="Arial" pitchFamily="34" charset="0"/>
                <a:hlinkClick r:id="rId4" tooltip="Polietileno"/>
              </a:rPr>
              <a:t>polietileno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 de alta densidade -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P.E.A.D.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, sobre uma camada de solo compactado para evitar o vazamento de material líquido para o solo, evitando assim a contaminação de lençóis freáticos. 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chorume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deve ser tratado e/ou recirculado (reinserido ao aterro) causando assim uma menor poluição ao meio ambiente.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179249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BR" sz="2000" b="1" dirty="0" err="1" smtClean="0">
                <a:latin typeface="Arial" pitchFamily="34" charset="0"/>
                <a:cs typeface="Arial" pitchFamily="34" charset="0"/>
              </a:rPr>
              <a:t>Chorume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	O líquido </a:t>
            </a:r>
            <a:r>
              <a:rPr lang="pt-BR" sz="2000" dirty="0" smtClean="0">
                <a:latin typeface="Arial" pitchFamily="34" charset="0"/>
                <a:cs typeface="Arial" pitchFamily="34" charset="0"/>
                <a:hlinkClick r:id="rId3" tooltip="Poluição"/>
              </a:rPr>
              <a:t>poluente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, de cor escura e odor nauseante, originado de processos biológicos, químicos e físicos da decomposição de resíduos orgânicos. Esses processos, somados com a ação da água das </a:t>
            </a:r>
            <a:r>
              <a:rPr lang="pt-BR" sz="2000" dirty="0" smtClean="0">
                <a:latin typeface="Arial" pitchFamily="34" charset="0"/>
                <a:cs typeface="Arial" pitchFamily="34" charset="0"/>
                <a:hlinkClick r:id="rId4" tooltip="Chuva"/>
              </a:rPr>
              <a:t>chuvas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, se encarregam de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lixiviar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compostos orgânicos presentes nos lixões para o meio ambiente.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Chorume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também é uma mistura de água e resíduos da decomposição do lixo. Pode infiltrar-se no solo dos lixões e contaminar a água subterrânea.</a:t>
            </a:r>
            <a:r>
              <a:rPr lang="pt-BR" sz="2000" dirty="0" smtClean="0"/>
              <a:t> 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	A elevada carga orgânica presente no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chorume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faz com que ele seja extremamente poluente e danoso às regiões por ele atingidas.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0" name="AutoShape 2" descr="data:image/jpeg;base64,/9j/4AAQSkZJRgABAQAAAQABAAD/2wCEAAkGBxQTEhMUExQWFRQXGSAbGRcYGCIgHxogHB4gHyEcHiEfIigiGBwlICAgIjIhJSkrLi4uHR8zODMsNygtLisBCgoKDg0OGhAQGywkICQsLCwsLCwsLCwsLCwsLCwsLCwsLCwsLCwsLCwsLCwsLCwsLCwsLCwsNywsLCwsNiwsLP/AABEIAKgBAAMBIgACEQEDEQH/xAAcAAACAgMBAQAAAAAAAAAAAAAEBQMGAAECBwj/xAA6EAACAQIFAwIFAQcDBQADAAABAhEDIQAEEjFBBSJRE2EGMnGBkUIjUqGxwdHwFGLhFTNykvFTgsL/xAAZAQADAQEBAAAAAAAAAAAAAAABAgMABAX/xAAjEQACAwADAAIDAQEBAAAAAAAAAQIRIRIxQQNREyJhMkIE/9oADAMBAAIRAxEAPwBJQfUFE7W/HnzhnlGAsZMXB8bT/CL8wMI8vVsv0v8AfDFZ3uLSIncG0ffCspEmqMdRmQCbkGeJPgGbc299sZoEAiOBuTBiTY3j3/lzBSo6piRwLHe9oO59sGpXUBSVDUypbWDFwP1fvRIMDyMM4taidAmWpC+sK3k7QbRB8DkfTHawGNu4du+/+4iN454xLWy9gTKiJJtALT2nyZG8DHKBgBrH6v1fyuADhQsjTNJTPzEA76thPI0raP4k3w2TNhlUiIiFIcQPrtG/Enzha/TFqCNgTF/lBPnxM7yPOBOn9FIYaaizJJRtiV2UaSTPcR7TvcwdFSPS/hf4p1s6uBPsI2HgWPN7Ha3hzn67OyvSrIEA8arnmAR2m31k7QJq/TK1AD/tktTA11SsEmOJGloG4HhRbEdXNFnfS7sUnTS0khgLAMBuhmCADCkTAwj+RjJJMunTev06jaNY1AAmV838wNj+DhozxcsAPpf6b3xVMlTyzMDE1FFiBBNtJIF54HMSB9XfRsk1H1AGZ0ZtSljdeNJneODN54iTlLwaSQZ6hLRpvwYsJF78jb8Y8+63mSaoJAuNx8zbHX40tJAHgY9AzNZYKsYkH8CJ/nH3x5Z1VD/qq6sbFtyLbzAngWH0wrabGgiSnUE09dQorMSXsQN9Jj9Q+nnD9euAn/VoGZVPp6GJWCQrSAGbUYMkwPvxVOudPGsNUNUqVEQsxfTvsJMXNhOx2xZ8x0el/pKLUEYB5bQSCxLhRE/KCQAL+cbrRxn1PqNN6a/tYFZoGpbELJ0jwWBCzfggHnjLotMUu5JJI3tBEBbju9wVAkNzbCPM/EVY5hFSm3pggEGDHcJLyLN+qTsY4ueMlSZHWmhFiC2kmCZEHunUqkkyBN/pFIpPSbRfab+nTDVXQDgLAX7TxHPgTbFcznxJeESos7s4EapiI8iPIj3xNQ6XUrJqlqSiFWmxBMLbuMbmPc++2IKmWpIrB39Q6rhBGwkIbwBuYP2w2ASE/wD1Co4m9ybljZjfm1vEfT3kUVCX1OdG5JAYgASFJsZIm/OJFUeoAoN1nuJBEmIIWx9jxBjC52JYmQSzWuYg8BBcqYN5Akm1wcOtA0dtnRqhWYsLE6SLQDEzZgTtyI2icTUupI9Is1MLB/8AamBN4lSwDExBkEGbTiFcmanY1EMIXToUlRJYMQS1xe07SfGMqUQkroUrqBCEEyCQCq9ouREqL7Y2AUX2TZZu+kJVqiUX1Oq/MVmRpIB4O54x1lckjltalTp7oYEL7EA2JM76Y98bylRPVfakigIIOxYG03veJm0bQIw4p9SVF0sqhQIZ7BY2kqL7iwtF7+Qn2w1Yh6XWL1DGk+kBYGGkyYLbwII2M91sMcjRrEsKeliDsZlRbcn9RBA22F98d5+jTQEpSRSI03HJIIgAQQBZfIMxvhetTS7+tZQTq1nywWdRXuBmNoGDdAavsPzUrUOs9qiwWIO835iBP2E3wCabQzqsCO46g6+eQQpkRN4nY4nyOVFfup1gAqgkG5XxeZ8i8fww7y/TMwjmHlQB+szx+kkxYbzNz99y8DQizdJKh0roUkMVi5mDcLfcqDG5htjgql8MkOdbGFJKrTNzOkBp3E6dtre2Gdd9DUlqqKrGfUgwKaxq1QCbyB4kT4w3zHVKNNSZ+VdUBTMbW9+MK5WGqPnimpGkC4nefH0G/M+2GPTkY1kVYZmMD38D72wrB28fyi2G/S65Da1YqV2IMHnng+Dxid6FBBpEEkKQF/dBP2t9OffEeZtNipeG33niDGwk/fnDTqVTWYIsNiELTIEEkDYEc33sJjEKZUrFwO6GZogiNjzvfb+eKKQHE3l650gPLgtp9lF4AB2+aY4gbz246l+4SwsA39f/AB2N433xw4VDGgFSGMCeZsOCf8+s+XqKBMlr3ixBIJIi582jgzzFKzBb8CRQcqanYByD2iADP+Hc4ky2UeHZFIAAmxBHkHYrxcTtxgPKp6jL6JLE/vAgsBva+pfvxi2dL+HWBD06lMwLPsVJ/TAMiTx7DfEmwJFRz9V6rKATpgso4XYbbDcCf4YZZSk6hWqKEMiGJj7nwJi54+2LXQRlZi5DWiFEkROq8A+36vtih9eYmoStQACzQ/zQAfPHg/3xN6M1lj4dbOoBU76klCRATT+mf0gAsNTSCbkDVi2dO+IEGim2oOSAQYsWEiRuBY+wtjzfpPUwCqTDsQZWxaFhQWB1WmZ/nxe+haZV5/bVNJcxOsKDpufmFzDe5wslx1FEuQf1StKVSKenSLNJm7AGNoP38YpOXyWbd6bsnqmAH1tEhYg6v9wMA8wTi5Z3NGlFRzIBZQvsSO9jPyiLWtJ3m1VznxKfUpwaKIoJZ6Y1A7EqdSr8xPBve4wkU3IbEi0ZjJLU9VNFVUZQrUl0wA36lG17if8AaYxDl8gUpU6KU6unVqBdQbltUnSV0i5ERsOOU9P4uameylJqGAIJgAnSWMjUWkkKLL5vgB+vVnB9RiFJJmINhsJYBdiYv/C918bYjlQ2q9CCsNbqlRu41CBD6e0rCncaiTBi/vAmyy07OQupbrIkTMarCQ0gXi8AfSu0s7lxoYDWdVxptpNv1Qp3MNteLCTixL8YWgUpJA1hv2TAEGNp07HeMMo0qFsmrdUrVCRSaFFlBEFrRafH8/HKvMZerU1hmWmbz3LBuYaxBJO+1pYTgTqHWUrVfmAdtJ0wXBsbX06X/wBw8fiLM9WRWOtwQZCqW9XcrPJCE8zB2PnDqLBZtF9Q9rrCjwAQPMSbEXvvGJKOWOnsAKKYhiQpECdwCNIIBYETq9owVlmp1asVdSlTewiw7bySDETtIA8YJ67lAx1ioSqCBNUBRMxIW5Nt+ZG8TgmtEeX6o1CiHpI8mfE1SLKCo0hWN4ANyAJ8zZ7PGovfKq4IRdWgGL7CY0gj9UyOMKk2VSgXTJJMFZ8rJIgiSdQtaxvBGfZ2p0nUUarAgioUJmQPJnaDB/djzheHpm0AFCy1NVRTrMM5BIYiAGWCI5O8bbReCq9Ogq0mzSjk94MnYjUF7TGlZ0sdogYbqxs11Z21NoMRqMjcjmYHtPGAq1MKznSlV5BZnBZlIMLcK0TBBINo5xo9GroFzGcMOioXC7O40qynYyRCmSoPHg+J8jmFK/tCQNQCakjSAY7V8HcMTshtBnEyZ/TqDUSruP8AuqI0RAIIciAx5NjGwjA9MHUrq4QHSAE+VQRPykLMWM8jiwxmbCz5PrlOiqolIu4QWQRCgC9Q35nzhLl/jlgG0GiJk2+3k73/AIk43k670+7v0iZJe3IAYAAMD7wRfcnBfT8xT9QVK7rWdRZmjtkSAQR2nm3BG8YFUZ0CVPjxnhXp0mEjYkNvaLmD7x4xc+j52nmaQIEr+oNuDHnZvr4xXeq1MvmO30oOlolgAJAFoYAmCBabNxhfk670n/ZD0wzCCnesEmbWgKLzcEA7EiF/10gI8xVSrWPnnxvzg3IHu2OmQGImPAvFj3c+BvgJBHP8vb8f/MFZZFdYI+VrRvN/JEj29sIx10P0pvUpimwDaZgrBEHhZI0zc7EbbYiyWRqUq2pRIBYHUN7JPF9v6TiPK0qYQr6kRJpkjuUGZXSQe02kF4G++8tDK06VMmoxPcQe2yki0nUCV3YARY784eIHdElZu94ov5WNzAssxAkx7b7b45yWVadehqbeHB3IAI3v9YHPjEP+oRwysoYWYswgncAqIkHexJn3xzWdYdlJoE3CJrKmDfvvcA/KdMQb3xVX4JaCOoOGpJp1ksCQCwuJU+4Y78fpBwH0/K1S2v2kkrYTHaxF5IERHGCen51iTqd1V+QSeYgQ0/gW+9mFKpWemt5XYCoC5c7xqn9lMCABx7Ybh9gv6FRzboGK6Ua5Jm1hZjAkwebRNsRDrPquVCEkagO8KCeBdO65NjB3F57WlAVqhgKgA/WQVXuMRILEQQAQdjuLY46z0tqc+oEcQGRqRn9Xy9y8WNh5PkAYC23RzQbVdDTD2EugHPzATyL90WsRh90qjXamZdmZpsVBNlkwZAvcSSfeTbFOeu6PcPsWEGZ1eI2UjcTfEGazFliKY7tRbkEqQuoAe88nV9MJT0pHOy00cvmFY0zXcWOmm5Ut+qOYW9rY2MlBvWlhBKFZNgJYE8wfGEfTcrqUu2YZdAi09sySskiLXgbg++JxmcxTq201FYdpYajJB5PtNvH0wtVpT+BrsCwEEqGMnSLxP/jHN4PGI67FUjQQqyDrpNCSAZCsvj+WC+k5uuxY1KIeWAVUWIksCCREi/v5xtc0Fqv6hpqqkKAywRcDf5pAgbR8uLRkmqJSi0LaI0SalVtR7SF2FyZ9pJ3In+OO8s1XtklwwtxeZNzsI9t42wd6lHsVnRqTDUtRdyJMjcFmJBk32vtiFadNTCGtUWSQNagDglZViCSFMyN+SMZwQlsOyNKtTOqdcRvAncsLbH6eRgRzpjubtYHQTYAX1QwsJ4A+h8MK2bqkdtMglWDK5jXtpC6oVWnUYYEm3vglqTIQs6lsVYKCGJ1EkEEd4idPPE3wFGg2xOcytRSGarp+UjWbwZAEnY322xzmMvTDNUUyyqQ7jc7QdUCAIMiORfBeYrPGtYIO4I03BNo7i9hBjaMDGsdBZqlNWQ2JNhvvAAJIO4/GH4t9Gsl6caLNUgfJp7o+XTqEISIAFx2+CCRgXMdVVCi0wSrF4E8QDIAmZ9zbfnEHU5pnTTcLsTFoLA7xsTbmOIjE3SaVRnghtJiYmPI5EeR9T9pyjKhoyQ8TqdQ6WKsKekmVaZAW2wBEkWOoRJ84HzmYVdOijDabOUUIFa5YlogkGZB5EgYhq58io6hSRBLS0wLEsb2i8R5OJKuYPp6jUYDSCjQARIgz++wBET5wqi+x+S6A86QCCT2tEIwMwvygSTAAa8SLDxgXqWdAXUy2YQrFQRcbXgATB3JuTziRcvRYBYUNK+ppEBWI3IvcgEE6jFvpjgsFHpRqDgdjwYMxI5nb3EicBpgxkBzIaoyqpaRoAcA6dVgomPE8QZw7ypZEOiWYoFAeG0juEmZAN97m3vgbpvQFqVT3FAqjSo31M1j4KrBtuJFwTOBHzyMontUAEggQxiIK3Kny03iIEXeIjCusU6xjVUNSjpDXchLnebBri8beTOAqXXhTXTOohj2n9AVUv7rqZo+ntJ1karMQHl9XbUgEBiGIUREAyXYwO1V2ucc9Mao9QHUwECI1RI3Ese7cST4J4OH/ABi8/CrmoZY733P1wzymVIYPpU02W5ZosDcE8RweJBvhODcifzb84b06gWUlgtpBP21DwTP88cpYc0c4CApphLmCDwPmUncGb2nY/TE/UsppEjS1NogqRpgT2n92Axjxq+mFOUzGpGIm0SSd4JJPdsdrze30EmazslYpr+0gEKbG4Asfl331QZ9pwtNO0M6aB6VIxU1SoiID3gg7xExYwfzifK5eo4YgGF06pqabm+4UFdWwF5m3ynHFOo0f9xfTAlSxJMbBWn5xzvbzg3NdUqI2jVp1QRU21b3MDgEiZtexxVfNS6IuGgFbIepqDMEpzq9PVqCbi+0kTxfewmcLjRekNK1Q4UggwTENqEHYTGxImOL4tmQ6VXpQ+YpuirLDQZWIB02IB2Pt+cE5emCprU6nJEEqBBhvm1RIIm52v7YdS59FOHDsp5+I2hVakJ1QGXUdTNHaZNjcAWvB34OpZ0V4kMwKxAXUPpMnYGed+Js36z09HbQoqBwu1OiCeBeCImDci5Me+AqPRnUPT9FnBELKnVMzEj3gz9DhWttiqCu0bzFNKjB7Uy0KwB2G08HTE8wI9scdO6OxU1aVQelq2ZgsDVAJs24j6WuYnD1ctVyzAVUGYUC49M60jhYnUNNpPufbEPTeo1E10/SDUmYE0wTrQNOxMM1QX7Qvnaww+oNJgGdJT1RRIa4FqixDW0wLkbqBNoJ5wflM0vYTTZfTXUSg1RO2o6gVBABGqdjcxOCOpdSpqRry6iWGsh4AmGUntUyb9pFhz3Y3l+qvlvWpCnSKklpZBIYqIYiwMkAm2+BJr0ZWuiDKZmkyanUsqqCW1bsRaFi8kE3NoxB1PNQP2RKSFmUuAossgeST3H6Ac17qXXqtWoXdy0tsD22t2jZRHjzh78OFGouop6qhsXUbSDAMggCxuL3FjhXOgU5EGVo1bhHfU4GsGCbyDPcI5sQN8GUMuXbvXWFhRMnaRq5mfEexN5wzzHQ1Yp3GmSt4U2JJ7GMSRa8kHn2wqqdNeiROhpGkVFViZ5MCbiNyIv74VTYOHp3mMgrMe0wZABAaQY1cjSBaxvtcYgyjaWJ06ikDuYSCTYkAiJJtc7n6HGV5gk6CxjeJG5UXAmReP0+2OhlyhUioaiqfmU7R5IkR+I4m+HUnYtE9Wu9YAhU1KJ2mLbjk3AG9vfEOXdpXTTUKGuQQxJiNtIIawEmIA54mpkO+siotQmYJE7wZI1RABM7QBbz2arBapZdEbHgEz5NyQF+sRAgYrHktFaRC1YOzNIlZUAiD3QdiP6zBH0wZSJVgG9MlFJlFvtF43k3Fh998L61JWVVJBKzOrtta1wSWM2uJuLyMTU2NOk7QXKrAEwe6e0WM8xbAnNtUGMUhHUqiq59VWOtS4CsQAIBmALXCy1x3THk3p9N6IamTUkNBR9iWAEzt2kGbMbjacFdJziNFYBqRodxLrqOkBh2jWNDE2gFiTG1wWWYWktUvUd6YdBK6dJbYCwkCLeTAjiRlEFlffNygpNTZ5EsEkX4FpuBuLTJ2i/HUK5TTBFSoqgAGJMDY3bv+hPy7YZ9PppWEU6vbBlUBAmTzBIG0CbfbAtfpwUNAuVnVpJMebqOd5IIjCSTRSNMF6H1E6XLEB9IhT4DajbjeNp3OFSd59YySGkyLCTqgAyGIJJIMSCBa5w7/AOh1NCOpkCTFy0tpkk3LSI/Bwu/6VUYgEA7inEHXHcQLzYGTAOCvsSQTQ9TMOxAM3OgXUCJkmLmxJteRtF3eUySrUUDW2hoqsSEAIkwAe4xAMsGm3yyZB6d+xllI1/qU6doGxE6jzP8AziejnYLhUJc3hiY97AgCZiDIvbDOLesWNCn4SyVE/tcyrOkjTpO25MgbkxYePM2snU+k0lTXRd3VhDIwEqGMBu3e9gIveTYYTZCsSsiqNWoB10C+kQCO4Ff1bHdVM3GN5XN1cuFBYhQ3z9skdtu0QCFPIM91rwONyOqkLmoPTZmViDaQJOgztG5viHP5+mqoNBWqP/WwuIm4P2/vbqXSnrI5pn06jEcagwWTIsCHEiQCZmbknCLrnRWSBVCk9w1q4UxOklWNm3XUCImLTh1JCNOiu5LOq+1yO2Gm8ze3Mx+ecHUurMKayhLgMWBP0sOZsRPsN8d5L4XqU6k0dTgkBGPbFtRI9wLyPxibNdFrUQajIBTGkHnefp/Mb4WU4rBOgrK9fIDb6UAOoWK3iCuxMjcESPrhp8LZ2g4dtEaYADMB2gDUF7TYAiZImQcV/LZVTTae4uVEEEDSvEx7/aMF9M+H6g1FCdVogGLmbEX4/ji3OnRWKb031H/TVKvbRCsbHUSVgdsLBtI3niNr4KzPUkq1FZPBCiSQNMDjyb2iTHjEvUPhes0aU1QLNvzxP98ddI6HUYenUpXP+6JMni0+9+D9k/L/AM2FwfdYADqtQk2SmlwqTJjfuNiSPNiL7TjvJdfCgetRpuAsElBJBt5BZpjuwVmvh7M0pUgG95N/uwUf8GLmMJ+o5ONCimykfpB3jaTufr/LAX/oi3VgfxSSsaZrJZesPULtT1ibyQCJAUyxlvcnkYX02p0iKepiLgs0CLn9Msbki87GccU8vmdTeojqx2kG1xaPuPfENbpDqxUhXYTI1XB5kTM/874LaNTA+rIVqxsOP+cMeh9RCDQvdqYFlmAQPJ5F+fwYwIyVlRk1EB1CsT+oLsNrwDgvpOVRUJgyRBY77QdNvJGwni+AkngrtMteW647dw0gRpIDsQZmGk/Oe20i4nxgJ6jGACHZmC0/YRPbsPAmbC5EsBiPJBSRF3gKCVEoAbAarMSbAHwTfBy5F1plpQLZE8pBsSw+W52MbH6YoopCN2CZbNsArExUaZEwbk3PJ4gXsxjBtXqdVqaoSy/u6l2HIGwsY2NrTAwPXyYQSh1GwNNYsTNzBgqIBvFxHbzx1DKMKgCUwrAyCkEADkqY+14JP2wHYKCzmkBXUGSe6ON77/OpmYj7g7py6UoXUj37KjGNNxYKogLxv+YxoKyQAvpuRPa2rUIBuNiee6TZvE4EpZqoinUgcgfMsgkwbupsTANzffDQk06A0Nqb1QYDenAYmB3JBgyyyJBJPuT7XU9VJRQAW7yWcmGsqmQdRvcqbng3w0oUxpEjQxHcukgrpOzAgb8WEQfOMrZQO4NzECEEkDe1jNiTtG8xjTdtIaCFdTKVQAadQq2zIDA1MZCkEgGdit5Im+rEFPrFIFUqKaKHuhD2yB86xEM3aN4Ee+Hq1KAp2XUgIDNo7SBMqBJAIJneZtzg/o+Qy9VFrNT1EqtiQflAK6lHaWHvPO+5rX0K87FP+voVtSj0kbTpUWYfWGWA0m0H72wZU6fVqUx3oSphVDMgEkbwe8BVmJNz9zr4voUKdHv0psFCqJt4j788nCGn8QnL00IGtD+g/X5hOxO9sDlWMFMsVDpLAAPUECIXVGn9WokzqNoIHnE9PpDVdQcqzAEqxaFJMXIk6rKBf2+yij1YVwTlmDN/+GoYP/6NtewAI+/GNdD6j6tY0ijpUX5lYXAEc+Li8RcbziipiNtCXO1CKjKysjA3DcTNp+0TgjJ9SdJG4giD4O4B3X7YuPW8tTekVqAMQN7zFxeNwJ2JA/IxT6vw6VYBKpUe4kfj623OJtOI3+iTID1+1SFPPE7HyQBffBmUzpQOH7olWggmfMRAj6+PpgnoCZZnpfs9TCxIG3Hyn5gIv9cEZv4LrIzoksoErULWi9rmdo7juQdt8efJbp1NYdZTqKR6igQgMsGIgLpgFiLgg2AuYNxAxZaOeOYWdJZWCMylYBkEalfbVYdokjx3W88GQr0nagxICOuimsFhvJBmB9DHzXjFsofElGjSCUtYIqaWk6EJkTe9yNgB9Y1CXSAuhxT6clFqtZESU7onWe0HSLRoEavNwPGK71L4upsxp1aQKqIIXjaZ8gR94G2Aeu9eKh1XUyuNJ7m7xcXJgzed4/GKclC88b2H3iTa+C/jT7ArvB1m/iMLVDU6RWmD8pNiviAIFub74vXwb8S0qy1A9L0iDbSSQwvewEbbYqqinoJsFUXBNzvzFhsRb2wqPU5qenQc06f63HIFyREEWHmbe2CvjRRy8Z7HU6hSNgSDsDe+20b4GPUaUlVKOV+ZdQ8H5vF+ceaUc67kilLE/PUIAkmbi229h/DBNHLGRTNerK6lMOVAj90wfxMY3BLQ+Ui2dSzFKVeoNIG51iwvYC1gYvvtfBnTcvRNf/tElbgkNAIj94SdwdW34wD0TKU1WyKKkySG1M8jeSpN4uAePrhlSy9Nn9QrqIMamUqQCbgW9tzvfzOCvij2JKUkqBcx0qnq7gAvBiLGNiRci35+2KznMl6ZZjMETMk6oE3IH8T5GLXmyO4yoUDSCfEbHaTcWHjFa6u1FRJQoDAOk73ubydjNp2tMYHBWBSBRnKFRIga4+Y287C/8x/DCpERSjxpAGrWRGmOVAN7zJMREycBjqZJBgqB8smSPraCOP746pVlQX7VBtvcW32mIAHufAOLQaWIlN27Cxm9JULJpCykGBYDdgO1mA+WIFgNQjDIfETopQAem06gwBVifmUxYi4uI+ngKnXao5dmokGw1NpKwZ03kN9jxxNjKWYoI7Np0xBED5TNwCP08geCPGDJMC0ip1KTDRE6YgSQAWhVjTsbmOZxs9JWoNElSJKFSINtjG8A7k8n3wLmeth2CsiMbGJJ1H6R3EH3uCRhuiFgalTTABD0y0wFi9pgzKG3iMBIN0EZbNZcKRVeqVQdpc2kACzKo4K8DexOJM9nPSB0hKSgdoSxnnTEEkwDuNhIHEGc6MVSFAZSYktK3iBqtPk2298LlfS9NKhgsYaBNpuQWJi/PEffDuQK9OukrVzA0mmF4ZgbAybCPmI5Fv44MzdJ6RfTW0RYBj8syApBF1Ei52g+cP09LJ0hu2mAAgJJJ2AEXJmSY5BjFOrKc3WqvOhvmAWQSZAiNQJNvJ9vOFknHoMaesH6w6qtRq+oVW/UVDqwKwSpsAxUx7TsJwqyPxNUo9mrUAIBaZEeDuPodsOugUVq6l09tgVJkGSAABwSdvpOAOo9Ap6mDSImIIJkRuoAKiTFtXP3ZcmrRpJBWZ+JaVWGq05cGAZmB4Btud7bcnbENetkjf022+WTE+NrebHAlHoFJNRFR3AFgWXc3Gy3PBHBIgmbA1ulQFTUQ0QHKmGPDEDYHcAf0weV9iU/BvSz+UB7aAB4J4jkXBXBOV+I2DklddM7BjDKPAPt4HJOE69IQgBcxLRciIuTJi3jz4vhl07IEEWEFSGg6gJsJuCRvPuB4xk2ag3N0RUK1VrB6e+l+0pH7w2O/wA0bHEmVpFx3UyrjgMTE++keBeTxgdMq9EqzCkIIIiZEEESdMtYm5A4wd1CkBTY0pZDsEglWnyTGmTNuMZyd6FREOQypdpSoVJI0i5UmQO6/aSLTfbFq6X8R1TSakXCkyBrXVq1AQBeNMkiDvaNsUH/AKppIdfe4HIH+f8AODBmC4ALtNizFRLECNxwY3j7Hnm42WUlRaqNIVi7U2lBTusxpIW3pG5BOxU3XtAnfAnVOmsrMNY+sEkAx5J8iOBOElPLt3NBmImxnyJM+fHjG8+tV9KtUYoLLN4j/PrfCPH2OkmujebzKgDSzaiCpJMr5sSbfQe/1wnpZs8CwxutkGgGD/D+2BqVBtP+2Yk+fB8WOGjxfTBJyXaJ6+YqVLDUQvAn6/QXxNQyz09DQZiQN9+bY3mHJqPUiNTl4A/S/d/6g294w6bN1awuQYgxqgCebgytuCDYYplCR70X02v2qCFtpJggkwADzO4A998aSqpmEsZ2JP3vO315xLmOlVahCilpNiLMSZ97yOcS0+m1wnqkLoMQxIH45i4vBG2Fq8odNobZBKmoFmhAukwZHnyAZ34w5q9RVQyrXqB0O7Jq1STuTcEH3/VzhNlwS2lmRSdiW0rIvBP08gG5x3n8hmqKn0jaoL6DIYDgNsQZ4MkfTFlcUK3yLFlc89ZCrUgzAywLALfYCxkn7c/aifF1V1dQwCU7QFMg+e7Zje/2wPWDEaaytCEEo86VPFjt9cSgo9AA303ncgTeBEEeBK+TOM3asRa6Ey5raDJiNv6YNUVC5Q64G8WMcg+R+ePfA+VpLSqaoLBQTEfjf84izWdIcNIMm4sYuD5uNt94OJK/BWqwcPnmpqqC5AIiADuoEtEnnkRiT0G710mnU0y20EAgGQCBEwd9t5scQdAo1aobQFIUgMsyJMwDJgTP4Awwyi0ynqM0OdtRhrgAASTuSJ94xR28Mq7AepUwNBKKCFktqNyLGRM+Ihh/TFy+AgrFmqVNXaFVCkQBtqYXcwNyBO8CMV2h0kAuCoLLLaGFuCQLgncd23EYtfw10zTSmPTFRVJBJFxMljPIIHHy88GC0E+hp1/qCZfLu7FdNRtIkA6TGkbkBo8RfFd6lkifRqUPSQLTGguLjUJlVFj80+xJ84l+N+oqQqEqyKSGYkbwLQNmKkmeADbkK+l9apJRp0cy2hxsSTBUTpJMzyYnx74paESoIzvT2aiX1EsF1IpUyOWFj2gxwItir5TqjKTqIBBHnYGZPt7eMX7K5ug1I1DUVk1RqjafI8W3xWuqvRptFJfUVwYZCIBBkESDMNYi2xnxiTjelArofUkqCvr0IzIsuxi9+4Ha03ESbX3OBMzSHqMCVU2ZUUM0CBEEC494++wC2hkXqD9kpRlhioYnVqMEqSLA3+hgX5ttbpK1Kfq1AuXqEAk0yUE7yYsTxBECMMnWG7KrVahCgszkkCFp6VmDABYGRZjEA39sFHOMHqQiU1HcQGB1SbyxkSdMCx4jDvMfDzNSIaqxi4AvNtrmxMf1njFXq9HUuFq0wjwe1WsbAyd29uNrYO+ACMvmfVrVAyM7juBdjYSuoE6o/dgj94+LzZXplZArSqMqmYBaRuR8wEmBawsL2jA+ZpFkK0lWqmr5biCdmWflfieYwry/SWWsopygmzLJt+b+MbUEedUR2prVDIykxB1DTfeOAbWk4lFSpRis+mmCgCpvrg3k9sssgbX9oxDlFzAUq8CnJ1GRAUkkteDb+2OVqK9Sm1BCU9RAxJAOnVd9yQPC+Bfe2ozeFZXstBjYH73+9sMelBmYC1tgRsD7cR48AYTVmZmEAwY2/E4bdNyU6tV2A+X6bGfxiMc0MVbHlNJkFtUbm/A8cffbERclZUiNpn+JxGlapKgrvYEySY35sfp/TGkpU4LMACdvJvebiwxPjFuzptpURdWq01V4awiFtN9pnYxeYItzhMmdqGnU0VOwdsgEEzebmV+l+fE4L6sisYQHQCSf93v7fx+uFNalpSmdUGozWA/dgf8A9YaEIrolOcmNFGgUO99fdJB2Gy+THJ+owxFQK4nS4ddQBhQxJsbbnzEbj7oM7lSHiQUCwALyqC+24Jkj6+2LN0Hp9KqqJXEGnrWBJgg7catvbFOP8FjLQyh1DLE2pkVDYFjBWb8CZiANojfDVTVBQqk3BDEs07eQbm30JG+Ccv6CiO4sIGoAKHLbxYxMDci/nBGW6lQqJAoKwj5WpzcWI1EWMkiwMTsMWXIDa8EPWu6FiXi2lhYjgtseReLYSZLplZ3FIUmGoaiVYaVAMSwIvFzdl/ri+D4jphtFT00SIKyO2eIAgedufbEVKgjog/1sVQIJNMIrG99IMA72nzfA47dmbdUV6l8NV6jnQGQbQ0NptAkE7wbm3EC+J36aUp+jr1VRuV2I7pX7MOYPt418QdSNAhAYkfMjmGCsYJCje/mLDEKdbFQKalcbXUi8ncEtsZkGJmTthXGwKVA3UOh6GArFQIkxckkmIj5gQDe3O2ElOnSpH1KayQY/aKrLPJMkC3sGw569nklIntkAFflB3gERcxt7iL4jOXqMRUqIrBiGbQQQY29pvf8A+zlFxWmclJ4gXMdZJQzWDCNIUMB2yeAgCxOwPm4tjuhmqPphXBDlJJAI4AsPqfm1SfaRgenVJZjq9EG2mSTF9wIsCB9JtE47oioiuAgqL7T2CfmBEy33iRaYOC9FNr8QlSUdBUAEFr2N4OuzHmxGxNjh78O9ZZV0iGUtqioxkDwIBG95jzYSDhRk29QsTQINiFIkCZlmkgncQRxO+LH0hUelpRYvIpqpEHc3gzY2A2vbASCyudQ6Y7O9T1Vku7gEyRq0ggdokaVUfRRhPm8iSZYkkckzbx/txdsx0VmClGUxYiY5Nhqi8cY3neidjeooUIPmNw3HGx/nvhGmx/1KHk6rU2LNLCZZCYDmIH3H9Pph6lV65DaVUKoWPoI4AJJ/OwweejEiFQ6okGLfW4/+TPthv07oJgM0bG8WEiPm34F7fzxSMW8ZOTrom+HunKKdEtK1aanV4JLGZ/eiBHHth8agUTFjsRv74jyjUwAmqTHm5HmJNsT1GiYBNrXgH+O+HVIUBzdcgqoZQWmAQLxE78329xhOKZou9SrSDuTJMBZ8G5Mn+UDFjKEiLqJvHP5wp6rm/R3OonYAgEeSO0+wIJ2OHAL8xnHVH9PKvTKgMvhrneR9fe/vgD/rVU3fLsSF5Ek8n5QPa3tgjJfEwAf1lZtIlQknbg/kXwd/1enqmFKaQbGXUjeRyBbm08yYFp+hplR6h8UCpYUUKcrvaNiSIP45wV8NZ+nqmnClblP1bX7r2+g/kMM6tCiVCin6jsSwZYlokXmNMcLtv4wPVzKqoXStMlomLH7i6k8E4nt6xn/BQmSsO3Uv+QL4JWgIO4m4uLe035846UHcjff682++J1ZrC3dzhFFFORyFeNOlbxxfc239/wCWIM1Sb99Qvgf4fGJKAudREMZAB+UCwIMj8f2xJllVISdakwY48Ex9tvbCSivBkwagiltM3O07Y5yVBWqAenLUi4WTI7gvttKztydsPEyk02GkEmN7HmfpFv8AjEFBGVrGBOxPJ1fkTH5F8H448VTFnrKlmgECqWgKRA8DkA+Ijj84IyWc9JqiSFJnST7CxJ9+76W3w56xRNZZEwpILaR2kjm5JBjz5xWc9TIYzEqYneQPrv8AX64e6YlHsnQ8qpRSiKFBlYMyCAQZ39/vh1RyKgQQYNz4uZ/w/wBsKfhHNa8plzckoJtG1vx74O6pkRV9NgSGSSCPBAnx4Bn2xaiblug3WM3QpU31OFqANolRqLAT2gwGMke198eU0a2kaCB3RuCRYRq0z+7bHoXxL8Ol6DL6nqVSO2QAZBnnbeInfHlGay1Sm4Wr2Od53P8AE3t5OIzdSWlIdFspBI0K7BDwG+YcgHdPcXMib7YX1enImqamufYSJvIljvyI4wtreoddIEWAZWEnWBcFfH+bY5HTwXUM/puLENPni0GDzPIjbAuw0kE5ynTy5/TKFdUCQQ4kECbkTcR+94vJkqgptUL1ZBkpTAFzwfF9uLc4kzmUpCNIaow2cjtfeQfHF5HO+NJlwlP1AaNLVAZXMtEmYEQbHYHi+M00zYB/6NqrqyiAQSCQAkSeZEjiYP0wwpVa2vTUYqpizw5vtBJMHewJiLTvhdRVvXdqj2WIIEBpkxv4G3M446g2ti0kA7+VAi4/y2NzQKY0r9SemVp6gaYgkWDReJI+dRf6E7DDvoOfWq4kNTgiTJggTtHM3Enk78UtaL1b0m1GncPYH/x3vhnkIOpmrorG4pi8fee2/EHj7BS9Ya2j03MZ+lSV2Yims3Y7EtuREajP88DNWFXupuCss0DcyBHIE+SQd+ceXZnP1Fep6tIvRY3BJYQObbXvNsayvWFoPppUihZhOtyYmB8v4/GG5KzNHp3onXdVn96SeCIH9vfEi5XU09v1I3/jv72xVeg/FRqM6uIgAgm/2vcHfztix1+qKIBAuLX/AI/T3xWP7dE2qGb5BD3MqlpEmL2uPMfnEyMBaRYxf/7hcM/YjSSPI4wq6r8QvTcBKRK76jOm/EAb/njG4VrNytjHq/xJRyxUGCzXCg8eSLxP04xWes/GYGgBVZCO6dp4AtEfT/6q6n19XDKaTK7AwwYzIHjbi/tOF2Y+ImKemKQUiRPzG3AJm+JN/RQeDrNOrpCKRUAJQWImBtNxsNjvGFlfrdSFAZTrmVRjqt+liIJMHcfbGZDq9BwZ/Z1CIlySD7at/vix1suCQ9IpUETpUrcAkTO4ggiSI/ngK2YS9P6vTJUVNQaY+Zj3bbGI1C9iT9MNs3VdBZu4if2nCkbsLkSePAJ8RMtBVbXA+aY8kX/P8fxgPLVWNUtUpg86tYlvC3sNgPucNdI1WKsr1q3p1QF9wIKmfIvpx3Sg2KiedzB/O/2wMvT1SHBWoJkSNU+1sC5p0qP6lKVfcrwf/G/IsBMj3xJ52Ong5dAo4M3+WI/jiAZrSQAO0NDGdgbePI/HIwoytGqXUqZYTIe4B5H8r4YZssxQFBHJQ+/BM3i33O+Fad9hTwsOTyqMaZL6acidP0JmWkhv6TGMzGbRC2mnoae06gdIAECIsY9xud8VXL9T0OaYFpKrqJJj3vZj/Ak+MOem0vWFXuAICyTcreSd7kXPG+KuvBEwz/WmCgBYgzIIFyADqmNUx/A4R5bpFUhdKqQ11nu1D67CPbnnDrIdIqUyKoqQA0GxMi8iNot5gTvbD/KM1aoz6dKjftVtUEjckQfYExP0w8YX2CUgT4f+H80ugNUCoIlSSbTYCD7yJ23kzi6ZvqFKkf2lRVm8Mdx5A3MRiqdY+MTQqCmlKXHzFzta0AfmZt7zYLqGdoZ/QWY0qq7ajKJN51WiY3G0fTFsWIlr7JfiP44Oh/8AToWVSB6k+9yBt454/FaoZ2vmKToUTQ8yzTqPI2F4P9cG5v4LzKqzBQQY7VMzvcDn6b3GEVCpVEqtQKZn0ySCFN+bReJnHLJt6yqS8BTm6lFzQcHSSAR+kgRcTEmIwe1cT+zcHVGrUAI/233WZkz4tyZKPTBUGoAEAyWNSyapsfIMTccHzjMrkyjgAy2xWBBHMmdjH0sDjK3gXgP0zPjS2lhqvZz2v4FvkPiP+cQUc2FBNbWTFi36QOVtBY7XnDFOkUhmSqwQh1MoFrbqPe5F4j7YNGcpMNWmZnjzvY7ffGTrsV/sqQlqZsMyeiKrNfVYtC7aSALAbbkXGCemZGnrZdQUuDPqExK7XmZv784ZZUU3ZDl20VBvpSA4O+58xe8eME9c+Glr6TVqftAIZgtiCeBN4jzf8RThy0RfrglzeRoUVpBMwKgL6XVIGkMCQxJ/3QIjn2xLm8m+jQapKEQEZZ291IiPGnDPp3wMiqy1GZgfl0wPzuR9fcYd5foiKok6rCGgEg3M/S429r4342w8yu5EFexkpsCQT+mbb8STA9xAwjz3w2y1SArRPAJA1XiYi232x6O+UQ6WKyV2kk3BF/AP88dVKcm9ydj4w340+wcih0uhhRDM6rvNjqibfW9vaftYshTV2Vl0sB8u5O0SZ42jBuacr4E2E2n29/pheMxUUItOmIdirHRqHmTHi4g+R4wVFRYNYdVzNUECG3uQZ353/v8AeMCdQoZg6SCpA3BBKkERcC4/OHOVV2HcBEWgRq4mNxiXLlv1JHi4/wABGHYALI9PC6So01BDMZ2O5vuRYf5OEnXa1F6wLNqW2rT4FiN4NgINoIxYfiPINXy7KjaSIYRPdaNJ23xR8p08ppWqtQk/KAsTBvffkcYlJ+JDpDHo+Wy2YamySrABzYHQZ2+v4xeujdHpFXUIiAlTqmSzR3+IMRcbye0QQfOxlghA9If7SCxK7XCkE+Db774adO64yIAtYFSP0SApNzJUwPrc84hKDLKSL5n/AIey4C6UGpfzbm9pvv74RdQyBRy3boAkrJiOR5HN4wnzfVKtBiGmd1DSsgmxCTqWCDf3jjEqZ5swoJlSPabiNifNuPF8LTTGVHmuX6iUMA2b5gOY2++/5OJKeSNUmQ5v2wRH4j+3OMxmKSZCKLTl6SlRvqjf+k/XnEXUKToGtIMDabcG/wDMjnGYzCyzSqfgkr5VivaXgDuv/Kb+cZmBVRUVWIUE90wS1tV5nwJ/vjMZibb7H4rovHwt1NzRDVKnqOhPAJA2CjaNXn2GBM/100yFqBpgkMxKip/utsLEQCRf86xmO/k1FM5Wv2aJOqt/qUQHSjqpNNkPbaP2ZEwfZtxe17V/pOoZkkkBYFwbEja3OMxmI/I9TKRiqL3lfjK/pen6jRE6tI2sCApt7/wxUevZxS71qSEFo7GkyIIO4lp+sW25xmMwJ/I6RowjbAKOfah2aQGZgCWAJQkifuLwZO584sh64xC6RLAyY5IBvbaDuffnGYzA+KbsM4porGWLUa5KUG9MkgLwoJsJ2Ecf13wz6nTQVZcNDAhlBuDG4jjb63kYzGYHoq6OMtWWioqU2DktpjT3Q1/8Pvv5d0upFqaMYdTPYw7r7kRaR9sZjMdKVMneGZSi6aWiqRcDY7cwT7i84eCqGuRB297YzGY0XbYDYN/mkf5b/PPtjt2BJVhDDaOfr/nnGYzBeIyFHX+jmqhcXdR2gXFrwR+f4YR9P6K1Jwa2tm8A9ojyBjMZifbDdFhyXWp1h1I0GPM/yIjyRz7YJo9TSoVCsCGMK2wP3jGsZhn2ZdE9fOugYik1QLuFIm/iYFvvuMLMyX0mpemZsHgzPM8xH8NzvjeMwWZMrS1WbUtSCSo+Uj7EmDaWNu0z9sFGpqJKqLg3bb8kzMxBBJt9sZjMQZUmpUajaWc69HyK0n05PcVng6RI+m8YcdI6yvyaSr8iLE+xNjPA+2MxmNSTNb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9572" name="AutoShape 4" descr="data:image/jpeg;base64,/9j/4AAQSkZJRgABAQAAAQABAAD/2wCEAAkGBxQTEhMUExQWFRQXGSAbGRcYGCIgHxogHB4gHyEcHiEfIigiGBwlICAgIjIhJSkrLi4uHR8zODMsNygtLisBCgoKDg0OGhAQGywkICQsLCwsLCwsLCwsLCwsLCwsLCwsLCwsLCwsLCwsLCwsLCwsLCwsLCwsNywsLCwsNiwsLP/AABEIAKgBAAMBIgACEQEDEQH/xAAcAAACAgMBAQAAAAAAAAAAAAAEBQMGAAECBwj/xAA6EAACAQIFAwIFAQcDBQADAAABAhEDIQAEEjFBBSJRE2EGMnGBkUIjUqGxwdHwFGLhFTNykvFTgsL/xAAZAQADAQEBAAAAAAAAAAAAAAABAgMABAX/xAAjEQACAwADAAIDAQEBAAAAAAAAAQIRIRIxQQNREyJhMkIE/9oADAMBAAIRAxEAPwBJQfUFE7W/HnzhnlGAsZMXB8bT/CL8wMI8vVsv0v8AfDFZ3uLSIncG0ffCspEmqMdRmQCbkGeJPgGbc299sZoEAiOBuTBiTY3j3/lzBSo6piRwLHe9oO59sGpXUBSVDUypbWDFwP1fvRIMDyMM4taidAmWpC+sK3k7QbRB8DkfTHawGNu4du+/+4iN454xLWy9gTKiJJtALT2nyZG8DHKBgBrH6v1fyuADhQsjTNJTPzEA76thPI0raP4k3w2TNhlUiIiFIcQPrtG/Enzha/TFqCNgTF/lBPnxM7yPOBOn9FIYaaizJJRtiV2UaSTPcR7TvcwdFSPS/hf4p1s6uBPsI2HgWPN7Ha3hzn67OyvSrIEA8arnmAR2m31k7QJq/TK1AD/tktTA11SsEmOJGloG4HhRbEdXNFnfS7sUnTS0khgLAMBuhmCADCkTAwj+RjJJMunTev06jaNY1AAmV838wNj+DhozxcsAPpf6b3xVMlTyzMDE1FFiBBNtJIF54HMSB9XfRsk1H1AGZ0ZtSljdeNJneODN54iTlLwaSQZ6hLRpvwYsJF78jb8Y8+63mSaoJAuNx8zbHX40tJAHgY9AzNZYKsYkH8CJ/nH3x5Z1VD/qq6sbFtyLbzAngWH0wrabGgiSnUE09dQorMSXsQN9Jj9Q+nnD9euAn/VoGZVPp6GJWCQrSAGbUYMkwPvxVOudPGsNUNUqVEQsxfTvsJMXNhOx2xZ8x0el/pKLUEYB5bQSCxLhRE/KCQAL+cbrRxn1PqNN6a/tYFZoGpbELJ0jwWBCzfggHnjLotMUu5JJI3tBEBbju9wVAkNzbCPM/EVY5hFSm3pggEGDHcJLyLN+qTsY4ueMlSZHWmhFiC2kmCZEHunUqkkyBN/pFIpPSbRfab+nTDVXQDgLAX7TxHPgTbFcznxJeESos7s4EapiI8iPIj3xNQ6XUrJqlqSiFWmxBMLbuMbmPc++2IKmWpIrB39Q6rhBGwkIbwBuYP2w2ASE/wD1Co4m9ybljZjfm1vEfT3kUVCX1OdG5JAYgASFJsZIm/OJFUeoAoN1nuJBEmIIWx9jxBjC52JYmQSzWuYg8BBcqYN5Akm1wcOtA0dtnRqhWYsLE6SLQDEzZgTtyI2icTUupI9Is1MLB/8AamBN4lSwDExBkEGbTiFcmanY1EMIXToUlRJYMQS1xe07SfGMqUQkroUrqBCEEyCQCq9ouREqL7Y2AUX2TZZu+kJVqiUX1Oq/MVmRpIB4O54x1lckjltalTp7oYEL7EA2JM76Y98bylRPVfakigIIOxYG03veJm0bQIw4p9SVF0sqhQIZ7BY2kqL7iwtF7+Qn2w1Yh6XWL1DGk+kBYGGkyYLbwII2M91sMcjRrEsKeliDsZlRbcn9RBA22F98d5+jTQEpSRSI03HJIIgAQQBZfIMxvhetTS7+tZQTq1nywWdRXuBmNoGDdAavsPzUrUOs9qiwWIO835iBP2E3wCabQzqsCO46g6+eQQpkRN4nY4nyOVFfup1gAqgkG5XxeZ8i8fww7y/TMwjmHlQB+szx+kkxYbzNz99y8DQizdJKh0roUkMVi5mDcLfcqDG5htjgql8MkOdbGFJKrTNzOkBp3E6dtre2Gdd9DUlqqKrGfUgwKaxq1QCbyB4kT4w3zHVKNNSZ+VdUBTMbW9+MK5WGqPnimpGkC4nefH0G/M+2GPTkY1kVYZmMD38D72wrB28fyi2G/S65Da1YqV2IMHnng+Dxid6FBBpEEkKQF/dBP2t9OffEeZtNipeG33niDGwk/fnDTqVTWYIsNiELTIEEkDYEc33sJjEKZUrFwO6GZogiNjzvfb+eKKQHE3l650gPLgtp9lF4AB2+aY4gbz246l+4SwsA39f/AB2N433xw4VDGgFSGMCeZsOCf8+s+XqKBMlr3ixBIJIi582jgzzFKzBb8CRQcqanYByD2iADP+Hc4ky2UeHZFIAAmxBHkHYrxcTtxgPKp6jL6JLE/vAgsBva+pfvxi2dL+HWBD06lMwLPsVJ/TAMiTx7DfEmwJFRz9V6rKATpgso4XYbbDcCf4YZZSk6hWqKEMiGJj7nwJi54+2LXQRlZi5DWiFEkROq8A+36vtih9eYmoStQACzQ/zQAfPHg/3xN6M1lj4dbOoBU76klCRATT+mf0gAsNTSCbkDVi2dO+IEGim2oOSAQYsWEiRuBY+wtjzfpPUwCqTDsQZWxaFhQWB1WmZ/nxe+haZV5/bVNJcxOsKDpufmFzDe5wslx1FEuQf1StKVSKenSLNJm7AGNoP38YpOXyWbd6bsnqmAH1tEhYg6v9wMA8wTi5Z3NGlFRzIBZQvsSO9jPyiLWtJ3m1VznxKfUpwaKIoJZ6Y1A7EqdSr8xPBve4wkU3IbEi0ZjJLU9VNFVUZQrUl0wA36lG17if8AaYxDl8gUpU6KU6unVqBdQbltUnSV0i5ERsOOU9P4uameylJqGAIJgAnSWMjUWkkKLL5vgB+vVnB9RiFJJmINhsJYBdiYv/C918bYjlQ2q9CCsNbqlRu41CBD6e0rCncaiTBi/vAmyy07OQupbrIkTMarCQ0gXi8AfSu0s7lxoYDWdVxptpNv1Qp3MNteLCTixL8YWgUpJA1hv2TAEGNp07HeMMo0qFsmrdUrVCRSaFFlBEFrRafH8/HKvMZerU1hmWmbz3LBuYaxBJO+1pYTgTqHWUrVfmAdtJ0wXBsbX06X/wBw8fiLM9WRWOtwQZCqW9XcrPJCE8zB2PnDqLBZtF9Q9rrCjwAQPMSbEXvvGJKOWOnsAKKYhiQpECdwCNIIBYETq9owVlmp1asVdSlTewiw7bySDETtIA8YJ67lAx1ioSqCBNUBRMxIW5Nt+ZG8TgmtEeX6o1CiHpI8mfE1SLKCo0hWN4ANyAJ8zZ7PGovfKq4IRdWgGL7CY0gj9UyOMKk2VSgXTJJMFZ8rJIgiSdQtaxvBGfZ2p0nUUarAgioUJmQPJnaDB/djzheHpm0AFCy1NVRTrMM5BIYiAGWCI5O8bbReCq9Ogq0mzSjk94MnYjUF7TGlZ0sdogYbqxs11Z21NoMRqMjcjmYHtPGAq1MKznSlV5BZnBZlIMLcK0TBBINo5xo9GroFzGcMOioXC7O40qynYyRCmSoPHg+J8jmFK/tCQNQCakjSAY7V8HcMTshtBnEyZ/TqDUSruP8AuqI0RAIIciAx5NjGwjA9MHUrq4QHSAE+VQRPykLMWM8jiwxmbCz5PrlOiqolIu4QWQRCgC9Q35nzhLl/jlgG0GiJk2+3k73/AIk43k670+7v0iZJe3IAYAAMD7wRfcnBfT8xT9QVK7rWdRZmjtkSAQR2nm3BG8YFUZ0CVPjxnhXp0mEjYkNvaLmD7x4xc+j52nmaQIEr+oNuDHnZvr4xXeq1MvmO30oOlolgAJAFoYAmCBabNxhfk670n/ZD0wzCCnesEmbWgKLzcEA7EiF/10gI8xVSrWPnnxvzg3IHu2OmQGImPAvFj3c+BvgJBHP8vb8f/MFZZFdYI+VrRvN/JEj29sIx10P0pvUpimwDaZgrBEHhZI0zc7EbbYiyWRqUq2pRIBYHUN7JPF9v6TiPK0qYQr6kRJpkjuUGZXSQe02kF4G++8tDK06VMmoxPcQe2yki0nUCV3YARY784eIHdElZu94ov5WNzAssxAkx7b7b45yWVadehqbeHB3IAI3v9YHPjEP+oRwysoYWYswgncAqIkHexJn3xzWdYdlJoE3CJrKmDfvvcA/KdMQb3xVX4JaCOoOGpJp1ksCQCwuJU+4Y78fpBwH0/K1S2v2kkrYTHaxF5IERHGCen51iTqd1V+QSeYgQ0/gW+9mFKpWemt5XYCoC5c7xqn9lMCABx7Ybh9gv6FRzboGK6Ua5Jm1hZjAkwebRNsRDrPquVCEkagO8KCeBdO65NjB3F57WlAVqhgKgA/WQVXuMRILEQQAQdjuLY46z0tqc+oEcQGRqRn9Xy9y8WNh5PkAYC23RzQbVdDTD2EugHPzATyL90WsRh90qjXamZdmZpsVBNlkwZAvcSSfeTbFOeu6PcPsWEGZ1eI2UjcTfEGazFliKY7tRbkEqQuoAe88nV9MJT0pHOy00cvmFY0zXcWOmm5Ut+qOYW9rY2MlBvWlhBKFZNgJYE8wfGEfTcrqUu2YZdAi09sySskiLXgbg++JxmcxTq201FYdpYajJB5PtNvH0wtVpT+BrsCwEEqGMnSLxP/jHN4PGI67FUjQQqyDrpNCSAZCsvj+WC+k5uuxY1KIeWAVUWIksCCREi/v5xtc0Fqv6hpqqkKAywRcDf5pAgbR8uLRkmqJSi0LaI0SalVtR7SF2FyZ9pJ3In+OO8s1XtklwwtxeZNzsI9t42wd6lHsVnRqTDUtRdyJMjcFmJBk32vtiFadNTCGtUWSQNagDglZViCSFMyN+SMZwQlsOyNKtTOqdcRvAncsLbH6eRgRzpjubtYHQTYAX1QwsJ4A+h8MK2bqkdtMglWDK5jXtpC6oVWnUYYEm3vglqTIQs6lsVYKCGJ1EkEEd4idPPE3wFGg2xOcytRSGarp+UjWbwZAEnY322xzmMvTDNUUyyqQ7jc7QdUCAIMiORfBeYrPGtYIO4I03BNo7i9hBjaMDGsdBZqlNWQ2JNhvvAAJIO4/GH4t9Gsl6caLNUgfJp7o+XTqEISIAFx2+CCRgXMdVVCi0wSrF4E8QDIAmZ9zbfnEHU5pnTTcLsTFoLA7xsTbmOIjE3SaVRnghtJiYmPI5EeR9T9pyjKhoyQ8TqdQ6WKsKekmVaZAW2wBEkWOoRJ84HzmYVdOijDabOUUIFa5YlogkGZB5EgYhq58io6hSRBLS0wLEsb2i8R5OJKuYPp6jUYDSCjQARIgz++wBET5wqi+x+S6A86QCCT2tEIwMwvygSTAAa8SLDxgXqWdAXUy2YQrFQRcbXgATB3JuTziRcvRYBYUNK+ppEBWI3IvcgEE6jFvpjgsFHpRqDgdjwYMxI5nb3EicBpgxkBzIaoyqpaRoAcA6dVgomPE8QZw7ypZEOiWYoFAeG0juEmZAN97m3vgbpvQFqVT3FAqjSo31M1j4KrBtuJFwTOBHzyMontUAEggQxiIK3Kny03iIEXeIjCusU6xjVUNSjpDXchLnebBri8beTOAqXXhTXTOohj2n9AVUv7rqZo+ntJ1karMQHl9XbUgEBiGIUREAyXYwO1V2ucc9Mao9QHUwECI1RI3Ese7cST4J4OH/ABi8/CrmoZY733P1wzymVIYPpU02W5ZosDcE8RweJBvhODcifzb84b06gWUlgtpBP21DwTP88cpYc0c4CApphLmCDwPmUncGb2nY/TE/UsppEjS1NogqRpgT2n92Axjxq+mFOUzGpGIm0SSd4JJPdsdrze30EmazslYpr+0gEKbG4Asfl331QZ9pwtNO0M6aB6VIxU1SoiID3gg7xExYwfzifK5eo4YgGF06pqabm+4UFdWwF5m3ynHFOo0f9xfTAlSxJMbBWn5xzvbzg3NdUqI2jVp1QRU21b3MDgEiZtexxVfNS6IuGgFbIepqDMEpzq9PVqCbi+0kTxfewmcLjRekNK1Q4UggwTENqEHYTGxImOL4tmQ6VXpQ+YpuirLDQZWIB02IB2Pt+cE5emCprU6nJEEqBBhvm1RIIm52v7YdS59FOHDsp5+I2hVakJ1QGXUdTNHaZNjcAWvB34OpZ0V4kMwKxAXUPpMnYGed+Js36z09HbQoqBwu1OiCeBeCImDci5Me+AqPRnUPT9FnBELKnVMzEj3gz9DhWttiqCu0bzFNKjB7Uy0KwB2G08HTE8wI9scdO6OxU1aVQelq2ZgsDVAJs24j6WuYnD1ctVyzAVUGYUC49M60jhYnUNNpPufbEPTeo1E10/SDUmYE0wTrQNOxMM1QX7Qvnaww+oNJgGdJT1RRIa4FqixDW0wLkbqBNoJ5wflM0vYTTZfTXUSg1RO2o6gVBABGqdjcxOCOpdSpqRry6iWGsh4AmGUntUyb9pFhz3Y3l+qvlvWpCnSKklpZBIYqIYiwMkAm2+BJr0ZWuiDKZmkyanUsqqCW1bsRaFi8kE3NoxB1PNQP2RKSFmUuAossgeST3H6Ac17qXXqtWoXdy0tsD22t2jZRHjzh78OFGouop6qhsXUbSDAMggCxuL3FjhXOgU5EGVo1bhHfU4GsGCbyDPcI5sQN8GUMuXbvXWFhRMnaRq5mfEexN5wzzHQ1Yp3GmSt4U2JJ7GMSRa8kHn2wqqdNeiROhpGkVFViZ5MCbiNyIv74VTYOHp3mMgrMe0wZABAaQY1cjSBaxvtcYgyjaWJ06ikDuYSCTYkAiJJtc7n6HGV5gk6CxjeJG5UXAmReP0+2OhlyhUioaiqfmU7R5IkR+I4m+HUnYtE9Wu9YAhU1KJ2mLbjk3AG9vfEOXdpXTTUKGuQQxJiNtIIawEmIA54mpkO+siotQmYJE7wZI1RABM7QBbz2arBapZdEbHgEz5NyQF+sRAgYrHktFaRC1YOzNIlZUAiD3QdiP6zBH0wZSJVgG9MlFJlFvtF43k3Fh998L61JWVVJBKzOrtta1wSWM2uJuLyMTU2NOk7QXKrAEwe6e0WM8xbAnNtUGMUhHUqiq59VWOtS4CsQAIBmALXCy1x3THk3p9N6IamTUkNBR9iWAEzt2kGbMbjacFdJziNFYBqRodxLrqOkBh2jWNDE2gFiTG1wWWYWktUvUd6YdBK6dJbYCwkCLeTAjiRlEFlffNygpNTZ5EsEkX4FpuBuLTJ2i/HUK5TTBFSoqgAGJMDY3bv+hPy7YZ9PppWEU6vbBlUBAmTzBIG0CbfbAtfpwUNAuVnVpJMebqOd5IIjCSTRSNMF6H1E6XLEB9IhT4DajbjeNp3OFSd59YySGkyLCTqgAyGIJJIMSCBa5w7/AOh1NCOpkCTFy0tpkk3LSI/Bwu/6VUYgEA7inEHXHcQLzYGTAOCvsSQTQ9TMOxAM3OgXUCJkmLmxJteRtF3eUySrUUDW2hoqsSEAIkwAe4xAMsGm3yyZB6d+xllI1/qU6doGxE6jzP8AziejnYLhUJc3hiY97AgCZiDIvbDOLesWNCn4SyVE/tcyrOkjTpO25MgbkxYePM2snU+k0lTXRd3VhDIwEqGMBu3e9gIveTYYTZCsSsiqNWoB10C+kQCO4Ff1bHdVM3GN5XN1cuFBYhQ3z9skdtu0QCFPIM91rwONyOqkLmoPTZmViDaQJOgztG5viHP5+mqoNBWqP/WwuIm4P2/vbqXSnrI5pn06jEcagwWTIsCHEiQCZmbknCLrnRWSBVCk9w1q4UxOklWNm3XUCImLTh1JCNOiu5LOq+1yO2Gm8ze3Mx+ecHUurMKayhLgMWBP0sOZsRPsN8d5L4XqU6k0dTgkBGPbFtRI9wLyPxibNdFrUQajIBTGkHnefp/Mb4WU4rBOgrK9fIDb6UAOoWK3iCuxMjcESPrhp8LZ2g4dtEaYADMB2gDUF7TYAiZImQcV/LZVTTae4uVEEEDSvEx7/aMF9M+H6g1FCdVogGLmbEX4/ji3OnRWKb031H/TVKvbRCsbHUSVgdsLBtI3niNr4KzPUkq1FZPBCiSQNMDjyb2iTHjEvUPhes0aU1QLNvzxP98ddI6HUYenUpXP+6JMni0+9+D9k/L/AM2FwfdYADqtQk2SmlwqTJjfuNiSPNiL7TjvJdfCgetRpuAsElBJBt5BZpjuwVmvh7M0pUgG95N/uwUf8GLmMJ+o5ONCimykfpB3jaTufr/LAX/oi3VgfxSSsaZrJZesPULtT1ibyQCJAUyxlvcnkYX02p0iKepiLgs0CLn9Msbki87GccU8vmdTeojqx2kG1xaPuPfENbpDqxUhXYTI1XB5kTM/874LaNTA+rIVqxsOP+cMeh9RCDQvdqYFlmAQPJ5F+fwYwIyVlRk1EB1CsT+oLsNrwDgvpOVRUJgyRBY77QdNvJGwni+AkngrtMteW647dw0gRpIDsQZmGk/Oe20i4nxgJ6jGACHZmC0/YRPbsPAmbC5EsBiPJBSRF3gKCVEoAbAarMSbAHwTfBy5F1plpQLZE8pBsSw+W52MbH6YoopCN2CZbNsArExUaZEwbk3PJ4gXsxjBtXqdVqaoSy/u6l2HIGwsY2NrTAwPXyYQSh1GwNNYsTNzBgqIBvFxHbzx1DKMKgCUwrAyCkEADkqY+14JP2wHYKCzmkBXUGSe6ON77/OpmYj7g7py6UoXUj37KjGNNxYKogLxv+YxoKyQAvpuRPa2rUIBuNiee6TZvE4EpZqoinUgcgfMsgkwbupsTANzffDQk06A0Nqb1QYDenAYmB3JBgyyyJBJPuT7XU9VJRQAW7yWcmGsqmQdRvcqbng3w0oUxpEjQxHcukgrpOzAgb8WEQfOMrZQO4NzECEEkDe1jNiTtG8xjTdtIaCFdTKVQAadQq2zIDA1MZCkEgGdit5Im+rEFPrFIFUqKaKHuhD2yB86xEM3aN4Ee+Hq1KAp2XUgIDNo7SBMqBJAIJneZtzg/o+Qy9VFrNT1EqtiQflAK6lHaWHvPO+5rX0K87FP+voVtSj0kbTpUWYfWGWA0m0H72wZU6fVqUx3oSphVDMgEkbwe8BVmJNz9zr4voUKdHv0psFCqJt4j788nCGn8QnL00IGtD+g/X5hOxO9sDlWMFMsVDpLAAPUECIXVGn9WokzqNoIHnE9PpDVdQcqzAEqxaFJMXIk6rKBf2+yij1YVwTlmDN/+GoYP/6NtewAI+/GNdD6j6tY0ijpUX5lYXAEc+Li8RcbziipiNtCXO1CKjKysjA3DcTNp+0TgjJ9SdJG4giD4O4B3X7YuPW8tTekVqAMQN7zFxeNwJ2JA/IxT6vw6VYBKpUe4kfj623OJtOI3+iTID1+1SFPPE7HyQBffBmUzpQOH7olWggmfMRAj6+PpgnoCZZnpfs9TCxIG3Hyn5gIv9cEZv4LrIzoksoErULWi9rmdo7juQdt8efJbp1NYdZTqKR6igQgMsGIgLpgFiLgg2AuYNxAxZaOeOYWdJZWCMylYBkEalfbVYdokjx3W88GQr0nagxICOuimsFhvJBmB9DHzXjFsofElGjSCUtYIqaWk6EJkTe9yNgB9Y1CXSAuhxT6clFqtZESU7onWe0HSLRoEavNwPGK71L4upsxp1aQKqIIXjaZ8gR94G2Aeu9eKh1XUyuNJ7m7xcXJgzed4/GKclC88b2H3iTa+C/jT7ArvB1m/iMLVDU6RWmD8pNiviAIFub74vXwb8S0qy1A9L0iDbSSQwvewEbbYqqinoJsFUXBNzvzFhsRb2wqPU5qenQc06f63HIFyREEWHmbe2CvjRRy8Z7HU6hSNgSDsDe+20b4GPUaUlVKOV+ZdQ8H5vF+ceaUc67kilLE/PUIAkmbi229h/DBNHLGRTNerK6lMOVAj90wfxMY3BLQ+Ui2dSzFKVeoNIG51iwvYC1gYvvtfBnTcvRNf/tElbgkNAIj94SdwdW34wD0TKU1WyKKkySG1M8jeSpN4uAePrhlSy9Nn9QrqIMamUqQCbgW9tzvfzOCvij2JKUkqBcx0qnq7gAvBiLGNiRci35+2KznMl6ZZjMETMk6oE3IH8T5GLXmyO4yoUDSCfEbHaTcWHjFa6u1FRJQoDAOk73ubydjNp2tMYHBWBSBRnKFRIga4+Y287C/8x/DCpERSjxpAGrWRGmOVAN7zJMREycBjqZJBgqB8smSPraCOP746pVlQX7VBtvcW32mIAHufAOLQaWIlN27Cxm9JULJpCykGBYDdgO1mA+WIFgNQjDIfETopQAem06gwBVifmUxYi4uI+ngKnXao5dmokGw1NpKwZ03kN9jxxNjKWYoI7Np0xBED5TNwCP08geCPGDJMC0ip1KTDRE6YgSQAWhVjTsbmOZxs9JWoNElSJKFSINtjG8A7k8n3wLmeth2CsiMbGJJ1H6R3EH3uCRhuiFgalTTABD0y0wFi9pgzKG3iMBIN0EZbNZcKRVeqVQdpc2kACzKo4K8DexOJM9nPSB0hKSgdoSxnnTEEkwDuNhIHEGc6MVSFAZSYktK3iBqtPk2298LlfS9NKhgsYaBNpuQWJi/PEffDuQK9OukrVzA0mmF4ZgbAybCPmI5Fv44MzdJ6RfTW0RYBj8syApBF1Ei52g+cP09LJ0hu2mAAgJJJ2AEXJmSY5BjFOrKc3WqvOhvmAWQSZAiNQJNvJ9vOFknHoMaesH6w6qtRq+oVW/UVDqwKwSpsAxUx7TsJwqyPxNUo9mrUAIBaZEeDuPodsOugUVq6l09tgVJkGSAABwSdvpOAOo9Ap6mDSImIIJkRuoAKiTFtXP3ZcmrRpJBWZ+JaVWGq05cGAZmB4Btud7bcnbENetkjf022+WTE+NrebHAlHoFJNRFR3AFgWXc3Gy3PBHBIgmbA1ulQFTUQ0QHKmGPDEDYHcAf0weV9iU/BvSz+UB7aAB4J4jkXBXBOV+I2DklddM7BjDKPAPt4HJOE69IQgBcxLRciIuTJi3jz4vhl07IEEWEFSGg6gJsJuCRvPuB4xk2ag3N0RUK1VrB6e+l+0pH7w2O/wA0bHEmVpFx3UyrjgMTE++keBeTxgdMq9EqzCkIIIiZEEESdMtYm5A4wd1CkBTY0pZDsEglWnyTGmTNuMZyd6FREOQypdpSoVJI0i5UmQO6/aSLTfbFq6X8R1TSakXCkyBrXVq1AQBeNMkiDvaNsUH/AKppIdfe4HIH+f8AODBmC4ALtNizFRLECNxwY3j7Hnm42WUlRaqNIVi7U2lBTusxpIW3pG5BOxU3XtAnfAnVOmsrMNY+sEkAx5J8iOBOElPLt3NBmImxnyJM+fHjG8+tV9KtUYoLLN4j/PrfCPH2OkmujebzKgDSzaiCpJMr5sSbfQe/1wnpZs8CwxutkGgGD/D+2BqVBtP+2Yk+fB8WOGjxfTBJyXaJ6+YqVLDUQvAn6/QXxNQyz09DQZiQN9+bY3mHJqPUiNTl4A/S/d/6g294w6bN1awuQYgxqgCebgytuCDYYplCR70X02v2qCFtpJggkwADzO4A998aSqpmEsZ2JP3vO315xLmOlVahCilpNiLMSZ97yOcS0+m1wnqkLoMQxIH45i4vBG2Fq8odNobZBKmoFmhAukwZHnyAZ34w5q9RVQyrXqB0O7Jq1STuTcEH3/VzhNlwS2lmRSdiW0rIvBP08gG5x3n8hmqKn0jaoL6DIYDgNsQZ4MkfTFlcUK3yLFlc89ZCrUgzAywLALfYCxkn7c/aifF1V1dQwCU7QFMg+e7Zje/2wPWDEaaytCEEo86VPFjt9cSgo9AA303ncgTeBEEeBK+TOM3asRa6Ey5raDJiNv6YNUVC5Q64G8WMcg+R+ePfA+VpLSqaoLBQTEfjf84izWdIcNIMm4sYuD5uNt94OJK/BWqwcPnmpqqC5AIiADuoEtEnnkRiT0G710mnU0y20EAgGQCBEwd9t5scQdAo1aobQFIUgMsyJMwDJgTP4Awwyi0ynqM0OdtRhrgAASTuSJ94xR28Mq7AepUwNBKKCFktqNyLGRM+Ihh/TFy+AgrFmqVNXaFVCkQBtqYXcwNyBO8CMV2h0kAuCoLLLaGFuCQLgncd23EYtfw10zTSmPTFRVJBJFxMljPIIHHy88GC0E+hp1/qCZfLu7FdNRtIkA6TGkbkBo8RfFd6lkifRqUPSQLTGguLjUJlVFj80+xJ84l+N+oqQqEqyKSGYkbwLQNmKkmeADbkK+l9apJRp0cy2hxsSTBUTpJMzyYnx74paESoIzvT2aiX1EsF1IpUyOWFj2gxwItir5TqjKTqIBBHnYGZPt7eMX7K5ug1I1DUVk1RqjafI8W3xWuqvRptFJfUVwYZCIBBkESDMNYi2xnxiTjelArofUkqCvr0IzIsuxi9+4Ha03ESbX3OBMzSHqMCVU2ZUUM0CBEEC494++wC2hkXqD9kpRlhioYnVqMEqSLA3+hgX5ttbpK1Kfq1AuXqEAk0yUE7yYsTxBECMMnWG7KrVahCgszkkCFp6VmDABYGRZjEA39sFHOMHqQiU1HcQGB1SbyxkSdMCx4jDvMfDzNSIaqxi4AvNtrmxMf1njFXq9HUuFq0wjwe1WsbAyd29uNrYO+ACMvmfVrVAyM7juBdjYSuoE6o/dgj94+LzZXplZArSqMqmYBaRuR8wEmBawsL2jA+ZpFkK0lWqmr5biCdmWflfieYwry/SWWsopygmzLJt+b+MbUEedUR2prVDIykxB1DTfeOAbWk4lFSpRis+mmCgCpvrg3k9sssgbX9oxDlFzAUq8CnJ1GRAUkkteDb+2OVqK9Sm1BCU9RAxJAOnVd9yQPC+Bfe2ozeFZXstBjYH73+9sMelBmYC1tgRsD7cR48AYTVmZmEAwY2/E4bdNyU6tV2A+X6bGfxiMc0MVbHlNJkFtUbm/A8cffbERclZUiNpn+JxGlapKgrvYEySY35sfp/TGkpU4LMACdvJvebiwxPjFuzptpURdWq01V4awiFtN9pnYxeYItzhMmdqGnU0VOwdsgEEzebmV+l+fE4L6sisYQHQCSf93v7fx+uFNalpSmdUGozWA/dgf8A9YaEIrolOcmNFGgUO99fdJB2Gy+THJ+owxFQK4nS4ddQBhQxJsbbnzEbj7oM7lSHiQUCwALyqC+24Jkj6+2LN0Hp9KqqJXEGnrWBJgg7catvbFOP8FjLQyh1DLE2pkVDYFjBWb8CZiANojfDVTVBQqk3BDEs07eQbm30JG+Ccv6CiO4sIGoAKHLbxYxMDci/nBGW6lQqJAoKwj5WpzcWI1EWMkiwMTsMWXIDa8EPWu6FiXi2lhYjgtseReLYSZLplZ3FIUmGoaiVYaVAMSwIvFzdl/ri+D4jphtFT00SIKyO2eIAgedufbEVKgjog/1sVQIJNMIrG99IMA72nzfA47dmbdUV6l8NV6jnQGQbQ0NptAkE7wbm3EC+J36aUp+jr1VRuV2I7pX7MOYPt418QdSNAhAYkfMjmGCsYJCje/mLDEKdbFQKalcbXUi8ncEtsZkGJmTthXGwKVA3UOh6GArFQIkxckkmIj5gQDe3O2ElOnSpH1KayQY/aKrLPJMkC3sGw569nklIntkAFflB3gERcxt7iL4jOXqMRUqIrBiGbQQQY29pvf8A+zlFxWmclJ4gXMdZJQzWDCNIUMB2yeAgCxOwPm4tjuhmqPphXBDlJJAI4AsPqfm1SfaRgenVJZjq9EG2mSTF9wIsCB9JtE47oioiuAgqL7T2CfmBEy33iRaYOC9FNr8QlSUdBUAEFr2N4OuzHmxGxNjh78O9ZZV0iGUtqioxkDwIBG95jzYSDhRk29QsTQINiFIkCZlmkgncQRxO+LH0hUelpRYvIpqpEHc3gzY2A2vbASCyudQ6Y7O9T1Vku7gEyRq0ggdokaVUfRRhPm8iSZYkkckzbx/txdsx0VmClGUxYiY5Nhqi8cY3neidjeooUIPmNw3HGx/nvhGmx/1KHk6rU2LNLCZZCYDmIH3H9Pph6lV65DaVUKoWPoI4AJJ/OwweejEiFQ6okGLfW4/+TPthv07oJgM0bG8WEiPm34F7fzxSMW8ZOTrom+HunKKdEtK1aanV4JLGZ/eiBHHth8agUTFjsRv74jyjUwAmqTHm5HmJNsT1GiYBNrXgH+O+HVIUBzdcgqoZQWmAQLxE78329xhOKZou9SrSDuTJMBZ8G5Mn+UDFjKEiLqJvHP5wp6rm/R3OonYAgEeSO0+wIJ2OHAL8xnHVH9PKvTKgMvhrneR9fe/vgD/rVU3fLsSF5Ek8n5QPa3tgjJfEwAf1lZtIlQknbg/kXwd/1enqmFKaQbGXUjeRyBbm08yYFp+hplR6h8UCpYUUKcrvaNiSIP45wV8NZ+nqmnClblP1bX7r2+g/kMM6tCiVCin6jsSwZYlokXmNMcLtv4wPVzKqoXStMlomLH7i6k8E4nt6xn/BQmSsO3Uv+QL4JWgIO4m4uLe035846UHcjff682++J1ZrC3dzhFFFORyFeNOlbxxfc239/wCWIM1Sb99Qvgf4fGJKAudREMZAB+UCwIMj8f2xJllVISdakwY48Ex9tvbCSivBkwagiltM3O07Y5yVBWqAenLUi4WTI7gvttKztydsPEyk02GkEmN7HmfpFv8AjEFBGVrGBOxPJ1fkTH5F8H448VTFnrKlmgECqWgKRA8DkA+Ijj84IyWc9JqiSFJnST7CxJ9+76W3w56xRNZZEwpILaR2kjm5JBjz5xWc9TIYzEqYneQPrv8AX64e6YlHsnQ8qpRSiKFBlYMyCAQZ39/vh1RyKgQQYNz4uZ/w/wBsKfhHNa8plzckoJtG1vx74O6pkRV9NgSGSSCPBAnx4Bn2xaiblug3WM3QpU31OFqANolRqLAT2gwGMke198eU0a2kaCB3RuCRYRq0z+7bHoXxL8Ol6DL6nqVSO2QAZBnnbeInfHlGay1Sm4Wr2Od53P8AE3t5OIzdSWlIdFspBI0K7BDwG+YcgHdPcXMib7YX1enImqamufYSJvIljvyI4wtreoddIEWAZWEnWBcFfH+bY5HTwXUM/puLENPni0GDzPIjbAuw0kE5ynTy5/TKFdUCQQ4kECbkTcR+94vJkqgptUL1ZBkpTAFzwfF9uLc4kzmUpCNIaow2cjtfeQfHF5HO+NJlwlP1AaNLVAZXMtEmYEQbHYHi+M00zYB/6NqrqyiAQSCQAkSeZEjiYP0wwpVa2vTUYqpizw5vtBJMHewJiLTvhdRVvXdqj2WIIEBpkxv4G3M446g2ti0kA7+VAi4/y2NzQKY0r9SemVp6gaYgkWDReJI+dRf6E7DDvoOfWq4kNTgiTJggTtHM3Enk78UtaL1b0m1GncPYH/x3vhnkIOpmrorG4pi8fee2/EHj7BS9Ya2j03MZ+lSV2Yims3Y7EtuREajP88DNWFXupuCss0DcyBHIE+SQd+ceXZnP1Fep6tIvRY3BJYQObbXvNsayvWFoPppUihZhOtyYmB8v4/GG5KzNHp3onXdVn96SeCIH9vfEi5XU09v1I3/jv72xVeg/FRqM6uIgAgm/2vcHfztix1+qKIBAuLX/AI/T3xWP7dE2qGb5BD3MqlpEmL2uPMfnEyMBaRYxf/7hcM/YjSSPI4wq6r8QvTcBKRK76jOm/EAb/njG4VrNytjHq/xJRyxUGCzXCg8eSLxP04xWes/GYGgBVZCO6dp4AtEfT/6q6n19XDKaTK7AwwYzIHjbi/tOF2Y+ImKemKQUiRPzG3AJm+JN/RQeDrNOrpCKRUAJQWImBtNxsNjvGFlfrdSFAZTrmVRjqt+liIJMHcfbGZDq9BwZ/Z1CIlySD7at/vix1suCQ9IpUETpUrcAkTO4ggiSI/ngK2YS9P6vTJUVNQaY+Zj3bbGI1C9iT9MNs3VdBZu4if2nCkbsLkSePAJ8RMtBVbXA+aY8kX/P8fxgPLVWNUtUpg86tYlvC3sNgPucNdI1WKsr1q3p1QF9wIKmfIvpx3Sg2KiedzB/O/2wMvT1SHBWoJkSNU+1sC5p0qP6lKVfcrwf/G/IsBMj3xJ52Ong5dAo4M3+WI/jiAZrSQAO0NDGdgbePI/HIwoytGqXUqZYTIe4B5H8r4YZssxQFBHJQ+/BM3i33O+Fad9hTwsOTyqMaZL6acidP0JmWkhv6TGMzGbRC2mnoae06gdIAECIsY9xud8VXL9T0OaYFpKrqJJj3vZj/Ak+MOem0vWFXuAICyTcreSd7kXPG+KuvBEwz/WmCgBYgzIIFyADqmNUx/A4R5bpFUhdKqQ11nu1D67CPbnnDrIdIqUyKoqQA0GxMi8iNot5gTvbD/KM1aoz6dKjftVtUEjckQfYExP0w8YX2CUgT4f+H80ugNUCoIlSSbTYCD7yJ23kzi6ZvqFKkf2lRVm8Mdx5A3MRiqdY+MTQqCmlKXHzFzta0AfmZt7zYLqGdoZ/QWY0qq7ajKJN51WiY3G0fTFsWIlr7JfiP44Oh/8AToWVSB6k+9yBt454/FaoZ2vmKToUTQ8yzTqPI2F4P9cG5v4LzKqzBQQY7VMzvcDn6b3GEVCpVEqtQKZn0ySCFN+bReJnHLJt6yqS8BTm6lFzQcHSSAR+kgRcTEmIwe1cT+zcHVGrUAI/233WZkz4tyZKPTBUGoAEAyWNSyapsfIMTccHzjMrkyjgAy2xWBBHMmdjH0sDjK3gXgP0zPjS2lhqvZz2v4FvkPiP+cQUc2FBNbWTFi36QOVtBY7XnDFOkUhmSqwQh1MoFrbqPe5F4j7YNGcpMNWmZnjzvY7ffGTrsV/sqQlqZsMyeiKrNfVYtC7aSALAbbkXGCemZGnrZdQUuDPqExK7XmZv784ZZUU3ZDl20VBvpSA4O+58xe8eME9c+Glr6TVqftAIZgtiCeBN4jzf8RThy0RfrglzeRoUVpBMwKgL6XVIGkMCQxJ/3QIjn2xLm8m+jQapKEQEZZ291IiPGnDPp3wMiqy1GZgfl0wPzuR9fcYd5foiKok6rCGgEg3M/S429r4342w8yu5EFexkpsCQT+mbb8STA9xAwjz3w2y1SArRPAJA1XiYi232x6O+UQ6WKyV2kk3BF/AP88dVKcm9ydj4w340+wcih0uhhRDM6rvNjqibfW9vaftYshTV2Vl0sB8u5O0SZ42jBuacr4E2E2n29/pheMxUUItOmIdirHRqHmTHi4g+R4wVFRYNYdVzNUECG3uQZ353/v8AeMCdQoZg6SCpA3BBKkERcC4/OHOVV2HcBEWgRq4mNxiXLlv1JHi4/wABGHYALI9PC6So01BDMZ2O5vuRYf5OEnXa1F6wLNqW2rT4FiN4NgINoIxYfiPINXy7KjaSIYRPdaNJ23xR8p08ppWqtQk/KAsTBvffkcYlJ+JDpDHo+Wy2YamySrABzYHQZ2+v4xeujdHpFXUIiAlTqmSzR3+IMRcbye0QQfOxlghA9If7SCxK7XCkE+Db774adO64yIAtYFSP0SApNzJUwPrc84hKDLKSL5n/AIey4C6UGpfzbm9pvv74RdQyBRy3boAkrJiOR5HN4wnzfVKtBiGmd1DSsgmxCTqWCDf3jjEqZ5swoJlSPabiNifNuPF8LTTGVHmuX6iUMA2b5gOY2++/5OJKeSNUmQ5v2wRH4j+3OMxmKSZCKLTl6SlRvqjf+k/XnEXUKToGtIMDabcG/wDMjnGYzCyzSqfgkr5VivaXgDuv/Kb+cZmBVRUVWIUE90wS1tV5nwJ/vjMZibb7H4rovHwt1NzRDVKnqOhPAJA2CjaNXn2GBM/100yFqBpgkMxKip/utsLEQCRf86xmO/k1FM5Wv2aJOqt/qUQHSjqpNNkPbaP2ZEwfZtxe17V/pOoZkkkBYFwbEja3OMxmI/I9TKRiqL3lfjK/pen6jRE6tI2sCApt7/wxUevZxS71qSEFo7GkyIIO4lp+sW25xmMwJ/I6RowjbAKOfah2aQGZgCWAJQkifuLwZO584sh64xC6RLAyY5IBvbaDuffnGYzA+KbsM4porGWLUa5KUG9MkgLwoJsJ2Ecf13wz6nTQVZcNDAhlBuDG4jjb63kYzGYHoq6OMtWWioqU2DktpjT3Q1/8Pvv5d0upFqaMYdTPYw7r7kRaR9sZjMdKVMneGZSi6aWiqRcDY7cwT7i84eCqGuRB297YzGY0XbYDYN/mkf5b/PPtjt2BJVhDDaOfr/nnGYzBeIyFHX+jmqhcXdR2gXFrwR+f4YR9P6K1Jwa2tm8A9ojyBjMZifbDdFhyXWp1h1I0GPM/yIjyRz7YJo9TSoVCsCGMK2wP3jGsZhn2ZdE9fOugYik1QLuFIm/iYFvvuMLMyX0mpemZsHgzPM8xH8NzvjeMwWZMrS1WbUtSCSo+Uj7EmDaWNu0z9sFGpqJKqLg3bb8kzMxBBJt9sZjMQZUmpUajaWc69HyK0n05PcVng6RI+m8YcdI6yvyaSr8iLE+xNjPA+2MxmNSTNbo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9574" name="AutoShape 6" descr="data:image/jpeg;base64,/9j/4AAQSkZJRgABAQAAAQABAAD/2wCEAAkGBhMSERUUExMVFRUWGR4ZFhcYGB0cHhsdHx0bHR8fHhsgHScfIBojHR0cIC8gIygpLC0sHiAxNTArNSYrLCkBCQoKDgwOGg8PGiwkHyQsLCwsLCwsNCw0LCwsLCwsLCwsLDQsLCwsLCwsLCwsLCwsLCwsLCwsLCwsLCwsLCwsLP/AABEIAMIBAwMBIgACEQEDEQH/xAAbAAACAgMBAAAAAAAAAAAAAAAEBQMGAAECB//EAD4QAAIBAgQEBAMHAgUEAgMAAAECEQMhAAQSMQUiQVETMmFxBoGRFCNCobHB8FLRFTNi4fEHJHKCkrJDosL/xAAZAQADAQEBAAAAAAAAAAAAAAABAgMABAX/xAAvEQACAgEEAAUDAwQDAQAAAAAAAQIRIQMSMUETIlFh8ARxsVKB0TJCkaEzweEU/9oADAMBAAIRAxEAPwA3j1JUcoUKLIDSsFOWxDz/AJkG2nzbRiq53PImo5QvWdbMajadHziCOlz6YvfxRnPEq06gGkvTIcRcPTaDYn1WD7YqWc4GRqKNGs6nJEqD05V0m82je/tjxdy3Uym1cUSfDXxnUyxh+G13N9Wio5Jmb6dotPyw14D8YZZ28PNZAU0cn77mAUzGltTFlM7wZEjli+B8vUqaGlgAgEaRfYll63sbewuZxCmc0ZoAuWVwCuozAIlbNdWABEEb6cVjO1iKwMoJPIx4/lEp1moq5ChdV4Jhr6gVO1wNhtb0irVIY6WIBUBtBgSoMi+xIboP3GJa+ddbmCoBhibqJmAYvFzBnr6DHDZEeG9RaiFQAdIMXjmUjoxgEdDNscbq/Y6VwLG46GmSweDAI3MXkz5es7euJMjmHg1Jcq4JgG82Xq3S0TMj1x3Soj7wMuqCqkAw8MGLA9DIALX6HsBiHg+TpZepHiMdOhlsbkkqeWJAH7idjiiarAK9RlmOMK7KgDADZospuL2vEn2t0GOqmeU01VjoKvF9OpySL7bCPS2BOJZJnbSoZWCykE6WUqSJEzYk2JFo3iCLlczUPKxIJUXJG5Anc9CIi/QAb4ZStYFcBmjMVJog/wCoxDGebUJkxF7XtiejmxqmnTd3NmaWJQAt5SNrMFgwInCRs0KKgOzaneFWm1yqkkktGlU6SJgSfXENLiVeoDFd6QY6wqHSNLMIXUwMm5k3JkeaIxlBp2xXFPgvOb4m5RYptT8ERYx02U+w9TO+KnR47UObDoPDSoVVgkKVFvowMEn1nG6dQ9SXCmGActp1Sd5loIv+UYDp6WcALzG62O94kGd9o9cZzf3ObUhmj1OjxZCFQVdcA31TYWJJ97ThQ1CjVepTRtNuZ0eGM7gEdBF49BhDQAWAzFCQC1rkGLRO3Mok9emAqVd9UqeUNFxfT7i3WI79cGeu3FWvnz+CNSjyhpmKVKmlRddRkdj4bAmQ6pIh5kncdjPTBXw7nWSlpYhnDBU1NJAYyJbsvbfCLjWZjLpzCGZzAiZGi4mxIk2xJwzJDVraAAQTI6dbExG8AfOcT8eVxa9X/hvgal6dFw4nxEKgKtdzA0jUT30jbpubDfFafPZlgpVzpjUQxgtyyoX37GL+l8N6/H0RNQBJEACLmf0woynEKdbWAjAmWnUIJJkWt6Aegx3as4zaSeSNBXCuL1SyBzBJgq3oLwd5k4eNmRq0mxIkdj3g9x23wj4vxWkXKkatJI2AIa+ogzINxeIPzwpq56pUZbAjVa5kaZiD0mfSY36Yy1lo3G7GjDcy6NXUbkDrc4gbitIBfvF5zCCbsYmANyYviq185VKgkgoAYW1yN4Iv35T1uLQMI/8AFxCuaUmmwZQgBIt5vY6tME952ALr6ty4RVfTPs9Cq8VCk8jk9ABvYnqewJj0OOKXxDSJgatQMERcep9P9sUurnnNSk4YjSwbTOkskW6j1EG8z7ktlqeHVqieWVKKJZbTrgAjTf2H1wr+om3g3/zl8p1QQCDIPXEgOPIcnx4VHCJVKmRzPyg9babT6bY9A4f8Q+ISjWeCQF/FH9PtBx1LXXEiUtJosa42tXm0wdpmLfXC37anhecxHm/uffCrLcSdmYBwFmx1b/U7euC5onRbBjtcK8jxC4VjJP8AInDKcG7NRo1lxmIiMbwLDRVuJcVXMCk5AGkBiRcyRtP5+h+eEvGuI5dVC1DTBYairkGVm0gyQs9AJJFgYsryGZciEURHUzMWJ0Bp36kxhnwxcorNmK1SSragrHUqMx/DaSZO9wLbdPLnFQy1Z60WpYWBLmkrUU8fSaaswRQBzXsIWYVTI35jN7kYFzHEdfhyqBrTrDFmViRHeZLAW7XjF34vllzKOhZSKtMkQZ32Py3nHked4hUKKpJ8embmelPUAL9RzG24jtgaE/G5wwzXhsvvHKpq5enUNGDBhTK6gssoiZM2tJvO9sL+GcWVjQZTpco3kWwJDQnXmU3APtN8NK4DZXxqgLqyrV0yLLoBMCCIaI367b4BbiiNVAVeTQGW0EFphzpUmwA9YM43CqjcinJ1sxUqSi2IlgyyqgzMiLtIvze/XE54lp1mmFQ6CrEnUGUTtIIIMxYC8Ygy2ezJZtSq9ITbrtpkQZMwd9UddsEVsuhVnerpQgBuWWFoDDSDJkLNht2OHfOUAkpZ41aILTNPlva9o1T+EgiDvgrh+eDAA+G15pMyliDuqAyDB5oucC0IakEViikAROnUTs0aiQNWonrA36YGyuWJFRQJhiAxMFQRqUjsLMs7ATuMK0nYcjWrSLKXYAsyaSzPsSNtItaSogRYR0jYFUxFVKKhTpYwqkQnWJYxbqRAFsQVMzopPqc8sh20yDLf0lQTeROqJIJ3xlerSqR4SAAAXYSBsNOprvctAjstwAcBZ5MyehxpVqMgqh2n7x11rtqtBGqZEbDt0nGU+KNW1eITSRZUtqIEjZVlpYxeJjlOwwEMlS+8cNoRKY26uS1gIEsWFyTMA+gBVGs7AuBCKllXSsM6lXJMay2vSDcGCDMADBqPQHYSc2MunOqpLcwaHqNAlQx06i9zYRGxgzJa11gaRGpZbeBEdJsTvEmBHNc4WZTIL4ahtLFlDISJ3tvMwQY2/W8NDiqeESlDxH1w4vqUzdtNtc29jvAjAcVMWSHObKOgQ7KxiQYvBP6CD6YkbMow0BjLNA3M8oYfI6gd/wA5wlyFVhQqh6Lsy6TTcUyh5iTUSIFhvHTm6RiTJ8aUEsKSFBvrXykzcnVAk+wMTFjhZfTqK5sSK9hrQpgga2EdD6yD2vt/zjGyzU6kGBOkjtHoRbSd52n5YccKzSL97Rp06lFpVnUlGSwPKYIaH5TE2F8ZxTiNInQWVSRJKmRubAFQxvvG5jvhXo4tMRxTwiqtl3UnaVJILeXa3ck7XP0xrMcWem4BcazBEMHVuWeUgahaRIBk2nbEfGdbKEBCr1ILG02bTOkXG5HQ2xLwjI+L4niVn8IBRSRWU+GDOsSJEDoZm8wMP4airkV01t4BsvxVQx1NzRzyY9byGMjqGjrJwNxDNJVdVoiWVb+EQpUzY6ohpMqQZA5dhiTjfw1QUnwqxQWjWJB1AfjVTzEwNj+eFlXhyLJ8SrSqABmlIBMFSFb1uPLp6EdqR2clG2E02Yg6Flvuy0ppMEAMCOjA/wA7sMp8bt4uk0UptS20FlLCIEgTMzt8+mNcE4jk6lSkWVvGClQyTpKwSoInVM7wCIsIw0b4Wo5gBqhFS5CFRIMHeRzRG9O0mQI3wccS+fKFfsLV4blXLGmxo1DeHVHABhhpIIIF16Hphp8K/Dmp2BzH3mjVSrIBoFQXioDJAECDHcSCBNFy2bqUMz/3G2okwqkGN47BugHUjti+cGo5LMUQftNWjmgwFWqFIAMmAygaAGECWO8gGxGDLdB3ygYeC4UuDUs3TFfQwJDa0AADsARqQAwYYAkAwenrSswlNnYLUACi4J0xfYg9R2+UA4cVc3m8uWyjNVqKw+7zKKBpNiOWfeWmDiu8d4k9alLJOcB0kqo01AIlmBNmURci8+k4ClGX3F8MLyeZfWNBJK2kzb5W/kYbZv4jzAWVcKekCx7zNwZ+QxUOC1XBKtLHVYLuQPbqGMRa4N+zqrTqamCgFNPM0RpMgddln98LcoukxZacWuBRmM1X1GShPUm5PuYxvHRFObxPWZP7YzAJ+CZxjjKLRFSvQoAvy+GzBqnLtIAAFMdon64ScRp12pioaSrQ0g0yGIAvYCCSST0/SMCZxabhdQEVL+IAJn+ljpHP7WIuJwbk6y0aagOzU5JIaTT0mPLoiD1Ia2PRlquSt8iw0Y6bdDn4KzFLVpzR8IkSjlSDveARYESJIN+uFnxNlKDOrKVRmYsaqrMqSY3vrGnefpOJcvlaNSuClWlW0iWpqgDODbkYTYHQSJk3nrMS8TSnVNMVRDXgQVEzbSZgjbefriPL3dlcrBYODMj5ZafiKxUlRAgHTBggMVjSwU9Bq37IMr8MVaRapX0N6AkQJmQwEWBax7CDbDLgGmmwXwl01OYMJgSCDudjBkCQJHeMMOI5MvTqgGAyuAsQzMpJIA3YWM/WbwORzcZNdM6KtWLPiBVpUUcMgZSkc0hlK/0wVIcEkgRKibxOAs8335Ip60rqCpok6GIESZG4YwVgAW7zgjIcE8eh4T1Bq8yKw8sTuR5l5iPYdIGA8kj5cshLMKaEFeinULpA/wBIEyRI9IFI+VVyybW6W4aaIpBXomm8BFLMJM7QBNtQJN5ve+NrmKdNoMHxCqxJBYEMJHNDLJ62Exa0MqOXKlCXTT4ZXwmKjS0JO4ktrZvWYxT0rJUppUFNgPG+4BaZaxIgnlW2994g4jGpXRV2uS10KNJlalVHiUattU6tB/qUgSrSOpkkdbjHD8OTL5J9LlvDqqA5udLi5iwZdQX0gnsMQUM79soaaYenpMQsaX0iSpBIJBmJ3k+uD/hmktfL57IGQVWaU7wsPTIO9iDHppHTAgnxLro0vVFazVd2WpWgOswmob7LrPeCI9C2CMlXLUZMnWDqOwJEcwtcglvqfXHWV4EtOKTawSUhhdW/EwGzXKkkW8vvDOtlmUqKSKlKS8AAgAEg6TpFrkwbjaDvgylF4RkmuQT/ABX/ALgppGkhELwW0ypmIERvJnocL1zC06uYqi+nMMKhndCLW9NJPu0bYs2SSi9YIXkZg6YgEM4TkN+skjoebc4X8Y4ShpVCGVgedjTAMkMs23EFLn3HXDxnHhrnAjiyalWastMLJUkEGSdKMJ6DUvLJ2izCbThcuZSi6isjikXKVSATrWSd9rmImxv1tjeQzBRCkj7vyuLysiVA/wDJp7iSQINuKeYbUJJ8Fl5iSDfUF0gRG1/WR1FtSWAp2P8AO0qIy6/Ysx4hbUUVgVJiDzQQrxKnVsbEyMV3MZx6aM+ZQVNJAJQAMBfeCJUGbmN+vQt8kCQEqkusvSYjabC43NjvuDF98D8aAIqGsq06sBXUVJkTMACZlkAsBuQeuKKUJL3J7ZRfsbpnL1xTgVaaup0KAYYdV0qTYwDG9gcTNwinSMJU0yLKzbmdyC4O0iLDbtivZvhkpqWtM6SDoiBNwZAOrUApgz0NsN6XCVz2SUM33iAONMRJkGwFulsLJV3gdP2HXD6TrVd2qHRULEUgtkDMW80zIJ7Hf0EEcYq5avRZKqwaQDrVO1gA0ggwJ9LzPqfOspSrUVqyXFSnpUINoJ83TbYH1xYMvxGtSFOuy66TNGhtJIFjDNaB79JxpaTi7TMpWSUqGWegyikTWWmwWooP3bE2AtzKAWlhMD08sXDs9UIp0TUKMj6wbDVsTqUfhLfivfeN8WAvlvDp+GrSrQrIs8tpp1B5eW3PqMXuQYxU/iE+CaZDVNbjUKbUzCGdgSbW0na1sDTTla/IZNUWvj3Ahm1aqESm+kNyGDABkMCJHWCvTuL4o2d4O9NUZKh1OrK/mGoT5bCCHBIhj+E7YtvCeNZpKa1PBZ9PnEQwG5gRBB831iL4eca4VTanTGXXnYALFPlILDlYzaN5i20Y0Jy0/K+DSSkyjZamqJTem8hpDKSwGlhYNezoeWREwPfFh4ZkyBph1OrU6lyS9ogMwIJG89RhfmuH6acMg8ImzU4PMJuFJBJWImwPXbEmTyj1i9NWJYf5bEadNrahcQNQMH6xAxpO+DVQyYtdADqS8SVDTcGBcjf0n5wdw3hCQXVtNI7k80kxIv2v843nEWSrBhSo02LuBpYrAkKvlUndpNugAjpGF/E82jBQtVKQSAaVYXU/+YbSQYPmANwZM4Wm8IFjWpwLKMS3hTJmWLAk9SRrHX0xvCunSeBprIB054t06b4zAqXqG0R5Dj1JFZWFLM0jYqw5gD0g3t2vET7SUeAcPrHVlsy+XqG5puZB9LkE+5J/bCbIvRDimaytUcBjTYMdROlkKv8A1FTYWm1x0yplqCs2rxlABVwyjl7ysah0gyD774slXF/PYV5GGX+AnaoXo16coYLU9wewurA/+xGI2+Dk8Sc0VnUS7u0Nq/1DckneenU4RPliunwWoNSn/NNQSIudQaGW07iPXvLxPOhKyBKh0HV96ByzEhQ0x2vYXnbYvc+JGSSy0PsrlQMtVfxixRC07QULspAsSqg6Tp7egxVeHfFWlwTUVRc6VplubmgnUwJjUYF7e04f0fiPL1aT0sxTmsFP4vDBDA6oaR/7SRMW2wDm/gGmaJdCaFRSCFZiwabgTpABgdCcCEYq/E7NKTxtDTxVS/iiE0k6pEarc2lAGYWub79sBVq9I0nqKzczBmVLSKhaVkW5dC7zBPXAlOpXyyzUJYTDAA29Qf8Ajfbsdw7NUgrsB9241OF6lSXBBgwQekEYeUKWBFILD0syni1NU0lJU8zTImSFYcy2EH09goynw1UCL4lRlpM3kQFmUxKck+YyRaSL+uLN4C5YgJSOhr0XU2LWCgzJiQb/AKQTjWezNanrYqzzVaGMN+FYJBjSBBuRYXiDOI7nHEeClKXIqyHFKFOqyoChWEMrLhVYKrCQbyFOh4tIkSItmay6VK9OpTAmslKojSAVDFVZehjUrQbwWNr3Q5dKddHcJSLaTIpsuog3nYaXBUbSDbmwe6o/C8s5Yk06lSgG0hZBbWN+mm+n3GJySlb7HyqCc9TcZk02pFitQSFYm4YoDtCrpZn0ybsRHXFeyPF3yeYqDNUmOVc6U7oCZUowAPLAmwkYsXF6tTOByAbxD07kOgU2nqY77/IYDzOTUstU1mpoJBkFoiAQSUYAkiZkABh0OEg0nx86C1aGtXgwTwsxTdDTNXxFqK0hvKQSCLHQrLBmDHpgX4pKjUgYHw22kKNDHWTPeWnqCD63G4BxBcs7030V8oz/AHsEE0p//IqRIAYybDTPYzh78YkpVc+ZGRPC0gQOUBr6T1BsflhnHblCf1YZROBtpsA06yjqetz5ptEe94tecHZjhtZaNN2FPTDRD9tukRMbbTe5wuz1L7NqcrOpyVYmdxJ3EmVuZ2BAucD5jPsRpnWFcy3QAlbQYWxJ36ke+Oq30uSdBf280dCPpC6iOtrC09+x6SMMOIUkrqCKumoR924ZP/iVaAZ3t1iDbC7L53xhrKq0kEdY0iADMi5bb1A6XlrwVVDeABvpIA02nsf3OILEr7KvKCOD8Oy6qwfN02bmYo6wwYm9g0Mp7De2CODUkDOUaoCGiaYYakAEtMCFZjIBgED0wdwauiVNdXLpVoMFDlplCLWjcdDIERvjfxT8O0Pt9GmjGktRRqppI0tJ0kTIAeCL/S+M3d5Al1R1T4nUp0Wpuqsnmnkmb2VjDRN9rX6HC5uOmrSIPKiEytMBp6yWRYn3No7DF0X4NyrKGegrMBZqhLN7joPYAYH41W0qAimoonlAjcQAouASTvYCwAvhFNSQ7jTKicjUo0zVFF/ECoDUDf5ZayyjNqdxYRp3BxYOH/D9SlRarm6hFeqNQo6gumx85vzExImwHXog4dm9JVjXU0hC8yf0kRJ8qssUxq29gZxauKcX0qzwxEhgoMzcAEtpg7zYMANoiMDVnXlSsEY3kB/wVqNNZZfGDF2BkqFY84O1yJUdt+mOmz48DerT8RBzGmXAJXS5DLOmYZTIF5jfFX4lxeoKbNURmd5grdNQjcxZQQACfNDbTh18IZtTRSlVR28MvBuAysW03tOlmYxf9sbbJRuXqZtPgFrZQuQg0MqiGsY0rF4KLJv5YnffbGq3EcvTXwwpIMmq0jWd+ok+voDEXgT/ABImoaFsskuSSqkDZJkXa1yLgm4FigfLTTWi6eGQJDiZABUsCIi+03mR7YaOQtUcUM8tDMgiqA4UFX8wEAtNwQLXlY3tjrjuQp5zS6KRVcljuTpEi/Vm8vrfpgDhXBTUpkghqlYaaZPSknmbuJuobshwJxZhl6i6GYMkgkEEE/1Da06lnuDtjqS81ReSPVsb0clUVQPBqNH4hUWD/wDqf1xvEWW+MarKCalGf9UA9rgof1xrAqfohfL6l4498H5NxqqUmUjYpAO2zaJWLbhQRbCSt8Nv4vJmjUdOWkC41KLko4jVAEAE3vtaD6AvhPTchitZUuOq+sXlYnvbFTzdR65FWm6q6tZ41WAjRJGooQfS35x30slFFt4EOZ4fRNNxWy6LV3GidcTM8pUMCImI3NpBgXg3A6NZkpBjTJaGC3Z18wMssIB2OqZEHfFifhzHSPFNSoCQGA5U9DIv2J+UA4TZnIUzVKvFOqGltQs3QMH1cwjZWv0MzJrGXoxXV12d5jiooVDls5SQqg00qlMgVAscsqW0uBtBJmO4k98Q44Hyx+6VkUGpTRoPXe+qD5956jGcSiiqjwZD8oWmo1E3MKQOXuQbjttI2X4YKYoqTsrA9zLAk77jUZ6STGGVOmLkG4V8bjRpbSrTs8i3QBgIvJ3A6YJymaplifs7HXKkooYsQpA8txci9ge++CMn8DaqeitVV3Ywp8MGw2BezKZ6yRhpwHh65R1pKvKdQ1KWhpjc7Wi0jYj5pqJKL8PkKf6gLJUHKaGAgC6idWkdGVoYH3sZxzUyispEykRp2AtvHtHr02w94vUdWytRqLqoch31KQgNgCwMsvWIiYPTCjO1FZRmcsdfOVqLspO4KtGnVG/4STYzvNOTatGW1q07FHBMpVy71DTclQpfSw7AG7TbluIMEi8Xw54SrkVEIBpPprMHa61YB2IOogW/3jAlbKslZnCpqcAMH8SNHlYrpT3AMxh3ksx4dQEUVYLCy6iF2IYAi07ah2i0RgTy79SiwhZk8sQxU8qtCimAY5QxAO+02ado7XM/wRjTqaQalNqcDXKAOo0ie0rynpyibYI438SmtUOrLpSjlsdTGIgmDYDoSBbqcA0+PNpZSGNPdjCkAmBZpGn8gMZ6UrtP589wb12hb/gVZNKo7I92HJIB1QYjzjmIMTt2MYbV83X8OnSrqg0zZYi5gHqRYHlJ3jaMDLxF2qMERV0x/mMtztbeDH4vQWxNxCnUKh/CpO24KNABggyWAIABJkGDPvhJKV+ah010Ls/w2mzKy3uNUy0r1tsYMjvE4AHAilGoFeVZgUbWCGtsb2nobEehGHeXZ30qyoptzBRt2aG5gJN+3XDz4ZqrkatQhdVGqoDieUFQdMC7LYkdbR1BxWMqw2I/VI8/fJtRKyAwfYXjcEmRy7SP02nDyuAAwUTYSeg6ESLRePmO2OuKKtV2nQyBiy6VPW9gYMXgmLRbbBfBOOVMnrCoGSpG82ibXJkQfTbrfCT3Syhk0jnWoQshblWxJjYaZnfYE7XwuNNqjVahrMktTKSZAiTMjUJDC0TF8RcVz6aqngBgpYHcwdraRaAZAA6Wv0WHPKUIa3NA0uZDWJN+hw2nB0LKWSxPxHMgIi5utULGIXRPYX8LTEyTMbHtGDeC/ElKnl6lfVUrZmmToFbUAR0YfhvvYAxYDclRleGVnPj0UbQSVB1ToEhtLCbCOpFxO+HKZr7NROinSVms7MB36CIEdN/fpgSSWEv+gbmVv4eyNepWrMypTpOAdPMVZpADhWg6dRkiwItti95fL0aGkeMAQ0ghRJMXCgEQtzAG3ruatmRUqt4xbxjACtqKrIIsApuNt9yOmHjRRpIzUlZ6qqFVYj7zlCgSAFmRMyb+kT1fO1b/AGHi9uETZrOrmHPhUpQgEs+xiR1vvJHzPU43mMvOmoV5IZUZCRqWxaFO43g9Yt0wLkvgzWy1KWXCyt9SxEb8pqHYd1BibDEuYyrgmXfkWFC6RDWsOUgKV6xEgDBcYRQNzbNZziSCKNTmWdDMGdSLSrL2MQZMyQ0DfDvinCMrUUrSUgVIAaJ0EAGbm0neOpxWeGVVWvSmprcuQwIEhZJWSIXWehG0Hbq8yuYJzLmpVGlJp21XMWMljft0kx1GKOqOHVlOEk7Sj3fz8g/B+B06eY8cIzURl9FM6GVlAsVKiTECTv13nFW+Ivg2vmaS1KSqIJimZViGNjcBZ6FdWwB3xac749OnVdGFVpEKH08oBnzEnYggbTG0Ym+DuJeHWJqLdgA1jbcyI7Re2NF7XuOxu0eU0f8ApxmioJCg9QSZH0EYzHuuU+JckEAq5gioJDSW3BI7C3yxmOnxpehz49So5jNF6eoXeRdBCrPm3PaJF/bEFWp94CzBiySzAkBQBsSIgwbNJ+U4kyWXqmLMF2kqy/IKR+u/rjrMhEu1MurebSwVpm0CQxi2045KV7ZHUn2iRa6kAhfuzbkiBO23rhR8Q5e9JxFQrZyXEpNxzEWkTKtPcEHDKpXQ8pbwoFlcNTgduaLnad8CpkWqo4UMwkQq1FlulhEkX3vtviquyctvIlTNfeeIJL6vKTFiAInvEwJ9sHcM4WtevRq5io6wpAp09kUXhmAiJiSDcnoBhZV4QaZYVaBHMAaYJJiSZlSQJ2+Yxzk8i1NW8Cs1Itco1IR1jmgMI74dquGBs9G43xAKIp00NQiNbRCC8AgXv0HcdBivcRp0qFMBnWoagtpYmWEDtIPUxGwwgyfF80CfFpmtA3ABHL7mTt0g+9sWHg2TGaSo1PKBayrpFRnZCqkTpUGT/US3pHSCig1yzbn2hnwHLZevQITNAud0QLZhYyCZY7dLdsDU+I0VL0gktT5oLag5B5gAx80XFr3wP/gVGgedKXiBSHK1UDIxPVZBaQQVIkzPrhPnsrXKKalNZ/AwYM59yNxI3N/WJwWk0QkrkuU1/v8AkeVq1J2FUKYRSSlNbqtjLQLqGvc7et8CZuqDTbmdKs+RlKeILRMggAmYuLbx0HyXDwaRb7UQzrDKylQR2JJuPaRiRCrIVE+ISUEVCVO95Y8w2sLd+2J1R0BuR+G1caiaNOQbtUGq0ActNjIJmdV74D1sEekCrCSBCk6gDYkn16kggR8oWLatK9AsjvbpYden8EzUNIlvlMGZ9Oo/c4bnkF0CVHKmTzAyDyxc22B3FwB742VDCougzp1Ip5VMCYsCfz2i46dVGB8xCgRKlYkC2207WkT3wFxGhUBhCHVQG1r5lUbb7CLEXG4wUrC2FUc7USmwCsFa15MzeTIJkQOoO298HLxFXZFApiDsTCgwbm0zaCOvQjCn7cpJMsQfNIM27j3Gwn1wYtDUYpB2PQRcG4soPWY9cZpA3Cp8+Q0MNRBi52IMSCD8p6jvjipm2HLygT0A/LE5y+knrqgdBcepWxjtjnNcPWC1PUQpEawBPyn9v1xmmzKjrJ00U66r6VFwNJ95JA2/LC985RNZmAtcopG57mBYemIeM53M1Aqu0oJA7eogQJH6R6YHymWFSolNgepeBEADv1kjf9cPHTb5NuSLnks+P8Mq6SRULLUT/wBSFvewKlh9MPcr8NZfO5Oiy1adOvH3wZpDE7iejAxBANrHvitZvhJXKVmsFamzU12lVYLAPeB07Yr3wvlHzVOoKdNVZGVlYyEgmCjNcgzpYdxqB6Ys9P0RKMy48X4DVyaMWFIqqagqMZ0gRvbljex3ExbC0cZFSpTqFmSlTAViTGtFYlQLeaCZWJki+2E3xBx10jLuysUYh2VmdDMG2o7DvAMEjpgKhlKuYsBK0zzVGIAUnYAkwD/b0jEV9Ortjynap8Fz+JviVamUDUalxKgFiDoBAgkiWmFOmdwCZxF8NcVZqYWoxlhu23se2KhlWBD0zNTTdinlAkRzRJExf1OLTkuDJUUVAzhEvruFAETJiAJH54hrwjFbWV022PMs1PxD4lFSdgQ3v0nrN74KyuXoNV1oQqhdKg6zoaVN4bnTljSRIG04TZyvrRfD1WABcWazCCBHlN/oMH0mViUZ117gkw0djO428w645rcVY84RmnGSwxpnMmFYwfujZajEEhiSdu0e9gRG0K+ILQLodRpvSKl9BMFheABeCJ2G9oGGNDKValEgwCHBWZIJUgk9QBFtRjtgLN8ODMahqOKRQAhAOZZnzWMaSDAuRBHbDp3kWMduCv1cnRUxVpNrG+ugS3pJFjaL41i1j4ap300kYSYJ5jv/AFahP0xmOnfH1/P8E90v0/g1xDjNJUNAqKtSASOy2vUb8EgWm5tbqEdDNeGrOgpEEkI3huxv3enqUEHa0W2OBcyabsRSpSS0stlDE/6os0kd7E4b5r4eZaYat4kHTDrTkcsAC0BV6KTaD0wXJybk+wqCglEGzHE1VYamqsw+7cvGonfcL3m297Wwvb4Op06bSxSoSVRixCFgQG5YmN/rOGGXQgEsEDkRLOZkyIgMT6WtMTvjqqNTUERnYg6W1MAGAvJZUHUaYJ/OThpNtKhFUX9xGmQptUAIIVjpQl+U33MgkjYQQDg/jeSEorBIBA1LqS4iVYAx06x1w4+H00l28SipuSDLEiJAQ6ZG1wY/cOvD8UColOlUKAwSJ3I1WA0m3e+Izk4q1kbdmqKfQFIAFMrRimAHqqCQNvUgnptMmemNPmwp1AEEeSGB6k+UGAL7R7k9LCqtRXwhIIllVXlVmSupf/IncGJxXcxwuqNNR4VXYgsYt1mB0N+nQ4LkLGKQEc22vxCCWYhmMw0js14Fux6dsMxxLM1RJQsOmojy9ARyzAt06zhaaIuDaev8icF0qBVQwCtIPMymQdtNxB9NxgN3yOFpVT7KNtYaAmmZsZMyeWDF+o2gYHOS00wS1OxLDw21MPQ9h126YOVqtOlTnQhIV6ZUw2kxBNjInuZubHHf2ceBUrVKZLEkSNgduZd4n8QkX72wIvszCKajwmNVgGldVMwrzaGCkMYi8n19BiBVpk0xRhGALM1QBhINgBET6iDc7dVdZi3nuerenQD+5xK3lWwkCNttr+/9sPLUvkRQrghz3FDl3j7Mulmh2LEqTH/le0mJv741Q4jl6/J4ahiCoALyQRBjmvImxPbDJ1Zl8OogCkyVZbnr16E4T5n4eYXR2gGQk/p2OHjUka6eRjV4Jl6ajVIgaSHMcpm4KkmQYElmv0xFkqKSEQVCtiC4vMXiNRi2223fDHgmW8UaKpCusRqJM77C4np0wwzPDFpsoJDGAwYSCO17GcC32F7b8vBGuUp+GAqwdnJMzG0SJHyOI+KKK6pypblk1GFydN9TETI6AHBS1eQU5ZlBMSZibm+/fB+U4NSpaalQmqKhvuo7RAMmI/FP6YRKVW+TCep8BZqrU1VKKQoggEKGEbEKTJ7mBNsBcE/6YNWqVay1jS0NoUU0JDQLghgpOmw7k9ZxYuN/ENOlXGUFVlpFYBVpgyvLO9vfrHTCvi2fdF0pWfQJJAjckySd9+8mcWi6SkuPv/4K8ugTP5D7PTKli7LMKyj3I0MTv0Atiq5b4zdQ6JRAJ1ctFQosAJKyZjTcf84f8EyYr1qVQ1CW8SQtQ+IKmldR63TTMsQIjuIxZ/iz4aQQ75anX1rDBBoYEf0lYNretrjs9pLcrHhV1NYPOfiugugZgIBTfQ1OmwEsNI8QyVkBGaAY774ScMy5oLqaodGnVoNoLCCW6SL3jri4cUyPjVTSenmFZgNNFgpgaVHKAdXSdt8A5HI5aiumoA1UOWGpp0AGACJ0ljG5BC9L4q04RqTz8+YOTVnvj5cJenz8ijI1qiVQQTLiBqgmN1sdlmLb9Y7POKZmpWpKHDMBGlAp3kgEpMEEqRJ7++DslwatmBR8JlCqzSGIlyGDbmCSSR13F5xYnyVOkZqaGSiCukiA0eZZ80agu3UdZxwako3uZ26a8qSKfk6Tu4pqUo1lV+RmPKnmJOluw8sFovF5LzMcRqq4o1aK6lolywJ0TG0EAkE2gWF8U/j3EVzmdR6UUYnVVRiNUFjJIgCAIkbjc4sXDapZKLZiXfQVTVdkpseUEgAkneTtNu2GekqTYd9OkO/hXP0qpqZQRTpyzsNfnLMZVe9OLdJtsN25pO71Cpjw/wADRGlgRJ6dDawA7dKTlMqKWuq5UqHDUtPVfMWbpJUEE+ntFwpUg2Yqsrrqrohpo8bAMDt+G5vHUdsJNUwojbIVFMfakEbQARHS+odI6YzHbcLrAxqRfQgEj0kqTjeORrPP4/gpgRcD4TVeqPHfSqjmapIY+kgSScPsoRVQqxqVrkkXWnM9/Mfc/TFcOYqiVdLixMmPaRI2tg7L/F7g81FXA7Ej0htye89I9ceg1ZyphXEsplySDl0bTPNr5iRv1mP7YyhxLLlSjU9Ckg6llri4JMzM+lsdZbjy1GUmnyqLIFhRPUyLkDr88V7OZY6jDDeNMxH7R88Imw4GY+IqdIv4NIANKhrk6e4DEhSWJ/LHPC8/QLvqHhSNWqdVzZvw+gthWuRY3I+do2nf2xn2MyCQYMER88I23yOqHuY+KUGoBqjk9RC/Tr+UnCnM8WqsCQD4ckDVJEx1Y+Zv4ZwM2WsCN+2NDJnbSTHbC9UwsHgRcnVPYR9Z/bDQ8XUCEpAMUC6jpOk9dEiykd7iN8AJFrSMSVSGYkKF9BMfmScLJ2ajZrtuYNoggERtYEW2xzBxOKHSDPXE1GjY++DGBnKiArEAj3Pbb+fLEuVJ0gyQehFo7Rjj8f8APXBdOiTYAn2xaEUnglKTDn4q5WC5fUIbUOsRvNz6nrgUNjlqBBgqR7jGwmHwuBcmFeYMCVYdR2O4PpjLm0sT3uTiSnRJ2BPsMS00g42E7DTaoP4bxdKVBqb0i5udVhM/nb9sLK+YqhFD1AFYgAAwSTtt1/hwR8sQZvLh0IgAkb2t88Nqz8RZ4QIR28BXFfhBTlzUVg7UucpEEQQSQe4A3x18N59KoOmFW4AsJWTEjuRjhOJVPDKeIlSacNUVhrBP4SoMWH4r6pOK/wAN4GcupK+Jp3F5EfQnfrPyxx6ilLT2xdNP1LxUVLcxxwX4Z8HPVKvigUVBKLI1M9QaCsRZVAkxc8t+3oaZ0Pemw0ATribixA7z/ftjzLiaV1p6HWqA9yxSZv8A1Qd9oIH54n4f8TV6dJKKrIBgmCCwHQ9NPrGOvT1tsVuI7ZSk8V6Ev/VD4kKFKOXrL4rK3igHnK2hNSjlufJafXCv/pR8KiqtWqxQ1A/hsrLzUoEyQQN7RH98JviOlSrU6jOHGZNRytIBmQAtKsCFtMnlLWtacM/hviuayP3zMjoRB1eYoJiYMORspmRJm04u5rDfZqvBbHyFZa4AVZpEMzFoDc2qQDczJ2iDvtJB+NcpRy6VhVRiayVHQqZbcswg20gmdNpHtbrhfxsmaKlg9CpJClzrUmAWECOU26C8Xwu478OPmGNXLUyRVVvGapW12OpZWdtLDlgm0iwxJbZPHI+51TKFkqOVqLSKqxOoBpbcm9lAgeUgDa43xc+E5bxTq3q1bgC5AIgR15R6dPfHntDJnLColWadRPwsIIdTO/oR9MWNPjIUtNTLrFWsh1NYxe4gjc3I2gmRvh9SPoCPJZ+DfCDu1ek/iMqM3PTfkMqJGw/FMiNxuLzUviPhNXK5ykFLOygGnI0LojyL0IW4sB7HHqHwxnjUy6sGKWnSGNj9YOF3xh9pqnXltOhEVTTJAGo7kpEkAQQwNuo6459L6rT1PLVNAlozhK7tM6yPxKlSmrVF0ORdWqwR7g9xfGYrOZyuZdiz1cuWO5OroI6rsBYemMxvBj6lVKP6kegZ3OUwnMVKmxHfvbAX2ekAGVkM30hQNNwYsJB9ALGcCPRRjJAkYIWnMwNhJ9MUnrrXVvBzaeh4TxkFz1ZSylECaosAXFpvzTHt1jEWYyFEADX4hI2CEXtHr3MDfEuZQWMXBkYj8MaSTuZ/4xNopR1TyzUw0UoABuVN+x3G0/3wuywYFiAQNo6RBkQbTH6TgrJMwtDP15mJUbfhIg4M4tmgygBhcAEBYltpN5EfnjWRTmpVX72JaGXJJMHSen++NZ6myiRK9wCd/wDjDVEiPTEVamCb/LCuODpEdOjy2H8/k4lprvK9RBBiMGVsuJttuf2xIySI6YWMfUDkQ1bD1xEbHf8Al8T6Jxy1GT/PXFcE22R0wAcFUM2yTpYid42PuNsQrk7i+CqeUHacZtIMbZNkOJ6Xl9bT/SQD+YOI83UQu3hqyr0DEsfmd5OIwyC9vNAvBkC9uo6Y4esSDYqO+8x7bdsJuSKKIfQ42VVE8KQnZokk7mwN/fEvEuMCoNJp6WGzWBA695+ZOFtLKkxIJIYHUpiL22M+m3fvhg9AOJlQWNhIMg3+ROFc6drsbaL6jsRAJH+oC4+RtjmorQJA94/O84NypCnwmZHadIYHTEzGoe3Udu+JXoOrhbFfxX27RAi3UHr1GBufAaQvy+WXVsJNp2j1IvN74tfCl2R6hLGSIMWAv79LRecJ8zlAVjTc2OkfqNRn2iTjaZlhuqwDACnbtBNx/PTAw+TP2LKvDFs2oxE+HplTJsSoWR0kDa/bFSzrrTd2U0mRr6TFVFuTYJpdYMneLxGG2X4sZYB3ldwzE/SJtGA+JcKQ1KdWrTRqTkh78+1iD1jrP+2GWxPyqhM9lcq0KVar4lIeGIghQ3N3AD3AMzNt7SYOJK2SYwNMCCShBIHcyR6iP2GLBluB0i2mm1OWFy2oMoieVZuSAbjtvBxJn/g9QNS1WZgCeZYI6iCLAejAg/LGb3ZCkkU7K8Iamo0gsAQ1PUoYsxHQBm6i599sMqGfFHSazMrgHU+simT5oIMAkE47yyKpJBKuVHiaVCsbyImVa0GYnthDWzJpVFDy2WqsXCkkNTPUiTtJY6SDB7YKy/cO3scNwelWquarB3IdzeTJ3uYiZ2NhIMC2B14NTBUpljqYC8EhpA5gQDc3kz+L5YecVyWVqU0AamAEEuJDSyxBY7kxsFEWPXDbhlXLU8usMxgKQCTtsLm9tsHa/UG8qDZTMqdAy1YIy6VC0yIPbUBBPue2LHwP4RWoVL1KxISGJjle9iYEiOke+4wFmM/Qrq6DxAT5rcp9Rza1IPaB1wFleG/Zj4mXrlC+mZYgtH9cneO4N/nhYbYu2kGVy7Grf9NWJnxaYnoEt+YJvvEnGYU185W1HXVcsbkrUYi/tb6YzG8Ren+w7X8Q/OUp6NS1LzAGkiT/AEgb277YF+0xv1xNXy4BHOHLANy9L7GOuIq2SYgGIvaSJJ9vkT8pxHY7DaNWM4iemR2xKUYklQAJiw/f09cYd4LQInv8vngqTjgzSYMGba+NMBO18MxkG8PWD0kxsB/f09+2FvD+Jq9yIGorcGwFpO1icWjJvoRqiNqmI/EJ98O6CrpbWqlRHvB9d+2FeYTS9gVQ3AJvud/pMdj8sFs1A+k/7YxXxpuJUgdLG56iYP09MS6faPzwwtGh7Y3QMYwHvjESeuFCThBBx1TpgkG9sKqXFCGhl0SYUWn59J9MOcqVIOpiDFlAuf8AbbCye0ZIV5ylLaYnZlJ6wf23+eE/GKxSGedCcxAJEyIW3WDb0ti0VKo1KvU+n8jEebyYMiATp+R9Ijt6HpjXkVySwMMp8K1SivRMsoHM0hWmCYNywgwGgfOMXnLZWmqrpAAXyiNt/wA74804PxF8sWQK70CmhURtJpsWkss22OxPQRbFk4R8dZf/AC2Z9QklmS1om6loM3g46tJwjwJJN8gPxhw//uQ6jmI3FjI9fUfW/rhOcy8qC0EtfoTe/oLGJ/ge57iVHMVgRq5VhTBCxO59j+84gz3DqV1psPECgmCOptvc9Yv1xyaklvZWPBuhxQhQCivHlmQQAepG+3yx3nsytSIXSAZIJn6NYxvuIv6YCrZVqfMRZvSY942aBv7byccDNKYiJG1tu+/phUkw8E2lQTOkzvYdPzkd5wK+WkWEiJ3uPkDHXHdGmzEktMnqvvP/AD643xLK8pAOkwYYmIMdT/zhmn0zKuyDhuWWlDXYhtXNJ+oA2It9OuG+a4u1RY5kMbKxiY6z+n++F2XdNOqxFvl0I272g9sZUzKzcEqPNeLe8WOBsvJrIaNALqcMFqwAoYMVECdwDvO5wHU8ZyrNdHIkqAwBA0iReOUAaovad8GE8w0qQCOWTJi/XTcWjGsmggqoEXEXA+mx/TDbAbiLNZbUgLBNYk840i0i4mxgwe4nBeW4YaNPQwDK4MbMLGY0n8NydjsTOJqgKoBJI/ID9I+WBa+QBK7yDqAuCCP6T0j2wdtqmaxZnspqvTMMIIgjTJvJIG+23W3phR8R8bMhTTDKDLtLahccywwEb79ZFutjPD2VQttMyAB89hpkyTc4Dr8NRhNVVI2FibH9P52w8aXIrKwmfpQNNQR05v7mfrjMNX+F8nN1g9hTcj6zjWKXD3/wL5hrxHiLrTbQWVrAQBIPt+2Lf8PVa1dVq1KYRStgWuD1MR1iN9vnNfzmYp5htKqyhAWZ13A7C1pPvttvFx4aoSiiAkhVAlt/yAH0xKabinVWNFq2iDiPDQdiQfT+bYr+YyLjzD5g/r/vi0Vcyq3Y4VPx/LMSDqt/UjAEehIg79MLgYSvWIsCe0jr/wA4VZzhFekxekhAtrRgQq9iJvqP9Nx7dbLn+K0BTPIzKsmyx9CYwkbJNGouXHMxJqahaNUHaxIFvbBjgDO8nmKtNQ70jpIBWXFyBYsIntEW+uOVOtpeWm56iOg9sc5Wm7TKkUz+HqwHeL6ZvH1GCq+gcs+eQCwsDERtp1SbA3P5Y12EhzeWpqsEoBMKC/eyrG3pHWB895SggQMWhDsoue/rAgf8YD4pw05mkvN4RUSJix2Aixk3vvE4k4cjq3MgBmFIPQAbiLE79Rg4rkGbDaVSkzlFYl0IDIRAvcLt5iLxv7Y3VAJ1GUk6QN9+s9B7/vgj7FB8QrNxb28p2kxOA6lQkIXDAFm1i1t+sSbwZ/2wvJuDRyk3Cloncdo+t5jA2a4TVgNl2AvJnV7GfofXBFaqy6yqkrfSvU2sBv12/TvzkuK06lIPOgjoJJU9u8zAiL4NdmsL4fxOp4wp1qKGiZU1qK6ShNhqWQY7kE+wxzxd0pu3gKzraI3JjpMWBOJquTKDYwdz298Rh1e2oAd73nrONd8moBSrrAvuZUQQxJvEG8zuAdvy6TLtpKMoDatWthDQZgHuo6WwflkVWMMIAJljc9z2i/ytjVNZYwCYFwext+uBS6DYPSL0ApRjqeQpkDVY2HS+w2vOO83Q8JhTNm6AgkHaL9DH864LrVNIHYbCPS1tgfTEb012FyTYgkDbcyOkdsYwLSzJ0lJK+g2He3pEfLBWXyiaNQuTefeLEYFr0DrEEsTuGQXjuwIjY9/liNmqahCnR1YE2O156es41UYZNkUJhzHY/sfnGBquV2JkH+q5geu5F7Ht+eBjlmMc31Pz3/KcEZeWQhxIkaYJ2/SPUbz0waNZPTywXqT7df4cRZjLo3KyxI2OzAfMWB6nGvtR1FrCdRCgE/oLbj+DG+JK/wB0YBVmOtwZ0AGCPRjt6b4yVsWTaTA+HI1NV0kVFvymQEU2bRe0jee3c4JocVQuA3ILACAYNvMdrm04irZ6mgCNAnlEz+YifnjHzALlLNUiCm5NtrTIExO2LckqaXIxaqJgA27jf+bY48cNaB6QdvniCrSqIFIbliShvA6gCD8wMbyRUmAyGTcKSrempCJN526Yz0pIC1os7FUzBMiB3H8P9xjSrq3BiLMDvvYqQOuIaitUspsJuekWPz+Xt1wvaoZ8zpBNp5fUaZgg9rEdCDhHFrkopKXAVUygJNn+mNYGUV+lx0Osi3SxRj+ZxvB/cw2y2W0LyiD/AFTfpc+sCIFo9MGNxN5FgRI/SO+JTUorHLJFo/WcCGqpPKoA9Tt+W2IOTZWhhXqFUJquR1GmB7DbCushZyCS3z/U/wBsSNUYiJFtuWfysMcPki+7tHyAt6T/ACcYBNkMlTdtB5g6kGbra0G4I8xsI23xWM7lQajJrDhIFrFgP9MnSJH8icOspkHp16bo25KMoEqy6Wae4aR+3bEnFuEo9TURv1iD/wDLsNvT0w/ABTS8YR4FJ1O4IcdD2Jg/yMHZepmqgMpTHdX6RBmYYz1t2xMnDAABzA9w7C3yP0n1xIcuJsSs7c7Rvtdj9ffCtdjX0I1qVRCPyGQo2P8AV33XlJJvgrhdao5INUllF5pPKjYWZhHW8XwfneGIyMYOokaGnYGLn0J77TPScQZDIOqlNRvpV3BI1BTIO8yL2Nr9cHAA0hyJ8V2iL2AjqO+3r+mMzGlrG+8Ak364ip5m5t6Ai8AAm8etuuJ6QDm0wNxEn6bdD74UIFU1EkqLekWv3FuuBq1BpACDnjaxmJFx2ie+HI0gQBAMx0MDr+mB2ygDA6ze4FuXtBg/T1+p5NwcLRJkMT/P7Y6CwYBj9/5H5YlzQBO1wBYz26dZM4gekbn0/b0+cDBoBxUqKDqk2Pv9f51xIaUiCRcdhBE9e/QbWtgTL0Xp1NEcpWVJOx2C36Hp2+mDkqBgZi1v4MGjElOmJuQfX1nHYoMVhRIHmt+Gb+1sCLmCD3vf698S5PipaoVRgG0+3LsLde09xjGNa+YqRJXqOxm9oH8OIqlLVIDBgZhR/Pe+OdbF9eki3N1Mgnp3ufpjvyHUm8ywnzW77SenTf1wQECUXHKACZkTb89vSSMSARCkhTvBI67enfY4hzXFgNIZ1BvCkAE321bQOvXHelSNgSfKQR899/lG3yxjGs6msEA/WwHzkGMD50ONOgXJAMMR13kWn/13jE6yvMrXAiDb84n5YlrZlY3C6jBkiPlbftjfc32K1xvhtV6Y0uoYMbNveBvtPX5j2xr4fzHgODXpsahErJEn/Vve9he04eHKFrqNY3NrkTvETiLM8IR0EgEkWF5Ujsw8s727jFtPU2rBPU09+GN8lnhUcVCSoH4WWD9TbBfEcslXUCEJMaSRt2Mz3No74rn2pqEDxiBEfewQTtAaAxJkbT12wrz9eozgVl+6VSAEN2nYxOkqIBsQbSMUnqxkskYaE07RYOGZZGV1WqxZCJMmYva8SsgweuFdSvTqZioKcFuqgdtyD1Fo7b774lyPCXdUFKo0NJQqeYT2mWX2nqMDUOCKryyAHUzFgIkkjp//ADtvYYm9RzXBSOkoPDO6nEKsmAI+n5BYxmD6SQAAD8pj8u++MwlD2NNRBSLYmQcs9ZH74zGYgigwZf8A6jA9QXH87Y1jMOA1QtWWPX9VxLxmqVqQpIBpkkAxf++N4zGfBlyRURv88Y4uf52xmMwAg2YPl9Zn6nHAMi/fG8ZgSGRCLEe37nDA20xaRePY4zGYVmRBmF294+X9sRZgci/+Q/VcZjMMAJzX+bH/AI/pjjMMeW/QnGYzC/3I3QBmXOqhc+cf/Y/2H0GGGgHKoSATO/XzEb+2MxmKIAkrtC29cD02issWlXmPYH9cZjMYw8yS/cf+8fKDb2wuLnlubz+QxmMxkAW8RpKKhgAddus7++EnFc26qkOw5RsxH48bxmGjyHourn/t0PUkSfrjhlHN6KP0xmMxzT/5EVX9Is4d/mKOhYyOh33GCRRUVrKBzrsO8z9cbxmN3IV9DTM0g2XYMAwCyARMEEQRPXFTAs3u/wCUR9MZjMbT6+474ZaSNKcvLyza14398AZtyQZJ/gxmMx0Lkh/aEqxAscZjMZjC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9576" name="AutoShape 8" descr="data:image/jpeg;base64,/9j/4AAQSkZJRgABAQAAAQABAAD/2wCEAAkGBhMSERUUExMVFRUWGR4ZFhcYGB0cHhsdHx0bHR8fHhsgHScfIBojHR0cIC8gIygpLC0sHiAxNTArNSYrLCkBCQoKDgwOGg8PGiwkHyQsLCwsLCwsNCw0LCwsLCwsLCwsLDQsLCwsLCwsLCwsLCwsLCwsLCwsLCwsLCwsLCwsLP/AABEIAMIBAwMBIgACEQEDEQH/xAAbAAACAgMBAAAAAAAAAAAAAAAEBQMGAAECB//EAD4QAAIBAgQEBAMHAgUEAgMAAAECEQMhAAQSMQUiQVETMmFxBoGRFCNCobHB8FLRFTNi4fEHJHKCkrJDosL/xAAZAQADAQEBAAAAAAAAAAAAAAABAgMABAX/xAAvEQACAgEEAAUDAwQDAQAAAAAAAQIRIQMSMUETIlFh8ARxsVKB0TJCkaEzweEU/9oADAMBAAIRAxEAPwA3j1JUcoUKLIDSsFOWxDz/AJkG2nzbRiq53PImo5QvWdbMajadHziCOlz6YvfxRnPEq06gGkvTIcRcPTaDYn1WD7YqWc4GRqKNGs6nJEqD05V0m82je/tjxdy3Uym1cUSfDXxnUyxh+G13N9Wio5Jmb6dotPyw14D8YZZ28PNZAU0cn77mAUzGltTFlM7wZEjli+B8vUqaGlgAgEaRfYll63sbewuZxCmc0ZoAuWVwCuozAIlbNdWABEEb6cVjO1iKwMoJPIx4/lEp1moq5ChdV4Jhr6gVO1wNhtb0irVIY6WIBUBtBgSoMi+xIboP3GJa+ddbmCoBhibqJmAYvFzBnr6DHDZEeG9RaiFQAdIMXjmUjoxgEdDNscbq/Y6VwLG46GmSweDAI3MXkz5es7euJMjmHg1Jcq4JgG82Xq3S0TMj1x3Soj7wMuqCqkAw8MGLA9DIALX6HsBiHg+TpZepHiMdOhlsbkkqeWJAH7idjiiarAK9RlmOMK7KgDADZospuL2vEn2t0GOqmeU01VjoKvF9OpySL7bCPS2BOJZJnbSoZWCykE6WUqSJEzYk2JFo3iCLlczUPKxIJUXJG5Anc9CIi/QAb4ZStYFcBmjMVJog/wCoxDGebUJkxF7XtiejmxqmnTd3NmaWJQAt5SNrMFgwInCRs0KKgOzaneFWm1yqkkktGlU6SJgSfXENLiVeoDFd6QY6wqHSNLMIXUwMm5k3JkeaIxlBp2xXFPgvOb4m5RYptT8ERYx02U+w9TO+KnR47UObDoPDSoVVgkKVFvowMEn1nG6dQ9SXCmGActp1Sd5loIv+UYDp6WcALzG62O94kGd9o9cZzf3ObUhmj1OjxZCFQVdcA31TYWJJ97ThQ1CjVepTRtNuZ0eGM7gEdBF49BhDQAWAzFCQC1rkGLRO3Mok9emAqVd9UqeUNFxfT7i3WI79cGeu3FWvnz+CNSjyhpmKVKmlRddRkdj4bAmQ6pIh5kncdjPTBXw7nWSlpYhnDBU1NJAYyJbsvbfCLjWZjLpzCGZzAiZGi4mxIk2xJwzJDVraAAQTI6dbExG8AfOcT8eVxa9X/hvgal6dFw4nxEKgKtdzA0jUT30jbpubDfFafPZlgpVzpjUQxgtyyoX37GL+l8N6/H0RNQBJEACLmf0woynEKdbWAjAmWnUIJJkWt6Aegx3as4zaSeSNBXCuL1SyBzBJgq3oLwd5k4eNmRq0mxIkdj3g9x23wj4vxWkXKkatJI2AIa+ogzINxeIPzwpq56pUZbAjVa5kaZiD0mfSY36Yy1lo3G7GjDcy6NXUbkDrc4gbitIBfvF5zCCbsYmANyYviq185VKgkgoAYW1yN4Iv35T1uLQMI/8AFxCuaUmmwZQgBIt5vY6tME952ALr6ty4RVfTPs9Cq8VCk8jk9ABvYnqewJj0OOKXxDSJgatQMERcep9P9sUurnnNSk4YjSwbTOkskW6j1EG8z7ktlqeHVqieWVKKJZbTrgAjTf2H1wr+om3g3/zl8p1QQCDIPXEgOPIcnx4VHCJVKmRzPyg9babT6bY9A4f8Q+ISjWeCQF/FH9PtBx1LXXEiUtJosa42tXm0wdpmLfXC37anhecxHm/uffCrLcSdmYBwFmx1b/U7euC5onRbBjtcK8jxC4VjJP8AInDKcG7NRo1lxmIiMbwLDRVuJcVXMCk5AGkBiRcyRtP5+h+eEvGuI5dVC1DTBYairkGVm0gyQs9AJJFgYsryGZciEURHUzMWJ0Bp36kxhnwxcorNmK1SSragrHUqMx/DaSZO9wLbdPLnFQy1Z60WpYWBLmkrUU8fSaaswRQBzXsIWYVTI35jN7kYFzHEdfhyqBrTrDFmViRHeZLAW7XjF34vllzKOhZSKtMkQZ32Py3nHked4hUKKpJ8embmelPUAL9RzG24jtgaE/G5wwzXhsvvHKpq5enUNGDBhTK6gssoiZM2tJvO9sL+GcWVjQZTpco3kWwJDQnXmU3APtN8NK4DZXxqgLqyrV0yLLoBMCCIaI367b4BbiiNVAVeTQGW0EFphzpUmwA9YM43CqjcinJ1sxUqSi2IlgyyqgzMiLtIvze/XE54lp1mmFQ6CrEnUGUTtIIIMxYC8Ygy2ezJZtSq9ITbrtpkQZMwd9UddsEVsuhVnerpQgBuWWFoDDSDJkLNht2OHfOUAkpZ41aILTNPlva9o1T+EgiDvgrh+eDAA+G15pMyliDuqAyDB5oucC0IakEViikAROnUTs0aiQNWonrA36YGyuWJFRQJhiAxMFQRqUjsLMs7ATuMK0nYcjWrSLKXYAsyaSzPsSNtItaSogRYR0jYFUxFVKKhTpYwqkQnWJYxbqRAFsQVMzopPqc8sh20yDLf0lQTeROqJIJ3xlerSqR4SAAAXYSBsNOprvctAjstwAcBZ5MyehxpVqMgqh2n7x11rtqtBGqZEbDt0nGU+KNW1eITSRZUtqIEjZVlpYxeJjlOwwEMlS+8cNoRKY26uS1gIEsWFyTMA+gBVGs7AuBCKllXSsM6lXJMay2vSDcGCDMADBqPQHYSc2MunOqpLcwaHqNAlQx06i9zYRGxgzJa11gaRGpZbeBEdJsTvEmBHNc4WZTIL4ahtLFlDISJ3tvMwQY2/W8NDiqeESlDxH1w4vqUzdtNtc29jvAjAcVMWSHObKOgQ7KxiQYvBP6CD6YkbMow0BjLNA3M8oYfI6gd/wA5wlyFVhQqh6Lsy6TTcUyh5iTUSIFhvHTm6RiTJ8aUEsKSFBvrXykzcnVAk+wMTFjhZfTqK5sSK9hrQpgga2EdD6yD2vt/zjGyzU6kGBOkjtHoRbSd52n5YccKzSL97Rp06lFpVnUlGSwPKYIaH5TE2F8ZxTiNInQWVSRJKmRubAFQxvvG5jvhXo4tMRxTwiqtl3UnaVJILeXa3ck7XP0xrMcWem4BcazBEMHVuWeUgahaRIBk2nbEfGdbKEBCr1ILG02bTOkXG5HQ2xLwjI+L4niVn8IBRSRWU+GDOsSJEDoZm8wMP4airkV01t4BsvxVQx1NzRzyY9byGMjqGjrJwNxDNJVdVoiWVb+EQpUzY6ohpMqQZA5dhiTjfw1QUnwqxQWjWJB1AfjVTzEwNj+eFlXhyLJ8SrSqABmlIBMFSFb1uPLp6EdqR2clG2E02Yg6Flvuy0ppMEAMCOjA/wA7sMp8bt4uk0UptS20FlLCIEgTMzt8+mNcE4jk6lSkWVvGClQyTpKwSoInVM7wCIsIw0b4Wo5gBqhFS5CFRIMHeRzRG9O0mQI3wccS+fKFfsLV4blXLGmxo1DeHVHABhhpIIIF16Hphp8K/Dmp2BzH3mjVSrIBoFQXioDJAECDHcSCBNFy2bqUMz/3G2okwqkGN47BugHUjti+cGo5LMUQftNWjmgwFWqFIAMmAygaAGECWO8gGxGDLdB3ygYeC4UuDUs3TFfQwJDa0AADsARqQAwYYAkAwenrSswlNnYLUACi4J0xfYg9R2+UA4cVc3m8uWyjNVqKw+7zKKBpNiOWfeWmDiu8d4k9alLJOcB0kqo01AIlmBNmURci8+k4ClGX3F8MLyeZfWNBJK2kzb5W/kYbZv4jzAWVcKekCx7zNwZ+QxUOC1XBKtLHVYLuQPbqGMRa4N+zqrTqamCgFNPM0RpMgddln98LcoukxZacWuBRmM1X1GShPUm5PuYxvHRFObxPWZP7YzAJ+CZxjjKLRFSvQoAvy+GzBqnLtIAAFMdon64ScRp12pioaSrQ0g0yGIAvYCCSST0/SMCZxabhdQEVL+IAJn+ljpHP7WIuJwbk6y0aagOzU5JIaTT0mPLoiD1Ia2PRlquSt8iw0Y6bdDn4KzFLVpzR8IkSjlSDveARYESJIN+uFnxNlKDOrKVRmYsaqrMqSY3vrGnefpOJcvlaNSuClWlW0iWpqgDODbkYTYHQSJk3nrMS8TSnVNMVRDXgQVEzbSZgjbefriPL3dlcrBYODMj5ZafiKxUlRAgHTBggMVjSwU9Bq37IMr8MVaRapX0N6AkQJmQwEWBax7CDbDLgGmmwXwl01OYMJgSCDudjBkCQJHeMMOI5MvTqgGAyuAsQzMpJIA3YWM/WbwORzcZNdM6KtWLPiBVpUUcMgZSkc0hlK/0wVIcEkgRKibxOAs8335Ip60rqCpok6GIESZG4YwVgAW7zgjIcE8eh4T1Bq8yKw8sTuR5l5iPYdIGA8kj5cshLMKaEFeinULpA/wBIEyRI9IFI+VVyybW6W4aaIpBXomm8BFLMJM7QBNtQJN5ve+NrmKdNoMHxCqxJBYEMJHNDLJ62Exa0MqOXKlCXTT4ZXwmKjS0JO4ktrZvWYxT0rJUppUFNgPG+4BaZaxIgnlW2994g4jGpXRV2uS10KNJlalVHiUattU6tB/qUgSrSOpkkdbjHD8OTL5J9LlvDqqA5udLi5iwZdQX0gnsMQUM79soaaYenpMQsaX0iSpBIJBmJ3k+uD/hmktfL57IGQVWaU7wsPTIO9iDHppHTAgnxLro0vVFazVd2WpWgOswmob7LrPeCI9C2CMlXLUZMnWDqOwJEcwtcglvqfXHWV4EtOKTawSUhhdW/EwGzXKkkW8vvDOtlmUqKSKlKS8AAgAEg6TpFrkwbjaDvgylF4RkmuQT/ABX/ALgppGkhELwW0ypmIERvJnocL1zC06uYqi+nMMKhndCLW9NJPu0bYs2SSi9YIXkZg6YgEM4TkN+skjoebc4X8Y4ShpVCGVgedjTAMkMs23EFLn3HXDxnHhrnAjiyalWastMLJUkEGSdKMJ6DUvLJ2izCbThcuZSi6isjikXKVSATrWSd9rmImxv1tjeQzBRCkj7vyuLysiVA/wDJp7iSQINuKeYbUJJ8Fl5iSDfUF0gRG1/WR1FtSWAp2P8AO0qIy6/Ysx4hbUUVgVJiDzQQrxKnVsbEyMV3MZx6aM+ZQVNJAJQAMBfeCJUGbmN+vQt8kCQEqkusvSYjabC43NjvuDF98D8aAIqGsq06sBXUVJkTMACZlkAsBuQeuKKUJL3J7ZRfsbpnL1xTgVaaup0KAYYdV0qTYwDG9gcTNwinSMJU0yLKzbmdyC4O0iLDbtivZvhkpqWtM6SDoiBNwZAOrUApgz0NsN6XCVz2SUM33iAONMRJkGwFulsLJV3gdP2HXD6TrVd2qHRULEUgtkDMW80zIJ7Hf0EEcYq5avRZKqwaQDrVO1gA0ggwJ9LzPqfOspSrUVqyXFSnpUINoJ83TbYH1xYMvxGtSFOuy66TNGhtJIFjDNaB79JxpaTi7TMpWSUqGWegyikTWWmwWooP3bE2AtzKAWlhMD08sXDs9UIp0TUKMj6wbDVsTqUfhLfivfeN8WAvlvDp+GrSrQrIs8tpp1B5eW3PqMXuQYxU/iE+CaZDVNbjUKbUzCGdgSbW0na1sDTTla/IZNUWvj3Ahm1aqESm+kNyGDABkMCJHWCvTuL4o2d4O9NUZKh1OrK/mGoT5bCCHBIhj+E7YtvCeNZpKa1PBZ9PnEQwG5gRBB831iL4eca4VTanTGXXnYALFPlILDlYzaN5i20Y0Jy0/K+DSSkyjZamqJTem8hpDKSwGlhYNezoeWREwPfFh4ZkyBph1OrU6lyS9ogMwIJG89RhfmuH6acMg8ImzU4PMJuFJBJWImwPXbEmTyj1i9NWJYf5bEadNrahcQNQMH6xAxpO+DVQyYtdADqS8SVDTcGBcjf0n5wdw3hCQXVtNI7k80kxIv2v843nEWSrBhSo02LuBpYrAkKvlUndpNugAjpGF/E82jBQtVKQSAaVYXU/+YbSQYPmANwZM4Wm8IFjWpwLKMS3hTJmWLAk9SRrHX0xvCunSeBprIB054t06b4zAqXqG0R5Dj1JFZWFLM0jYqw5gD0g3t2vET7SUeAcPrHVlsy+XqG5puZB9LkE+5J/bCbIvRDimaytUcBjTYMdROlkKv8A1FTYWm1x0yplqCs2rxlABVwyjl7ysah0gyD774slXF/PYV5GGX+AnaoXo16coYLU9wewurA/+xGI2+Dk8Sc0VnUS7u0Nq/1DckneenU4RPliunwWoNSn/NNQSIudQaGW07iPXvLxPOhKyBKh0HV96ByzEhQ0x2vYXnbYvc+JGSSy0PsrlQMtVfxixRC07QULspAsSqg6Tp7egxVeHfFWlwTUVRc6VplubmgnUwJjUYF7e04f0fiPL1aT0sxTmsFP4vDBDA6oaR/7SRMW2wDm/gGmaJdCaFRSCFZiwabgTpABgdCcCEYq/E7NKTxtDTxVS/iiE0k6pEarc2lAGYWub79sBVq9I0nqKzczBmVLSKhaVkW5dC7zBPXAlOpXyyzUJYTDAA29Qf8Ajfbsdw7NUgrsB9241OF6lSXBBgwQekEYeUKWBFILD0syni1NU0lJU8zTImSFYcy2EH09goynw1UCL4lRlpM3kQFmUxKck+YyRaSL+uLN4C5YgJSOhr0XU2LWCgzJiQb/AKQTjWezNanrYqzzVaGMN+FYJBjSBBuRYXiDOI7nHEeClKXIqyHFKFOqyoChWEMrLhVYKrCQbyFOh4tIkSItmay6VK9OpTAmslKojSAVDFVZehjUrQbwWNr3Q5dKddHcJSLaTIpsuog3nYaXBUbSDbmwe6o/C8s5Yk06lSgG0hZBbWN+mm+n3GJySlb7HyqCc9TcZk02pFitQSFYm4YoDtCrpZn0ybsRHXFeyPF3yeYqDNUmOVc6U7oCZUowAPLAmwkYsXF6tTOByAbxD07kOgU2nqY77/IYDzOTUstU1mpoJBkFoiAQSUYAkiZkABh0OEg0nx86C1aGtXgwTwsxTdDTNXxFqK0hvKQSCLHQrLBmDHpgX4pKjUgYHw22kKNDHWTPeWnqCD63G4BxBcs7030V8oz/AHsEE0p//IqRIAYybDTPYzh78YkpVc+ZGRPC0gQOUBr6T1BsflhnHblCf1YZROBtpsA06yjqetz5ptEe94tecHZjhtZaNN2FPTDRD9tukRMbbTe5wuz1L7NqcrOpyVYmdxJ3EmVuZ2BAucD5jPsRpnWFcy3QAlbQYWxJ36ke+Oq30uSdBf280dCPpC6iOtrC09+x6SMMOIUkrqCKumoR924ZP/iVaAZ3t1iDbC7L53xhrKq0kEdY0iADMi5bb1A6XlrwVVDeABvpIA02nsf3OILEr7KvKCOD8Oy6qwfN02bmYo6wwYm9g0Mp7De2CODUkDOUaoCGiaYYakAEtMCFZjIBgED0wdwauiVNdXLpVoMFDlplCLWjcdDIERvjfxT8O0Pt9GmjGktRRqppI0tJ0kTIAeCL/S+M3d5Al1R1T4nUp0Wpuqsnmnkmb2VjDRN9rX6HC5uOmrSIPKiEytMBp6yWRYn3No7DF0X4NyrKGegrMBZqhLN7joPYAYH41W0qAimoonlAjcQAouASTvYCwAvhFNSQ7jTKicjUo0zVFF/ECoDUDf5ZayyjNqdxYRp3BxYOH/D9SlRarm6hFeqNQo6gumx85vzExImwHXog4dm9JVjXU0hC8yf0kRJ8qssUxq29gZxauKcX0qzwxEhgoMzcAEtpg7zYMANoiMDVnXlSsEY3kB/wVqNNZZfGDF2BkqFY84O1yJUdt+mOmz48DerT8RBzGmXAJXS5DLOmYZTIF5jfFX4lxeoKbNURmd5grdNQjcxZQQACfNDbTh18IZtTRSlVR28MvBuAysW03tOlmYxf9sbbJRuXqZtPgFrZQuQg0MqiGsY0rF4KLJv5YnffbGq3EcvTXwwpIMmq0jWd+ok+voDEXgT/ABImoaFsskuSSqkDZJkXa1yLgm4FigfLTTWi6eGQJDiZABUsCIi+03mR7YaOQtUcUM8tDMgiqA4UFX8wEAtNwQLXlY3tjrjuQp5zS6KRVcljuTpEi/Vm8vrfpgDhXBTUpkghqlYaaZPSknmbuJuobshwJxZhl6i6GYMkgkEEE/1Da06lnuDtjqS81ReSPVsb0clUVQPBqNH4hUWD/wDqf1xvEWW+MarKCalGf9UA9rgof1xrAqfohfL6l4498H5NxqqUmUjYpAO2zaJWLbhQRbCSt8Nv4vJmjUdOWkC41KLko4jVAEAE3vtaD6AvhPTchitZUuOq+sXlYnvbFTzdR65FWm6q6tZ41WAjRJGooQfS35x30slFFt4EOZ4fRNNxWy6LV3GidcTM8pUMCImI3NpBgXg3A6NZkpBjTJaGC3Z18wMssIB2OqZEHfFifhzHSPFNSoCQGA5U9DIv2J+UA4TZnIUzVKvFOqGltQs3QMH1cwjZWv0MzJrGXoxXV12d5jiooVDls5SQqg00qlMgVAscsqW0uBtBJmO4k98Q44Hyx+6VkUGpTRoPXe+qD5956jGcSiiqjwZD8oWmo1E3MKQOXuQbjttI2X4YKYoqTsrA9zLAk77jUZ6STGGVOmLkG4V8bjRpbSrTs8i3QBgIvJ3A6YJymaplifs7HXKkooYsQpA8txci9ge++CMn8DaqeitVV3Ywp8MGw2BezKZ6yRhpwHh65R1pKvKdQ1KWhpjc7Wi0jYj5pqJKL8PkKf6gLJUHKaGAgC6idWkdGVoYH3sZxzUyispEykRp2AtvHtHr02w94vUdWytRqLqoch31KQgNgCwMsvWIiYPTCjO1FZRmcsdfOVqLspO4KtGnVG/4STYzvNOTatGW1q07FHBMpVy71DTclQpfSw7AG7TbluIMEi8Xw54SrkVEIBpPprMHa61YB2IOogW/3jAlbKslZnCpqcAMH8SNHlYrpT3AMxh3ksx4dQEUVYLCy6iF2IYAi07ah2i0RgTy79SiwhZk8sQxU8qtCimAY5QxAO+02ado7XM/wRjTqaQalNqcDXKAOo0ie0rynpyibYI438SmtUOrLpSjlsdTGIgmDYDoSBbqcA0+PNpZSGNPdjCkAmBZpGn8gMZ6UrtP589wb12hb/gVZNKo7I92HJIB1QYjzjmIMTt2MYbV83X8OnSrqg0zZYi5gHqRYHlJ3jaMDLxF2qMERV0x/mMtztbeDH4vQWxNxCnUKh/CpO24KNABggyWAIABJkGDPvhJKV+ah010Ls/w2mzKy3uNUy0r1tsYMjvE4AHAilGoFeVZgUbWCGtsb2nobEehGHeXZ30qyoptzBRt2aG5gJN+3XDz4ZqrkatQhdVGqoDieUFQdMC7LYkdbR1BxWMqw2I/VI8/fJtRKyAwfYXjcEmRy7SP02nDyuAAwUTYSeg6ESLRePmO2OuKKtV2nQyBiy6VPW9gYMXgmLRbbBfBOOVMnrCoGSpG82ibXJkQfTbrfCT3Syhk0jnWoQshblWxJjYaZnfYE7XwuNNqjVahrMktTKSZAiTMjUJDC0TF8RcVz6aqngBgpYHcwdraRaAZAA6Wv0WHPKUIa3NA0uZDWJN+hw2nB0LKWSxPxHMgIi5utULGIXRPYX8LTEyTMbHtGDeC/ElKnl6lfVUrZmmToFbUAR0YfhvvYAxYDclRleGVnPj0UbQSVB1ToEhtLCbCOpFxO+HKZr7NROinSVms7MB36CIEdN/fpgSSWEv+gbmVv4eyNepWrMypTpOAdPMVZpADhWg6dRkiwItti95fL0aGkeMAQ0ghRJMXCgEQtzAG3ruatmRUqt4xbxjACtqKrIIsApuNt9yOmHjRRpIzUlZ6qqFVYj7zlCgSAFmRMyb+kT1fO1b/AGHi9uETZrOrmHPhUpQgEs+xiR1vvJHzPU43mMvOmoV5IZUZCRqWxaFO43g9Yt0wLkvgzWy1KWXCyt9SxEb8pqHYd1BibDEuYyrgmXfkWFC6RDWsOUgKV6xEgDBcYRQNzbNZziSCKNTmWdDMGdSLSrL2MQZMyQ0DfDvinCMrUUrSUgVIAaJ0EAGbm0neOpxWeGVVWvSmprcuQwIEhZJWSIXWehG0Hbq8yuYJzLmpVGlJp21XMWMljft0kx1GKOqOHVlOEk7Sj3fz8g/B+B06eY8cIzURl9FM6GVlAsVKiTECTv13nFW+Ivg2vmaS1KSqIJimZViGNjcBZ6FdWwB3xac749OnVdGFVpEKH08oBnzEnYggbTG0Ym+DuJeHWJqLdgA1jbcyI7Re2NF7XuOxu0eU0f8ApxmioJCg9QSZH0EYzHuuU+JckEAq5gioJDSW3BI7C3yxmOnxpehz49So5jNF6eoXeRdBCrPm3PaJF/bEFWp94CzBiySzAkBQBsSIgwbNJ+U4kyWXqmLMF2kqy/IKR+u/rjrMhEu1MurebSwVpm0CQxi2045KV7ZHUn2iRa6kAhfuzbkiBO23rhR8Q5e9JxFQrZyXEpNxzEWkTKtPcEHDKpXQ8pbwoFlcNTgduaLnad8CpkWqo4UMwkQq1FlulhEkX3vtviquyctvIlTNfeeIJL6vKTFiAInvEwJ9sHcM4WtevRq5io6wpAp09kUXhmAiJiSDcnoBhZV4QaZYVaBHMAaYJJiSZlSQJ2+Yxzk8i1NW8Cs1Itco1IR1jmgMI74dquGBs9G43xAKIp00NQiNbRCC8AgXv0HcdBivcRp0qFMBnWoagtpYmWEDtIPUxGwwgyfF80CfFpmtA3ABHL7mTt0g+9sWHg2TGaSo1PKBayrpFRnZCqkTpUGT/US3pHSCig1yzbn2hnwHLZevQITNAud0QLZhYyCZY7dLdsDU+I0VL0gktT5oLag5B5gAx80XFr3wP/gVGgedKXiBSHK1UDIxPVZBaQQVIkzPrhPnsrXKKalNZ/AwYM59yNxI3N/WJwWk0QkrkuU1/v8AkeVq1J2FUKYRSSlNbqtjLQLqGvc7et8CZuqDTbmdKs+RlKeILRMggAmYuLbx0HyXDwaRb7UQzrDKylQR2JJuPaRiRCrIVE+ISUEVCVO95Y8w2sLd+2J1R0BuR+G1caiaNOQbtUGq0ActNjIJmdV74D1sEekCrCSBCk6gDYkn16kggR8oWLatK9AsjvbpYden8EzUNIlvlMGZ9Oo/c4bnkF0CVHKmTzAyDyxc22B3FwB742VDCougzp1Ip5VMCYsCfz2i46dVGB8xCgRKlYkC2207WkT3wFxGhUBhCHVQG1r5lUbb7CLEXG4wUrC2FUc7USmwCsFa15MzeTIJkQOoO298HLxFXZFApiDsTCgwbm0zaCOvQjCn7cpJMsQfNIM27j3Gwn1wYtDUYpB2PQRcG4soPWY9cZpA3Cp8+Q0MNRBi52IMSCD8p6jvjipm2HLygT0A/LE5y+knrqgdBcepWxjtjnNcPWC1PUQpEawBPyn9v1xmmzKjrJ00U66r6VFwNJ95JA2/LC985RNZmAtcopG57mBYemIeM53M1Aqu0oJA7eogQJH6R6YHymWFSolNgepeBEADv1kjf9cPHTb5NuSLnks+P8Mq6SRULLUT/wBSFvewKlh9MPcr8NZfO5Oiy1adOvH3wZpDE7iejAxBANrHvitZvhJXKVmsFamzU12lVYLAPeB07Yr3wvlHzVOoKdNVZGVlYyEgmCjNcgzpYdxqB6Ys9P0RKMy48X4DVyaMWFIqqagqMZ0gRvbljex3ExbC0cZFSpTqFmSlTAViTGtFYlQLeaCZWJki+2E3xBx10jLuysUYh2VmdDMG2o7DvAMEjpgKhlKuYsBK0zzVGIAUnYAkwD/b0jEV9Ortjynap8Fz+JviVamUDUalxKgFiDoBAgkiWmFOmdwCZxF8NcVZqYWoxlhu23se2KhlWBD0zNTTdinlAkRzRJExf1OLTkuDJUUVAzhEvruFAETJiAJH54hrwjFbWV022PMs1PxD4lFSdgQ3v0nrN74KyuXoNV1oQqhdKg6zoaVN4bnTljSRIG04TZyvrRfD1WABcWazCCBHlN/oMH0mViUZ117gkw0djO428w645rcVY84RmnGSwxpnMmFYwfujZajEEhiSdu0e9gRG0K+ILQLodRpvSKl9BMFheABeCJ2G9oGGNDKValEgwCHBWZIJUgk9QBFtRjtgLN8ODMahqOKRQAhAOZZnzWMaSDAuRBHbDp3kWMduCv1cnRUxVpNrG+ugS3pJFjaL41i1j4ap300kYSYJ5jv/AFahP0xmOnfH1/P8E90v0/g1xDjNJUNAqKtSASOy2vUb8EgWm5tbqEdDNeGrOgpEEkI3huxv3enqUEHa0W2OBcyabsRSpSS0stlDE/6os0kd7E4b5r4eZaYat4kHTDrTkcsAC0BV6KTaD0wXJybk+wqCglEGzHE1VYamqsw+7cvGonfcL3m297Wwvb4Op06bSxSoSVRixCFgQG5YmN/rOGGXQgEsEDkRLOZkyIgMT6WtMTvjqqNTUERnYg6W1MAGAvJZUHUaYJ/OThpNtKhFUX9xGmQptUAIIVjpQl+U33MgkjYQQDg/jeSEorBIBA1LqS4iVYAx06x1w4+H00l28SipuSDLEiJAQ6ZG1wY/cOvD8UColOlUKAwSJ3I1WA0m3e+Izk4q1kbdmqKfQFIAFMrRimAHqqCQNvUgnptMmemNPmwp1AEEeSGB6k+UGAL7R7k9LCqtRXwhIIllVXlVmSupf/IncGJxXcxwuqNNR4VXYgsYt1mB0N+nQ4LkLGKQEc22vxCCWYhmMw0js14Fux6dsMxxLM1RJQsOmojy9ARyzAt06zhaaIuDaev8icF0qBVQwCtIPMymQdtNxB9NxgN3yOFpVT7KNtYaAmmZsZMyeWDF+o2gYHOS00wS1OxLDw21MPQ9h126YOVqtOlTnQhIV6ZUw2kxBNjInuZubHHf2ceBUrVKZLEkSNgduZd4n8QkX72wIvszCKajwmNVgGldVMwrzaGCkMYi8n19BiBVpk0xRhGALM1QBhINgBET6iDc7dVdZi3nuerenQD+5xK3lWwkCNttr+/9sPLUvkRQrghz3FDl3j7Mulmh2LEqTH/le0mJv741Q4jl6/J4ahiCoALyQRBjmvImxPbDJ1Zl8OogCkyVZbnr16E4T5n4eYXR2gGQk/p2OHjUka6eRjV4Jl6ajVIgaSHMcpm4KkmQYElmv0xFkqKSEQVCtiC4vMXiNRi2223fDHgmW8UaKpCusRqJM77C4np0wwzPDFpsoJDGAwYSCO17GcC32F7b8vBGuUp+GAqwdnJMzG0SJHyOI+KKK6pypblk1GFydN9TETI6AHBS1eQU5ZlBMSZibm+/fB+U4NSpaalQmqKhvuo7RAMmI/FP6YRKVW+TCep8BZqrU1VKKQoggEKGEbEKTJ7mBNsBcE/6YNWqVay1jS0NoUU0JDQLghgpOmw7k9ZxYuN/ENOlXGUFVlpFYBVpgyvLO9vfrHTCvi2fdF0pWfQJJAjckySd9+8mcWi6SkuPv/4K8ugTP5D7PTKli7LMKyj3I0MTv0Atiq5b4zdQ6JRAJ1ctFQosAJKyZjTcf84f8EyYr1qVQ1CW8SQtQ+IKmldR63TTMsQIjuIxZ/iz4aQQ75anX1rDBBoYEf0lYNretrjs9pLcrHhV1NYPOfiugugZgIBTfQ1OmwEsNI8QyVkBGaAY774ScMy5oLqaodGnVoNoLCCW6SL3jri4cUyPjVTSenmFZgNNFgpgaVHKAdXSdt8A5HI5aiumoA1UOWGpp0AGACJ0ljG5BC9L4q04RqTz8+YOTVnvj5cJenz8ijI1qiVQQTLiBqgmN1sdlmLb9Y7POKZmpWpKHDMBGlAp3kgEpMEEqRJ7++DslwatmBR8JlCqzSGIlyGDbmCSSR13F5xYnyVOkZqaGSiCukiA0eZZ80agu3UdZxwako3uZ26a8qSKfk6Tu4pqUo1lV+RmPKnmJOluw8sFovF5LzMcRqq4o1aK6lolywJ0TG0EAkE2gWF8U/j3EVzmdR6UUYnVVRiNUFjJIgCAIkbjc4sXDapZKLZiXfQVTVdkpseUEgAkneTtNu2GekqTYd9OkO/hXP0qpqZQRTpyzsNfnLMZVe9OLdJtsN25pO71Cpjw/wADRGlgRJ6dDawA7dKTlMqKWuq5UqHDUtPVfMWbpJUEE+ntFwpUg2Yqsrrqrohpo8bAMDt+G5vHUdsJNUwojbIVFMfakEbQARHS+odI6YzHbcLrAxqRfQgEj0kqTjeORrPP4/gpgRcD4TVeqPHfSqjmapIY+kgSScPsoRVQqxqVrkkXWnM9/Mfc/TFcOYqiVdLixMmPaRI2tg7L/F7g81FXA7Ej0htye89I9ceg1ZyphXEsplySDl0bTPNr5iRv1mP7YyhxLLlSjU9Ckg6llri4JMzM+lsdZbjy1GUmnyqLIFhRPUyLkDr88V7OZY6jDDeNMxH7R88Imw4GY+IqdIv4NIANKhrk6e4DEhSWJ/LHPC8/QLvqHhSNWqdVzZvw+gthWuRY3I+do2nf2xn2MyCQYMER88I23yOqHuY+KUGoBqjk9RC/Tr+UnCnM8WqsCQD4ckDVJEx1Y+Zv4ZwM2WsCN+2NDJnbSTHbC9UwsHgRcnVPYR9Z/bDQ8XUCEpAMUC6jpOk9dEiykd7iN8AJFrSMSVSGYkKF9BMfmScLJ2ajZrtuYNoggERtYEW2xzBxOKHSDPXE1GjY++DGBnKiArEAj3Pbb+fLEuVJ0gyQehFo7Rjj8f8APXBdOiTYAn2xaEUnglKTDn4q5WC5fUIbUOsRvNz6nrgUNjlqBBgqR7jGwmHwuBcmFeYMCVYdR2O4PpjLm0sT3uTiSnRJ2BPsMS00g42E7DTaoP4bxdKVBqb0i5udVhM/nb9sLK+YqhFD1AFYgAAwSTtt1/hwR8sQZvLh0IgAkb2t88Nqz8RZ4QIR28BXFfhBTlzUVg7UucpEEQQSQe4A3x18N59KoOmFW4AsJWTEjuRjhOJVPDKeIlSacNUVhrBP4SoMWH4r6pOK/wAN4GcupK+Jp3F5EfQnfrPyxx6ilLT2xdNP1LxUVLcxxwX4Z8HPVKvigUVBKLI1M9QaCsRZVAkxc8t+3oaZ0Pemw0ATribixA7z/ftjzLiaV1p6HWqA9yxSZv8A1Qd9oIH54n4f8TV6dJKKrIBgmCCwHQ9NPrGOvT1tsVuI7ZSk8V6Ev/VD4kKFKOXrL4rK3igHnK2hNSjlufJafXCv/pR8KiqtWqxQ1A/hsrLzUoEyQQN7RH98JviOlSrU6jOHGZNRytIBmQAtKsCFtMnlLWtacM/hviuayP3zMjoRB1eYoJiYMORspmRJm04u5rDfZqvBbHyFZa4AVZpEMzFoDc2qQDczJ2iDvtJB+NcpRy6VhVRiayVHQqZbcswg20gmdNpHtbrhfxsmaKlg9CpJClzrUmAWECOU26C8Xwu478OPmGNXLUyRVVvGapW12OpZWdtLDlgm0iwxJbZPHI+51TKFkqOVqLSKqxOoBpbcm9lAgeUgDa43xc+E5bxTq3q1bgC5AIgR15R6dPfHntDJnLColWadRPwsIIdTO/oR9MWNPjIUtNTLrFWsh1NYxe4gjc3I2gmRvh9SPoCPJZ+DfCDu1ek/iMqM3PTfkMqJGw/FMiNxuLzUviPhNXK5ykFLOygGnI0LojyL0IW4sB7HHqHwxnjUy6sGKWnSGNj9YOF3xh9pqnXltOhEVTTJAGo7kpEkAQQwNuo6459L6rT1PLVNAlozhK7tM6yPxKlSmrVF0ORdWqwR7g9xfGYrOZyuZdiz1cuWO5OroI6rsBYemMxvBj6lVKP6kegZ3OUwnMVKmxHfvbAX2ekAGVkM30hQNNwYsJB9ALGcCPRRjJAkYIWnMwNhJ9MUnrrXVvBzaeh4TxkFz1ZSylECaosAXFpvzTHt1jEWYyFEADX4hI2CEXtHr3MDfEuZQWMXBkYj8MaSTuZ/4xNopR1TyzUw0UoABuVN+x3G0/3wuywYFiAQNo6RBkQbTH6TgrJMwtDP15mJUbfhIg4M4tmgygBhcAEBYltpN5EfnjWRTmpVX72JaGXJJMHSen++NZ6myiRK9wCd/wDjDVEiPTEVamCb/LCuODpEdOjy2H8/k4lprvK9RBBiMGVsuJttuf2xIySI6YWMfUDkQ1bD1xEbHf8Al8T6Jxy1GT/PXFcE22R0wAcFUM2yTpYid42PuNsQrk7i+CqeUHacZtIMbZNkOJ6Xl9bT/SQD+YOI83UQu3hqyr0DEsfmd5OIwyC9vNAvBkC9uo6Y4esSDYqO+8x7bdsJuSKKIfQ42VVE8KQnZokk7mwN/fEvEuMCoNJp6WGzWBA695+ZOFtLKkxIJIYHUpiL22M+m3fvhg9AOJlQWNhIMg3+ROFc6drsbaL6jsRAJH+oC4+RtjmorQJA94/O84NypCnwmZHadIYHTEzGoe3Udu+JXoOrhbFfxX27RAi3UHr1GBufAaQvy+WXVsJNp2j1IvN74tfCl2R6hLGSIMWAv79LRecJ8zlAVjTc2OkfqNRn2iTjaZlhuqwDACnbtBNx/PTAw+TP2LKvDFs2oxE+HplTJsSoWR0kDa/bFSzrrTd2U0mRr6TFVFuTYJpdYMneLxGG2X4sZYB3ldwzE/SJtGA+JcKQ1KdWrTRqTkh78+1iD1jrP+2GWxPyqhM9lcq0KVar4lIeGIghQ3N3AD3AMzNt7SYOJK2SYwNMCCShBIHcyR6iP2GLBluB0i2mm1OWFy2oMoieVZuSAbjtvBxJn/g9QNS1WZgCeZYI6iCLAejAg/LGb3ZCkkU7K8Iamo0gsAQ1PUoYsxHQBm6i599sMqGfFHSazMrgHU+simT5oIMAkE47yyKpJBKuVHiaVCsbyImVa0GYnthDWzJpVFDy2WqsXCkkNTPUiTtJY6SDB7YKy/cO3scNwelWquarB3IdzeTJ3uYiZ2NhIMC2B14NTBUpljqYC8EhpA5gQDc3kz+L5YecVyWVqU0AamAEEuJDSyxBY7kxsFEWPXDbhlXLU8usMxgKQCTtsLm9tsHa/UG8qDZTMqdAy1YIy6VC0yIPbUBBPue2LHwP4RWoVL1KxISGJjle9iYEiOke+4wFmM/Qrq6DxAT5rcp9Rza1IPaB1wFleG/Zj4mXrlC+mZYgtH9cneO4N/nhYbYu2kGVy7Grf9NWJnxaYnoEt+YJvvEnGYU185W1HXVcsbkrUYi/tb6YzG8Ren+w7X8Q/OUp6NS1LzAGkiT/AEgb277YF+0xv1xNXy4BHOHLANy9L7GOuIq2SYgGIvaSJJ9vkT8pxHY7DaNWM4iemR2xKUYklQAJiw/f09cYd4LQInv8vngqTjgzSYMGba+NMBO18MxkG8PWD0kxsB/f09+2FvD+Jq9yIGorcGwFpO1icWjJvoRqiNqmI/EJ98O6CrpbWqlRHvB9d+2FeYTS9gVQ3AJvud/pMdj8sFs1A+k/7YxXxpuJUgdLG56iYP09MS6faPzwwtGh7Y3QMYwHvjESeuFCThBBx1TpgkG9sKqXFCGhl0SYUWn59J9MOcqVIOpiDFlAuf8AbbCye0ZIV5ylLaYnZlJ6wf23+eE/GKxSGedCcxAJEyIW3WDb0ti0VKo1KvU+n8jEebyYMiATp+R9Ijt6HpjXkVySwMMp8K1SivRMsoHM0hWmCYNywgwGgfOMXnLZWmqrpAAXyiNt/wA74804PxF8sWQK70CmhURtJpsWkss22OxPQRbFk4R8dZf/AC2Z9QklmS1om6loM3g46tJwjwJJN8gPxhw//uQ6jmI3FjI9fUfW/rhOcy8qC0EtfoTe/oLGJ/ge57iVHMVgRq5VhTBCxO59j+84gz3DqV1psPECgmCOptvc9Yv1xyaklvZWPBuhxQhQCivHlmQQAepG+3yx3nsytSIXSAZIJn6NYxvuIv6YCrZVqfMRZvSY942aBv7byccDNKYiJG1tu+/phUkw8E2lQTOkzvYdPzkd5wK+WkWEiJ3uPkDHXHdGmzEktMnqvvP/AD643xLK8pAOkwYYmIMdT/zhmn0zKuyDhuWWlDXYhtXNJ+oA2It9OuG+a4u1RY5kMbKxiY6z+n++F2XdNOqxFvl0I272g9sZUzKzcEqPNeLe8WOBsvJrIaNALqcMFqwAoYMVECdwDvO5wHU8ZyrNdHIkqAwBA0iReOUAaovad8GE8w0qQCOWTJi/XTcWjGsmggqoEXEXA+mx/TDbAbiLNZbUgLBNYk840i0i4mxgwe4nBeW4YaNPQwDK4MbMLGY0n8NydjsTOJqgKoBJI/ID9I+WBa+QBK7yDqAuCCP6T0j2wdtqmaxZnspqvTMMIIgjTJvJIG+23W3phR8R8bMhTTDKDLtLahccywwEb79ZFutjPD2VQttMyAB89hpkyTc4Dr8NRhNVVI2FibH9P52w8aXIrKwmfpQNNQR05v7mfrjMNX+F8nN1g9hTcj6zjWKXD3/wL5hrxHiLrTbQWVrAQBIPt+2Lf8PVa1dVq1KYRStgWuD1MR1iN9vnNfzmYp5htKqyhAWZ13A7C1pPvttvFx4aoSiiAkhVAlt/yAH0xKabinVWNFq2iDiPDQdiQfT+bYr+YyLjzD5g/r/vi0Vcyq3Y4VPx/LMSDqt/UjAEehIg79MLgYSvWIsCe0jr/wA4VZzhFekxekhAtrRgQq9iJvqP9Nx7dbLn+K0BTPIzKsmyx9CYwkbJNGouXHMxJqahaNUHaxIFvbBjgDO8nmKtNQ70jpIBWXFyBYsIntEW+uOVOtpeWm56iOg9sc5Wm7TKkUz+HqwHeL6ZvH1GCq+gcs+eQCwsDERtp1SbA3P5Y12EhzeWpqsEoBMKC/eyrG3pHWB895SggQMWhDsoue/rAgf8YD4pw05mkvN4RUSJix2Aixk3vvE4k4cjq3MgBmFIPQAbiLE79Rg4rkGbDaVSkzlFYl0IDIRAvcLt5iLxv7Y3VAJ1GUk6QN9+s9B7/vgj7FB8QrNxb28p2kxOA6lQkIXDAFm1i1t+sSbwZ/2wvJuDRyk3Cloncdo+t5jA2a4TVgNl2AvJnV7GfofXBFaqy6yqkrfSvU2sBv12/TvzkuK06lIPOgjoJJU9u8zAiL4NdmsL4fxOp4wp1qKGiZU1qK6ShNhqWQY7kE+wxzxd0pu3gKzraI3JjpMWBOJquTKDYwdz298Rh1e2oAd73nrONd8moBSrrAvuZUQQxJvEG8zuAdvy6TLtpKMoDatWthDQZgHuo6WwflkVWMMIAJljc9z2i/ytjVNZYwCYFwext+uBS6DYPSL0ApRjqeQpkDVY2HS+w2vOO83Q8JhTNm6AgkHaL9DH864LrVNIHYbCPS1tgfTEb012FyTYgkDbcyOkdsYwLSzJ0lJK+g2He3pEfLBWXyiaNQuTefeLEYFr0DrEEsTuGQXjuwIjY9/liNmqahCnR1YE2O156es41UYZNkUJhzHY/sfnGBquV2JkH+q5geu5F7Ht+eBjlmMc31Pz3/KcEZeWQhxIkaYJ2/SPUbz0waNZPTywXqT7df4cRZjLo3KyxI2OzAfMWB6nGvtR1FrCdRCgE/oLbj+DG+JK/wB0YBVmOtwZ0AGCPRjt6b4yVsWTaTA+HI1NV0kVFvymQEU2bRe0jee3c4JocVQuA3ILACAYNvMdrm04irZ6mgCNAnlEz+YifnjHzALlLNUiCm5NtrTIExO2LckqaXIxaqJgA27jf+bY48cNaB6QdvniCrSqIFIbliShvA6gCD8wMbyRUmAyGTcKSrempCJN526Yz0pIC1os7FUzBMiB3H8P9xjSrq3BiLMDvvYqQOuIaitUspsJuekWPz+Xt1wvaoZ8zpBNp5fUaZgg9rEdCDhHFrkopKXAVUygJNn+mNYGUV+lx0Osi3SxRj+ZxvB/cw2y2W0LyiD/AFTfpc+sCIFo9MGNxN5FgRI/SO+JTUorHLJFo/WcCGqpPKoA9Tt+W2IOTZWhhXqFUJquR1GmB7DbCushZyCS3z/U/wBsSNUYiJFtuWfysMcPki+7tHyAt6T/ACcYBNkMlTdtB5g6kGbra0G4I8xsI23xWM7lQajJrDhIFrFgP9MnSJH8icOspkHp16bo25KMoEqy6Wae4aR+3bEnFuEo9TURv1iD/wDLsNvT0w/ABTS8YR4FJ1O4IcdD2Jg/yMHZepmqgMpTHdX6RBmYYz1t2xMnDAABzA9w7C3yP0n1xIcuJsSs7c7Rvtdj9ffCtdjX0I1qVRCPyGQo2P8AV33XlJJvgrhdao5INUllF5pPKjYWZhHW8XwfneGIyMYOokaGnYGLn0J77TPScQZDIOqlNRvpV3BI1BTIO8yL2Nr9cHAA0hyJ8V2iL2AjqO+3r+mMzGlrG+8Ak364ip5m5t6Ai8AAm8etuuJ6QDm0wNxEn6bdD74UIFU1EkqLekWv3FuuBq1BpACDnjaxmJFx2ie+HI0gQBAMx0MDr+mB2ygDA6ze4FuXtBg/T1+p5NwcLRJkMT/P7Y6CwYBj9/5H5YlzQBO1wBYz26dZM4gekbn0/b0+cDBoBxUqKDqk2Pv9f51xIaUiCRcdhBE9e/QbWtgTL0Xp1NEcpWVJOx2C36Hp2+mDkqBgZi1v4MGjElOmJuQfX1nHYoMVhRIHmt+Gb+1sCLmCD3vf698S5PipaoVRgG0+3LsLde09xjGNa+YqRJXqOxm9oH8OIqlLVIDBgZhR/Pe+OdbF9eki3N1Mgnp3ufpjvyHUm8ywnzW77SenTf1wQECUXHKACZkTb89vSSMSARCkhTvBI67enfY4hzXFgNIZ1BvCkAE321bQOvXHelSNgSfKQR899/lG3yxjGs6msEA/WwHzkGMD50ONOgXJAMMR13kWn/13jE6yvMrXAiDb84n5YlrZlY3C6jBkiPlbftjfc32K1xvhtV6Y0uoYMbNveBvtPX5j2xr4fzHgODXpsahErJEn/Vve9he04eHKFrqNY3NrkTvETiLM8IR0EgEkWF5Ujsw8s727jFtPU2rBPU09+GN8lnhUcVCSoH4WWD9TbBfEcslXUCEJMaSRt2Mz3No74rn2pqEDxiBEfewQTtAaAxJkbT12wrz9eozgVl+6VSAEN2nYxOkqIBsQbSMUnqxkskYaE07RYOGZZGV1WqxZCJMmYva8SsgweuFdSvTqZioKcFuqgdtyD1Fo7b774lyPCXdUFKo0NJQqeYT2mWX2nqMDUOCKryyAHUzFgIkkjp//ADtvYYm9RzXBSOkoPDO6nEKsmAI+n5BYxmD6SQAAD8pj8u++MwlD2NNRBSLYmQcs9ZH74zGYgigwZf8A6jA9QXH87Y1jMOA1QtWWPX9VxLxmqVqQpIBpkkAxf++N4zGfBlyRURv88Y4uf52xmMwAg2YPl9Zn6nHAMi/fG8ZgSGRCLEe37nDA20xaRePY4zGYVmRBmF294+X9sRZgci/+Q/VcZjMMAJzX+bH/AI/pjjMMeW/QnGYzC/3I3QBmXOqhc+cf/Y/2H0GGGgHKoSATO/XzEb+2MxmKIAkrtC29cD02issWlXmPYH9cZjMYw8yS/cf+8fKDb2wuLnlubz+QxmMxkAW8RpKKhgAddus7++EnFc26qkOw5RsxH48bxmGjyHourn/t0PUkSfrjhlHN6KP0xmMxzT/5EVX9Is4d/mKOhYyOh33GCRRUVrKBzrsO8z9cbxmN3IV9DTM0g2XYMAwCyARMEEQRPXFTAs3u/wCUR9MZjMbT6+474ZaSNKcvLyza14398AZtyQZJ/gxmMx0Lkh/aEqxAscZjMZjC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9578" name="Picture 10" descr="http://4.bp.blogspot.com/-SoHHPuaYRKk/Tz0kcDJSpwI/AAAAAAAAD2g/OYrerED2dMA/s200/Chorum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0648"/>
            <a:ext cx="2747797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764704"/>
            <a:ext cx="82089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/>
              <a:t>Condições e características do aterro sanitário</a:t>
            </a:r>
          </a:p>
          <a:p>
            <a:endParaRPr lang="pt-BR" sz="3200" b="1" dirty="0" smtClean="0"/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O interior do aterro sanitário deve possuir um sistema de drenagem de gases que possibilite a coleta do </a:t>
            </a:r>
            <a:r>
              <a:rPr lang="pt-BR" sz="2000" dirty="0" smtClean="0">
                <a:latin typeface="Arial" pitchFamily="34" charset="0"/>
                <a:cs typeface="Arial" pitchFamily="34" charset="0"/>
                <a:hlinkClick r:id="rId3" tooltip="Biogás"/>
              </a:rPr>
              <a:t>biogás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, que é constituído por </a:t>
            </a:r>
            <a:r>
              <a:rPr lang="pt-BR" sz="2000" dirty="0" smtClean="0">
                <a:latin typeface="Arial" pitchFamily="34" charset="0"/>
                <a:cs typeface="Arial" pitchFamily="34" charset="0"/>
                <a:hlinkClick r:id="rId4" tooltip="Metano"/>
              </a:rPr>
              <a:t>metano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pt-BR" sz="2000" dirty="0" smtClean="0">
                <a:latin typeface="Arial" pitchFamily="34" charset="0"/>
                <a:cs typeface="Arial" pitchFamily="34" charset="0"/>
                <a:hlinkClick r:id="rId5" tooltip="Gás carbônico"/>
              </a:rPr>
              <a:t>gás carbônico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(CO</a:t>
            </a:r>
            <a:r>
              <a:rPr lang="pt-BR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) e água (vapor), entre outros, e é formado pela decomposição dos resíduos. 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Este efluente deve ser queimado ou beneficiado. Estes gases podem ser queimados na atmosfera ou aproveitados para geração de energia.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Sua cobertura é constituída por um sistema de drenagem de águas pluviais, que não permita a infiltração de águas de chuva para o interior do aterro. No Brasil, usa-se normalmente uma camada de argila compactada. 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Resíduos Sólidos</a:t>
            </a:r>
          </a:p>
          <a:p>
            <a:pPr lvl="1"/>
            <a:r>
              <a:rPr lang="pt-BR" dirty="0" smtClean="0"/>
              <a:t>A palavra lixo é derivada do termo latim lix (cinza).</a:t>
            </a:r>
          </a:p>
          <a:p>
            <a:pPr lvl="1"/>
            <a:r>
              <a:rPr lang="pt-BR" dirty="0" smtClean="0"/>
              <a:t>Comumente é definido como sujeira, imundice, coisa ou coisas inúteis, velhas, sem valor.</a:t>
            </a:r>
          </a:p>
          <a:p>
            <a:pPr lvl="1"/>
            <a:r>
              <a:rPr lang="pt-BR" dirty="0" smtClean="0"/>
              <a:t>Na linguagem técnica, porém, é sinônimo de resíduos sólidos e é representado por materiais descartados pelas atividades humanas.</a:t>
            </a:r>
            <a:endParaRPr lang="pt-B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912" y="4725144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751766"/>
            <a:ext cx="2808312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836712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Condições e características do aterro sanitário</a:t>
            </a:r>
          </a:p>
          <a:p>
            <a:pPr algn="just"/>
            <a:endParaRPr lang="pt-BR" sz="2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Um aterro sanitário deve também possuir um sistema de </a:t>
            </a:r>
            <a:r>
              <a:rPr lang="pt-BR" sz="2000" dirty="0" smtClean="0">
                <a:latin typeface="Arial" pitchFamily="34" charset="0"/>
                <a:cs typeface="Arial" pitchFamily="34" charset="0"/>
                <a:hlinkClick r:id="rId3" tooltip="Monitoramento ambiental"/>
              </a:rPr>
              <a:t>monitoramento ambiental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  e pátio de estocagem de materiais. Para aterros que recebem resíduos de populações acima de 30 mil habitantes é desejável também muro, sistema de controle de entrada de resíduos (ex. balança rodoviária), guarita de entrada, prédio administrativo, oficina e borracharia.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Quando atinge o limite de capacidade de armazenagem, o aterro é alvo de um processo de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monitorização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especifico, e se reunidas as condições, pode albergar um espaço verde ou mesmo um parque de lazer, eliminando assim o efeito estético negativo.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000" dirty="0" smtClean="0">
                <a:latin typeface="Arial" pitchFamily="34" charset="0"/>
                <a:cs typeface="Arial" pitchFamily="34" charset="0"/>
              </a:rPr>
              <a:t>Existem critérios de distância mínima de um aterro sanitário e um curso de água, uma região populosa e assim por diante. No Brasil, recomenda-se que a distância mínima de um aterro sanitário para um curso de água deve ser de 200m.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Grp="1" noChangeAspect="1"/>
          </p:cNvGraphicFramePr>
          <p:nvPr>
            <p:ph/>
          </p:nvPr>
        </p:nvGraphicFramePr>
        <p:xfrm>
          <a:off x="0" y="908720"/>
          <a:ext cx="9046374" cy="5045323"/>
        </p:xfrm>
        <a:graphic>
          <a:graphicData uri="http://schemas.openxmlformats.org/presentationml/2006/ole">
            <p:oleObj spid="_x0000_s16386" name="Image" r:id="rId4" imgW="6253979" imgH="387673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ressoar.org.br/images/poluicao_aterro_sanita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998235" cy="4685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cheiro:Parque Raposo Tavares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48680"/>
            <a:ext cx="6264696" cy="4557567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611560" y="5157192"/>
            <a:ext cx="81369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	O </a:t>
            </a:r>
            <a:r>
              <a:rPr lang="pt-BR" sz="3200" b="1" dirty="0" smtClean="0"/>
              <a:t>Parque Raposo Tavares</a:t>
            </a:r>
            <a:r>
              <a:rPr lang="pt-BR" sz="2000" dirty="0" smtClean="0"/>
              <a:t> é um </a:t>
            </a:r>
            <a:r>
              <a:rPr lang="pt-BR" sz="2000" dirty="0" smtClean="0">
                <a:hlinkClick r:id="rId4" tooltip="Parque municipal"/>
              </a:rPr>
              <a:t>parque municipal</a:t>
            </a:r>
            <a:r>
              <a:rPr lang="pt-BR" sz="2000" dirty="0" smtClean="0"/>
              <a:t> administrado pela Secretaria do Verde e do Meio Ambiente da cidade de </a:t>
            </a:r>
            <a:r>
              <a:rPr lang="pt-BR" sz="2000" dirty="0" smtClean="0">
                <a:hlinkClick r:id="rId5" tooltip="São Paulo (cidade)"/>
              </a:rPr>
              <a:t>São Paulo</a:t>
            </a:r>
            <a:r>
              <a:rPr lang="pt-BR" sz="2000" dirty="0" smtClean="0"/>
              <a:t>. Inaugurado em </a:t>
            </a:r>
            <a:r>
              <a:rPr lang="pt-BR" sz="2000" dirty="0" smtClean="0">
                <a:hlinkClick r:id="rId6" tooltip="1981"/>
              </a:rPr>
              <a:t>1981</a:t>
            </a:r>
            <a:r>
              <a:rPr lang="pt-BR" sz="2000" dirty="0" smtClean="0"/>
              <a:t>, é considerado o primeiro parque da </a:t>
            </a:r>
            <a:r>
              <a:rPr lang="pt-BR" sz="2000" dirty="0" smtClean="0">
                <a:hlinkClick r:id="rId7" tooltip="América do Sul"/>
              </a:rPr>
              <a:t>América do Sul</a:t>
            </a:r>
            <a:r>
              <a:rPr lang="pt-BR" sz="2000" dirty="0" smtClean="0"/>
              <a:t> a ser construído sobre um </a:t>
            </a:r>
            <a:r>
              <a:rPr lang="pt-BR" sz="2000" dirty="0" smtClean="0">
                <a:hlinkClick r:id="rId8" tooltip="Aterro sanitário"/>
              </a:rPr>
              <a:t>aterro sanitário</a:t>
            </a:r>
            <a:r>
              <a:rPr lang="pt-BR" sz="2000" dirty="0" smtClean="0"/>
              <a:t>.</a:t>
            </a:r>
            <a:endParaRPr lang="pt-BR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251520" y="1628800"/>
            <a:ext cx="5183488" cy="4853136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Compostagem</a:t>
            </a:r>
          </a:p>
          <a:p>
            <a:pPr lvl="1"/>
            <a:r>
              <a:rPr lang="pt-BR" dirty="0" smtClean="0"/>
              <a:t>É um processo biológico de decomposição da matéria orgânica contida em restos de origem animal ou vegetal, resultando em produtos finais utilizáveis na agricultura para enriquecimento do solo cultivável.</a:t>
            </a:r>
          </a:p>
          <a:p>
            <a:pPr lvl="1"/>
            <a:r>
              <a:rPr lang="pt-BR" dirty="0" smtClean="0"/>
              <a:t>No Brasil cerca de 65% do volume de resíduos sólidos urbanos gerados é composto de matéria orgânica (restos de frutas, legumes, alimentos em geral, folhas, gramas, etc...).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9" y="3645024"/>
            <a:ext cx="34198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052736"/>
            <a:ext cx="3419872" cy="23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5400600" cy="5257800"/>
          </a:xfrm>
        </p:spPr>
        <p:txBody>
          <a:bodyPr>
            <a:normAutofit/>
          </a:bodyPr>
          <a:lstStyle/>
          <a:p>
            <a:r>
              <a:rPr lang="pt-BR" dirty="0" smtClean="0"/>
              <a:t>Vantagens da compostagem</a:t>
            </a:r>
          </a:p>
          <a:p>
            <a:pPr lvl="1"/>
            <a:r>
              <a:rPr lang="pt-BR" dirty="0" smtClean="0"/>
              <a:t>Economia de espaço físico em aterro sanitário;</a:t>
            </a:r>
          </a:p>
          <a:p>
            <a:pPr lvl="1"/>
            <a:r>
              <a:rPr lang="pt-BR" dirty="0" smtClean="0"/>
              <a:t>Reaproveitamento agrícola da matéria orgânica produzida;</a:t>
            </a:r>
          </a:p>
          <a:p>
            <a:pPr lvl="1"/>
            <a:r>
              <a:rPr lang="pt-BR" dirty="0" smtClean="0"/>
              <a:t>Reciclagem dos nutrientes contidos no solo;</a:t>
            </a:r>
          </a:p>
          <a:p>
            <a:pPr lvl="1"/>
            <a:r>
              <a:rPr lang="pt-BR" dirty="0" smtClean="0"/>
              <a:t>Eliminação de agentes patogênicos de forma ambientalmente segura.</a:t>
            </a:r>
            <a:endParaRPr lang="pt-B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8043" y="3501008"/>
            <a:ext cx="3425957" cy="256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9094" y="1052736"/>
            <a:ext cx="3414906" cy="225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24936" cy="4495800"/>
          </a:xfrm>
        </p:spPr>
        <p:txBody>
          <a:bodyPr>
            <a:normAutofit/>
          </a:bodyPr>
          <a:lstStyle/>
          <a:p>
            <a:r>
              <a:rPr lang="pt-BR" dirty="0" smtClean="0"/>
              <a:t>Reciclagem</a:t>
            </a:r>
          </a:p>
          <a:p>
            <a:pPr lvl="1"/>
            <a:r>
              <a:rPr lang="pt-BR" dirty="0" smtClean="0"/>
              <a:t>É o termo geralmente utilizado para designar o reaproveitamento de materiais beneficiados como matéria-prima para um novo produto.</a:t>
            </a:r>
          </a:p>
          <a:p>
            <a:pPr lvl="1"/>
            <a:r>
              <a:rPr lang="pt-BR" dirty="0" smtClean="0"/>
              <a:t>Muitos materiais podem ser reciclados e os exemplos mais comuns são o papel, o vidro, o metal e o plástico.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393022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221088"/>
            <a:ext cx="267512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Reúso</a:t>
            </a:r>
            <a:r>
              <a:rPr lang="pt-BR" dirty="0" smtClean="0"/>
              <a:t>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683568" y="1600200"/>
            <a:ext cx="8082480" cy="4133056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Reciclagem</a:t>
            </a:r>
          </a:p>
          <a:p>
            <a:pPr lvl="1"/>
            <a:r>
              <a:rPr lang="pt-BR" dirty="0" smtClean="0"/>
              <a:t>As maiores vantagens da reciclagem são a minimização da utilização de fontes naturais, muitas vezes não renováveis; e a minimização da quantidade de resíduos que necessita de tratamento final, como aterramento, ou incineração.</a:t>
            </a:r>
          </a:p>
          <a:p>
            <a:pPr lvl="1"/>
            <a:r>
              <a:rPr lang="pt-BR" dirty="0" smtClean="0"/>
              <a:t>O conceito de reciclagem serve apenas para os materiais que podem voltar ao estado original e ser transformado novamente em um produto igual em todas as suas características.</a:t>
            </a:r>
          </a:p>
          <a:p>
            <a:pPr lvl="1"/>
            <a:r>
              <a:rPr lang="pt-BR" dirty="0" smtClean="0"/>
              <a:t>O conceito de reciclagem é diferente do de reutilização.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043608" y="2551837"/>
            <a:ext cx="74888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Prova </a:t>
            </a:r>
            <a:r>
              <a:rPr lang="pt-BR" sz="2000" b="1" dirty="0" err="1" smtClean="0"/>
              <a:t>3ºBimestre</a:t>
            </a:r>
            <a:r>
              <a:rPr lang="pt-BR" sz="2000" b="1" dirty="0" smtClean="0"/>
              <a:t>: (24.01)</a:t>
            </a:r>
          </a:p>
          <a:p>
            <a:endParaRPr lang="pt-BR" sz="2000" b="1" dirty="0" smtClean="0"/>
          </a:p>
          <a:p>
            <a:r>
              <a:rPr lang="pt-BR" sz="2000" dirty="0" smtClean="0"/>
              <a:t>Armazenamento, simbologia e destinação de produtos químicos</a:t>
            </a:r>
          </a:p>
          <a:p>
            <a:r>
              <a:rPr lang="pt-BR" sz="2000" dirty="0" smtClean="0"/>
              <a:t>Transporte de produtos perigosos</a:t>
            </a:r>
          </a:p>
          <a:p>
            <a:r>
              <a:rPr lang="pt-BR" sz="2000" dirty="0" smtClean="0"/>
              <a:t>Resíduos sólidos</a:t>
            </a:r>
          </a:p>
          <a:p>
            <a:endParaRPr lang="pt-BR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115616" y="1772816"/>
            <a:ext cx="69847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Temas para seminário </a:t>
            </a:r>
          </a:p>
          <a:p>
            <a:r>
              <a:rPr lang="pt-BR" sz="2000" b="1" dirty="0" smtClean="0"/>
              <a:t>(A partir 06.02) (30 </a:t>
            </a:r>
            <a:r>
              <a:rPr lang="pt-BR" sz="2000" b="1" dirty="0" err="1" smtClean="0"/>
              <a:t>min</a:t>
            </a:r>
            <a:r>
              <a:rPr lang="pt-BR" sz="2000" b="1" dirty="0" smtClean="0"/>
              <a:t> de apresentação) (2 apresentações/dia)</a:t>
            </a:r>
          </a:p>
          <a:p>
            <a:endParaRPr lang="pt-BR" sz="2000" b="1" dirty="0" smtClean="0"/>
          </a:p>
          <a:p>
            <a:r>
              <a:rPr lang="pt-BR" sz="2000" dirty="0" smtClean="0"/>
              <a:t>  1) Camada de ozônio. </a:t>
            </a:r>
          </a:p>
          <a:p>
            <a:r>
              <a:rPr lang="pt-BR" sz="2000" dirty="0" smtClean="0"/>
              <a:t>  2)  Efeito estufa e aquecimento global. </a:t>
            </a:r>
          </a:p>
          <a:p>
            <a:r>
              <a:rPr lang="pt-BR" sz="2000" dirty="0" smtClean="0"/>
              <a:t>  3) Baterias, pilhas e células de combustível. </a:t>
            </a:r>
          </a:p>
          <a:p>
            <a:r>
              <a:rPr lang="pt-BR" sz="2000" dirty="0" smtClean="0"/>
              <a:t>  4) Energia solar. </a:t>
            </a:r>
          </a:p>
          <a:p>
            <a:r>
              <a:rPr lang="pt-BR" sz="2000" dirty="0" smtClean="0"/>
              <a:t>  5) Energia nuclear. </a:t>
            </a:r>
          </a:p>
          <a:p>
            <a:r>
              <a:rPr lang="pt-BR" sz="2000" dirty="0" smtClean="0"/>
              <a:t>  6)Reciclagem. </a:t>
            </a:r>
          </a:p>
          <a:p>
            <a:r>
              <a:rPr lang="pt-BR" sz="2000" dirty="0" smtClean="0"/>
              <a:t>  7) Prevenção da poluição: Química Verde. </a:t>
            </a:r>
          </a:p>
          <a:p>
            <a:r>
              <a:rPr lang="pt-BR" sz="2000" dirty="0" smtClean="0"/>
              <a:t>  8) Agrotóxicos</a:t>
            </a:r>
          </a:p>
          <a:p>
            <a:r>
              <a:rPr lang="pt-BR" sz="2000" dirty="0" smtClean="0"/>
              <a:t>  9) Chuva ácida </a:t>
            </a:r>
          </a:p>
          <a:p>
            <a:r>
              <a:rPr lang="pt-BR" sz="2000" dirty="0" smtClean="0"/>
              <a:t>  10) Legislação ambiental</a:t>
            </a:r>
          </a:p>
          <a:p>
            <a:endParaRPr lang="pt-BR" dirty="0" smtClean="0"/>
          </a:p>
          <a:p>
            <a:endParaRPr lang="pt-BR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doméstico</a:t>
            </a:r>
          </a:p>
          <a:p>
            <a:pPr lvl="1"/>
            <a:r>
              <a:rPr lang="pt-BR" dirty="0" smtClean="0"/>
              <a:t>É o formado pelos resíduos sólidos produzidos pelas atividades residenciais e se compõe por aproximadamente 60% de matéria orgânica; o restante é formado por embalagens plásticas, latas, vidros, papéis, etc.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327971"/>
            <a:ext cx="4923709" cy="253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71600" y="1988840"/>
            <a:ext cx="77403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Dicas para os Seminários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Slides numerados.</a:t>
            </a:r>
          </a:p>
          <a:p>
            <a:r>
              <a:rPr lang="pt-BR" sz="2400" dirty="0" smtClean="0"/>
              <a:t>Slides bem visíveis e chamativos.</a:t>
            </a:r>
          </a:p>
          <a:p>
            <a:r>
              <a:rPr lang="pt-BR" sz="2400" dirty="0" smtClean="0"/>
              <a:t>Evitar muito texto nos slides.</a:t>
            </a:r>
          </a:p>
          <a:p>
            <a:r>
              <a:rPr lang="pt-BR" sz="2400" dirty="0" smtClean="0"/>
              <a:t>Letra com tamanho bom para visualização.</a:t>
            </a:r>
          </a:p>
          <a:p>
            <a:r>
              <a:rPr lang="pt-BR" sz="2400" dirty="0" smtClean="0"/>
              <a:t>Slides Ilustrativos, com bastante figuras, fotografias.</a:t>
            </a:r>
          </a:p>
          <a:p>
            <a:r>
              <a:rPr lang="pt-BR" sz="2400" dirty="0" smtClean="0"/>
              <a:t>Com Exemplos, vídeos e/ou experimentos.</a:t>
            </a:r>
          </a:p>
          <a:p>
            <a:r>
              <a:rPr lang="pt-BR" sz="2400" dirty="0" smtClean="0"/>
              <a:t>Referências bibliográficas.</a:t>
            </a:r>
          </a:p>
          <a:p>
            <a:endParaRPr lang="pt-BR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691680" y="2276872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Prova 4º bimestre</a:t>
            </a:r>
          </a:p>
          <a:p>
            <a:endParaRPr lang="pt-BR" sz="2000" dirty="0" smtClean="0"/>
          </a:p>
          <a:p>
            <a:r>
              <a:rPr lang="pt-BR" sz="2000" dirty="0" smtClean="0"/>
              <a:t>Poluição da água</a:t>
            </a:r>
          </a:p>
          <a:p>
            <a:r>
              <a:rPr lang="pt-BR" sz="2000" dirty="0" smtClean="0"/>
              <a:t>Poluição do ar</a:t>
            </a:r>
          </a:p>
          <a:p>
            <a:r>
              <a:rPr lang="pt-BR" sz="2000" dirty="0" smtClean="0"/>
              <a:t>Acidentes ambientas</a:t>
            </a:r>
            <a:endParaRPr lang="pt-BR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sólido urbano</a:t>
            </a:r>
          </a:p>
          <a:p>
            <a:pPr lvl="1"/>
            <a:r>
              <a:rPr lang="pt-BR" dirty="0" smtClean="0"/>
              <a:t>Inclui o resíduo doméstico assim como o resíduo produzido em instalações públicas (parques, por exemplo), em instalações comerciais, bem como restos de construções e demolições.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838647"/>
            <a:ext cx="2430621" cy="301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5" y="4077072"/>
            <a:ext cx="358488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 industrial</a:t>
            </a:r>
          </a:p>
          <a:p>
            <a:pPr lvl="1"/>
            <a:r>
              <a:rPr lang="pt-BR" dirty="0" smtClean="0"/>
              <a:t>São resíduos gerados como sub-produtos de processos </a:t>
            </a:r>
            <a:r>
              <a:rPr lang="pt-BR" dirty="0" err="1" smtClean="0"/>
              <a:t>industrais</a:t>
            </a:r>
            <a:r>
              <a:rPr lang="pt-BR" dirty="0" smtClean="0"/>
              <a:t>, resíduos de </a:t>
            </a:r>
            <a:r>
              <a:rPr lang="pt-BR" dirty="0" err="1" smtClean="0"/>
              <a:t>materias-primas</a:t>
            </a:r>
            <a:r>
              <a:rPr lang="pt-BR" dirty="0" smtClean="0"/>
              <a:t> . É gerado pela indústria, e pode ser altamente prejudicial ao meio ambiente e à saúde humana.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861048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61048"/>
            <a:ext cx="4210869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r>
              <a:rPr lang="pt-BR" dirty="0" smtClean="0"/>
              <a:t>Resíduo hospitalar</a:t>
            </a:r>
          </a:p>
          <a:p>
            <a:pPr lvl="1"/>
            <a:r>
              <a:rPr lang="pt-BR" dirty="0" smtClean="0"/>
              <a:t>É a classificação dada aos resíduos perigosos produzidos dentro de hospitais, como seringas usadas, aventais, etc.</a:t>
            </a:r>
          </a:p>
          <a:p>
            <a:pPr lvl="1"/>
            <a:r>
              <a:rPr lang="pt-BR" dirty="0" smtClean="0"/>
              <a:t>Por conter agentes causadores de doenças, este tipo de lixo é separado do restante dos resíduos produzidos dentro de um hospital (restos de comida, </a:t>
            </a:r>
            <a:r>
              <a:rPr lang="pt-BR" dirty="0" err="1" smtClean="0"/>
              <a:t>etc</a:t>
            </a:r>
            <a:r>
              <a:rPr lang="pt-BR" dirty="0" smtClean="0"/>
              <a:t>), e é geralmente incinerado.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481736"/>
            <a:ext cx="322605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48173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0" y="1481328"/>
            <a:ext cx="6732240" cy="4525963"/>
          </a:xfrm>
        </p:spPr>
        <p:txBody>
          <a:bodyPr>
            <a:normAutofit/>
          </a:bodyPr>
          <a:lstStyle/>
          <a:p>
            <a:r>
              <a:rPr lang="pt-BR" dirty="0" smtClean="0"/>
              <a:t>Resíduo hospitalar</a:t>
            </a:r>
          </a:p>
          <a:p>
            <a:pPr lvl="1" algn="just"/>
            <a:r>
              <a:rPr lang="pt-BR" dirty="0" smtClean="0"/>
              <a:t>Porém, certos materiais hospitalares, como aventais que estiveram em contato com raios eletromagnéticos de alta energia como raios X, são categorizados de forma diferente (o mencionado avental, por exemplo, é considerado lixo nuclear), e recebem tratamento diferente.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923384"/>
            <a:ext cx="2808312" cy="19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869160"/>
            <a:ext cx="289918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Equipamentos Radiologia - Aventais Plumbíferos (CA) - Avental Plumbífero Casaco 100x60 cm 0,50 mmP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6646" y="0"/>
            <a:ext cx="2137354" cy="37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r>
              <a:rPr lang="pt-BR" dirty="0" smtClean="0"/>
              <a:t>Resíduo nuclear</a:t>
            </a:r>
          </a:p>
          <a:p>
            <a:pPr lvl="1"/>
            <a:r>
              <a:rPr lang="pt-BR" dirty="0" smtClean="0"/>
              <a:t>É composto por produtos altamente radioativos, como restos de combustível nuclear, produtos hospitalares que tiveram contato com radioatividade (aventais, papéis, </a:t>
            </a:r>
            <a:r>
              <a:rPr lang="pt-BR" dirty="0" err="1" smtClean="0"/>
              <a:t>etc</a:t>
            </a:r>
            <a:r>
              <a:rPr lang="pt-BR" dirty="0" smtClean="0"/>
              <a:t>), enfim, qualquer material que teve exposição prolongada à radioatividade ou que possui algum grau de radioatividade.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37720"/>
            <a:ext cx="377023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351337"/>
            <a:ext cx="3634099" cy="253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dos Resíduos Sólidos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Resíduos de construção e demolição</a:t>
            </a:r>
          </a:p>
          <a:p>
            <a:pPr lvl="1"/>
            <a:r>
              <a:rPr lang="pt-BR" dirty="0" smtClean="0"/>
              <a:t>É abreviadamente conhecidos por RCD, são resíduos provenientes de obras civis - construção, reconstrução, ampliação, alteração, conservação e demolição ou derrocada de edificações, assim como o solo e lama de escavações.</a:t>
            </a:r>
            <a:endParaRPr lang="pt-B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37720"/>
            <a:ext cx="336037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378449"/>
            <a:ext cx="3723707" cy="247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Personalizada 1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92D050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3172</TotalTime>
  <Words>1178</Words>
  <Application>Microsoft Office PowerPoint</Application>
  <PresentationFormat>Apresentação na tela (4:3)</PresentationFormat>
  <Paragraphs>167</Paragraphs>
  <Slides>31</Slides>
  <Notes>31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3" baseType="lpstr">
      <vt:lpstr>Mediano</vt:lpstr>
      <vt:lpstr>Image</vt:lpstr>
      <vt:lpstr>Química Ambiental</vt:lpstr>
      <vt:lpstr>Introdução</vt:lpstr>
      <vt:lpstr>Origem dos Resíduos Sólidos</vt:lpstr>
      <vt:lpstr>Origem dos Resíduos Sólidos</vt:lpstr>
      <vt:lpstr>Origem dos Resíduos Sólidos</vt:lpstr>
      <vt:lpstr>Origem dos Resíduos Sólidos</vt:lpstr>
      <vt:lpstr>Origem dos Resíduos Sólidos</vt:lpstr>
      <vt:lpstr>Origem dos Resíduos Sólidos</vt:lpstr>
      <vt:lpstr>Origem dos Resíduos Sólidos</vt:lpstr>
      <vt:lpstr>Slide 10</vt:lpstr>
      <vt:lpstr>Disposição dos Resíduos Sólidos</vt:lpstr>
      <vt:lpstr>Disposição dos Resíduos Sólidos</vt:lpstr>
      <vt:lpstr>Disposição dos Resíduos Sólidos</vt:lpstr>
      <vt:lpstr>Slide 14</vt:lpstr>
      <vt:lpstr>Disposição dos Resíduos Sólidos</vt:lpstr>
      <vt:lpstr>Disposição dos Resíduos Sólidos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Reúso dos Resíduos Sólidos</vt:lpstr>
      <vt:lpstr>Reúso dos Resíduos Sólidos</vt:lpstr>
      <vt:lpstr>Reúso dos Resíduos Sólidos</vt:lpstr>
      <vt:lpstr>Reúso dos Resíduos Sólidos</vt:lpstr>
      <vt:lpstr>Slide 28</vt:lpstr>
      <vt:lpstr>Slide 29</vt:lpstr>
      <vt:lpstr>Slide 30</vt:lpstr>
      <vt:lpstr>Slide 31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3 - Poluição Atmosférica</dc:title>
  <dc:creator>Samuel Alves de Oliveira</dc:creator>
  <cp:keywords>Poluição; atmosfera</cp:keywords>
  <cp:lastModifiedBy>Valued Acer Customer</cp:lastModifiedBy>
  <cp:revision>200</cp:revision>
  <dcterms:created xsi:type="dcterms:W3CDTF">2009-10-05T13:42:20Z</dcterms:created>
  <dcterms:modified xsi:type="dcterms:W3CDTF">2014-01-16T14:35:18Z</dcterms:modified>
  <cp:category>Química Ambiental</cp:category>
  <cp:contentStatus>Concluído</cp:contentStatus>
</cp:coreProperties>
</file>