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57" r:id="rId2"/>
    <p:sldId id="256" r:id="rId3"/>
    <p:sldId id="258" r:id="rId4"/>
    <p:sldId id="319" r:id="rId5"/>
    <p:sldId id="320" r:id="rId6"/>
    <p:sldId id="259" r:id="rId7"/>
    <p:sldId id="261" r:id="rId8"/>
    <p:sldId id="354" r:id="rId9"/>
    <p:sldId id="262" r:id="rId10"/>
    <p:sldId id="263" r:id="rId11"/>
    <p:sldId id="264" r:id="rId12"/>
    <p:sldId id="265" r:id="rId13"/>
    <p:sldId id="266" r:id="rId14"/>
    <p:sldId id="355" r:id="rId15"/>
    <p:sldId id="268" r:id="rId16"/>
    <p:sldId id="271" r:id="rId17"/>
    <p:sldId id="270" r:id="rId18"/>
    <p:sldId id="343" r:id="rId19"/>
    <p:sldId id="272" r:id="rId20"/>
    <p:sldId id="273" r:id="rId21"/>
    <p:sldId id="352" r:id="rId22"/>
    <p:sldId id="353" r:id="rId23"/>
    <p:sldId id="305" r:id="rId24"/>
    <p:sldId id="322" r:id="rId25"/>
    <p:sldId id="323" r:id="rId26"/>
    <p:sldId id="361" r:id="rId27"/>
    <p:sldId id="324" r:id="rId28"/>
    <p:sldId id="325" r:id="rId29"/>
    <p:sldId id="326" r:id="rId30"/>
    <p:sldId id="327" r:id="rId31"/>
    <p:sldId id="328" r:id="rId32"/>
    <p:sldId id="357" r:id="rId33"/>
    <p:sldId id="358" r:id="rId34"/>
    <p:sldId id="359" r:id="rId35"/>
    <p:sldId id="360" r:id="rId36"/>
    <p:sldId id="306" r:id="rId37"/>
    <p:sldId id="307" r:id="rId38"/>
    <p:sldId id="308" r:id="rId39"/>
    <p:sldId id="340" r:id="rId40"/>
    <p:sldId id="341" r:id="rId41"/>
    <p:sldId id="309" r:id="rId42"/>
    <p:sldId id="342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34" r:id="rId52"/>
    <p:sldId id="335" r:id="rId53"/>
    <p:sldId id="336" r:id="rId54"/>
    <p:sldId id="338" r:id="rId55"/>
    <p:sldId id="339" r:id="rId56"/>
    <p:sldId id="310" r:id="rId57"/>
    <p:sldId id="315" r:id="rId58"/>
    <p:sldId id="316" r:id="rId59"/>
    <p:sldId id="311" r:id="rId60"/>
    <p:sldId id="312" r:id="rId61"/>
    <p:sldId id="317" r:id="rId62"/>
    <p:sldId id="318" r:id="rId6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256" autoAdjust="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08BA1-B469-4501-9712-404EBA308444}" type="datetimeFigureOut">
              <a:rPr lang="pt-BR" smtClean="0"/>
              <a:pPr/>
              <a:t>02/07/2014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9FB55-DC8F-42A0-8835-F37C5E87DF3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9FB55-DC8F-42A0-8835-F37C5E87DF38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4487897-B3D5-4E5F-AA0B-0FBA553DCF41}" type="datetimeFigureOut">
              <a:rPr lang="pt-BR" smtClean="0"/>
              <a:pPr/>
              <a:t>02/07/2014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6DDE76-4D47-4145-AE19-CE856E1034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897-B3D5-4E5F-AA0B-0FBA553DCF41}" type="datetimeFigureOut">
              <a:rPr lang="pt-BR" smtClean="0"/>
              <a:pPr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DE76-4D47-4145-AE19-CE856E1034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897-B3D5-4E5F-AA0B-0FBA553DCF41}" type="datetimeFigureOut">
              <a:rPr lang="pt-BR" smtClean="0"/>
              <a:pPr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DE76-4D47-4145-AE19-CE856E1034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487897-B3D5-4E5F-AA0B-0FBA553DCF41}" type="datetimeFigureOut">
              <a:rPr lang="pt-BR" smtClean="0"/>
              <a:pPr/>
              <a:t>02/07/2014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6DDE76-4D47-4145-AE19-CE856E1034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487897-B3D5-4E5F-AA0B-0FBA553DCF41}" type="datetimeFigureOut">
              <a:rPr lang="pt-BR" smtClean="0"/>
              <a:pPr/>
              <a:t>02/07/2014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6DDE76-4D47-4145-AE19-CE856E1034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897-B3D5-4E5F-AA0B-0FBA553DCF41}" type="datetimeFigureOut">
              <a:rPr lang="pt-BR" smtClean="0"/>
              <a:pPr/>
              <a:t>02/07/2014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DE76-4D47-4145-AE19-CE856E1034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897-B3D5-4E5F-AA0B-0FBA553DCF41}" type="datetimeFigureOut">
              <a:rPr lang="pt-BR" smtClean="0"/>
              <a:pPr/>
              <a:t>02/07/2014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DE76-4D47-4145-AE19-CE856E1034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487897-B3D5-4E5F-AA0B-0FBA553DCF41}" type="datetimeFigureOut">
              <a:rPr lang="pt-BR" smtClean="0"/>
              <a:pPr/>
              <a:t>02/07/2014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6DDE76-4D47-4145-AE19-CE856E1034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897-B3D5-4E5F-AA0B-0FBA553DCF41}" type="datetimeFigureOut">
              <a:rPr lang="pt-BR" smtClean="0"/>
              <a:pPr/>
              <a:t>02/07/2014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DE76-4D47-4145-AE19-CE856E1034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487897-B3D5-4E5F-AA0B-0FBA553DCF41}" type="datetimeFigureOut">
              <a:rPr lang="pt-BR" smtClean="0"/>
              <a:pPr/>
              <a:t>02/07/2014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6DDE76-4D47-4145-AE19-CE856E1034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487897-B3D5-4E5F-AA0B-0FBA553DCF41}" type="datetimeFigureOut">
              <a:rPr lang="pt-BR" smtClean="0"/>
              <a:pPr/>
              <a:t>02/07/2014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6DDE76-4D47-4145-AE19-CE856E1034E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487897-B3D5-4E5F-AA0B-0FBA553DCF41}" type="datetimeFigureOut">
              <a:rPr lang="pt-BR" smtClean="0"/>
              <a:pPr/>
              <a:t>02/07/2014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6DDE76-4D47-4145-AE19-CE856E1034E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00166" y="2857496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Acidez e </a:t>
            </a:r>
            <a:r>
              <a:rPr lang="pt-BR" sz="3600" b="1" dirty="0" err="1" smtClean="0"/>
              <a:t>basicidade</a:t>
            </a:r>
            <a:r>
              <a:rPr lang="pt-BR" sz="3600" b="1" dirty="0" smtClean="0"/>
              <a:t> dos </a:t>
            </a:r>
          </a:p>
          <a:p>
            <a:pPr algn="ctr"/>
            <a:r>
              <a:rPr lang="pt-BR" sz="3600" b="1" dirty="0" smtClean="0"/>
              <a:t>compostos orgânicos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00364" y="492919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Profa</a:t>
            </a:r>
            <a:r>
              <a:rPr lang="pt-BR" sz="2400" b="1" dirty="0" smtClean="0"/>
              <a:t>. Karen Farias</a:t>
            </a:r>
            <a:endParaRPr lang="pt-BR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42918"/>
            <a:ext cx="38338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7733"/>
            <a:ext cx="6929486" cy="677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358214" cy="555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85786" y="1785926"/>
            <a:ext cx="771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Observações: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1- Quanto maior o valor de </a:t>
            </a:r>
            <a:r>
              <a:rPr lang="pt-BR" sz="2400" dirty="0" err="1" smtClean="0"/>
              <a:t>pKa</a:t>
            </a:r>
            <a:r>
              <a:rPr lang="pt-BR" sz="2400" dirty="0" smtClean="0"/>
              <a:t>, mais fraco o ácido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2- Quanto menor o valor de </a:t>
            </a:r>
            <a:r>
              <a:rPr lang="pt-BR" sz="2400" dirty="0" err="1" smtClean="0"/>
              <a:t>Ka</a:t>
            </a:r>
            <a:r>
              <a:rPr lang="pt-BR" sz="2400" dirty="0" smtClean="0"/>
              <a:t>, mais forte o ácido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3- Quanto mais forte o ácido, mais fraca sua base conjugada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572164" cy="326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714348" y="285728"/>
            <a:ext cx="764386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Estrutura molecular e acidez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714348" y="1214422"/>
            <a:ext cx="75009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/>
              <a:t>Príncipio</a:t>
            </a:r>
            <a:r>
              <a:rPr lang="pt-BR" sz="2000" b="1" dirty="0" smtClean="0"/>
              <a:t>:</a:t>
            </a:r>
          </a:p>
          <a:p>
            <a:endParaRPr lang="pt-BR" sz="2000" dirty="0" smtClean="0"/>
          </a:p>
          <a:p>
            <a:pPr algn="just"/>
            <a:r>
              <a:rPr lang="pt-BR" sz="2400" dirty="0" smtClean="0"/>
              <a:t>Quanto mais estável for a base conjugada mais forte é o ácido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Quanto maior a </a:t>
            </a:r>
            <a:r>
              <a:rPr lang="pt-BR" sz="2400" dirty="0" err="1" smtClean="0"/>
              <a:t>deslocalização</a:t>
            </a:r>
            <a:r>
              <a:rPr lang="pt-BR" sz="2400" dirty="0" smtClean="0"/>
              <a:t> da carga negativa da base conjugada mais forte é o ácido</a:t>
            </a:r>
          </a:p>
          <a:p>
            <a:pPr algn="just"/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1472" y="3929066"/>
            <a:ext cx="7858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Fatores que influenciam a relação estrutura molecular e acidez:</a:t>
            </a:r>
          </a:p>
          <a:p>
            <a:pPr algn="just"/>
            <a:endParaRPr lang="pt-BR" b="1" dirty="0" smtClean="0"/>
          </a:p>
          <a:p>
            <a:pPr algn="ctr"/>
            <a:r>
              <a:rPr lang="pt-BR" sz="2400" dirty="0" smtClean="0"/>
              <a:t>1) </a:t>
            </a:r>
            <a:r>
              <a:rPr lang="pt-BR" sz="2400" dirty="0" err="1" smtClean="0"/>
              <a:t>Eletronegatividade</a:t>
            </a:r>
            <a:endParaRPr lang="pt-BR" sz="2400" dirty="0" smtClean="0"/>
          </a:p>
          <a:p>
            <a:pPr algn="ctr"/>
            <a:r>
              <a:rPr lang="pt-BR" sz="2400" dirty="0" smtClean="0"/>
              <a:t>2) Hibridização</a:t>
            </a:r>
          </a:p>
          <a:p>
            <a:pPr algn="ctr"/>
            <a:r>
              <a:rPr lang="pt-BR" sz="2400" dirty="0" smtClean="0"/>
              <a:t>3) Força da </a:t>
            </a:r>
            <a:r>
              <a:rPr lang="pt-BR" sz="2400" dirty="0" err="1" smtClean="0"/>
              <a:t>lgação</a:t>
            </a:r>
            <a:endParaRPr lang="pt-BR" sz="2400" dirty="0" smtClean="0"/>
          </a:p>
          <a:p>
            <a:pPr algn="ctr"/>
            <a:r>
              <a:rPr lang="pt-BR" sz="2400" dirty="0" smtClean="0"/>
              <a:t>4) Efeito </a:t>
            </a:r>
            <a:r>
              <a:rPr lang="pt-BR" sz="2400" dirty="0" err="1" smtClean="0"/>
              <a:t>mesomérico</a:t>
            </a:r>
            <a:endParaRPr lang="pt-BR" sz="2400" dirty="0" smtClean="0"/>
          </a:p>
          <a:p>
            <a:pPr algn="ctr"/>
            <a:r>
              <a:rPr lang="pt-BR" sz="2400" dirty="0" smtClean="0"/>
              <a:t>5) Efeito indutivo</a:t>
            </a:r>
          </a:p>
          <a:p>
            <a:pPr algn="ctr"/>
            <a:r>
              <a:rPr lang="pt-BR" sz="2400" dirty="0" smtClean="0"/>
              <a:t>6) </a:t>
            </a:r>
            <a:r>
              <a:rPr lang="pt-BR" sz="2400" dirty="0" err="1" smtClean="0"/>
              <a:t>Solvatação</a:t>
            </a:r>
            <a:endParaRPr lang="pt-BR" sz="2400" dirty="0" smtClean="0"/>
          </a:p>
          <a:p>
            <a:pPr algn="just"/>
            <a:endParaRPr lang="pt-BR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57158" y="1714488"/>
            <a:ext cx="8072494" cy="2000264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2571736" y="4286256"/>
            <a:ext cx="4071966" cy="2571744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93" y="714357"/>
            <a:ext cx="8538987" cy="545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de cantos arredondados 2"/>
          <p:cNvSpPr/>
          <p:nvPr/>
        </p:nvSpPr>
        <p:spPr>
          <a:xfrm>
            <a:off x="0" y="500042"/>
            <a:ext cx="885828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Efeito da </a:t>
            </a:r>
            <a:r>
              <a:rPr lang="pt-BR" sz="2800" b="1" dirty="0" err="1" smtClean="0"/>
              <a:t>eletronegatividade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929618" cy="585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de cantos arredondados 2"/>
          <p:cNvSpPr/>
          <p:nvPr/>
        </p:nvSpPr>
        <p:spPr>
          <a:xfrm>
            <a:off x="0" y="285728"/>
            <a:ext cx="914400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Efeito da hibridização do carbono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715403" cy="55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40" y="2357430"/>
            <a:ext cx="894031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62640"/>
            <a:ext cx="8286808" cy="635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de cantos arredondados 2"/>
          <p:cNvSpPr/>
          <p:nvPr/>
        </p:nvSpPr>
        <p:spPr>
          <a:xfrm>
            <a:off x="0" y="357166"/>
            <a:ext cx="9144000" cy="1071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Efeito do tamanho do átomo e da força de ligação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784" y="1357298"/>
            <a:ext cx="8546058" cy="4437651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1928794" y="4500570"/>
            <a:ext cx="4643470" cy="1285884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714348" y="357166"/>
            <a:ext cx="771530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Conceito de ácidos e bases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786478" cy="542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44" y="1986138"/>
            <a:ext cx="8159760" cy="381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de cantos arredondados 2"/>
          <p:cNvSpPr/>
          <p:nvPr/>
        </p:nvSpPr>
        <p:spPr>
          <a:xfrm>
            <a:off x="0" y="285728"/>
            <a:ext cx="9144000" cy="92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Efeitos eletrônicos: </a:t>
            </a:r>
            <a:r>
              <a:rPr lang="pt-BR" sz="3200" b="1" dirty="0" err="1" smtClean="0"/>
              <a:t>mesomeria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626" y="1142984"/>
            <a:ext cx="716698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981" y="1142985"/>
            <a:ext cx="7566609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3631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de cantos arredondados 3"/>
          <p:cNvSpPr/>
          <p:nvPr/>
        </p:nvSpPr>
        <p:spPr>
          <a:xfrm>
            <a:off x="0" y="285728"/>
            <a:ext cx="9144000" cy="92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Efeitos eletrônicos: indutivo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8964208" cy="32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2357430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Grupos I- e M-   </a:t>
            </a:r>
            <a:r>
              <a:rPr lang="pt-BR" sz="2400" b="1" dirty="0" smtClean="0">
                <a:sym typeface="Wingdings" pitchFamily="2" charset="2"/>
              </a:rPr>
              <a:t> Aumentam a acidez do composto</a:t>
            </a:r>
          </a:p>
          <a:p>
            <a:endParaRPr lang="pt-BR" sz="2400" b="1" dirty="0" smtClean="0">
              <a:sym typeface="Wingdings" pitchFamily="2" charset="2"/>
            </a:endParaRPr>
          </a:p>
          <a:p>
            <a:r>
              <a:rPr lang="pt-BR" sz="2400" b="1" dirty="0" smtClean="0">
                <a:solidFill>
                  <a:srgbClr val="FF0000"/>
                </a:solidFill>
                <a:sym typeface="Wingdings" pitchFamily="2" charset="2"/>
              </a:rPr>
              <a:t>Grupos I</a:t>
            </a:r>
            <a:r>
              <a:rPr lang="pt-BR" sz="2400" b="1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pt-BR" sz="2400" b="1" dirty="0" smtClean="0">
                <a:solidFill>
                  <a:srgbClr val="FF0000"/>
                </a:solidFill>
                <a:sym typeface="Wingdings" pitchFamily="2" charset="2"/>
              </a:rPr>
              <a:t> e M</a:t>
            </a:r>
            <a:r>
              <a:rPr lang="pt-BR" sz="2400" b="1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pt-BR" sz="2400" b="1" dirty="0" smtClean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pt-BR" sz="2400" b="1" dirty="0" smtClean="0">
                <a:sym typeface="Wingdings" pitchFamily="2" charset="2"/>
              </a:rPr>
              <a:t> Aumentam a </a:t>
            </a:r>
            <a:r>
              <a:rPr lang="pt-BR" sz="2400" b="1" dirty="0" err="1" smtClean="0">
                <a:sym typeface="Wingdings" pitchFamily="2" charset="2"/>
              </a:rPr>
              <a:t>basicidade</a:t>
            </a:r>
            <a:r>
              <a:rPr lang="pt-BR" sz="2400" b="1" dirty="0" smtClean="0">
                <a:sym typeface="Wingdings" pitchFamily="2" charset="2"/>
              </a:rPr>
              <a:t> composto</a:t>
            </a:r>
            <a:endParaRPr lang="pt-BR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4462485" cy="302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9343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285852" y="4071942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CH</a:t>
            </a:r>
            <a:r>
              <a:rPr lang="pt-BR" sz="2800" baseline="-25000" dirty="0" smtClean="0"/>
              <a:t>3</a:t>
            </a:r>
            <a:r>
              <a:rPr lang="pt-BR" sz="2800" dirty="0" smtClean="0"/>
              <a:t>-COOH         e        CH</a:t>
            </a:r>
            <a:r>
              <a:rPr lang="pt-BR" sz="2800" baseline="-25000" dirty="0" smtClean="0"/>
              <a:t>3</a:t>
            </a:r>
            <a:r>
              <a:rPr lang="pt-BR" sz="2800" dirty="0" smtClean="0"/>
              <a:t>-OH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1163"/>
            <a:ext cx="8710613" cy="367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" y="285728"/>
            <a:ext cx="8449484" cy="633370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88987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793642"/>
            <a:ext cx="7929618" cy="35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0" y="428604"/>
            <a:ext cx="9144000" cy="92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Acidez dos ácidos carboxílicos, fenóis e </a:t>
            </a:r>
            <a:r>
              <a:rPr lang="pt-BR" sz="3200" b="1" dirty="0" err="1" smtClean="0"/>
              <a:t>alcoois</a:t>
            </a:r>
            <a:endParaRPr lang="pt-BR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112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428868"/>
            <a:ext cx="7595804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36" y="1285860"/>
            <a:ext cx="89017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143248"/>
            <a:ext cx="717523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42918"/>
            <a:ext cx="908725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7927717" cy="439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6605801" cy="152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145169"/>
            <a:ext cx="5765509" cy="5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883917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de cantos arredondados 2"/>
          <p:cNvSpPr/>
          <p:nvPr/>
        </p:nvSpPr>
        <p:spPr>
          <a:xfrm>
            <a:off x="0" y="642918"/>
            <a:ext cx="9144000" cy="928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Efeitos dos substituintes </a:t>
            </a:r>
          </a:p>
          <a:p>
            <a:pPr algn="ctr"/>
            <a:r>
              <a:rPr lang="pt-BR" sz="3200" b="1" dirty="0" smtClean="0"/>
              <a:t>na acidez e </a:t>
            </a:r>
            <a:r>
              <a:rPr lang="pt-BR" sz="3200" b="1" dirty="0" err="1" smtClean="0"/>
              <a:t>basicidade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66"/>
            <a:ext cx="6858047" cy="615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1838299" cy="223094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9173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34392"/>
            <a:ext cx="9144000" cy="305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73" y="857232"/>
            <a:ext cx="8084695" cy="478751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49370"/>
            <a:ext cx="8858280" cy="209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839396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711" y="1571612"/>
            <a:ext cx="9100967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8486834" cy="270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04172"/>
            <a:ext cx="9183399" cy="426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99" y="1857364"/>
            <a:ext cx="900780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8925544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10020"/>
            <a:ext cx="9010299" cy="319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934" y="1214422"/>
            <a:ext cx="873413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9976"/>
            <a:ext cx="9187739" cy="355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028" y="1071545"/>
            <a:ext cx="8470376" cy="461489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16" y="1643051"/>
            <a:ext cx="90129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284"/>
            <a:ext cx="8358246" cy="647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992" y="571480"/>
            <a:ext cx="7044594" cy="31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891168"/>
            <a:ext cx="2386015" cy="216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98062"/>
            <a:ext cx="8143932" cy="576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9449"/>
            <a:ext cx="7072362" cy="666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6984"/>
            <a:ext cx="8786842" cy="380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89" y="1357298"/>
            <a:ext cx="8694077" cy="50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3428992" y="500042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/>
              <a:t>Basicidade</a:t>
            </a:r>
            <a:endParaRPr lang="pt-BR" sz="32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989" y="1357298"/>
            <a:ext cx="865602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71282"/>
            <a:ext cx="8501122" cy="476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107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500042"/>
            <a:ext cx="7573420" cy="538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000768"/>
            <a:ext cx="7219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04" y="714356"/>
            <a:ext cx="877679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498" y="642918"/>
            <a:ext cx="816250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057" y="857232"/>
            <a:ext cx="8039885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3656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9144000" cy="114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00240"/>
            <a:ext cx="6991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214546" y="857232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Acidez na fase gasosa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4893"/>
            <a:ext cx="8286808" cy="634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428596" y="5643578"/>
            <a:ext cx="8143932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735</TotalTime>
  <Words>189</Words>
  <Application>Microsoft Office PowerPoint</Application>
  <PresentationFormat>Apresentação na tela (4:3)</PresentationFormat>
  <Paragraphs>43</Paragraphs>
  <Slides>62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3" baseType="lpstr">
      <vt:lpstr>Balcão Envidraçado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53</cp:revision>
  <dcterms:created xsi:type="dcterms:W3CDTF">2014-06-02T18:47:10Z</dcterms:created>
  <dcterms:modified xsi:type="dcterms:W3CDTF">2014-07-02T17:12:09Z</dcterms:modified>
</cp:coreProperties>
</file>