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13"/>
  </p:notesMasterIdLst>
  <p:sldIdLst>
    <p:sldId id="256" r:id="rId2"/>
    <p:sldId id="308" r:id="rId3"/>
    <p:sldId id="309" r:id="rId4"/>
    <p:sldId id="310" r:id="rId5"/>
    <p:sldId id="311" r:id="rId6"/>
    <p:sldId id="333" r:id="rId7"/>
    <p:sldId id="334" r:id="rId8"/>
    <p:sldId id="335" r:id="rId9"/>
    <p:sldId id="336" r:id="rId10"/>
    <p:sldId id="337" r:id="rId11"/>
    <p:sldId id="332" r:id="rId12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1pPr>
    <a:lvl2pPr marL="4572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2pPr>
    <a:lvl3pPr marL="9144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3pPr>
    <a:lvl4pPr marL="13716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4pPr>
    <a:lvl5pPr marL="18288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75" d="100"/>
          <a:sy n="75" d="100"/>
        </p:scale>
        <p:origin x="-1014" y="6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10695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84613" y="0"/>
            <a:ext cx="2970212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4037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8685213"/>
            <a:ext cx="2970213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fld id="{127069A0-6DF6-4C30-ABBB-CB52026297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00E6418-7220-4B12-91F1-A6E03B3BF986}" type="slidenum">
              <a:rPr lang="pt-BR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1</a:t>
            </a:fld>
            <a:endParaRPr lang="pt-BR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50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50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4D5D519-6478-4D09-AE81-C71752F36075}" type="slidenum">
              <a:rPr lang="pt-BR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2</a:t>
            </a:fld>
            <a:endParaRPr lang="pt-BR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60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60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anto_slide_IFR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3" y="3335338"/>
            <a:ext cx="4643437" cy="352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Logo IFR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9275"/>
            <a:ext cx="6227763" cy="271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-1588" y="3148013"/>
            <a:ext cx="9145588" cy="84137"/>
          </a:xfrm>
          <a:prstGeom prst="rect">
            <a:avLst/>
          </a:prstGeom>
          <a:gradFill rotWithShape="1">
            <a:gsLst>
              <a:gs pos="0">
                <a:schemeClr val="tx1">
                  <a:alpha val="85001"/>
                </a:schemeClr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pic>
        <p:nvPicPr>
          <p:cNvPr id="7" name="Picture 7" descr="Logo cor vertica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2950" y="558800"/>
            <a:ext cx="195103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260350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5157788"/>
            <a:ext cx="6400800" cy="15367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16742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357563"/>
            <a:ext cx="7772400" cy="1470025"/>
          </a:xfrm>
        </p:spPr>
        <p:txBody>
          <a:bodyPr anchor="ctr"/>
          <a:lstStyle>
            <a:lvl1pPr>
              <a:defRPr>
                <a:solidFill>
                  <a:srgbClr val="669900"/>
                </a:solidFill>
                <a:latin typeface="Arial" charset="0"/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083BF-DD01-4BC5-8B60-0A24671F7CF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011988" y="214313"/>
            <a:ext cx="1943100" cy="59182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82688" y="214313"/>
            <a:ext cx="5676900" cy="59182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0B81B-829A-4152-B050-9D5DB29EE11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58888" y="214313"/>
            <a:ext cx="7685087" cy="1462087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87748-DD25-4A9E-B56C-F22FC8F37F0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A9AD4-6859-404A-B99A-16F9802209A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3BF77-0995-497D-B205-8A364E24D51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8C7E7-4572-4C16-8F58-B1F31B65149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1855D-1353-4597-B63A-A2013C90E5B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95344-27DE-4610-BDF8-8284423CE90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1951D-1CE7-4253-919F-0E5E85313DF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3131B-F68D-4BD8-92F6-3C69F3E5FCE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255320-B047-4A94-8AC1-EB06FFE3A74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2" descr="canto_slide_IFRN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500563" y="3335338"/>
            <a:ext cx="4643437" cy="352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15" name="Rectangle 3"/>
          <p:cNvSpPr>
            <a:spLocks noChangeArrowheads="1"/>
          </p:cNvSpPr>
          <p:nvPr/>
        </p:nvSpPr>
        <p:spPr bwMode="auto">
          <a:xfrm>
            <a:off x="0" y="0"/>
            <a:ext cx="9144000" cy="1700213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54A800">
                  <a:alpha val="7000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sp>
        <p:nvSpPr>
          <p:cNvPr id="103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214313"/>
            <a:ext cx="768508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3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Cfcfcf</a:t>
            </a:r>
          </a:p>
          <a:p>
            <a:pPr lvl="2"/>
            <a:r>
              <a:rPr lang="pt-BR" smtClean="0"/>
              <a:t>Fff	</a:t>
            </a:r>
          </a:p>
          <a:p>
            <a:pPr lvl="3"/>
            <a:r>
              <a:rPr lang="pt-BR" smtClean="0"/>
              <a:t>fsfsf</a:t>
            </a:r>
          </a:p>
        </p:txBody>
      </p:sp>
      <p:sp>
        <p:nvSpPr>
          <p:cNvPr id="11571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571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572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fld id="{86460072-E426-4C5B-8A6F-3543450D0C0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15721" name="Rectangle 9"/>
          <p:cNvSpPr>
            <a:spLocks noChangeArrowheads="1"/>
          </p:cNvSpPr>
          <p:nvPr/>
        </p:nvSpPr>
        <p:spPr bwMode="auto">
          <a:xfrm>
            <a:off x="3175" y="1690688"/>
            <a:ext cx="9140825" cy="84137"/>
          </a:xfrm>
          <a:prstGeom prst="rect">
            <a:avLst/>
          </a:prstGeom>
          <a:gradFill rotWithShape="1">
            <a:gsLst>
              <a:gs pos="0">
                <a:schemeClr val="tx1">
                  <a:alpha val="99001"/>
                </a:schemeClr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graphicFrame>
        <p:nvGraphicFramePr>
          <p:cNvPr id="1026" name="Object 10"/>
          <p:cNvGraphicFramePr>
            <a:graphicFrameLocks noChangeAspect="1"/>
          </p:cNvGraphicFramePr>
          <p:nvPr/>
        </p:nvGraphicFramePr>
        <p:xfrm>
          <a:off x="28575" y="73025"/>
          <a:ext cx="1169988" cy="1555750"/>
        </p:xfrm>
        <a:graphic>
          <a:graphicData uri="http://schemas.openxmlformats.org/presentationml/2006/ole">
            <p:oleObj spid="_x0000_s1026" name="Imagem de bitmap" r:id="rId16" imgW="2771429" imgH="3685714" progId="PBrush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54A800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B900"/>
        </a:buClr>
        <a:buSzPct val="8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66FF66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2708275"/>
            <a:ext cx="8424614" cy="1922463"/>
          </a:xfrm>
        </p:spPr>
        <p:txBody>
          <a:bodyPr lIns="90000" tIns="46800" rIns="90000" bIns="46800" anchor="b"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Curso:	        Técnico Integrado em Informática </a:t>
            </a:r>
            <a:br>
              <a:rPr lang="pt-B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B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Disciplina : Eletricidade Instrumental</a:t>
            </a:r>
            <a:endParaRPr lang="pt-BR" sz="4000" b="1" dirty="0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71600" y="4941888"/>
            <a:ext cx="7272807" cy="1516062"/>
          </a:xfrm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/>
              <a:t>Energia e Potência</a:t>
            </a:r>
          </a:p>
        </p:txBody>
      </p:sp>
      <p:sp>
        <p:nvSpPr>
          <p:cNvPr id="6148" name="Rectangle 3"/>
          <p:cNvSpPr>
            <a:spLocks noChangeArrowheads="1"/>
          </p:cNvSpPr>
          <p:nvPr/>
        </p:nvSpPr>
        <p:spPr bwMode="auto">
          <a:xfrm>
            <a:off x="1403350" y="5876925"/>
            <a:ext cx="6400800" cy="600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3203848" y="6165304"/>
            <a:ext cx="363462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ahoma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600" b="1" dirty="0" err="1" smtClean="0">
                <a:solidFill>
                  <a:srgbClr val="000000"/>
                </a:solidFill>
              </a:rPr>
              <a:t>Profª</a:t>
            </a:r>
            <a:r>
              <a:rPr lang="pt-BR" sz="1600" b="1" dirty="0" smtClean="0">
                <a:solidFill>
                  <a:srgbClr val="000000"/>
                </a:solidFill>
              </a:rPr>
              <a:t>. </a:t>
            </a:r>
            <a:r>
              <a:rPr lang="pt-BR" sz="1600" b="1" dirty="0" err="1" smtClean="0">
                <a:solidFill>
                  <a:srgbClr val="000000"/>
                </a:solidFill>
              </a:rPr>
              <a:t>Katiuscia</a:t>
            </a:r>
            <a:r>
              <a:rPr lang="pt-BR" sz="1600" b="1" dirty="0" smtClean="0">
                <a:solidFill>
                  <a:srgbClr val="000000"/>
                </a:solidFill>
              </a:rPr>
              <a:t> Lopes dos Santos</a:t>
            </a:r>
            <a:endParaRPr lang="pt-BR" sz="16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Atividade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pt-BR" sz="2000" dirty="0" smtClean="0"/>
              <a:t>3. Um aquecedor consome 3,4 A, quando submetido a uma tensão de 220V. Calcule a intensidade da corrente que o percorre se lhe forem aplicadas as seguintes tensões.</a:t>
            </a:r>
          </a:p>
          <a:p>
            <a:pPr marL="514350" indent="-514350">
              <a:buAutoNum type="alphaLcParenR"/>
            </a:pPr>
            <a:r>
              <a:rPr lang="pt-BR" sz="2000" dirty="0" smtClean="0"/>
              <a:t>100V</a:t>
            </a:r>
          </a:p>
          <a:p>
            <a:pPr marL="514350" indent="-514350">
              <a:buAutoNum type="alphaLcParenR"/>
            </a:pPr>
            <a:r>
              <a:rPr lang="pt-BR" sz="2000" dirty="0" smtClean="0"/>
              <a:t>0,250 </a:t>
            </a:r>
            <a:r>
              <a:rPr lang="pt-BR" sz="2000" dirty="0" err="1" smtClean="0"/>
              <a:t>Quilovolts</a:t>
            </a:r>
            <a:r>
              <a:rPr lang="pt-BR" sz="2000" smtClean="0"/>
              <a:t> (KV)</a:t>
            </a:r>
          </a:p>
          <a:p>
            <a:pPr marL="514350" indent="-514350">
              <a:buNone/>
            </a:pPr>
            <a:endParaRPr lang="pt-BR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Referencias Bibliográficas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António J. Branco, Livro Manual de Instalação e Reparação de Computadores, FCA – Editora de Informática, 2011</a:t>
            </a:r>
          </a:p>
          <a:p>
            <a:endParaRPr lang="pt-B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A734BD-0F6C-4D2F-B25C-2E440B1A68D4}" type="slidenum">
              <a:rPr lang="pt-BR" smtClean="0">
                <a:ea typeface="Lucida Sans Unicode" pitchFamily="34" charset="0"/>
                <a:cs typeface="Lucida Sans Unicode" pitchFamily="34" charset="0"/>
              </a:rPr>
              <a:pPr/>
              <a:t>2</a:t>
            </a:fld>
            <a:endParaRPr lang="pt-BR" smtClean="0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857375"/>
            <a:ext cx="7772400" cy="5000625"/>
          </a:xfrm>
        </p:spPr>
        <p:txBody>
          <a:bodyPr lIns="90000" tIns="46800" rIns="90000" bIns="46800"/>
          <a:lstStyle/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000" dirty="0" smtClean="0"/>
              <a:t>Revisar os assuntos dados pelo </a:t>
            </a:r>
            <a:r>
              <a:rPr lang="pt-BR" sz="2000" dirty="0" err="1" smtClean="0"/>
              <a:t>Profº</a:t>
            </a:r>
            <a:r>
              <a:rPr lang="pt-BR" sz="2000" dirty="0" smtClean="0"/>
              <a:t> João Paulo de forma resumida, fazendo com que o aluno lembre dos conceitos já adquiridos.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t-BR" sz="2000" dirty="0" smtClean="0"/>
          </a:p>
        </p:txBody>
      </p:sp>
      <p:sp>
        <p:nvSpPr>
          <p:cNvPr id="4" name="CaixaDeTexto 3"/>
          <p:cNvSpPr txBox="1"/>
          <p:nvPr/>
        </p:nvSpPr>
        <p:spPr>
          <a:xfrm>
            <a:off x="1403350" y="836613"/>
            <a:ext cx="396081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4000" dirty="0">
                <a:latin typeface="+mj-lt"/>
                <a:cs typeface="Times New Roman" pitchFamily="18" charset="0"/>
              </a:rPr>
              <a:t>Objetivo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sz="2000" b="1" dirty="0" smtClean="0"/>
              <a:t>RELEMBRANDO AS AULAS ANTERIORES</a:t>
            </a:r>
          </a:p>
          <a:p>
            <a:pPr algn="ctr">
              <a:buNone/>
            </a:pPr>
            <a:endParaRPr lang="pt-BR" sz="2000" b="1" dirty="0" smtClean="0"/>
          </a:p>
          <a:p>
            <a:r>
              <a:rPr lang="pt-BR" sz="2000" b="1" dirty="0" smtClean="0"/>
              <a:t>Fundamentos de Eletricidade</a:t>
            </a:r>
            <a:endParaRPr lang="pt-BR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/>
              <a:t>ENERGIA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Energia de um Corpo – Entende-se por energia produzida por um corpo, a capacidade que possui para produzir trabalho.</a:t>
            </a:r>
            <a:r>
              <a:rPr lang="pt-BR" sz="2000" dirty="0"/>
              <a:t> </a:t>
            </a:r>
            <a:r>
              <a:rPr lang="pt-BR" sz="2000" dirty="0" smtClean="0"/>
              <a:t>Exemplos: corte de Madeiras, levantar e deslocar pesos, construir uma casa e andar de bicicleta.</a:t>
            </a:r>
          </a:p>
          <a:p>
            <a:r>
              <a:rPr lang="pt-BR" sz="2000" dirty="0" smtClean="0"/>
              <a:t>Fontes de Energia – As fontes de energia podem ser de dois tipos:</a:t>
            </a:r>
          </a:p>
          <a:p>
            <a:pPr lvl="1"/>
            <a:r>
              <a:rPr lang="pt-BR" sz="1600" dirty="0" smtClean="0"/>
              <a:t>Renováveis – Teoricamente inesgotáveis: Sol (Energia solar), movimento das águas (Energia hidroelétrica , energia dos mares), vento (Energia Eólica).</a:t>
            </a:r>
          </a:p>
          <a:p>
            <a:pPr lvl="1"/>
            <a:r>
              <a:rPr lang="pt-BR" sz="1600" dirty="0" smtClean="0"/>
              <a:t>Não Renováveis – Esgotam-se ao longo do tempo e são de duração limitada: Petróleo, carvão, minerais (Energia termoelétrica).</a:t>
            </a:r>
          </a:p>
          <a:p>
            <a:pPr lvl="1">
              <a:buNone/>
            </a:pPr>
            <a:endParaRPr lang="pt-B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b="1" dirty="0" smtClean="0"/>
              <a:t>TRANSFORMAÇÕES ENERGÉTICAS</a:t>
            </a:r>
            <a:endParaRPr lang="pt-BR" sz="28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sz="2000" dirty="0" smtClean="0"/>
              <a:t>Entende-se por transformação energética qualquer mudança de uma determinada forma de energia para outra:</a:t>
            </a:r>
          </a:p>
          <a:p>
            <a:r>
              <a:rPr lang="pt-BR" sz="2000" dirty="0" smtClean="0"/>
              <a:t>Energia Elétrica em Mecânica/ Energia Mecânica em Elétrica.</a:t>
            </a:r>
          </a:p>
          <a:p>
            <a:r>
              <a:rPr lang="pt-BR" sz="2000" dirty="0" smtClean="0"/>
              <a:t>Energia Elétrica em Energia </a:t>
            </a:r>
            <a:r>
              <a:rPr lang="pt-BR" sz="2000" dirty="0" err="1" smtClean="0"/>
              <a:t>Colorífera</a:t>
            </a:r>
            <a:endParaRPr lang="pt-BR" sz="2000" dirty="0" smtClean="0"/>
          </a:p>
          <a:p>
            <a:r>
              <a:rPr lang="pt-BR" sz="2000" dirty="0" smtClean="0"/>
              <a:t>Energia química em Energia Elétrica / Energia Elétrica em química.</a:t>
            </a:r>
          </a:p>
          <a:p>
            <a:pPr>
              <a:buNone/>
            </a:pPr>
            <a:r>
              <a:rPr lang="pt-BR" sz="2000" b="1" dirty="0" smtClean="0"/>
              <a:t>Lei da Conservação de Energia</a:t>
            </a:r>
          </a:p>
          <a:p>
            <a:pPr>
              <a:buNone/>
            </a:pPr>
            <a:r>
              <a:rPr lang="pt-BR" sz="2000" i="1" dirty="0" smtClean="0"/>
              <a:t>“Na Natureza nada se cria, nada se perde, tudo se transforma.”</a:t>
            </a:r>
          </a:p>
          <a:p>
            <a:pPr algn="r">
              <a:buNone/>
            </a:pPr>
            <a:r>
              <a:rPr lang="pt-BR" sz="2000" i="1" dirty="0" smtClean="0"/>
              <a:t>(Lavoisier, 1743-1794)</a:t>
            </a:r>
          </a:p>
          <a:p>
            <a:pPr>
              <a:buNone/>
            </a:pPr>
            <a:r>
              <a:rPr lang="pt-BR" sz="2000" dirty="0" smtClean="0"/>
              <a:t>	Num sistema energético, não há criação nem destruição de energia, mas apenas transformações e transferência de energia; se o sistema for isolado, a energia total mantém-se constante.</a:t>
            </a:r>
          </a:p>
          <a:p>
            <a:pPr>
              <a:buNone/>
            </a:pPr>
            <a:endParaRPr lang="pt-B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/>
              <a:t>LEI DE JOULE</a:t>
            </a:r>
            <a:endParaRPr lang="pt-BR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A energia elétrica que se transforma em energia calorífera num receptor ou num condutor é diretamente proporcional à resistência elétrica deste, ao quadrado da corrente que o percorre e ao tempo de passagem da corrente.</a:t>
            </a:r>
          </a:p>
          <a:p>
            <a:r>
              <a:rPr lang="pt-BR" sz="2000" dirty="0" smtClean="0"/>
              <a:t>O efeito joule (James Joule, físico inglês) consiste na transformação da energia elétrica em energia calorífera.</a:t>
            </a:r>
          </a:p>
          <a:p>
            <a:r>
              <a:rPr lang="pt-BR" sz="2000" dirty="0" smtClean="0"/>
              <a:t> As vantagens incluem o fato de a energia ser aproveitada para irradiadores, ferros de engomar e torradeiras. O principal inconveniente consiste no fato de se tratar de uma forma degredada de energia, porque se dissipa, e, como tal, perde-se.</a:t>
            </a:r>
          </a:p>
          <a:p>
            <a:pPr>
              <a:buNone/>
            </a:pPr>
            <a:r>
              <a:rPr lang="pt-BR" sz="2000" b="1" dirty="0" smtClean="0"/>
              <a:t>Calorias</a:t>
            </a:r>
          </a:p>
          <a:p>
            <a:pPr>
              <a:buNone/>
            </a:pPr>
            <a:r>
              <a:rPr lang="pt-BR" sz="2000" dirty="0" smtClean="0"/>
              <a:t>Podemos  falar em quantidade de calor (Q) em vez de energia calorífera (W).</a:t>
            </a:r>
            <a:endParaRPr lang="pt-BR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/>
              <a:t>POTÊNCIA E ENERGIA</a:t>
            </a:r>
            <a:endParaRPr lang="pt-BR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sz="2000" dirty="0" smtClean="0"/>
              <a:t>Podemos definir potência como a energia absorvida ou fornecida por unidade de tempo:</a:t>
            </a:r>
          </a:p>
          <a:p>
            <a:r>
              <a:rPr lang="pt-BR" sz="2000" dirty="0" smtClean="0"/>
              <a:t>P = Potência – Joules (J) ou Watts (W);</a:t>
            </a:r>
          </a:p>
          <a:p>
            <a:r>
              <a:rPr lang="pt-BR" sz="2000" dirty="0" smtClean="0"/>
              <a:t>W = Energia – J</a:t>
            </a:r>
          </a:p>
          <a:p>
            <a:r>
              <a:rPr lang="pt-BR" sz="2000" dirty="0" smtClean="0"/>
              <a:t>T = Tempo – segundos (s).</a:t>
            </a:r>
          </a:p>
          <a:p>
            <a:pPr algn="ctr">
              <a:buNone/>
            </a:pPr>
            <a:r>
              <a:rPr lang="pt-BR" sz="2000" b="1" dirty="0" smtClean="0"/>
              <a:t>Unidades de Potência e de Energia</a:t>
            </a:r>
          </a:p>
          <a:p>
            <a:pPr>
              <a:buNone/>
            </a:pPr>
            <a:r>
              <a:rPr lang="pt-BR" sz="2000" dirty="0" smtClean="0"/>
              <a:t>	A potência é expressa em Watts e a energia em Joules, sendo ambas unidades de medidas.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b="1" dirty="0" smtClean="0"/>
              <a:t>Unidade prática na Medição de Energia (Watt – Hora)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87624" y="1772816"/>
            <a:ext cx="7772400" cy="4503713"/>
          </a:xfrm>
        </p:spPr>
        <p:txBody>
          <a:bodyPr/>
          <a:lstStyle/>
          <a:p>
            <a:pPr>
              <a:buNone/>
            </a:pPr>
            <a:r>
              <a:rPr lang="pt-BR" sz="1800" dirty="0" smtClean="0"/>
              <a:t>Um Watt-hora é a energia fornecida por um gerador ou absorvida por um receptor, com a potência de 1W, durante 1 hora.</a:t>
            </a:r>
          </a:p>
          <a:p>
            <a:pPr>
              <a:buNone/>
            </a:pPr>
            <a:r>
              <a:rPr lang="pt-BR" sz="1800" dirty="0" smtClean="0"/>
              <a:t>Os valores usuais para alguns receptores padrão são:</a:t>
            </a:r>
          </a:p>
          <a:p>
            <a:r>
              <a:rPr lang="pt-BR" sz="1800" dirty="0" err="1" smtClean="0"/>
              <a:t>Lampadas</a:t>
            </a:r>
            <a:r>
              <a:rPr lang="pt-BR" sz="1800" dirty="0" smtClean="0"/>
              <a:t> – 15W, 25W, 40W, 75W;</a:t>
            </a:r>
          </a:p>
          <a:p>
            <a:r>
              <a:rPr lang="pt-BR" sz="1800" dirty="0" smtClean="0"/>
              <a:t>Irradiadores – 500W, 750W, 1000W;</a:t>
            </a:r>
          </a:p>
          <a:p>
            <a:r>
              <a:rPr lang="pt-BR" sz="1800" dirty="0" smtClean="0"/>
              <a:t>Micro-ondas – 750W, 1000W</a:t>
            </a:r>
          </a:p>
          <a:p>
            <a:pPr>
              <a:buNone/>
            </a:pPr>
            <a:r>
              <a:rPr lang="pt-BR" sz="1800" dirty="0" smtClean="0"/>
              <a:t>Expressão para cálculo de consumo de energia: W=RI</a:t>
            </a:r>
            <a:r>
              <a:rPr lang="pt-BR" sz="1800" baseline="30000" dirty="0" smtClean="0"/>
              <a:t>2</a:t>
            </a:r>
            <a:r>
              <a:rPr lang="pt-BR" sz="1800" dirty="0" smtClean="0"/>
              <a:t>t</a:t>
            </a:r>
          </a:p>
          <a:p>
            <a:r>
              <a:rPr lang="pt-BR" sz="1800" dirty="0" smtClean="0"/>
              <a:t>W = Energia elétrica transformada em Joules – J</a:t>
            </a:r>
          </a:p>
          <a:p>
            <a:r>
              <a:rPr lang="pt-BR" sz="1800" dirty="0" smtClean="0"/>
              <a:t>R  = Resistência elétrica - </a:t>
            </a:r>
            <a:r>
              <a:rPr lang="el-GR" sz="1800" dirty="0" smtClean="0"/>
              <a:t>Ω</a:t>
            </a:r>
            <a:endParaRPr lang="pt-BR" sz="1800" dirty="0" smtClean="0"/>
          </a:p>
          <a:p>
            <a:r>
              <a:rPr lang="pt-BR" sz="1800" dirty="0" smtClean="0"/>
              <a:t>I = Intensidade da corrente – A</a:t>
            </a:r>
          </a:p>
          <a:p>
            <a:r>
              <a:rPr lang="pt-BR" sz="1800" dirty="0" smtClean="0"/>
              <a:t>Tempo de passagem da corrente - s</a:t>
            </a:r>
          </a:p>
          <a:p>
            <a:pPr>
              <a:buNone/>
            </a:pPr>
            <a:r>
              <a:rPr lang="pt-BR" sz="1800" dirty="0" smtClean="0"/>
              <a:t>Expressão para cálculo da potência </a:t>
            </a:r>
            <a:r>
              <a:rPr lang="pt-BR" sz="1800" dirty="0" err="1" smtClean="0"/>
              <a:t>elética</a:t>
            </a:r>
            <a:r>
              <a:rPr lang="pt-BR" sz="1800" dirty="0" smtClean="0"/>
              <a:t>: P = UI</a:t>
            </a:r>
          </a:p>
          <a:p>
            <a:r>
              <a:rPr lang="pt-BR" sz="1800" dirty="0" smtClean="0"/>
              <a:t>P = Potência elétrica – Definida em W;</a:t>
            </a:r>
          </a:p>
          <a:p>
            <a:r>
              <a:rPr lang="pt-BR" sz="1800" dirty="0" smtClean="0"/>
              <a:t>U = Tensão elétrica – Definida em V;</a:t>
            </a:r>
          </a:p>
          <a:p>
            <a:r>
              <a:rPr lang="pt-BR" sz="1800" dirty="0" smtClean="0"/>
              <a:t>I = Intensidade de corrente – Definida em A.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Atividade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pt-BR" sz="2000" dirty="0" smtClean="0"/>
              <a:t>Uma resistência absorve 0,8 A, quando submetida a 24V. Calcule o valor da tensão que lhe é </a:t>
            </a:r>
            <a:r>
              <a:rPr lang="pt-BR" sz="2000" dirty="0" smtClean="0"/>
              <a:t>aplicada, </a:t>
            </a:r>
            <a:r>
              <a:rPr lang="pt-BR" sz="2000" dirty="0" smtClean="0"/>
              <a:t>quando absorve 0,5 </a:t>
            </a:r>
            <a:r>
              <a:rPr lang="pt-BR" sz="2000" dirty="0" smtClean="0"/>
              <a:t>A de corrente.</a:t>
            </a:r>
            <a:endParaRPr lang="pt-BR" sz="2000" dirty="0" smtClean="0"/>
          </a:p>
          <a:p>
            <a:pPr marL="457200" indent="-457200">
              <a:buAutoNum type="arabicPeriod"/>
            </a:pPr>
            <a:r>
              <a:rPr lang="pt-BR" sz="2000" dirty="0" smtClean="0"/>
              <a:t>Num ensaio laboratorial com uma resistência R, de valor constante, registraram os valores constantes no quadro abaixo. Complete os valores que falta (?).</a:t>
            </a:r>
          </a:p>
          <a:p>
            <a:pPr marL="457200" indent="-457200">
              <a:buNone/>
            </a:pPr>
            <a:r>
              <a:rPr lang="pt-BR" sz="2000" dirty="0" smtClean="0"/>
              <a:t> </a:t>
            </a:r>
            <a:endParaRPr lang="pt-BR" sz="2000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2123729" y="4149080"/>
          <a:ext cx="4824534" cy="19442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8178"/>
                <a:gridCol w="1608178"/>
                <a:gridCol w="1608178"/>
              </a:tblGrid>
              <a:tr h="71629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Tensão</a:t>
                      </a:r>
                    </a:p>
                    <a:p>
                      <a:pPr algn="ctr"/>
                      <a:r>
                        <a:rPr lang="pt-BR" dirty="0" smtClean="0"/>
                        <a:t> (U)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Intensidade (I)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Resistência (</a:t>
                      </a:r>
                      <a:r>
                        <a:rPr lang="el-GR" dirty="0" smtClean="0"/>
                        <a:t>Ω</a:t>
                      </a:r>
                      <a:r>
                        <a:rPr lang="pt-BR" dirty="0" smtClean="0"/>
                        <a:t>)</a:t>
                      </a:r>
                      <a:endParaRPr lang="pt-BR" dirty="0"/>
                    </a:p>
                  </a:txBody>
                  <a:tcPr/>
                </a:tc>
              </a:tr>
              <a:tr h="409309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0,3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?</a:t>
                      </a:r>
                      <a:endParaRPr lang="pt-BR" dirty="0"/>
                    </a:p>
                  </a:txBody>
                  <a:tcPr/>
                </a:tc>
              </a:tr>
              <a:tr h="409309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?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?</a:t>
                      </a:r>
                      <a:endParaRPr lang="pt-BR" dirty="0"/>
                    </a:p>
                  </a:txBody>
                  <a:tcPr/>
                </a:tc>
              </a:tr>
              <a:tr h="409309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?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0,7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?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1_Geométrico">
  <a:themeElements>
    <a:clrScheme name="1_Geométrico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1_Geométrico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Geométrico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eométrico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eométrico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ométrico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ométrico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ométrico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IF-RN</Template>
  <TotalTime>2317</TotalTime>
  <Words>676</Words>
  <Application>Microsoft Office PowerPoint</Application>
  <PresentationFormat>Apresentação na tela (4:3)</PresentationFormat>
  <Paragraphs>77</Paragraphs>
  <Slides>11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3" baseType="lpstr">
      <vt:lpstr>1_Geométrico</vt:lpstr>
      <vt:lpstr>Imagem de bitmap</vt:lpstr>
      <vt:lpstr>Curso:         Técnico Integrado em Informática  Disciplina : Eletricidade Instrumental</vt:lpstr>
      <vt:lpstr>Slide 2</vt:lpstr>
      <vt:lpstr>Introdução</vt:lpstr>
      <vt:lpstr>ENERGIA</vt:lpstr>
      <vt:lpstr>TRANSFORMAÇÕES ENERGÉTICAS</vt:lpstr>
      <vt:lpstr>LEI DE JOULE</vt:lpstr>
      <vt:lpstr>POTÊNCIA E ENERGIA</vt:lpstr>
      <vt:lpstr>Unidade prática na Medição de Energia (Watt – Hora)</vt:lpstr>
      <vt:lpstr>Atividade</vt:lpstr>
      <vt:lpstr>Atividade</vt:lpstr>
      <vt:lpstr>Referencias Bibliográficas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</dc:creator>
  <cp:lastModifiedBy>Katiuscia</cp:lastModifiedBy>
  <cp:revision>168</cp:revision>
  <dcterms:modified xsi:type="dcterms:W3CDTF">2012-09-27T15:10:00Z</dcterms:modified>
</cp:coreProperties>
</file>