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3"/>
  </p:notesMasterIdLst>
  <p:sldIdLst>
    <p:sldId id="256" r:id="rId2"/>
    <p:sldId id="308" r:id="rId3"/>
    <p:sldId id="309" r:id="rId4"/>
    <p:sldId id="310" r:id="rId5"/>
    <p:sldId id="311" r:id="rId6"/>
    <p:sldId id="333" r:id="rId7"/>
    <p:sldId id="334" r:id="rId8"/>
    <p:sldId id="335" r:id="rId9"/>
    <p:sldId id="336" r:id="rId10"/>
    <p:sldId id="337" r:id="rId11"/>
    <p:sldId id="332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01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p:oleObj spid="_x0000_s1026" name="Imagem de bitmap" r:id="rId16" imgW="2771429" imgH="3685714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Eletricidade Instrumental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Energia e Potência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t-BR" sz="2000" dirty="0" smtClean="0"/>
              <a:t>3. Um aquecedor consome 3,4 A, quando submetido a uma tensão de 220V. Calcule a intensidade da corrente que o percorre se lhe forem aplicadas as seguintes tensões.</a:t>
            </a:r>
          </a:p>
          <a:p>
            <a:pPr marL="514350" indent="-514350">
              <a:buAutoNum type="alphaLcParenR"/>
            </a:pPr>
            <a:r>
              <a:rPr lang="pt-BR" sz="2000" dirty="0" smtClean="0"/>
              <a:t>100V</a:t>
            </a:r>
          </a:p>
          <a:p>
            <a:pPr marL="514350" indent="-514350">
              <a:buAutoNum type="alphaLcParenR"/>
            </a:pPr>
            <a:r>
              <a:rPr lang="pt-BR" sz="2000" dirty="0" smtClean="0"/>
              <a:t>0,250 </a:t>
            </a:r>
            <a:r>
              <a:rPr lang="pt-BR" sz="2000" dirty="0" err="1" smtClean="0"/>
              <a:t>Quilovolts</a:t>
            </a:r>
            <a:r>
              <a:rPr lang="pt-BR" sz="2000" smtClean="0"/>
              <a:t> (KV)</a:t>
            </a:r>
          </a:p>
          <a:p>
            <a:pPr marL="514350" indent="-514350"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António J. Branco, Livro Manual de Instalação e Reparação de Computadores, FCA – Editora de Informática, 2011</a:t>
            </a: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Revisar os assuntos dados pelo </a:t>
            </a:r>
            <a:r>
              <a:rPr lang="pt-BR" sz="2000" dirty="0" err="1" smtClean="0"/>
              <a:t>Profº</a:t>
            </a:r>
            <a:r>
              <a:rPr lang="pt-BR" sz="2000" dirty="0" smtClean="0"/>
              <a:t> João Paulo de forma resumida, fazendo com que o aluno lembre dos conceitos já adquiridos.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Fundamentos de Eletricidade</a:t>
            </a:r>
            <a:endParaRPr lang="pt-B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ENERGIA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Energia de um Corpo – Entende-se por energia produzida por um corpo, a capacidade que possui para produzir trabalho.</a:t>
            </a:r>
            <a:r>
              <a:rPr lang="pt-BR" sz="2000" dirty="0"/>
              <a:t> </a:t>
            </a:r>
            <a:r>
              <a:rPr lang="pt-BR" sz="2000" dirty="0" smtClean="0"/>
              <a:t>Exemplos: corte de Madeiras, levantar e deslocar pesos, construir uma casa e andar de bicicleta.</a:t>
            </a:r>
          </a:p>
          <a:p>
            <a:r>
              <a:rPr lang="pt-BR" sz="2000" dirty="0" smtClean="0"/>
              <a:t>Fontes de Energia – As fontes de energia podem ser de dois tipos:</a:t>
            </a:r>
          </a:p>
          <a:p>
            <a:pPr lvl="1"/>
            <a:r>
              <a:rPr lang="pt-BR" sz="1600" dirty="0" smtClean="0"/>
              <a:t>Renováveis – Teoricamente inesgotáveis: Sol (Energia solar), movimento das águas (Energia hidroelétrica , energia dos mares), vento (Energia Eólica).</a:t>
            </a:r>
          </a:p>
          <a:p>
            <a:pPr lvl="1"/>
            <a:r>
              <a:rPr lang="pt-BR" sz="1600" dirty="0" smtClean="0"/>
              <a:t>Não Renováveis – Esgotam-se ao longo do tempo e são de duração limitada: Petróleo, carvão, minerais (Energia termoelétrica).</a:t>
            </a:r>
          </a:p>
          <a:p>
            <a:pPr lvl="1">
              <a:buNone/>
            </a:pP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TRANSFORMAÇÕES ENERGÉTICAS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Entende-se por transformação energética qualquer mudança de uma determinada forma de energia para outra:</a:t>
            </a:r>
          </a:p>
          <a:p>
            <a:r>
              <a:rPr lang="pt-BR" sz="2000" dirty="0" smtClean="0"/>
              <a:t>Energia Elétrica em Mecânica/ Energia Mecânica em Elétrica.</a:t>
            </a:r>
          </a:p>
          <a:p>
            <a:r>
              <a:rPr lang="pt-BR" sz="2000" dirty="0" smtClean="0"/>
              <a:t>Energia Elétrica em Energia </a:t>
            </a:r>
            <a:r>
              <a:rPr lang="pt-BR" sz="2000" dirty="0" err="1" smtClean="0"/>
              <a:t>Colorífera</a:t>
            </a:r>
            <a:endParaRPr lang="pt-BR" sz="2000" dirty="0" smtClean="0"/>
          </a:p>
          <a:p>
            <a:r>
              <a:rPr lang="pt-BR" sz="2000" dirty="0" smtClean="0"/>
              <a:t>Energia química em Energia Elétrica / Energia Elétrica em química.</a:t>
            </a:r>
          </a:p>
          <a:p>
            <a:pPr>
              <a:buNone/>
            </a:pPr>
            <a:r>
              <a:rPr lang="pt-BR" sz="2000" b="1" dirty="0" smtClean="0"/>
              <a:t>Lei da Conservação de Energia</a:t>
            </a:r>
          </a:p>
          <a:p>
            <a:pPr>
              <a:buNone/>
            </a:pPr>
            <a:r>
              <a:rPr lang="pt-BR" sz="2000" i="1" dirty="0" smtClean="0"/>
              <a:t>“Na Natureza nada se cria, nada se perde, tudo se transforma.”</a:t>
            </a:r>
          </a:p>
          <a:p>
            <a:pPr algn="r">
              <a:buNone/>
            </a:pPr>
            <a:r>
              <a:rPr lang="pt-BR" sz="2000" i="1" dirty="0" smtClean="0"/>
              <a:t>(Lavoisier, 1743-1794)</a:t>
            </a:r>
          </a:p>
          <a:p>
            <a:pPr>
              <a:buNone/>
            </a:pPr>
            <a:r>
              <a:rPr lang="pt-BR" sz="2000" dirty="0" smtClean="0"/>
              <a:t>	Num sistema energético, não há criação nem destruição de energia, mas apenas transformações e transferência de energia; se o sistema for isolado, a energia total mantém-se constante.</a:t>
            </a:r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LEI DE JOULE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 energia elétrica que se transforma em energia calorífera num receptor ou num condutor é diretamente proporcional à resistência elétrica deste, ao quadrado da corrente que o percorre e ao tempo de passagem da corrente.</a:t>
            </a:r>
          </a:p>
          <a:p>
            <a:r>
              <a:rPr lang="pt-BR" sz="2000" dirty="0" smtClean="0"/>
              <a:t>O efeito joule (James Joule, físico inglês) consiste na transformação da energia elétrica em energia calorífera.</a:t>
            </a:r>
          </a:p>
          <a:p>
            <a:r>
              <a:rPr lang="pt-BR" sz="2000" dirty="0" smtClean="0"/>
              <a:t> As vantagens incluem o fato de a energia ser aproveitada para irradiadores, ferros de engomar e torradeiras. O principal inconveniente consiste no fato de se tratar de uma forma degredada de energia, porque se dissipa, e, como tal, perde-se.</a:t>
            </a:r>
          </a:p>
          <a:p>
            <a:pPr>
              <a:buNone/>
            </a:pPr>
            <a:r>
              <a:rPr lang="pt-BR" sz="2000" b="1" dirty="0" smtClean="0"/>
              <a:t>Calorias</a:t>
            </a:r>
          </a:p>
          <a:p>
            <a:pPr>
              <a:buNone/>
            </a:pPr>
            <a:r>
              <a:rPr lang="pt-BR" sz="2000" dirty="0" smtClean="0"/>
              <a:t>Podemos  falar em quantidade de calor (Q) em vez de energia calorífera (W).</a:t>
            </a:r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POTÊNCIA E ENERGIA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Podemos definir potência como a energia absorvida ou fornecida por unidade de tempo:</a:t>
            </a:r>
          </a:p>
          <a:p>
            <a:r>
              <a:rPr lang="pt-BR" sz="2000" dirty="0" smtClean="0"/>
              <a:t>P = Potência – Joules (J) ou Watts (W);</a:t>
            </a:r>
          </a:p>
          <a:p>
            <a:r>
              <a:rPr lang="pt-BR" sz="2000" dirty="0" smtClean="0"/>
              <a:t>W = Energia – J</a:t>
            </a:r>
          </a:p>
          <a:p>
            <a:r>
              <a:rPr lang="pt-BR" sz="2000" dirty="0" smtClean="0"/>
              <a:t>T = Tempo – segundos (s).</a:t>
            </a:r>
          </a:p>
          <a:p>
            <a:pPr algn="ctr">
              <a:buNone/>
            </a:pPr>
            <a:r>
              <a:rPr lang="pt-BR" sz="2000" b="1" dirty="0" smtClean="0"/>
              <a:t>Unidades de Potência e de Energia</a:t>
            </a:r>
          </a:p>
          <a:p>
            <a:pPr>
              <a:buNone/>
            </a:pPr>
            <a:r>
              <a:rPr lang="pt-BR" sz="2000" dirty="0" smtClean="0"/>
              <a:t>	A potência é expressa em Watts e a energia em Joules, sendo ambas unidades de medidas.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Unidade prática na Medição de Energia (Watt – Hora)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72816"/>
            <a:ext cx="7772400" cy="4503713"/>
          </a:xfrm>
        </p:spPr>
        <p:txBody>
          <a:bodyPr/>
          <a:lstStyle/>
          <a:p>
            <a:pPr>
              <a:buNone/>
            </a:pPr>
            <a:r>
              <a:rPr lang="pt-BR" sz="1800" dirty="0" smtClean="0"/>
              <a:t>Um Watt-hora é a energia fornecida por um gerador ou absorvida por um receptor, com a potência de 1W, durante 1 hora.</a:t>
            </a:r>
          </a:p>
          <a:p>
            <a:pPr>
              <a:buNone/>
            </a:pPr>
            <a:r>
              <a:rPr lang="pt-BR" sz="1800" dirty="0" smtClean="0"/>
              <a:t>Os valores usuais para alguns receptores padrão são:</a:t>
            </a:r>
          </a:p>
          <a:p>
            <a:r>
              <a:rPr lang="pt-BR" sz="1800" dirty="0" err="1" smtClean="0"/>
              <a:t>Lampadas</a:t>
            </a:r>
            <a:r>
              <a:rPr lang="pt-BR" sz="1800" dirty="0" smtClean="0"/>
              <a:t> – 15W, 25W, 40W, 75W;</a:t>
            </a:r>
          </a:p>
          <a:p>
            <a:r>
              <a:rPr lang="pt-BR" sz="1800" dirty="0" smtClean="0"/>
              <a:t>Irradiadores – 500W, 750W, 1000W;</a:t>
            </a:r>
          </a:p>
          <a:p>
            <a:r>
              <a:rPr lang="pt-BR" sz="1800" dirty="0" smtClean="0"/>
              <a:t>Micro-ondas – 750W, 1000W</a:t>
            </a:r>
          </a:p>
          <a:p>
            <a:pPr>
              <a:buNone/>
            </a:pPr>
            <a:r>
              <a:rPr lang="pt-BR" sz="1800" dirty="0" smtClean="0"/>
              <a:t>Expressão para cálculo de consumo de energia: W=RI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t</a:t>
            </a:r>
          </a:p>
          <a:p>
            <a:r>
              <a:rPr lang="pt-BR" sz="1800" dirty="0" smtClean="0"/>
              <a:t>W = Energia elétrica transformada em Joules – J</a:t>
            </a:r>
          </a:p>
          <a:p>
            <a:r>
              <a:rPr lang="pt-BR" sz="1800" dirty="0" smtClean="0"/>
              <a:t>R  = Resistência elétrica - </a:t>
            </a:r>
            <a:r>
              <a:rPr lang="el-GR" sz="1800" dirty="0" smtClean="0"/>
              <a:t>Ω</a:t>
            </a:r>
            <a:endParaRPr lang="pt-BR" sz="1800" dirty="0" smtClean="0"/>
          </a:p>
          <a:p>
            <a:r>
              <a:rPr lang="pt-BR" sz="1800" dirty="0" smtClean="0"/>
              <a:t>I = Intensidade da corrente – A</a:t>
            </a:r>
          </a:p>
          <a:p>
            <a:r>
              <a:rPr lang="pt-BR" sz="1800" dirty="0" smtClean="0"/>
              <a:t>Tempo de passagem da corrente - s</a:t>
            </a:r>
          </a:p>
          <a:p>
            <a:pPr>
              <a:buNone/>
            </a:pPr>
            <a:r>
              <a:rPr lang="pt-BR" sz="1800" dirty="0" smtClean="0"/>
              <a:t>Expressão para cálculo da potência </a:t>
            </a:r>
            <a:r>
              <a:rPr lang="pt-BR" sz="1800" dirty="0" err="1" smtClean="0"/>
              <a:t>elética</a:t>
            </a:r>
            <a:r>
              <a:rPr lang="pt-BR" sz="1800" dirty="0" smtClean="0"/>
              <a:t>: P = UI</a:t>
            </a:r>
          </a:p>
          <a:p>
            <a:r>
              <a:rPr lang="pt-BR" sz="1800" dirty="0" smtClean="0"/>
              <a:t>P = Potência elétrica – Definida em W;</a:t>
            </a:r>
          </a:p>
          <a:p>
            <a:r>
              <a:rPr lang="pt-BR" sz="1800" dirty="0" smtClean="0"/>
              <a:t>U = Tensão elétrica – Definida em V;</a:t>
            </a:r>
          </a:p>
          <a:p>
            <a:r>
              <a:rPr lang="pt-BR" sz="1800" dirty="0" smtClean="0"/>
              <a:t>I = Intensidade de corrente – Definida em 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t-BR" sz="2000" dirty="0" smtClean="0"/>
              <a:t>Uma resistência absorve 0,8 A, quando submetida a 24V. Calcule o valor da tensão que lhe é </a:t>
            </a:r>
            <a:r>
              <a:rPr lang="pt-BR" sz="2000" dirty="0" smtClean="0"/>
              <a:t>aplicada, </a:t>
            </a:r>
            <a:r>
              <a:rPr lang="pt-BR" sz="2000" dirty="0" smtClean="0"/>
              <a:t>quando absorve 0,5 </a:t>
            </a:r>
            <a:r>
              <a:rPr lang="pt-BR" sz="2000" dirty="0" smtClean="0"/>
              <a:t>A de corrente.</a:t>
            </a:r>
            <a:endParaRPr lang="pt-BR" sz="2000" dirty="0" smtClean="0"/>
          </a:p>
          <a:p>
            <a:pPr marL="457200" indent="-457200">
              <a:buAutoNum type="arabicPeriod"/>
            </a:pPr>
            <a:r>
              <a:rPr lang="pt-BR" sz="2000" dirty="0" smtClean="0"/>
              <a:t>Num ensaio laboratorial com uma resistência R, de valor constante, registraram os valores constantes no quadro abaixo. Complete os valores que falta (?).</a:t>
            </a:r>
          </a:p>
          <a:p>
            <a:pPr marL="457200" indent="-457200">
              <a:buNone/>
            </a:pPr>
            <a:r>
              <a:rPr lang="pt-BR" sz="2000" dirty="0" smtClean="0"/>
              <a:t> 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23729" y="4149080"/>
          <a:ext cx="4824534" cy="194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78"/>
                <a:gridCol w="1608178"/>
                <a:gridCol w="1608178"/>
              </a:tblGrid>
              <a:tr h="71629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Tensão</a:t>
                      </a:r>
                    </a:p>
                    <a:p>
                      <a:pPr algn="ctr"/>
                      <a:r>
                        <a:rPr lang="pt-BR" dirty="0" smtClean="0"/>
                        <a:t> (U)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Intensidade (I)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Resistência (</a:t>
                      </a:r>
                      <a:r>
                        <a:rPr lang="el-GR" dirty="0" smtClean="0"/>
                        <a:t>Ω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40930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</a:tr>
              <a:tr h="40930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</a:tr>
              <a:tr h="40930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2317</TotalTime>
  <Words>676</Words>
  <Application>Microsoft Office PowerPoint</Application>
  <PresentationFormat>Apresentação na tela (4:3)</PresentationFormat>
  <Paragraphs>77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1_Geométrico</vt:lpstr>
      <vt:lpstr>Imagem de bitmap</vt:lpstr>
      <vt:lpstr>Curso:         Técnico Integrado em Informática  Disciplina : Eletricidade Instrumental</vt:lpstr>
      <vt:lpstr>Slide 2</vt:lpstr>
      <vt:lpstr>Introdução</vt:lpstr>
      <vt:lpstr>ENERGIA</vt:lpstr>
      <vt:lpstr>TRANSFORMAÇÕES ENERGÉTICAS</vt:lpstr>
      <vt:lpstr>LEI DE JOULE</vt:lpstr>
      <vt:lpstr>POTÊNCIA E ENERGIA</vt:lpstr>
      <vt:lpstr>Unidade prática na Medição de Energia (Watt – Hora)</vt:lpstr>
      <vt:lpstr>Atividade</vt:lpstr>
      <vt:lpstr>Atividade</vt:lpstr>
      <vt:lpstr>Referencias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</cp:lastModifiedBy>
  <cp:revision>168</cp:revision>
  <dcterms:modified xsi:type="dcterms:W3CDTF">2012-09-27T15:10:00Z</dcterms:modified>
</cp:coreProperties>
</file>